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62" d="100"/>
          <a:sy n="62" d="100"/>
        </p:scale>
        <p:origin x="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1143000" y="685800"/>
            <a:ext cx="4572000" cy="3429000"/>
          </a:xfrm>
          <a:prstGeom prst="rect">
            <a:avLst/>
          </a:prstGeom>
        </p:spPr>
        <p:txBody>
          <a:bodyPr/>
          <a:lstStyle/>
          <a:p>
            <a:endParaRPr/>
          </a:p>
        </p:txBody>
      </p:sp>
      <p:sp>
        <p:nvSpPr>
          <p:cNvPr id="193" name="Shape 19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sz="1200"/>
            </a:pPr>
            <a:r>
              <a:t>Non-common path aberrations (NCPAs) are widely recognized as one of the main limitations of current and future high-contrast imaging instruments. The slow variation of NCPAs generates quasi-static speckles (QSS) that are coherently modulated by the AO speckles. This increases speckle noise and reduces the achievable contrast, thus leading to a significant hit in HCI performance.</a:t>
            </a:r>
          </a:p>
          <a:p>
            <a:pPr>
              <a:defRPr sz="1200"/>
            </a:pPr>
            <a:r>
              <a:t>In METIS, NCPAs – due to optical imperfections – are kept to a minimum, and the gravity-invariant design should keep the time variation to a low level. Yet the short- and long-term variations, driven by chromatic beam wander, of the NCPA can lead to a significant hit in HCI performance and two algorithms are being developed to measure and correct for NCPAs: QACITS for tip-tilt sensing in the case of the vortex coronagraph, and Phase Sorting Interferometry (PSI) for higher-order aberrations.</a:t>
            </a:r>
          </a:p>
          <a:p>
            <a:pPr>
              <a:defRPr sz="1200"/>
            </a:pPr>
            <a:r>
              <a:t>In this contribution we will detail our NCPA modeling and control strategies for METIS, with an emphasis on our implementation and analyses of the PSI algorithm.</a:t>
            </a:r>
          </a:p>
          <a:p>
            <a:pPr>
              <a:defRPr sz="1200"/>
            </a:pPr>
            <a:r>
              <a:t>We will also shortly discuss the challenge posed by the water vapor turbulence, and the mitigation and limitation of our focal-plane wavefront sensing algorithms in measuring and correcting these dynamical aberrations.</a:t>
            </a:r>
          </a:p>
          <a:p>
            <a:endParaRPr/>
          </a:p>
          <a:p>
            <a:pPr marL="279400" indent="-279400">
              <a:buSzPct val="123000"/>
              <a:buChar char="-"/>
            </a:pPr>
            <a:r>
              <a:t>illustrate the algorithm of PSI (each step with images)</a:t>
            </a:r>
          </a:p>
          <a:p>
            <a:pPr marL="279400" indent="-279400">
              <a:buSzPct val="123000"/>
              <a:buChar char="-"/>
            </a:pPr>
            <a:r>
              <a:t>Illustrate the probe field and subject beam and their temporal behaviour (-&gt; try to explain why WV sensing cannot work) ?</a:t>
            </a:r>
          </a:p>
          <a:p>
            <a:pPr marL="279400" indent="-279400">
              <a:buSzPct val="123000"/>
              <a:buChar char="-"/>
            </a:pPr>
            <a:r>
              <a:t>Kernel video?( Illustration of lifting the ambiguity?)</a:t>
            </a:r>
          </a:p>
          <a:p>
            <a:endParaRPr/>
          </a:p>
          <a:p>
            <a:pPr marL="279400" indent="-279400">
              <a:buSzPct val="123000"/>
              <a:buChar char="-"/>
            </a:pPr>
            <a:r>
              <a:rPr>
                <a:solidFill>
                  <a:schemeClr val="accent5">
                    <a:hueOff val="-82419"/>
                    <a:satOff val="-9513"/>
                    <a:lumOff val="-16343"/>
                  </a:schemeClr>
                </a:solidFill>
              </a:rPr>
              <a:t>PSI : video showing convergence for static NCPA for img</a:t>
            </a:r>
            <a:r>
              <a:t>.</a:t>
            </a:r>
          </a:p>
          <a:p>
            <a:pPr marL="279400" indent="-279400">
              <a:buSzPct val="123000"/>
              <a:buChar char="-"/>
            </a:pPr>
            <a:r>
              <a:t>A video for the kernel wavefront sensor…</a:t>
            </a:r>
          </a:p>
          <a:p>
            <a:r>
              <a:t>- a video with phasor (sinus and showing how the field rotate ?)</a:t>
            </a:r>
          </a:p>
          <a:p>
            <a:endParaRPr/>
          </a:p>
          <a:p>
            <a:r>
              <a:t>TODO:</a:t>
            </a:r>
          </a:p>
          <a:p>
            <a:pPr>
              <a:defRPr sz="1400"/>
            </a:pPr>
            <a:r>
              <a:t>- </a:t>
            </a:r>
            <a:r>
              <a:rPr sz="1800"/>
              <a:t>QS NCPA : details &amp; strategy + contrast curve ?</a:t>
            </a:r>
          </a:p>
          <a:p>
            <a:pPr marL="279400" indent="-279400">
              <a:buSzPct val="123000"/>
              <a:buChar char="-"/>
              <a:defRPr sz="1800"/>
            </a:pPr>
            <a:r>
              <a:t>improve explanation of QACITS principle</a:t>
            </a:r>
          </a:p>
          <a:p>
            <a:pPr marL="279400" indent="-279400">
              <a:buSzPct val="123000"/>
              <a:buChar char="-"/>
              <a:defRPr sz="1800"/>
            </a:pPr>
            <a:r>
              <a:t>PSI explanation: improve (phasors ??) </a:t>
            </a:r>
          </a:p>
          <a:p>
            <a:pPr marL="889000" lvl="1" indent="-279400">
              <a:buSzPct val="123000"/>
              <a:buChar char="-"/>
              <a:defRPr sz="1800"/>
            </a:pPr>
            <a:r>
              <a:t>+ add slides (see also my METIS doc)</a:t>
            </a:r>
          </a:p>
          <a:p>
            <a:pPr marL="279400" indent="-279400">
              <a:buSzPct val="123000"/>
              <a:buChar char="-"/>
              <a:defRPr sz="1800"/>
            </a:pPr>
            <a:r>
              <a:t>PSI implementation &amp; results :</a:t>
            </a:r>
          </a:p>
          <a:p>
            <a:pPr marL="889000" lvl="1" indent="-279400">
              <a:buSzPct val="123000"/>
              <a:buChar char="-"/>
              <a:defRPr sz="1800"/>
            </a:pPr>
            <a:r>
              <a:t>Package and simulation inputs </a:t>
            </a:r>
          </a:p>
          <a:p>
            <a:pPr marL="889000" lvl="1" indent="-279400">
              <a:buSzPct val="123000"/>
              <a:buChar char="-"/>
              <a:defRPr sz="1800"/>
            </a:pPr>
            <a:r>
              <a:t>video + plots</a:t>
            </a:r>
          </a:p>
          <a:p>
            <a:pPr marL="889000" lvl="1" indent="-279400">
              <a:buSzPct val="123000"/>
              <a:buChar char="-"/>
              <a:defRPr sz="1800"/>
            </a:pPr>
            <a:r>
              <a:t>Normal imaging &amp; RAVC</a:t>
            </a:r>
          </a:p>
          <a:p>
            <a:pPr marL="279400" indent="-279400">
              <a:buSzPct val="123000"/>
              <a:buChar char="-"/>
              <a:defRPr sz="1800"/>
            </a:pPr>
            <a:r>
              <a:t>WV seeing:</a:t>
            </a:r>
          </a:p>
          <a:p>
            <a:pPr marL="889000" lvl="1" indent="-279400">
              <a:buSzPct val="123000"/>
              <a:buChar char="-"/>
              <a:defRPr sz="1800"/>
            </a:pPr>
            <a:r>
              <a:t>PSI breaks down in N-band</a:t>
            </a:r>
          </a:p>
          <a:p>
            <a:pPr marL="889000" lvl="1" indent="-279400">
              <a:buSzPct val="123000"/>
              <a:buChar char="-"/>
              <a:defRPr sz="1800"/>
            </a:pPr>
            <a:r>
              <a:t>Explain why PSI is not appropriate for WV seeing</a:t>
            </a:r>
          </a:p>
          <a:p>
            <a:pPr marL="889000" lvl="1" indent="-279400">
              <a:buSzPct val="123000"/>
              <a:buChar char="-"/>
              <a:defRPr sz="1800"/>
            </a:pPr>
            <a:r>
              <a:t>Asymmetric mask : </a:t>
            </a:r>
          </a:p>
          <a:p>
            <a:pPr marL="1498600" lvl="2" indent="-279400">
              <a:buSzPct val="123000"/>
              <a:buChar char="-"/>
              <a:defRPr sz="1800"/>
            </a:pPr>
            <a:r>
              <a:t>Breaking down degeneracy (illustration like in Bos et al.)</a:t>
            </a:r>
          </a:p>
          <a:p>
            <a:pPr marL="1498600" lvl="2" indent="-279400">
              <a:buSzPct val="123000"/>
              <a:buChar char="-"/>
              <a:defRPr sz="1800"/>
            </a:pPr>
            <a:r>
              <a:t>Kernel WFS for classical imaging -&gt; showing it works for WV</a:t>
            </a:r>
          </a:p>
          <a:p>
            <a:pPr marL="1498600" lvl="2" indent="-279400">
              <a:buSzPct val="123000"/>
              <a:buChar char="-"/>
              <a:defRPr sz="1800"/>
            </a:pPr>
            <a:r>
              <a:t>Prospect for coronagraphs</a:t>
            </a:r>
          </a:p>
          <a:p>
            <a:pPr>
              <a:defRPr sz="1800"/>
            </a:pPr>
            <a:r>
              <a:t>	- contrast curves with WV and with correction </a:t>
            </a:r>
          </a:p>
          <a:p>
            <a:pPr>
              <a:defRPr sz="1800"/>
            </a:pPr>
            <a:r>
              <a:t>		&lt;-&gt; emphasise the importance of that</a:t>
            </a:r>
          </a:p>
          <a:p>
            <a:pPr>
              <a:defRPr sz="1800"/>
            </a:pPr>
            <a:r>
              <a:t>		+ show ‘all effect’ curve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p>
            <a:r>
              <a:t>Subject beam need to be frozen during at least every single PSI iteration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pPr>
              <a:defRPr sz="1900" i="1"/>
            </a:pPr>
            <a:r>
              <a:t>N-band:</a:t>
            </a:r>
          </a:p>
          <a:p>
            <a:pPr>
              <a:defRPr sz="1900" i="1"/>
            </a:pPr>
            <a:r>
              <a:t>Despite the challenges associated to water vapor seeing, we want also to highlight that correcting even partly WV seeing at N-band would be very beneficial scientifically, and could potentially open up a discovery space in terms of cold planet, down to temperate rocky planets.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endParaRPr/>
          </a:p>
          <a:p>
            <a:pPr marL="279400" indent="-279400">
              <a:buSzPct val="123000"/>
              <a:buChar char="-"/>
            </a:pPr>
            <a:r>
              <a:t>what is the sensitivity limit: magnitude vs temporal aspect and asymmetric arm</a:t>
            </a:r>
          </a:p>
          <a:p>
            <a:pPr marL="279400" indent="-279400">
              <a:buSzPct val="123000"/>
              <a:buChar char="-"/>
            </a:pPr>
            <a:r>
              <a:t>How well could it work with an asymmetric Lyot stop, + vortex coronagraph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prstGeom prst="rect">
            <a:avLst/>
          </a:prstGeom>
        </p:spPr>
        <p:txBody>
          <a:bodyPr/>
          <a:lstStyle/>
          <a:p>
            <a:endParaRPr/>
          </a:p>
        </p:txBody>
      </p:sp>
      <p:sp>
        <p:nvSpPr>
          <p:cNvPr id="608" name="Shape 608"/>
          <p:cNvSpPr>
            <a:spLocks noGrp="1"/>
          </p:cNvSpPr>
          <p:nvPr>
            <p:ph type="body" sz="quarter" idx="1"/>
          </p:nvPr>
        </p:nvSpPr>
        <p:spPr>
          <a:prstGeom prst="rect">
            <a:avLst/>
          </a:prstGeom>
        </p:spPr>
        <p:txBody>
          <a:bodyPr/>
          <a:lstStyle/>
          <a:p>
            <a:pPr marL="279400" indent="-279400">
              <a:buSzPct val="123000"/>
              <a:buChar char="•"/>
              <a:defRPr sz="1800"/>
            </a:pPr>
            <a:r>
              <a:t>"NCPA" is critical for METIS-HCI performance</a:t>
            </a:r>
          </a:p>
          <a:p>
            <a:pPr marL="279400" indent="-279400">
              <a:buSzPct val="123000"/>
              <a:buChar char="•"/>
              <a:defRPr sz="1800"/>
            </a:pPr>
            <a:r>
              <a:t>Because of water vapour seeing, we do not have yet a solid solution</a:t>
            </a:r>
          </a:p>
          <a:p>
            <a:pPr marL="279400" indent="-279400">
              <a:buSzPct val="123000"/>
              <a:buChar char="•"/>
              <a:defRPr sz="1800"/>
            </a:pPr>
            <a:r>
              <a:t>PSI, despite being elegant, is not demonstrated on-sky. ERIS ??</a:t>
            </a:r>
          </a:p>
          <a:p>
            <a:pPr marL="279400" indent="-279400">
              <a:buSzPct val="123000"/>
              <a:buChar char="•"/>
              <a:defRPr sz="1800"/>
            </a:pPr>
            <a:r>
              <a:t>Using an asymmetric pupil mask has been demonstrated on-sky (Martinache, Bos+ with the APP) — but significant dev to make it a real-time sensor for the vortex coronagraph…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r>
              <a:t>- NCPA correction (PSI) essentially plan for IMG not for LMS (there is a mode were a small fraction of the light would be diverted to the IMG, for QACITS control but most likely not for higher-order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SCAO is in cryogenic conditions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Dash lines : focal planes</a:t>
            </a:r>
          </a:p>
          <a:p>
            <a:r>
              <a:t>At CFO-PP2 : chopping (upstream of FP2)</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pPr marL="279400" indent="-279400">
              <a:buSzPct val="123000"/>
              <a:buChar char="-"/>
            </a:pPr>
            <a:r>
              <a:t>Influence on post-processed contrast is somewhat lower thanks to the absence of time variability. Still remains important (coupling with SCAO residuals).</a:t>
            </a:r>
          </a:p>
          <a:p>
            <a:pPr marL="279400" indent="-279400">
              <a:buSzPct val="123000"/>
              <a:buChar char="-"/>
            </a:pPr>
            <a:r>
              <a:t>Could have a much larger effect if not correct but coupling to other effect (incl. variable NCPA)</a:t>
            </a:r>
          </a:p>
          <a:p>
            <a:pPr marL="279400" indent="-279400">
              <a:buSzPct val="123000"/>
              <a:buChar char="-"/>
            </a:pPr>
            <a:r>
              <a:t>Most of the static NCPA should be measured during AIV. But having the possibility to measure it afterwards - at least the low order - is planned.</a:t>
            </a:r>
          </a:p>
          <a:p>
            <a:pPr marL="279400" indent="-279400">
              <a:buSzPct val="123000"/>
              <a:buChar char="-"/>
            </a:pPr>
            <a:endParaRPr/>
          </a:p>
          <a:p>
            <a:pPr marL="279400" indent="-279400">
              <a:buSzPct val="123000"/>
              <a:buChar char="-"/>
              <a:defRPr sz="1800"/>
            </a:pPr>
            <a:r>
              <a:t>Main contributor of variability: variability of NCPA is expected to be related to the changing position of the beam footprint on the METIS optical train</a:t>
            </a:r>
          </a:p>
          <a:p>
            <a:pPr>
              <a:defRPr sz="1800"/>
            </a:pPr>
            <a:r>
              <a:t>However, refraction in the Earth atmosphere applies a differential tilt to the beam as a function of wavelength. The net effect is that, as the target of interest is tracked along its trajectory in the sky, the relative position of the beam will change at LMN bands compared to the fixed K-band beam. The variability of the beam position leads to temporal variations of the aberrations picked up by the beam along its propagation through the METIS optics. This concerns optics located both in the common and in the non-common path.</a:t>
            </a:r>
          </a:p>
          <a:p>
            <a:pPr>
              <a:defRPr sz="1800"/>
            </a:pPr>
            <a:endParaRPr/>
          </a:p>
          <a:p>
            <a:pPr marL="279400" indent="-279400">
              <a:buSzPct val="123000"/>
              <a:buChar char="-"/>
              <a:defRPr sz="1800"/>
            </a:pPr>
            <a:r>
              <a:t>AIV measurements of NCPA but would not be sufficient</a:t>
            </a:r>
          </a:p>
          <a:p>
            <a:pPr marL="279400" indent="-279400">
              <a:buSzPct val="123000"/>
              <a:buChar char="-"/>
              <a:defRPr sz="1800"/>
            </a:pPr>
            <a:r>
              <a:t>Upstream vs downstream WFE allocations…</a:t>
            </a:r>
          </a:p>
          <a:p>
            <a:endParaRPr/>
          </a:p>
          <a:p>
            <a:r>
              <a:t>Modeling NCPA:</a:t>
            </a:r>
          </a:p>
          <a:p>
            <a:r>
              <a:t>	- top-down subsystem WEF allocation</a:t>
            </a:r>
          </a:p>
          <a:p>
            <a:r>
              <a:t>	- Bottom-up Monte-Carlo simulations</a:t>
            </a:r>
          </a:p>
          <a:p>
            <a:r>
              <a:t>		Talbot effect also taken into account</a:t>
            </a:r>
          </a:p>
          <a:p>
            <a:r>
              <a:t>		tolerancing </a:t>
            </a:r>
          </a:p>
          <a:p>
            <a:r>
              <a:t>		surface error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xfrm>
            <a:off x="381000" y="685800"/>
            <a:ext cx="6096000" cy="3429000"/>
          </a:xfrm>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marL="279400" indent="-279400">
              <a:buSzPct val="123000"/>
              <a:buChar char="-"/>
              <a:defRPr sz="1800"/>
            </a:pPr>
            <a:r>
              <a:t>Modelling the NCPA is done by the Optics Team via Monte Carlo analysis playing on the tolerance and allocating surface errors.</a:t>
            </a:r>
          </a:p>
          <a:p>
            <a:pPr marL="279400" indent="-279400">
              <a:buSzPct val="123000"/>
              <a:buChar char="-"/>
              <a:defRPr sz="1800"/>
            </a:pPr>
            <a:r>
              <a:t>variation of the beam footprint on the optics during the observation</a:t>
            </a:r>
          </a:p>
          <a:p>
            <a:pPr marL="279400" indent="-279400">
              <a:buSzPct val="123000"/>
              <a:buChar char="-"/>
              <a:defRPr sz="1800"/>
            </a:pPr>
            <a:r>
              <a:t>QS HSF : temporal rms</a:t>
            </a:r>
          </a:p>
          <a:p>
            <a:pPr marL="279400" indent="-279400">
              <a:buSzPct val="123000"/>
              <a:buChar char="-"/>
              <a:defRPr sz="1800"/>
            </a:pPr>
            <a:r>
              <a:t>QS &lt;0.01Hz initially, then become 0.1Hz with water vapour</a:t>
            </a:r>
          </a:p>
          <a:p>
            <a:pPr marL="279400" indent="-279400">
              <a:buSzPct val="123000"/>
              <a:buChar char="-"/>
              <a:defRPr sz="1800"/>
            </a:pPr>
            <a:endParaRPr/>
          </a:p>
          <a:p>
            <a:pPr marL="279400" indent="-279400">
              <a:buSzPct val="123000"/>
              <a:buChar char="-"/>
              <a:defRPr sz="1800"/>
            </a:pPr>
            <a:r>
              <a:t>variability of NCPA is expected to be related to the changing position of the beam footprint on the METIS optical train</a:t>
            </a:r>
          </a:p>
          <a:p>
            <a:pPr>
              <a:defRPr sz="1800"/>
            </a:pPr>
            <a:r>
              <a:t>However, refraction in the Earth atmosphere applies a differential tilt to the beam as a function of wavelength. The net effect is that, as the target of interest is tracked along its trajectory in the sky, the relative position of the beam will change at LMN bands compared to the fixed K-band beam. The variability of the beam position leads to temporal variations of the aberrations picked up by the beam along its propagation through the METIS optics. This concerns optics located both in the common and in the non-common path.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 If you have several spectral channel, you can actually predicted the phase chromaticity</a:t>
            </a:r>
          </a:p>
          <a:p>
            <a:r>
              <a:t>	- demonstrated with GRAVITY K-band fringe tracker -&gt; MATISSE</a:t>
            </a:r>
          </a:p>
          <a:p>
            <a:r>
              <a:t>	- inferring differential WV column</a:t>
            </a:r>
          </a:p>
          <a:p>
            <a:r>
              <a:t>	- (power spectrum of the diff WV column is not Kolmogorov…)</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pPr marL="279400" indent="-279400">
              <a:buSzPct val="123000"/>
              <a:buChar char="-"/>
            </a:pPr>
            <a:r>
              <a:t>Improve illustration of how QACITS works</a:t>
            </a:r>
          </a:p>
          <a:p>
            <a:pPr marL="279400" indent="-279400">
              <a:buSzPct val="123000"/>
              <a:buChar char="-"/>
            </a:pPr>
            <a:r>
              <a:t>Mention / illustrate ERIS/QACITS</a:t>
            </a:r>
          </a:p>
          <a:p>
            <a:endParaRPr/>
          </a:p>
          <a:p>
            <a:r>
              <a:t>0.01 lbda/D -&gt; 0.2 mas on sky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258535" indent="-258535">
              <a:buClr>
                <a:srgbClr val="9A958E"/>
              </a:buClr>
              <a:buSzPct val="75000"/>
              <a:buChar char="-"/>
              <a:defRPr sz="1700" i="1"/>
            </a:pPr>
            <a:r>
              <a:t>Concept demonstrated by Codona &amp; Kenworthy 2013, with a SH-WFS and normal imaging</a:t>
            </a:r>
          </a:p>
          <a:p>
            <a:pPr marL="258535" indent="-258535">
              <a:buClr>
                <a:srgbClr val="9A958E"/>
              </a:buClr>
              <a:buSzPct val="75000"/>
              <a:buChar char="-"/>
              <a:defRPr sz="1700" i="1"/>
            </a:pPr>
            <a:r>
              <a:t>100% duty cycle</a:t>
            </a:r>
          </a:p>
          <a:p>
            <a:pPr marL="258535" indent="-258535">
              <a:buClr>
                <a:srgbClr val="9A958E"/>
              </a:buClr>
              <a:buSzPct val="75000"/>
              <a:buChar char="-"/>
              <a:defRPr sz="1700" i="1"/>
            </a:pPr>
            <a:r>
              <a:t>It uses focal plane science images and simultaneous WFS telemetry to measure the NCPA phase. The principle is based on the common interferometry technique using a phase- shifted reference beam to probe an unknown subject beam. The key difference being here that the reference beam is “random” instead of being “controlled”. Indeed, in our context, the reference beam or “probes” are the residual AO speckles which are beyond our control but for which we have a known (albeit approximative) phase measurement provided by the WFS telemetry.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3"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Agenda">
    <p:bg>
      <p:bgPr>
        <a:solidFill>
          <a:srgbClr val="FFFFFF"/>
        </a:solidFill>
        <a:effectLst/>
      </p:bgPr>
    </p:bg>
    <p:spTree>
      <p:nvGrpSpPr>
        <p:cNvPr id="1" name=""/>
        <p:cNvGrpSpPr/>
        <p:nvPr/>
      </p:nvGrpSpPr>
      <p:grpSpPr>
        <a:xfrm>
          <a:off x="0" y="0"/>
          <a:ext cx="0" cy="0"/>
          <a:chOff x="0" y="0"/>
          <a:chExt cx="0" cy="0"/>
        </a:xfrm>
      </p:grpSpPr>
      <p:sp>
        <p:nvSpPr>
          <p:cNvPr id="100" name="Agenda Title"/>
          <p:cNvSpPr txBox="1">
            <a:spLocks noGrp="1"/>
          </p:cNvSpPr>
          <p:nvPr>
            <p:ph type="title" hasCustomPrompt="1"/>
          </p:nvPr>
        </p:nvSpPr>
        <p:spPr>
          <a:xfrm>
            <a:off x="1206500" y="952500"/>
            <a:ext cx="21971000" cy="1435100"/>
          </a:xfrm>
          <a:prstGeom prst="rect">
            <a:avLst/>
          </a:prstGeom>
        </p:spPr>
        <p:txBody>
          <a:bodyPr/>
          <a:lstStyle>
            <a:lvl1pPr>
              <a:defRPr>
                <a:solidFill>
                  <a:schemeClr val="accent1">
                    <a:hueOff val="114395"/>
                    <a:lumOff val="-24975"/>
                  </a:schemeClr>
                </a:solidFill>
              </a:defRPr>
            </a:lvl1pPr>
          </a:lstStyle>
          <a:p>
            <a:r>
              <a:t>Agenda Title</a:t>
            </a:r>
          </a:p>
        </p:txBody>
      </p:sp>
      <p:sp>
        <p:nvSpPr>
          <p:cNvPr id="101"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0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FFFFF"/>
        </a:solidFill>
        <a:effectLst/>
      </p:bgPr>
    </p:bg>
    <p:spTree>
      <p:nvGrpSpPr>
        <p:cNvPr id="1" name=""/>
        <p:cNvGrpSpPr/>
        <p:nvPr/>
      </p:nvGrpSpPr>
      <p:grpSpPr>
        <a:xfrm>
          <a:off x="0" y="0"/>
          <a:ext cx="0" cy="0"/>
          <a:chOff x="0" y="0"/>
          <a:chExt cx="0" cy="0"/>
        </a:xfrm>
      </p:grpSpPr>
      <p:sp>
        <p:nvSpPr>
          <p:cNvPr id="11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FFFFFF"/>
        </a:solidFill>
        <a:effectLst/>
      </p:bgPr>
    </p:bg>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19"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FFFFFF"/>
        </a:solidFill>
        <a:effectLst/>
      </p:bgPr>
    </p:bg>
    <p:spTree>
      <p:nvGrpSpPr>
        <p:cNvPr id="1" name=""/>
        <p:cNvGrpSpPr/>
        <p:nvPr/>
      </p:nvGrpSpPr>
      <p:grpSpPr>
        <a:xfrm>
          <a:off x="0" y="0"/>
          <a:ext cx="0" cy="0"/>
          <a:chOff x="0" y="0"/>
          <a:chExt cx="0" cy="0"/>
        </a:xfrm>
      </p:grpSpPr>
      <p:sp>
        <p:nvSpPr>
          <p:cNvPr id="127"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2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136" name="Hot 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37" name="Close-up of the top of a hot 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38" name="Hot 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146" name="Hot 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3994546" y="4339828"/>
            <a:ext cx="16394908" cy="5018485"/>
          </a:xfrm>
          <a:prstGeom prst="rect">
            <a:avLst/>
          </a:prstGeom>
        </p:spPr>
        <p:txBody>
          <a:bodyPr lIns="71437" tIns="71437" rIns="71437" bIns="71437" anchor="ctr"/>
          <a:lstStyle>
            <a:lvl1pPr algn="ctr" defTabSz="642937">
              <a:lnSpc>
                <a:spcPct val="100000"/>
              </a:lnSpc>
              <a:defRPr sz="14600" b="0" cap="all" spc="291">
                <a:solidFill>
                  <a:srgbClr val="FFFFFF"/>
                </a:solidFill>
                <a:latin typeface="Futura"/>
                <a:ea typeface="Futura"/>
                <a:cs typeface="Futura"/>
                <a:sym typeface="Futura"/>
              </a:defRPr>
            </a:lvl1pPr>
          </a:lstStyle>
          <a:p>
            <a:r>
              <a:t>Title Text</a:t>
            </a:r>
          </a:p>
        </p:txBody>
      </p:sp>
      <p:sp>
        <p:nvSpPr>
          <p:cNvPr id="162" name="Slide Number"/>
          <p:cNvSpPr txBox="1">
            <a:spLocks noGrp="1"/>
          </p:cNvSpPr>
          <p:nvPr>
            <p:ph type="sldNum" sz="quarter" idx="2"/>
          </p:nvPr>
        </p:nvSpPr>
        <p:spPr>
          <a:xfrm>
            <a:off x="11977370" y="12996298"/>
            <a:ext cx="429262" cy="453567"/>
          </a:xfrm>
          <a:prstGeom prst="rect">
            <a:avLst/>
          </a:prstGeom>
        </p:spPr>
        <p:txBody>
          <a:bodyPr lIns="71437" tIns="71437" rIns="71437" bIns="71437" anchor="ctr"/>
          <a:lstStyle>
            <a:lvl1pPr defTabSz="642937">
              <a:defRPr cap="all" spc="36">
                <a:solidFill>
                  <a:srgbClr val="FFFFFF"/>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3994546" y="676981"/>
            <a:ext cx="16394908" cy="1360663"/>
          </a:xfrm>
          <a:prstGeom prst="rect">
            <a:avLst/>
          </a:prstGeom>
        </p:spPr>
        <p:txBody>
          <a:bodyPr lIns="71437" tIns="71437" rIns="71437" bIns="71437" anchor="ctr"/>
          <a:lstStyle>
            <a:lvl1pPr algn="ctr" defTabSz="642937">
              <a:lnSpc>
                <a:spcPct val="100000"/>
              </a:lnSpc>
              <a:defRPr sz="6600" b="0" cap="small" spc="132">
                <a:solidFill>
                  <a:srgbClr val="5B5854"/>
                </a:solidFill>
                <a:latin typeface="Futura"/>
                <a:ea typeface="Futura"/>
                <a:cs typeface="Futura"/>
                <a:sym typeface="Futura"/>
              </a:defRPr>
            </a:lvl1pPr>
          </a:lstStyle>
          <a:p>
            <a:r>
              <a:t>Title Text</a:t>
            </a:r>
          </a:p>
        </p:txBody>
      </p:sp>
      <p:sp>
        <p:nvSpPr>
          <p:cNvPr id="170" name="Body Level One…"/>
          <p:cNvSpPr txBox="1">
            <a:spLocks noGrp="1"/>
          </p:cNvSpPr>
          <p:nvPr>
            <p:ph type="body" idx="1"/>
          </p:nvPr>
        </p:nvSpPr>
        <p:spPr>
          <a:xfrm>
            <a:off x="3994546" y="2628676"/>
            <a:ext cx="16394908" cy="9801449"/>
          </a:xfrm>
          <a:prstGeom prst="rect">
            <a:avLst/>
          </a:prstGeom>
        </p:spPr>
        <p:txBody>
          <a:bodyPr lIns="71437" tIns="71437" rIns="71437" bIns="71437"/>
          <a:lstStyle>
            <a:lvl1pPr marL="523875" indent="-523875" defTabSz="642937">
              <a:lnSpc>
                <a:spcPct val="100000"/>
              </a:lnSpc>
              <a:spcBef>
                <a:spcPts val="4700"/>
              </a:spcBef>
              <a:buClr>
                <a:srgbClr val="9A958E"/>
              </a:buClr>
              <a:buSzPct val="75000"/>
              <a:buChar char="๏"/>
              <a:defRPr sz="4400" spc="88">
                <a:solidFill>
                  <a:srgbClr val="5B5854"/>
                </a:solidFill>
                <a:latin typeface="Avenir Medium"/>
                <a:ea typeface="Avenir Medium"/>
                <a:cs typeface="Avenir Medium"/>
                <a:sym typeface="Avenir Medium"/>
              </a:defRPr>
            </a:lvl1pPr>
            <a:lvl2pPr marL="898071" indent="-517071" defTabSz="642937">
              <a:lnSpc>
                <a:spcPct val="100000"/>
              </a:lnSpc>
              <a:spcBef>
                <a:spcPts val="2500"/>
              </a:spcBef>
              <a:buClr>
                <a:srgbClr val="9A958E"/>
              </a:buClr>
              <a:buSzPct val="75000"/>
              <a:defRPr sz="3800" spc="76">
                <a:solidFill>
                  <a:srgbClr val="5B5854"/>
                </a:solidFill>
                <a:latin typeface="Avenir Medium"/>
                <a:ea typeface="Avenir Medium"/>
                <a:cs typeface="Avenir Medium"/>
                <a:sym typeface="Avenir Medium"/>
              </a:defRPr>
            </a:lvl2pPr>
            <a:lvl3pPr marL="1279071" indent="-517071" defTabSz="642937">
              <a:lnSpc>
                <a:spcPct val="100000"/>
              </a:lnSpc>
              <a:spcBef>
                <a:spcPts val="4700"/>
              </a:spcBef>
              <a:buClr>
                <a:srgbClr val="9A958E"/>
              </a:buClr>
              <a:buSzPct val="75000"/>
              <a:defRPr sz="3800" spc="76">
                <a:solidFill>
                  <a:srgbClr val="5B5854"/>
                </a:solidFill>
                <a:latin typeface="Avenir Medium"/>
                <a:ea typeface="Avenir Medium"/>
                <a:cs typeface="Avenir Medium"/>
                <a:sym typeface="Avenir Medium"/>
              </a:defRPr>
            </a:lvl3pPr>
            <a:lvl4pPr marL="1660071" indent="-517071" defTabSz="642937">
              <a:lnSpc>
                <a:spcPct val="100000"/>
              </a:lnSpc>
              <a:spcBef>
                <a:spcPts val="4700"/>
              </a:spcBef>
              <a:buClr>
                <a:srgbClr val="9A958E"/>
              </a:buClr>
              <a:buSzPct val="75000"/>
              <a:defRPr sz="3800" spc="76">
                <a:solidFill>
                  <a:srgbClr val="5B5854"/>
                </a:solidFill>
                <a:latin typeface="Avenir Medium"/>
                <a:ea typeface="Avenir Medium"/>
                <a:cs typeface="Avenir Medium"/>
                <a:sym typeface="Avenir Medium"/>
              </a:defRPr>
            </a:lvl4pPr>
            <a:lvl5pPr marL="2041071" indent="-517071" defTabSz="642937">
              <a:lnSpc>
                <a:spcPct val="100000"/>
              </a:lnSpc>
              <a:spcBef>
                <a:spcPts val="4700"/>
              </a:spcBef>
              <a:buClr>
                <a:srgbClr val="9A958E"/>
              </a:buClr>
              <a:buSzPct val="75000"/>
              <a:defRPr sz="3800" spc="76">
                <a:solidFill>
                  <a:srgbClr val="5B5854"/>
                </a:solidFill>
                <a:latin typeface="Avenir Medium"/>
                <a:ea typeface="Avenir Medium"/>
                <a:cs typeface="Avenir Medium"/>
                <a:sym typeface="Avenir Medium"/>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11977370" y="12998084"/>
            <a:ext cx="429262" cy="453567"/>
          </a:xfrm>
          <a:prstGeom prst="rect">
            <a:avLst/>
          </a:prstGeom>
        </p:spPr>
        <p:txBody>
          <a:bodyPr lIns="71437" tIns="71437" rIns="71437" bIns="71437" anchor="ctr"/>
          <a:lstStyle>
            <a:lvl1pPr defTabSz="642937">
              <a:defRPr cap="all" spc="36">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re - Ha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3994546" y="656122"/>
            <a:ext cx="16394908" cy="1366662"/>
          </a:xfrm>
          <a:prstGeom prst="rect">
            <a:avLst/>
          </a:prstGeom>
        </p:spPr>
        <p:txBody>
          <a:bodyPr lIns="71437" tIns="71437" rIns="71437" bIns="71437" anchor="ctr"/>
          <a:lstStyle>
            <a:lvl1pPr algn="ctr" defTabSz="642937">
              <a:lnSpc>
                <a:spcPct val="100000"/>
              </a:lnSpc>
              <a:defRPr sz="6600" b="0" cap="small" spc="132">
                <a:solidFill>
                  <a:srgbClr val="5B5854"/>
                </a:solidFill>
                <a:latin typeface="Futura"/>
                <a:ea typeface="Futura"/>
                <a:cs typeface="Futura"/>
                <a:sym typeface="Futura"/>
              </a:defRPr>
            </a:lvl1pPr>
          </a:lstStyle>
          <a:p>
            <a:r>
              <a:t>Title Text</a:t>
            </a:r>
          </a:p>
        </p:txBody>
      </p:sp>
      <p:sp>
        <p:nvSpPr>
          <p:cNvPr id="179" name="Slide Number"/>
          <p:cNvSpPr txBox="1">
            <a:spLocks noGrp="1"/>
          </p:cNvSpPr>
          <p:nvPr>
            <p:ph type="sldNum" sz="quarter" idx="2"/>
          </p:nvPr>
        </p:nvSpPr>
        <p:spPr>
          <a:xfrm>
            <a:off x="11977370" y="12996298"/>
            <a:ext cx="429262" cy="453567"/>
          </a:xfrm>
          <a:prstGeom prst="rect">
            <a:avLst/>
          </a:prstGeom>
        </p:spPr>
        <p:txBody>
          <a:bodyPr lIns="71437" tIns="71437" rIns="71437" bIns="71437" anchor="ctr"/>
          <a:lstStyle>
            <a:lvl1pPr defTabSz="642937">
              <a:defRPr cap="all" spc="36">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bg>
      <p:bgPr>
        <a:solidFill>
          <a:srgbClr val="FFFFFF"/>
        </a:solidFill>
        <a:effectLst/>
      </p:bgPr>
    </p:bg>
    <p:spTree>
      <p:nvGrpSpPr>
        <p:cNvPr id="1" name=""/>
        <p:cNvGrpSpPr/>
        <p:nvPr/>
      </p:nvGrpSpPr>
      <p:grpSpPr>
        <a:xfrm>
          <a:off x="0" y="0"/>
          <a:ext cx="0" cy="0"/>
          <a:chOff x="0" y="0"/>
          <a:chExt cx="0" cy="0"/>
        </a:xfrm>
      </p:grpSpPr>
      <p:sp>
        <p:nvSpPr>
          <p:cNvPr id="22" name="Close-up of the top of a hot 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3"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4"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5"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Vie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lide Number"/>
          <p:cNvSpPr txBox="1">
            <a:spLocks noGrp="1"/>
          </p:cNvSpPr>
          <p:nvPr>
            <p:ph type="sldNum" sz="quarter" idx="2"/>
          </p:nvPr>
        </p:nvSpPr>
        <p:spPr>
          <a:xfrm>
            <a:off x="11977370" y="12998084"/>
            <a:ext cx="429262" cy="453567"/>
          </a:xfrm>
          <a:prstGeom prst="rect">
            <a:avLst/>
          </a:prstGeom>
        </p:spPr>
        <p:txBody>
          <a:bodyPr lIns="71437" tIns="71437" rIns="71437" bIns="71437" anchor="ctr"/>
          <a:lstStyle>
            <a:lvl1pPr defTabSz="642937">
              <a:defRPr cap="all" spc="36">
                <a:solidFill>
                  <a:srgbClr val="9A958E"/>
                </a:solidFill>
                <a:latin typeface="Futura"/>
                <a:ea typeface="Futura"/>
                <a:cs typeface="Futura"/>
                <a:sym typeface="Futur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FFFFF"/>
        </a:solidFill>
        <a:effectLst/>
      </p:bgPr>
    </p:bg>
    <p:spTree>
      <p:nvGrpSpPr>
        <p:cNvPr id="1" name=""/>
        <p:cNvGrpSpPr/>
        <p:nvPr/>
      </p:nvGrpSpPr>
      <p:grpSpPr>
        <a:xfrm>
          <a:off x="0" y="0"/>
          <a:ext cx="0" cy="0"/>
          <a:chOff x="0" y="0"/>
          <a:chExt cx="0" cy="0"/>
        </a:xfrm>
      </p:grpSpPr>
      <p:sp>
        <p:nvSpPr>
          <p:cNvPr id="33" name="Close-up of a hot air balloon viewed from below"/>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4"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chemeClr val="accent1">
                    <a:hueOff val="114395"/>
                    <a:lumOff val="-24975"/>
                  </a:schemeClr>
                </a:solidFill>
              </a:defRPr>
            </a:lvl1pPr>
          </a:lstStyle>
          <a:p>
            <a:r>
              <a:t>Slide Title</a:t>
            </a:r>
          </a:p>
        </p:txBody>
      </p:sp>
      <p:sp>
        <p:nvSpPr>
          <p:cNvPr id="35"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6"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53" name="Rounded Rectangle"/>
          <p:cNvSpPr/>
          <p:nvPr/>
        </p:nvSpPr>
        <p:spPr>
          <a:xfrm>
            <a:off x="229406" y="236663"/>
            <a:ext cx="23925189" cy="13242673"/>
          </a:xfrm>
          <a:prstGeom prst="roundRect">
            <a:avLst>
              <a:gd name="adj" fmla="val 1178"/>
            </a:avLst>
          </a:prstGeom>
          <a:solidFill>
            <a:srgbClr val="FFFFFF"/>
          </a:solidFill>
          <a:ln w="12700">
            <a:miter lim="400000"/>
          </a:ln>
        </p:spPr>
        <p:txBody>
          <a:bodyPr lIns="50800" tIns="50800" rIns="50800" bIns="50800" anchor="ctr"/>
          <a:lstStyle/>
          <a:p>
            <a:pPr defTabSz="825500">
              <a:defRPr sz="3100">
                <a:solidFill>
                  <a:srgbClr val="FFFFFF"/>
                </a:solidFill>
                <a:latin typeface="Helvetica Neue Medium"/>
                <a:ea typeface="Helvetica Neue Medium"/>
                <a:cs typeface="Helvetica Neue Medium"/>
                <a:sym typeface="Helvetica Neue Medium"/>
              </a:defRPr>
            </a:pPr>
            <a:endParaRPr/>
          </a:p>
        </p:txBody>
      </p:sp>
      <p:sp>
        <p:nvSpPr>
          <p:cNvPr id="54" name="Slide Title"/>
          <p:cNvSpPr txBox="1">
            <a:spLocks noGrp="1"/>
          </p:cNvSpPr>
          <p:nvPr>
            <p:ph type="title" hasCustomPrompt="1"/>
          </p:nvPr>
        </p:nvSpPr>
        <p:spPr>
          <a:prstGeom prst="rect">
            <a:avLst/>
          </a:prstGeom>
        </p:spPr>
        <p:txBody>
          <a:bodyPr/>
          <a:lstStyle/>
          <a:p>
            <a:r>
              <a:t>Slide Title</a:t>
            </a:r>
          </a:p>
        </p:txBody>
      </p:sp>
      <p:sp>
        <p:nvSpPr>
          <p:cNvPr id="55"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56"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FFFFF"/>
        </a:solidFill>
        <a:effectLst/>
      </p:bgPr>
    </p:bg>
    <p:spTree>
      <p:nvGrpSpPr>
        <p:cNvPr id="1" name=""/>
        <p:cNvGrpSpPr/>
        <p:nvPr/>
      </p:nvGrpSpPr>
      <p:grpSpPr>
        <a:xfrm>
          <a:off x="0" y="0"/>
          <a:ext cx="0" cy="0"/>
          <a:chOff x="0" y="0"/>
          <a:chExt cx="0" cy="0"/>
        </a:xfrm>
      </p:grpSpPr>
      <p:sp>
        <p:nvSpPr>
          <p:cNvPr id="64"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72"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3"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4" name="Hot 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75" name="Slide Title"/>
          <p:cNvSpPr txBox="1">
            <a:spLocks noGrp="1"/>
          </p:cNvSpPr>
          <p:nvPr>
            <p:ph type="title" hasCustomPrompt="1"/>
          </p:nvPr>
        </p:nvSpPr>
        <p:spPr>
          <a:xfrm>
            <a:off x="1206500" y="952500"/>
            <a:ext cx="9779000" cy="1435100"/>
          </a:xfrm>
          <a:prstGeom prst="rect">
            <a:avLst/>
          </a:prstGeom>
        </p:spPr>
        <p:txBody>
          <a:bodyPr/>
          <a:lstStyle>
            <a:lvl1pPr>
              <a:defRPr>
                <a:solidFill>
                  <a:schemeClr val="accent1">
                    <a:hueOff val="114395"/>
                    <a:lumOff val="-24975"/>
                  </a:schemeClr>
                </a:solidFill>
              </a:defRPr>
            </a:lvl1pPr>
          </a:lstStyle>
          <a:p>
            <a:r>
              <a:t>Slide Title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003462"/>
        </a:solidFill>
        <a:effectLst/>
      </p:bgPr>
    </p:bg>
    <p:spTree>
      <p:nvGrpSpPr>
        <p:cNvPr id="1" name=""/>
        <p:cNvGrpSpPr/>
        <p:nvPr/>
      </p:nvGrpSpPr>
      <p:grpSpPr>
        <a:xfrm>
          <a:off x="0" y="0"/>
          <a:ext cx="0" cy="0"/>
          <a:chOff x="0" y="0"/>
          <a:chExt cx="0" cy="0"/>
        </a:xfrm>
      </p:grpSpPr>
      <p:sp>
        <p:nvSpPr>
          <p:cNvPr id="83"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84"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91" name="Slide Title"/>
          <p:cNvSpPr txBox="1">
            <a:spLocks noGrp="1"/>
          </p:cNvSpPr>
          <p:nvPr>
            <p:ph type="title" hasCustomPrompt="1"/>
          </p:nvPr>
        </p:nvSpPr>
        <p:spPr>
          <a:xfrm>
            <a:off x="1206500" y="952500"/>
            <a:ext cx="21971000" cy="1434949"/>
          </a:xfrm>
          <a:prstGeom prst="rect">
            <a:avLst/>
          </a:prstGeom>
        </p:spPr>
        <p:txBody>
          <a:bodyPr/>
          <a:lstStyle>
            <a:lvl1pPr>
              <a:defRPr>
                <a:solidFill>
                  <a:schemeClr val="accent1">
                    <a:hueOff val="114395"/>
                    <a:lumOff val="-24975"/>
                  </a:schemeClr>
                </a:solidFill>
              </a:defRPr>
            </a:lvl1pPr>
          </a:lstStyle>
          <a:p>
            <a:r>
              <a:t>Slide Title</a:t>
            </a:r>
          </a:p>
        </p:txBody>
      </p:sp>
      <p:sp>
        <p:nvSpPr>
          <p:cNvPr id="92"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sp>
        <p:nvSpPr>
          <p:cNvPr id="2" name="Rounded Rectangle"/>
          <p:cNvSpPr/>
          <p:nvPr/>
        </p:nvSpPr>
        <p:spPr>
          <a:xfrm>
            <a:off x="229406" y="236663"/>
            <a:ext cx="23925189" cy="13242673"/>
          </a:xfrm>
          <a:prstGeom prst="roundRect">
            <a:avLst>
              <a:gd name="adj" fmla="val 1178"/>
            </a:avLst>
          </a:prstGeom>
          <a:blipFill>
            <a:blip r:embed="rId23"/>
            <a:stretch>
              <a:fillRect/>
            </a:stretch>
          </a:blipFill>
          <a:ln w="12700">
            <a:miter lim="400000"/>
          </a:ln>
        </p:spPr>
        <p:txBody>
          <a:bodyPr lIns="50800" tIns="50800" rIns="50800" bIns="50800" anchor="ctr"/>
          <a:lstStyle/>
          <a:p>
            <a:pPr defTabSz="825500">
              <a:defRPr sz="3100">
                <a:solidFill>
                  <a:srgbClr val="FFFFFF"/>
                </a:solidFill>
                <a:latin typeface="Helvetica Neue Medium"/>
                <a:ea typeface="Helvetica Neue Medium"/>
                <a:cs typeface="Helvetica Neue Medium"/>
                <a:sym typeface="Helvetica Neue Medium"/>
              </a:defRPr>
            </a:pPr>
            <a:endParaRPr/>
          </a:p>
        </p:txBody>
      </p:sp>
      <p:sp>
        <p:nvSpPr>
          <p:cNvPr id="3"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BA4606"/>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tif"/><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2.tif"/></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6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2.png"/><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0.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tif"/><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5" name="Non-Common Path Aberrations Strategy for the METIS High Contrast Imaging Modes"/>
          <p:cNvSpPr txBox="1">
            <a:spLocks noGrp="1"/>
          </p:cNvSpPr>
          <p:nvPr>
            <p:ph type="ctrTitle"/>
          </p:nvPr>
        </p:nvSpPr>
        <p:spPr>
          <a:xfrm>
            <a:off x="1206498" y="2012061"/>
            <a:ext cx="21971004" cy="4648201"/>
          </a:xfrm>
          <a:prstGeom prst="rect">
            <a:avLst/>
          </a:prstGeom>
        </p:spPr>
        <p:txBody>
          <a:bodyPr/>
          <a:lstStyle>
            <a:lvl1pPr defTabSz="2023821">
              <a:defRPr sz="9628" spc="-192">
                <a:latin typeface="CMU Bright Roman"/>
                <a:ea typeface="CMU Bright Roman"/>
                <a:cs typeface="CMU Bright Roman"/>
                <a:sym typeface="CMU Bright Roman"/>
              </a:defRPr>
            </a:lvl1pPr>
          </a:lstStyle>
          <a:p>
            <a:r>
              <a:t>Non-Common Path Aberrations Strategy for the METIS High Contrast Imaging Modes</a:t>
            </a:r>
          </a:p>
        </p:txBody>
      </p:sp>
      <p:sp>
        <p:nvSpPr>
          <p:cNvPr id="196" name="Gilles Orban de Xivry,…"/>
          <p:cNvSpPr txBox="1">
            <a:spLocks noGrp="1"/>
          </p:cNvSpPr>
          <p:nvPr>
            <p:ph type="subTitle" sz="quarter" idx="1"/>
          </p:nvPr>
        </p:nvSpPr>
        <p:spPr>
          <a:xfrm>
            <a:off x="6281005" y="7267578"/>
            <a:ext cx="12468646" cy="1905001"/>
          </a:xfrm>
          <a:prstGeom prst="rect">
            <a:avLst/>
          </a:prstGeom>
        </p:spPr>
        <p:txBody>
          <a:bodyPr/>
          <a:lstStyle/>
          <a:p>
            <a:pPr algn="ctr">
              <a:defRPr sz="4000">
                <a:solidFill>
                  <a:srgbClr val="FFFFFF"/>
                </a:solidFill>
                <a:latin typeface="CMU Bright Roman"/>
                <a:ea typeface="CMU Bright Roman"/>
                <a:cs typeface="CMU Bright Roman"/>
                <a:sym typeface="CMU Bright Roman"/>
              </a:defRPr>
            </a:pPr>
            <a:r>
              <a:rPr sz="4400"/>
              <a:t>Gilles Orban de Xivry,</a:t>
            </a:r>
            <a:r>
              <a:t> </a:t>
            </a:r>
          </a:p>
          <a:p>
            <a:pPr algn="ctr">
              <a:defRPr sz="4000">
                <a:solidFill>
                  <a:srgbClr val="FFFFFF"/>
                </a:solidFill>
                <a:latin typeface="CMU Bright Roman"/>
                <a:ea typeface="CMU Bright Roman"/>
                <a:cs typeface="CMU Bright Roman"/>
                <a:sym typeface="CMU Bright Roman"/>
              </a:defRPr>
            </a:pPr>
            <a:r>
              <a:t>O. Absil, C. Delacroix, P. Pathak, M. Willson</a:t>
            </a:r>
          </a:p>
        </p:txBody>
      </p:sp>
      <p:pic>
        <p:nvPicPr>
          <p:cNvPr id="197" name="metis_logo.png" descr="metis_logo.png"/>
          <p:cNvPicPr>
            <a:picLocks noChangeAspect="1"/>
          </p:cNvPicPr>
          <p:nvPr/>
        </p:nvPicPr>
        <p:blipFill>
          <a:blip r:embed="rId4"/>
          <a:stretch>
            <a:fillRect/>
          </a:stretch>
        </p:blipFill>
        <p:spPr>
          <a:xfrm>
            <a:off x="18447631" y="9165030"/>
            <a:ext cx="4814465" cy="3813056"/>
          </a:xfrm>
          <a:prstGeom prst="rect">
            <a:avLst/>
          </a:prstGeom>
          <a:ln w="12700">
            <a:miter lim="400000"/>
          </a:ln>
          <a:effectLst>
            <a:outerShdw blurRad="127000" dist="76200" dir="2700000" rotWithShape="0">
              <a:srgbClr val="000000">
                <a:alpha val="75000"/>
              </a:srgbClr>
            </a:outerShdw>
          </a:effectLst>
        </p:spPr>
      </p:pic>
      <p:pic>
        <p:nvPicPr>
          <p:cNvPr id="198" name="LOGO_ERC_transparent.png" descr="LOGO_ERC_transparent.png"/>
          <p:cNvPicPr>
            <a:picLocks noChangeAspect="1"/>
          </p:cNvPicPr>
          <p:nvPr/>
        </p:nvPicPr>
        <p:blipFill>
          <a:blip r:embed="rId5"/>
          <a:stretch>
            <a:fillRect/>
          </a:stretch>
        </p:blipFill>
        <p:spPr>
          <a:xfrm>
            <a:off x="10888293" y="9779894"/>
            <a:ext cx="2607414" cy="2583327"/>
          </a:xfrm>
          <a:prstGeom prst="rect">
            <a:avLst/>
          </a:prstGeom>
          <a:ln w="12700">
            <a:miter lim="400000"/>
          </a:ln>
          <a:effectLst>
            <a:outerShdw blurRad="127000" dist="76200" dir="2700000" rotWithShape="0">
              <a:srgbClr val="000000">
                <a:alpha val="75000"/>
              </a:srgbClr>
            </a:outerShdw>
          </a:effectLst>
        </p:spPr>
      </p:pic>
      <p:pic>
        <p:nvPicPr>
          <p:cNvPr id="199" name="uliege-logo-couleurs-300-transparent.png" descr="uliege-logo-couleurs-300-transparent.png"/>
          <p:cNvPicPr>
            <a:picLocks noChangeAspect="1"/>
          </p:cNvPicPr>
          <p:nvPr/>
        </p:nvPicPr>
        <p:blipFill>
          <a:blip r:embed="rId6"/>
          <a:stretch>
            <a:fillRect/>
          </a:stretch>
        </p:blipFill>
        <p:spPr>
          <a:xfrm>
            <a:off x="139353" y="9665719"/>
            <a:ext cx="5797016" cy="2811677"/>
          </a:xfrm>
          <a:prstGeom prst="rect">
            <a:avLst/>
          </a:prstGeom>
          <a:ln w="12700">
            <a:miter lim="400000"/>
          </a:ln>
          <a:effectLst>
            <a:outerShdw blurRad="127000" dist="76200" dir="2700000" rotWithShape="0">
              <a:srgbClr val="000000">
                <a:alpha val="75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METIS_NCPA.mp4" descr="METIS_NCPA.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48294" y="2950857"/>
            <a:ext cx="13967125" cy="9916660"/>
          </a:xfrm>
          <a:prstGeom prst="rect">
            <a:avLst/>
          </a:prstGeom>
          <a:ln w="12700">
            <a:miter lim="400000"/>
          </a:ln>
        </p:spPr>
      </p:pic>
      <p:sp>
        <p:nvSpPr>
          <p:cNvPr id="349" name="Quasi-static NCPA"/>
          <p:cNvSpPr txBox="1">
            <a:spLocks noGrp="1"/>
          </p:cNvSpPr>
          <p:nvPr>
            <p:ph type="title"/>
          </p:nvPr>
        </p:nvSpPr>
        <p:spPr>
          <a:prstGeom prst="rect">
            <a:avLst/>
          </a:prstGeom>
        </p:spPr>
        <p:txBody>
          <a:bodyPr/>
          <a:lstStyle/>
          <a:p>
            <a:r>
              <a:t>Quasi-static NCPA</a:t>
            </a:r>
          </a:p>
        </p:txBody>
      </p:sp>
      <p:sp>
        <p:nvSpPr>
          <p:cNvPr id="350" name="Slide Subtitle"/>
          <p:cNvSpPr txBox="1">
            <a:spLocks noGrp="1"/>
          </p:cNvSpPr>
          <p:nvPr>
            <p:ph type="body" idx="21"/>
          </p:nvPr>
        </p:nvSpPr>
        <p:spPr>
          <a:prstGeom prst="rect">
            <a:avLst/>
          </a:prstGeom>
        </p:spPr>
        <p:txBody>
          <a:bodyPr/>
          <a:lstStyle/>
          <a:p>
            <a:endParaRPr/>
          </a:p>
        </p:txBody>
      </p:sp>
      <p:sp>
        <p:nvSpPr>
          <p:cNvPr id="351" name="Static NCPA is ~100 nm rms"/>
          <p:cNvSpPr txBox="1">
            <a:spLocks noGrp="1"/>
          </p:cNvSpPr>
          <p:nvPr>
            <p:ph type="body" sz="half" idx="1"/>
          </p:nvPr>
        </p:nvSpPr>
        <p:spPr>
          <a:xfrm>
            <a:off x="13269776" y="4248504"/>
            <a:ext cx="9907724" cy="8256012"/>
          </a:xfrm>
          <a:prstGeom prst="rect">
            <a:avLst/>
          </a:prstGeom>
        </p:spPr>
        <p:txBody>
          <a:bodyPr/>
          <a:lstStyle/>
          <a:p>
            <a:r>
              <a:t>Static NCPA is ~100 nm rms</a:t>
            </a:r>
          </a:p>
        </p:txBody>
      </p:sp>
      <p:graphicFrame>
        <p:nvGraphicFramePr>
          <p:cNvPr id="352" name="Table"/>
          <p:cNvGraphicFramePr/>
          <p:nvPr/>
        </p:nvGraphicFramePr>
        <p:xfrm>
          <a:off x="13869447" y="7751204"/>
          <a:ext cx="8708379" cy="2844800"/>
        </p:xfrm>
        <a:graphic>
          <a:graphicData uri="http://schemas.openxmlformats.org/drawingml/2006/table">
            <a:tbl>
              <a:tblPr firstRow="1" firstCol="1">
                <a:tableStyleId>{4C3C2611-4C71-4FC5-86AE-919BDF0F9419}</a:tableStyleId>
              </a:tblPr>
              <a:tblGrid>
                <a:gridCol w="3643363">
                  <a:extLst>
                    <a:ext uri="{9D8B030D-6E8A-4147-A177-3AD203B41FA5}">
                      <a16:colId xmlns:a16="http://schemas.microsoft.com/office/drawing/2014/main" val="20000"/>
                    </a:ext>
                  </a:extLst>
                </a:gridCol>
                <a:gridCol w="2660117">
                  <a:extLst>
                    <a:ext uri="{9D8B030D-6E8A-4147-A177-3AD203B41FA5}">
                      <a16:colId xmlns:a16="http://schemas.microsoft.com/office/drawing/2014/main" val="20001"/>
                    </a:ext>
                  </a:extLst>
                </a:gridCol>
                <a:gridCol w="2404899">
                  <a:extLst>
                    <a:ext uri="{9D8B030D-6E8A-4147-A177-3AD203B41FA5}">
                      <a16:colId xmlns:a16="http://schemas.microsoft.com/office/drawing/2014/main" val="20002"/>
                    </a:ext>
                  </a:extLst>
                </a:gridCol>
              </a:tblGrid>
              <a:tr h="583394">
                <a:tc>
                  <a:txBody>
                    <a:bodyPr/>
                    <a:lstStyle/>
                    <a:p>
                      <a:pPr defTabSz="914400">
                        <a:tabLst>
                          <a:tab pos="1663700" algn="l"/>
                        </a:tabLst>
                        <a:defRPr sz="3200"/>
                      </a:pPr>
                      <a:endParaRPr/>
                    </a:p>
                  </a:txBody>
                  <a:tcPr marL="50800" marR="50800" marT="50800" marB="50800" anchor="ctr" horzOverflow="overflow"/>
                </a:tc>
                <a:tc>
                  <a:txBody>
                    <a:bodyPr/>
                    <a:lstStyle/>
                    <a:p>
                      <a:pPr defTabSz="914400">
                        <a:tabLst>
                          <a:tab pos="1663700" algn="l"/>
                        </a:tabLst>
                        <a:defRPr b="0"/>
                      </a:pPr>
                      <a:r>
                        <a:rPr sz="3200" b="1"/>
                        <a:t>LSF</a:t>
                      </a:r>
                    </a:p>
                  </a:txBody>
                  <a:tcPr marL="50800" marR="50800" marT="50800" marB="50800" anchor="ctr" horzOverflow="overflow"/>
                </a:tc>
                <a:tc>
                  <a:txBody>
                    <a:bodyPr/>
                    <a:lstStyle/>
                    <a:p>
                      <a:pPr defTabSz="914400">
                        <a:tabLst>
                          <a:tab pos="1663700" algn="l"/>
                        </a:tabLst>
                        <a:defRPr b="0"/>
                      </a:pPr>
                      <a:r>
                        <a:rPr sz="3200" b="1"/>
                        <a:t>HSF</a:t>
                      </a:r>
                    </a:p>
                  </a:txBody>
                  <a:tcPr marL="50800" marR="50800" marT="50800" marB="50800" anchor="ctr" horzOverflow="overflow"/>
                </a:tc>
                <a:extLst>
                  <a:ext uri="{0D108BD9-81ED-4DB2-BD59-A6C34878D82A}">
                    <a16:rowId xmlns:a16="http://schemas.microsoft.com/office/drawing/2014/main" val="10000"/>
                  </a:ext>
                </a:extLst>
              </a:tr>
              <a:tr h="583394">
                <a:tc>
                  <a:txBody>
                    <a:bodyPr/>
                    <a:lstStyle/>
                    <a:p>
                      <a:pPr defTabSz="914400">
                        <a:tabLst>
                          <a:tab pos="1663700" algn="l"/>
                        </a:tabLst>
                        <a:defRPr b="0"/>
                      </a:pPr>
                      <a:r>
                        <a:rPr sz="2400" b="1"/>
                        <a:t>Static</a:t>
                      </a:r>
                    </a:p>
                  </a:txBody>
                  <a:tcPr marL="50800" marR="50800" marT="50800" marB="50800" anchor="ctr" horzOverflow="overflow"/>
                </a:tc>
                <a:tc>
                  <a:txBody>
                    <a:bodyPr/>
                    <a:lstStyle/>
                    <a:p>
                      <a:pPr defTabSz="914400"/>
                      <a:r>
                        <a:rPr sz="3200"/>
                        <a:t>-
</a:t>
                      </a:r>
                    </a:p>
                  </a:txBody>
                  <a:tcPr marL="50800" marR="50800" marT="50800" marB="50800" anchor="ctr" horzOverflow="overflow"/>
                </a:tc>
                <a:tc>
                  <a:txBody>
                    <a:bodyPr/>
                    <a:lstStyle/>
                    <a:p>
                      <a:pPr defTabSz="914400"/>
                      <a:r>
                        <a:rPr sz="3200"/>
                        <a:t>&lt;40nm rms</a:t>
                      </a:r>
                    </a:p>
                  </a:txBody>
                  <a:tcPr marL="50800" marR="50800" marT="50800" marB="50800" anchor="ctr" horzOverflow="overflow"/>
                </a:tc>
                <a:extLst>
                  <a:ext uri="{0D108BD9-81ED-4DB2-BD59-A6C34878D82A}">
                    <a16:rowId xmlns:a16="http://schemas.microsoft.com/office/drawing/2014/main" val="10001"/>
                  </a:ext>
                </a:extLst>
              </a:tr>
              <a:tr h="583394">
                <a:tc>
                  <a:txBody>
                    <a:bodyPr/>
                    <a:lstStyle/>
                    <a:p>
                      <a:pPr defTabSz="914400">
                        <a:tabLst>
                          <a:tab pos="1663700" algn="l"/>
                        </a:tabLst>
                        <a:defRPr b="0"/>
                      </a:pPr>
                      <a:r>
                        <a:rPr sz="2400" b="1"/>
                        <a:t>Quasi-static (&lt;0.01Hz) </a:t>
                      </a:r>
                    </a:p>
                  </a:txBody>
                  <a:tcPr marL="50800" marR="50800" marT="50800" marB="50800" anchor="ctr" horzOverflow="overflow"/>
                </a:tc>
                <a:tc>
                  <a:txBody>
                    <a:bodyPr/>
                    <a:lstStyle/>
                    <a:p>
                      <a:pPr defTabSz="914400"/>
                      <a:r>
                        <a:rPr sz="3200"/>
                        <a:t>20nm rms</a:t>
                      </a:r>
                    </a:p>
                  </a:txBody>
                  <a:tcPr marL="50800" marR="50800" marT="50800" marB="50800" anchor="ctr" horzOverflow="overflow"/>
                </a:tc>
                <a:tc>
                  <a:txBody>
                    <a:bodyPr/>
                    <a:lstStyle/>
                    <a:p>
                      <a:pPr defTabSz="914400"/>
                      <a:r>
                        <a:rPr sz="3200"/>
                        <a:t>20nm rms</a:t>
                      </a:r>
                    </a:p>
                  </a:txBody>
                  <a:tcPr marL="50800" marR="50800" marT="50800" marB="50800" anchor="ctr" horzOverflow="overflow"/>
                </a:tc>
                <a:extLst>
                  <a:ext uri="{0D108BD9-81ED-4DB2-BD59-A6C34878D82A}">
                    <a16:rowId xmlns:a16="http://schemas.microsoft.com/office/drawing/2014/main" val="10002"/>
                  </a:ext>
                </a:extLst>
              </a:tr>
              <a:tr h="583394">
                <a:tc>
                  <a:txBody>
                    <a:bodyPr/>
                    <a:lstStyle/>
                    <a:p>
                      <a:pPr defTabSz="914400">
                        <a:tabLst>
                          <a:tab pos="1663700" algn="l"/>
                        </a:tabLst>
                        <a:defRPr b="0"/>
                      </a:pPr>
                      <a:r>
                        <a:rPr sz="2400" b="1"/>
                        <a:t>Dynamic (&gt;0.01Hz)</a:t>
                      </a:r>
                    </a:p>
                  </a:txBody>
                  <a:tcPr marL="50800" marR="50800" marT="50800" marB="50800" anchor="ctr" horzOverflow="overflow"/>
                </a:tc>
                <a:tc gridSpan="2">
                  <a:txBody>
                    <a:bodyPr/>
                    <a:lstStyle/>
                    <a:p>
                      <a:pPr defTabSz="914400"/>
                      <a:r>
                        <a:rPr sz="3200"/>
                        <a:t>40nm</a:t>
                      </a:r>
                    </a:p>
                  </a:txBody>
                  <a:tcPr marL="50800" marR="50800" marT="50800" marB="50800" anchor="ctr" horzOverflow="overflow"/>
                </a:tc>
                <a:tc hMerge="1">
                  <a:txBody>
                    <a:bodyPr/>
                    <a:lstStyle/>
                    <a:p>
                      <a:endParaRPr lang="en-BE"/>
                    </a:p>
                  </a:txBody>
                  <a:tcPr/>
                </a:tc>
                <a:extLst>
                  <a:ext uri="{0D108BD9-81ED-4DB2-BD59-A6C34878D82A}">
                    <a16:rowId xmlns:a16="http://schemas.microsoft.com/office/drawing/2014/main" val="10003"/>
                  </a:ext>
                </a:extLst>
              </a:tr>
            </a:tbl>
          </a:graphicData>
        </a:graphic>
      </p:graphicFrame>
      <p:sp>
        <p:nvSpPr>
          <p:cNvPr id="353" name="Boné et al., in prep"/>
          <p:cNvSpPr txBox="1"/>
          <p:nvPr/>
        </p:nvSpPr>
        <p:spPr>
          <a:xfrm>
            <a:off x="1919445" y="12307630"/>
            <a:ext cx="2937728"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spcBef>
                <a:spcPts val="1200"/>
              </a:spcBef>
              <a:defRPr sz="2800">
                <a:solidFill>
                  <a:srgbClr val="000000"/>
                </a:solidFill>
                <a:latin typeface="Times Roman"/>
                <a:ea typeface="Times Roman"/>
                <a:cs typeface="Times Roman"/>
                <a:sym typeface="Times Roman"/>
              </a:defRPr>
            </a:lvl1pPr>
          </a:lstStyle>
          <a:p>
            <a:r>
              <a:t>Boné et al., in prep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 fill="hold"/>
                                        <p:tgtEl>
                                          <p:spTgt spid="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8"/>
                </p:tgtEl>
              </p:cMediaNode>
            </p:video>
            <p:seq concurrent="1" prevAc="none" nextAc="seek">
              <p:cTn id="8" restart="whenNotActive" fill="hold" evtFilter="cancelBubble" nodeType="interactiveSeq">
                <p:stCondLst>
                  <p:cond evt="onClick" delay="0">
                    <p:tgtEl>
                      <p:spTgt spid="3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8"/>
                                        </p:tgtEl>
                                      </p:cBhvr>
                                    </p:cmd>
                                  </p:childTnLst>
                                </p:cTn>
                              </p:par>
                            </p:childTnLst>
                          </p:cTn>
                        </p:par>
                      </p:childTnLst>
                    </p:cTn>
                  </p:par>
                </p:childTnLst>
              </p:cTn>
              <p:nextCondLst>
                <p:cond evt="onClick" delay="0">
                  <p:tgtEl>
                    <p:spTgt spid="34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lide Title"/>
          <p:cNvSpPr txBox="1">
            <a:spLocks noGrp="1"/>
          </p:cNvSpPr>
          <p:nvPr>
            <p:ph type="title"/>
          </p:nvPr>
        </p:nvSpPr>
        <p:spPr>
          <a:prstGeom prst="rect">
            <a:avLst/>
          </a:prstGeom>
        </p:spPr>
        <p:txBody>
          <a:bodyPr/>
          <a:lstStyle/>
          <a:p>
            <a:endParaRPr/>
          </a:p>
        </p:txBody>
      </p:sp>
      <p:sp>
        <p:nvSpPr>
          <p:cNvPr id="358" name="Slide Subtitle"/>
          <p:cNvSpPr txBox="1">
            <a:spLocks noGrp="1"/>
          </p:cNvSpPr>
          <p:nvPr>
            <p:ph type="body" idx="21"/>
          </p:nvPr>
        </p:nvSpPr>
        <p:spPr>
          <a:prstGeom prst="rect">
            <a:avLst/>
          </a:prstGeom>
        </p:spPr>
        <p:txBody>
          <a:bodyPr/>
          <a:lstStyle/>
          <a:p>
            <a:endParaRPr/>
          </a:p>
        </p:txBody>
      </p:sp>
      <p:sp>
        <p:nvSpPr>
          <p:cNvPr id="359" name="Slide bullet text"/>
          <p:cNvSpPr txBox="1">
            <a:spLocks noGrp="1"/>
          </p:cNvSpPr>
          <p:nvPr>
            <p:ph type="body" idx="1"/>
          </p:nvPr>
        </p:nvSpPr>
        <p:spPr>
          <a:prstGeom prst="rect">
            <a:avLst/>
          </a:prstGeom>
        </p:spPr>
        <p:txBody>
          <a:bodyPr/>
          <a:lstStyle/>
          <a:p>
            <a:endParaRPr/>
          </a:p>
        </p:txBody>
      </p:sp>
      <p:pic>
        <p:nvPicPr>
          <p:cNvPr id="360" name="6l9ge2.jpg" descr="6l9ge2.jpg"/>
          <p:cNvPicPr>
            <a:picLocks noChangeAspect="1"/>
          </p:cNvPicPr>
          <p:nvPr/>
        </p:nvPicPr>
        <p:blipFill>
          <a:blip r:embed="rId2"/>
          <a:stretch>
            <a:fillRect/>
          </a:stretch>
        </p:blipFill>
        <p:spPr>
          <a:xfrm>
            <a:off x="6378773" y="3437929"/>
            <a:ext cx="11626454" cy="6840142"/>
          </a:xfrm>
          <a:prstGeom prst="rect">
            <a:avLst/>
          </a:prstGeom>
          <a:ln w="12700">
            <a:miter lim="400000"/>
          </a:ln>
          <a:effectLst>
            <a:outerShdw blurRad="177800" dist="101600" dir="2700000" rotWithShape="0">
              <a:srgbClr val="000000">
                <a:alpha val="75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Water vapor seeing"/>
          <p:cNvSpPr txBox="1">
            <a:spLocks noGrp="1"/>
          </p:cNvSpPr>
          <p:nvPr>
            <p:ph type="title"/>
          </p:nvPr>
        </p:nvSpPr>
        <p:spPr>
          <a:prstGeom prst="rect">
            <a:avLst/>
          </a:prstGeom>
        </p:spPr>
        <p:txBody>
          <a:bodyPr/>
          <a:lstStyle/>
          <a:p>
            <a:r>
              <a:t>Water vapor seeing</a:t>
            </a:r>
          </a:p>
        </p:txBody>
      </p:sp>
      <p:sp>
        <p:nvSpPr>
          <p:cNvPr id="363" name="Slide Subtitle"/>
          <p:cNvSpPr txBox="1">
            <a:spLocks noGrp="1"/>
          </p:cNvSpPr>
          <p:nvPr>
            <p:ph type="body" idx="21"/>
          </p:nvPr>
        </p:nvSpPr>
        <p:spPr>
          <a:prstGeom prst="rect">
            <a:avLst/>
          </a:prstGeom>
        </p:spPr>
        <p:txBody>
          <a:bodyPr/>
          <a:lstStyle/>
          <a:p>
            <a:endParaRPr/>
          </a:p>
        </p:txBody>
      </p:sp>
      <p:sp>
        <p:nvSpPr>
          <p:cNvPr id="364" name="WV column density is variable…"/>
          <p:cNvSpPr txBox="1">
            <a:spLocks noGrp="1"/>
          </p:cNvSpPr>
          <p:nvPr>
            <p:ph type="body" sz="quarter" idx="1"/>
          </p:nvPr>
        </p:nvSpPr>
        <p:spPr>
          <a:xfrm>
            <a:off x="1229968" y="5051066"/>
            <a:ext cx="11063703" cy="4506059"/>
          </a:xfrm>
          <a:prstGeom prst="rect">
            <a:avLst/>
          </a:prstGeom>
        </p:spPr>
        <p:txBody>
          <a:bodyPr/>
          <a:lstStyle/>
          <a:p>
            <a:pPr marL="469391" indent="-469391" defTabSz="1877520">
              <a:spcBef>
                <a:spcPts val="3400"/>
              </a:spcBef>
              <a:defRPr sz="3696"/>
            </a:pPr>
            <a:r>
              <a:t>WV column density is variable</a:t>
            </a:r>
          </a:p>
          <a:p>
            <a:pPr marL="469391" indent="-469391" defTabSz="1877520">
              <a:spcBef>
                <a:spcPts val="3400"/>
              </a:spcBef>
              <a:defRPr sz="3696"/>
            </a:pPr>
            <a:r>
              <a:t>Expected to follow Kolmogorov - von Karman spectrum</a:t>
            </a:r>
          </a:p>
          <a:p>
            <a:pPr marL="469391" indent="-469391" defTabSz="1877520">
              <a:spcBef>
                <a:spcPts val="3400"/>
              </a:spcBef>
              <a:defRPr sz="3696"/>
            </a:pPr>
            <a:r>
              <a:t>Highly chromatic, especially in mid-IR</a:t>
            </a:r>
          </a:p>
          <a:p>
            <a:pPr marL="938783" lvl="1" indent="-469391" defTabSz="1877520">
              <a:spcBef>
                <a:spcPts val="3400"/>
              </a:spcBef>
              <a:defRPr sz="3696"/>
            </a:pPr>
            <a:r>
              <a:t>AO correction at K band not valid at L/N bands</a:t>
            </a:r>
          </a:p>
        </p:txBody>
      </p:sp>
      <p:grpSp>
        <p:nvGrpSpPr>
          <p:cNvPr id="421" name="Group"/>
          <p:cNvGrpSpPr/>
          <p:nvPr/>
        </p:nvGrpSpPr>
        <p:grpSpPr>
          <a:xfrm>
            <a:off x="13237467" y="5183570"/>
            <a:ext cx="10126911" cy="6836209"/>
            <a:chOff x="0" y="0"/>
            <a:chExt cx="10126910" cy="6836208"/>
          </a:xfrm>
        </p:grpSpPr>
        <p:grpSp>
          <p:nvGrpSpPr>
            <p:cNvPr id="418" name="Group"/>
            <p:cNvGrpSpPr/>
            <p:nvPr/>
          </p:nvGrpSpPr>
          <p:grpSpPr>
            <a:xfrm>
              <a:off x="111816" y="0"/>
              <a:ext cx="10015095" cy="6836209"/>
              <a:chOff x="0" y="0"/>
              <a:chExt cx="10015094" cy="6836208"/>
            </a:xfrm>
          </p:grpSpPr>
          <p:sp>
            <p:nvSpPr>
              <p:cNvPr id="365" name="Circle"/>
              <p:cNvSpPr/>
              <p:nvPr/>
            </p:nvSpPr>
            <p:spPr>
              <a:xfrm>
                <a:off x="2361322" y="495825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66" name="Circle"/>
              <p:cNvSpPr/>
              <p:nvPr/>
            </p:nvSpPr>
            <p:spPr>
              <a:xfrm>
                <a:off x="2626047" y="5297437"/>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67" name="Circle"/>
              <p:cNvSpPr/>
              <p:nvPr/>
            </p:nvSpPr>
            <p:spPr>
              <a:xfrm>
                <a:off x="2944141" y="5109392"/>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68" name="Circle"/>
              <p:cNvSpPr/>
              <p:nvPr/>
            </p:nvSpPr>
            <p:spPr>
              <a:xfrm>
                <a:off x="2777184" y="4626728"/>
                <a:ext cx="423445"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69" name="Circle"/>
              <p:cNvSpPr/>
              <p:nvPr/>
            </p:nvSpPr>
            <p:spPr>
              <a:xfrm>
                <a:off x="3526961" y="5472052"/>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0" name="Circle"/>
              <p:cNvSpPr/>
              <p:nvPr/>
            </p:nvSpPr>
            <p:spPr>
              <a:xfrm>
                <a:off x="3845055" y="510939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1" name="Circle"/>
              <p:cNvSpPr/>
              <p:nvPr/>
            </p:nvSpPr>
            <p:spPr>
              <a:xfrm>
                <a:off x="4301421" y="495825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2" name="Circle"/>
              <p:cNvSpPr/>
              <p:nvPr/>
            </p:nvSpPr>
            <p:spPr>
              <a:xfrm>
                <a:off x="4461913" y="547205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3" name="Circle"/>
              <p:cNvSpPr/>
              <p:nvPr/>
            </p:nvSpPr>
            <p:spPr>
              <a:xfrm>
                <a:off x="3526961" y="4626728"/>
                <a:ext cx="423444"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4" name="Circle"/>
              <p:cNvSpPr/>
              <p:nvPr/>
            </p:nvSpPr>
            <p:spPr>
              <a:xfrm>
                <a:off x="5050102" y="4626728"/>
                <a:ext cx="423445"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5" name="Circle"/>
              <p:cNvSpPr/>
              <p:nvPr/>
            </p:nvSpPr>
            <p:spPr>
              <a:xfrm>
                <a:off x="4981727" y="5289778"/>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6" name="Circle"/>
              <p:cNvSpPr/>
              <p:nvPr/>
            </p:nvSpPr>
            <p:spPr>
              <a:xfrm>
                <a:off x="5979684" y="510939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7" name="Circle"/>
              <p:cNvSpPr/>
              <p:nvPr/>
            </p:nvSpPr>
            <p:spPr>
              <a:xfrm>
                <a:off x="5658703" y="547205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8" name="Circle"/>
              <p:cNvSpPr/>
              <p:nvPr/>
            </p:nvSpPr>
            <p:spPr>
              <a:xfrm>
                <a:off x="5658703" y="495825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79" name="Circle"/>
              <p:cNvSpPr/>
              <p:nvPr/>
            </p:nvSpPr>
            <p:spPr>
              <a:xfrm>
                <a:off x="6147363" y="547205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0" name="Circle"/>
              <p:cNvSpPr/>
              <p:nvPr/>
            </p:nvSpPr>
            <p:spPr>
              <a:xfrm>
                <a:off x="6337542" y="477372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1" name="Circle"/>
              <p:cNvSpPr/>
              <p:nvPr/>
            </p:nvSpPr>
            <p:spPr>
              <a:xfrm>
                <a:off x="6946921" y="5195506"/>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2" name="Circle"/>
              <p:cNvSpPr/>
              <p:nvPr/>
            </p:nvSpPr>
            <p:spPr>
              <a:xfrm>
                <a:off x="6946921" y="4492611"/>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3" name="Circle"/>
              <p:cNvSpPr/>
              <p:nvPr/>
            </p:nvSpPr>
            <p:spPr>
              <a:xfrm>
                <a:off x="2626047" y="3956019"/>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4" name="Circle"/>
              <p:cNvSpPr/>
              <p:nvPr/>
            </p:nvSpPr>
            <p:spPr>
              <a:xfrm>
                <a:off x="3235227" y="3189281"/>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5" name="Circle"/>
              <p:cNvSpPr/>
              <p:nvPr/>
            </p:nvSpPr>
            <p:spPr>
              <a:xfrm>
                <a:off x="3845055" y="3956019"/>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6" name="Circle"/>
              <p:cNvSpPr/>
              <p:nvPr/>
            </p:nvSpPr>
            <p:spPr>
              <a:xfrm>
                <a:off x="4301421" y="224302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7" name="Circle"/>
              <p:cNvSpPr/>
              <p:nvPr/>
            </p:nvSpPr>
            <p:spPr>
              <a:xfrm>
                <a:off x="4795825" y="344248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8" name="Circle"/>
              <p:cNvSpPr/>
              <p:nvPr/>
            </p:nvSpPr>
            <p:spPr>
              <a:xfrm>
                <a:off x="5813449" y="444445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89" name="Circle"/>
              <p:cNvSpPr/>
              <p:nvPr/>
            </p:nvSpPr>
            <p:spPr>
              <a:xfrm>
                <a:off x="2777184" y="1504901"/>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0" name="Circle"/>
              <p:cNvSpPr/>
              <p:nvPr/>
            </p:nvSpPr>
            <p:spPr>
              <a:xfrm>
                <a:off x="6337542" y="3956019"/>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1" name="Circle"/>
              <p:cNvSpPr/>
              <p:nvPr/>
            </p:nvSpPr>
            <p:spPr>
              <a:xfrm>
                <a:off x="6946921" y="2889391"/>
                <a:ext cx="423445"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2" name="Circle"/>
              <p:cNvSpPr/>
              <p:nvPr/>
            </p:nvSpPr>
            <p:spPr>
              <a:xfrm>
                <a:off x="5813449" y="1120690"/>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22" name="Connection Line"/>
              <p:cNvSpPr/>
              <p:nvPr/>
            </p:nvSpPr>
            <p:spPr>
              <a:xfrm>
                <a:off x="843345" y="6194918"/>
                <a:ext cx="8836842" cy="641291"/>
              </a:xfrm>
              <a:custGeom>
                <a:avLst/>
                <a:gdLst/>
                <a:ahLst/>
                <a:cxnLst>
                  <a:cxn ang="0">
                    <a:pos x="wd2" y="hd2"/>
                  </a:cxn>
                  <a:cxn ang="5400000">
                    <a:pos x="wd2" y="hd2"/>
                  </a:cxn>
                  <a:cxn ang="10800000">
                    <a:pos x="wd2" y="hd2"/>
                  </a:cxn>
                  <a:cxn ang="16200000">
                    <a:pos x="wd2" y="hd2"/>
                  </a:cxn>
                </a:cxnLst>
                <a:rect l="0" t="0" r="r" b="b"/>
                <a:pathLst>
                  <a:path w="21600" h="16201" extrusionOk="0">
                    <a:moveTo>
                      <a:pt x="21600" y="0"/>
                    </a:moveTo>
                    <a:cubicBezTo>
                      <a:pt x="14403" y="21474"/>
                      <a:pt x="7203" y="21600"/>
                      <a:pt x="0" y="378"/>
                    </a:cubicBezTo>
                  </a:path>
                </a:pathLst>
              </a:custGeom>
              <a:noFill/>
              <a:ln w="88900" cap="flat">
                <a:solidFill>
                  <a:srgbClr val="000000"/>
                </a:solidFill>
                <a:prstDash val="solid"/>
                <a:miter lim="400000"/>
              </a:ln>
              <a:effectLst/>
            </p:spPr>
            <p:txBody>
              <a:bodyPr/>
              <a:lstStyle/>
              <a:p>
                <a:endParaRPr/>
              </a:p>
            </p:txBody>
          </p:sp>
          <p:sp>
            <p:nvSpPr>
              <p:cNvPr id="394" name="Circle"/>
              <p:cNvSpPr/>
              <p:nvPr/>
            </p:nvSpPr>
            <p:spPr>
              <a:xfrm>
                <a:off x="1633941" y="511410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5" name="Circle"/>
              <p:cNvSpPr/>
              <p:nvPr/>
            </p:nvSpPr>
            <p:spPr>
              <a:xfrm>
                <a:off x="1395219" y="4626728"/>
                <a:ext cx="423444"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6" name="Circle"/>
              <p:cNvSpPr/>
              <p:nvPr/>
            </p:nvSpPr>
            <p:spPr>
              <a:xfrm>
                <a:off x="2027410" y="4623065"/>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7" name="Circle"/>
              <p:cNvSpPr/>
              <p:nvPr/>
            </p:nvSpPr>
            <p:spPr>
              <a:xfrm>
                <a:off x="1554253" y="3738596"/>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8" name="Circle"/>
              <p:cNvSpPr/>
              <p:nvPr/>
            </p:nvSpPr>
            <p:spPr>
              <a:xfrm>
                <a:off x="2027410" y="272658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399" name="Circle"/>
              <p:cNvSpPr/>
              <p:nvPr/>
            </p:nvSpPr>
            <p:spPr>
              <a:xfrm>
                <a:off x="7472036" y="5657710"/>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0" name="Circle"/>
              <p:cNvSpPr/>
              <p:nvPr/>
            </p:nvSpPr>
            <p:spPr>
              <a:xfrm>
                <a:off x="2101416" y="5558645"/>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1" name="Circle"/>
              <p:cNvSpPr/>
              <p:nvPr/>
            </p:nvSpPr>
            <p:spPr>
              <a:xfrm>
                <a:off x="8432409" y="5195506"/>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2" name="Circle"/>
              <p:cNvSpPr/>
              <p:nvPr/>
            </p:nvSpPr>
            <p:spPr>
              <a:xfrm>
                <a:off x="8068809" y="5557173"/>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3" name="Circle"/>
              <p:cNvSpPr/>
              <p:nvPr/>
            </p:nvSpPr>
            <p:spPr>
              <a:xfrm>
                <a:off x="7914156" y="4958253"/>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4" name="Circle"/>
              <p:cNvSpPr/>
              <p:nvPr/>
            </p:nvSpPr>
            <p:spPr>
              <a:xfrm>
                <a:off x="8785840" y="4160379"/>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5" name="Circle"/>
              <p:cNvSpPr/>
              <p:nvPr/>
            </p:nvSpPr>
            <p:spPr>
              <a:xfrm>
                <a:off x="7866381" y="4172275"/>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6" name="Circle"/>
              <p:cNvSpPr/>
              <p:nvPr/>
            </p:nvSpPr>
            <p:spPr>
              <a:xfrm>
                <a:off x="8068809" y="2258836"/>
                <a:ext cx="423444"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7" name="Circle"/>
              <p:cNvSpPr/>
              <p:nvPr/>
            </p:nvSpPr>
            <p:spPr>
              <a:xfrm>
                <a:off x="7866381" y="842930"/>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8" name="Circle"/>
              <p:cNvSpPr/>
              <p:nvPr/>
            </p:nvSpPr>
            <p:spPr>
              <a:xfrm>
                <a:off x="1554253" y="842930"/>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09" name="Circle"/>
              <p:cNvSpPr/>
              <p:nvPr/>
            </p:nvSpPr>
            <p:spPr>
              <a:xfrm>
                <a:off x="4952503" y="5803577"/>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0" name="Circle"/>
              <p:cNvSpPr/>
              <p:nvPr/>
            </p:nvSpPr>
            <p:spPr>
              <a:xfrm>
                <a:off x="4104046" y="596310"/>
                <a:ext cx="423445" cy="423444"/>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1" name="Line"/>
              <p:cNvSpPr/>
              <p:nvPr/>
            </p:nvSpPr>
            <p:spPr>
              <a:xfrm>
                <a:off x="0" y="4503096"/>
                <a:ext cx="10015094" cy="1"/>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defTabSz="3428914">
                  <a:defRPr sz="3200"/>
                </a:pPr>
                <a:endParaRPr/>
              </a:p>
            </p:txBody>
          </p:sp>
          <p:sp>
            <p:nvSpPr>
              <p:cNvPr id="412" name="Line"/>
              <p:cNvSpPr/>
              <p:nvPr/>
            </p:nvSpPr>
            <p:spPr>
              <a:xfrm>
                <a:off x="0" y="2019218"/>
                <a:ext cx="10015094" cy="1"/>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defTabSz="3428914">
                  <a:defRPr sz="3200"/>
                </a:pPr>
                <a:endParaRPr/>
              </a:p>
            </p:txBody>
          </p:sp>
          <p:sp>
            <p:nvSpPr>
              <p:cNvPr id="413" name="Shape"/>
              <p:cNvSpPr/>
              <p:nvPr/>
            </p:nvSpPr>
            <p:spPr>
              <a:xfrm>
                <a:off x="2412146" y="0"/>
                <a:ext cx="822529" cy="67049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458" y="21600"/>
                    </a:lnTo>
                    <a:lnTo>
                      <a:pt x="0" y="21074"/>
                    </a:lnTo>
                    <a:lnTo>
                      <a:pt x="0" y="0"/>
                    </a:lnTo>
                    <a:close/>
                  </a:path>
                </a:pathLst>
              </a:custGeom>
              <a:solidFill>
                <a:srgbClr val="00A0FF">
                  <a:alpha val="50178"/>
                </a:srgbClr>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4" name="Shape"/>
              <p:cNvSpPr/>
              <p:nvPr/>
            </p:nvSpPr>
            <p:spPr>
              <a:xfrm>
                <a:off x="7207626" y="47538"/>
                <a:ext cx="822529" cy="66267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423" y="21371"/>
                    </a:lnTo>
                    <a:lnTo>
                      <a:pt x="770" y="21600"/>
                    </a:lnTo>
                    <a:lnTo>
                      <a:pt x="0" y="0"/>
                    </a:lnTo>
                    <a:close/>
                  </a:path>
                </a:pathLst>
              </a:custGeom>
              <a:solidFill>
                <a:srgbClr val="00A1FF">
                  <a:alpha val="24764"/>
                </a:srgbClr>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5" name="Circle"/>
              <p:cNvSpPr/>
              <p:nvPr/>
            </p:nvSpPr>
            <p:spPr>
              <a:xfrm>
                <a:off x="950671" y="5302577"/>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6" name="Circle"/>
              <p:cNvSpPr/>
              <p:nvPr/>
            </p:nvSpPr>
            <p:spPr>
              <a:xfrm>
                <a:off x="1057337" y="2922070"/>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sp>
            <p:nvSpPr>
              <p:cNvPr id="417" name="Circle"/>
              <p:cNvSpPr/>
              <p:nvPr/>
            </p:nvSpPr>
            <p:spPr>
              <a:xfrm>
                <a:off x="9148124" y="5472052"/>
                <a:ext cx="423445" cy="423445"/>
              </a:xfrm>
              <a:prstGeom prst="ellipse">
                <a:avLst/>
              </a:prstGeom>
              <a:solidFill>
                <a:srgbClr val="00A1FF"/>
              </a:solidFill>
              <a:ln w="12700" cap="flat">
                <a:noFill/>
                <a:miter lim="400000"/>
              </a:ln>
              <a:effectLst/>
            </p:spPr>
            <p:txBody>
              <a:bodyPr wrap="square" lIns="71437" tIns="71437" rIns="71437" bIns="71437" numCol="1" anchor="ctr">
                <a:noAutofit/>
              </a:bodyPr>
              <a:lstStyle/>
              <a:p>
                <a:pPr defTabSz="1160859">
                  <a:defRPr sz="4400">
                    <a:solidFill>
                      <a:srgbClr val="000000"/>
                    </a:solidFill>
                    <a:latin typeface="Helvetica Neue Medium"/>
                    <a:ea typeface="Helvetica Neue Medium"/>
                    <a:cs typeface="Helvetica Neue Medium"/>
                    <a:sym typeface="Helvetica Neue Medium"/>
                  </a:defRPr>
                </a:pPr>
                <a:endParaRPr/>
              </a:p>
            </p:txBody>
          </p:sp>
        </p:grpSp>
        <p:sp>
          <p:nvSpPr>
            <p:cNvPr id="419" name="wind"/>
            <p:cNvSpPr txBox="1"/>
            <p:nvPr/>
          </p:nvSpPr>
          <p:spPr>
            <a:xfrm>
              <a:off x="0" y="1443373"/>
              <a:ext cx="879933" cy="564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800">
                  <a:solidFill>
                    <a:srgbClr val="000000"/>
                  </a:solidFill>
                  <a:latin typeface="Helvetica Neue Light"/>
                  <a:ea typeface="Helvetica Neue Light"/>
                  <a:cs typeface="Helvetica Neue Light"/>
                  <a:sym typeface="Helvetica Neue Light"/>
                </a:defRPr>
              </a:lvl1pPr>
            </a:lstStyle>
            <a:p>
              <a:r>
                <a:t>wind</a:t>
              </a:r>
            </a:p>
          </p:txBody>
        </p:sp>
        <p:sp>
          <p:nvSpPr>
            <p:cNvPr id="420" name="wind"/>
            <p:cNvSpPr txBox="1"/>
            <p:nvPr/>
          </p:nvSpPr>
          <p:spPr>
            <a:xfrm>
              <a:off x="0" y="3894490"/>
              <a:ext cx="879933" cy="564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800">
                  <a:solidFill>
                    <a:srgbClr val="000000"/>
                  </a:solidFill>
                  <a:latin typeface="Helvetica Neue Light"/>
                  <a:ea typeface="Helvetica Neue Light"/>
                  <a:cs typeface="Helvetica Neue Light"/>
                  <a:sym typeface="Helvetica Neue Light"/>
                </a:defRPr>
              </a:lvl1pPr>
            </a:lstStyle>
            <a:p>
              <a:r>
                <a:t>wind</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Additional path length: ‘water displacing air’"/>
          <p:cNvSpPr txBox="1">
            <a:spLocks noGrp="1"/>
          </p:cNvSpPr>
          <p:nvPr>
            <p:ph type="title"/>
          </p:nvPr>
        </p:nvSpPr>
        <p:spPr>
          <a:prstGeom prst="rect">
            <a:avLst/>
          </a:prstGeom>
        </p:spPr>
        <p:txBody>
          <a:bodyPr/>
          <a:lstStyle/>
          <a:p>
            <a:r>
              <a:t>Additional path length: ‘water displacing air’</a:t>
            </a:r>
          </a:p>
        </p:txBody>
      </p:sp>
      <p:sp>
        <p:nvSpPr>
          <p:cNvPr id="425" name="Slide Subtitle"/>
          <p:cNvSpPr txBox="1">
            <a:spLocks noGrp="1"/>
          </p:cNvSpPr>
          <p:nvPr>
            <p:ph type="body" idx="21"/>
          </p:nvPr>
        </p:nvSpPr>
        <p:spPr>
          <a:prstGeom prst="rect">
            <a:avLst/>
          </a:prstGeom>
        </p:spPr>
        <p:txBody>
          <a:bodyPr/>
          <a:lstStyle/>
          <a:p>
            <a:endParaRPr/>
          </a:p>
        </p:txBody>
      </p:sp>
      <p:sp>
        <p:nvSpPr>
          <p:cNvPr id="426" name="Holding P (and T) constant,…"/>
          <p:cNvSpPr txBox="1">
            <a:spLocks noGrp="1"/>
          </p:cNvSpPr>
          <p:nvPr>
            <p:ph type="body" sz="half" idx="1"/>
          </p:nvPr>
        </p:nvSpPr>
        <p:spPr>
          <a:xfrm>
            <a:off x="1206500" y="4248504"/>
            <a:ext cx="10360101" cy="8256012"/>
          </a:xfrm>
          <a:prstGeom prst="rect">
            <a:avLst/>
          </a:prstGeom>
        </p:spPr>
        <p:txBody>
          <a:bodyPr/>
          <a:lstStyle/>
          <a:p>
            <a:r>
              <a:t>Holding P (and T) constant, </a:t>
            </a:r>
          </a:p>
          <a:p>
            <a:pPr marL="0" lvl="2" indent="914400">
              <a:buSzTx/>
              <a:buNone/>
            </a:pPr>
            <a:r>
              <a:t>added humidity reduces dry air</a:t>
            </a:r>
          </a:p>
          <a:p>
            <a:r>
              <a:t>n̂</a:t>
            </a:r>
            <a:r>
              <a:rPr baseline="-5999"/>
              <a:t>WDA</a:t>
            </a:r>
            <a:r>
              <a:t> = n̂</a:t>
            </a:r>
            <a:r>
              <a:rPr baseline="-5999"/>
              <a:t>WV</a:t>
            </a:r>
            <a:r>
              <a:t> − n̂</a:t>
            </a:r>
            <a:r>
              <a:rPr baseline="-5999"/>
              <a:t>air</a:t>
            </a:r>
          </a:p>
          <a:p>
            <a:pPr lvl="1">
              <a:defRPr>
                <a:solidFill>
                  <a:srgbClr val="01A2FF"/>
                </a:solidFill>
              </a:defRPr>
            </a:pPr>
            <a:r>
              <a:t>n̂</a:t>
            </a:r>
            <a:r>
              <a:rPr baseline="-5999"/>
              <a:t>WDA</a:t>
            </a:r>
            <a:r>
              <a:t>(L − K) = 0.5 fs / (mol/m</a:t>
            </a:r>
            <a:r>
              <a:rPr baseline="31999"/>
              <a:t>2</a:t>
            </a:r>
            <a:r>
              <a:t>)</a:t>
            </a:r>
          </a:p>
          <a:p>
            <a:pPr lvl="1">
              <a:defRPr>
                <a:solidFill>
                  <a:srgbClr val="FF9700"/>
                </a:solidFill>
              </a:defRPr>
            </a:pPr>
            <a:r>
              <a:t>n̂</a:t>
            </a:r>
            <a:r>
              <a:rPr baseline="-5999"/>
              <a:t>WDA</a:t>
            </a:r>
            <a:r>
              <a:t>(N − K) = 6 fs / (mol/m</a:t>
            </a:r>
            <a:r>
              <a:rPr baseline="31999"/>
              <a:t>2</a:t>
            </a:r>
            <a:r>
              <a:t>)</a:t>
            </a:r>
          </a:p>
        </p:txBody>
      </p:sp>
      <p:grpSp>
        <p:nvGrpSpPr>
          <p:cNvPr id="436" name="Group"/>
          <p:cNvGrpSpPr/>
          <p:nvPr/>
        </p:nvGrpSpPr>
        <p:grpSpPr>
          <a:xfrm>
            <a:off x="12061874" y="4299303"/>
            <a:ext cx="10360102" cy="7371179"/>
            <a:chOff x="0" y="0"/>
            <a:chExt cx="10360100" cy="7371177"/>
          </a:xfrm>
        </p:grpSpPr>
        <p:pic>
          <p:nvPicPr>
            <p:cNvPr id="427" name="3516f04.pdf" descr="3516f04.pdf"/>
            <p:cNvPicPr>
              <a:picLocks noChangeAspect="1"/>
            </p:cNvPicPr>
            <p:nvPr/>
          </p:nvPicPr>
          <p:blipFill>
            <a:blip r:embed="rId3"/>
            <a:stretch>
              <a:fillRect/>
            </a:stretch>
          </p:blipFill>
          <p:spPr>
            <a:xfrm>
              <a:off x="0" y="0"/>
              <a:ext cx="10360101" cy="7371178"/>
            </a:xfrm>
            <a:prstGeom prst="rect">
              <a:avLst/>
            </a:prstGeom>
            <a:ln w="12700" cap="flat">
              <a:noFill/>
              <a:miter lim="400000"/>
            </a:ln>
            <a:effectLst/>
          </p:spPr>
        </p:pic>
        <p:sp>
          <p:nvSpPr>
            <p:cNvPr id="428" name="Line"/>
            <p:cNvSpPr/>
            <p:nvPr/>
          </p:nvSpPr>
          <p:spPr>
            <a:xfrm>
              <a:off x="1199399" y="2688840"/>
              <a:ext cx="9109874" cy="1"/>
            </a:xfrm>
            <a:prstGeom prst="line">
              <a:avLst/>
            </a:prstGeom>
            <a:noFill/>
            <a:ln w="50800" cap="flat">
              <a:solidFill>
                <a:schemeClr val="accent1"/>
              </a:solidFill>
              <a:custDash>
                <a:ds d="200000" sp="200000"/>
              </a:custDash>
              <a:miter lim="400000"/>
            </a:ln>
            <a:effectLst/>
          </p:spPr>
          <p:txBody>
            <a:bodyPr wrap="square" lIns="100458" tIns="100458" rIns="100458" bIns="100458" numCol="1" anchor="ctr">
              <a:noAutofit/>
            </a:bodyPr>
            <a:lstStyle/>
            <a:p>
              <a:pPr defTabSz="1155278">
                <a:defRPr sz="4200">
                  <a:solidFill>
                    <a:srgbClr val="FFFFFF"/>
                  </a:solidFill>
                  <a:latin typeface="Helvetica Neue Medium"/>
                  <a:ea typeface="Helvetica Neue Medium"/>
                  <a:cs typeface="Helvetica Neue Medium"/>
                  <a:sym typeface="Helvetica Neue Medium"/>
                </a:defRPr>
              </a:pPr>
              <a:endParaRPr/>
            </a:p>
          </p:txBody>
        </p:sp>
        <p:sp>
          <p:nvSpPr>
            <p:cNvPr id="429" name="Line"/>
            <p:cNvSpPr/>
            <p:nvPr/>
          </p:nvSpPr>
          <p:spPr>
            <a:xfrm flipV="1">
              <a:off x="2537373" y="2808320"/>
              <a:ext cx="1" cy="3690775"/>
            </a:xfrm>
            <a:prstGeom prst="line">
              <a:avLst/>
            </a:prstGeom>
            <a:noFill/>
            <a:ln w="50800" cap="flat">
              <a:solidFill>
                <a:schemeClr val="accent1"/>
              </a:solidFill>
              <a:custDash>
                <a:ds d="200000" sp="200000"/>
              </a:custDash>
              <a:miter lim="400000"/>
            </a:ln>
            <a:effectLst/>
          </p:spPr>
          <p:txBody>
            <a:bodyPr wrap="square" lIns="100458" tIns="100458" rIns="100458" bIns="100458" numCol="1" anchor="ctr">
              <a:noAutofit/>
            </a:bodyPr>
            <a:lstStyle/>
            <a:p>
              <a:pPr defTabSz="1155278">
                <a:defRPr sz="4200">
                  <a:solidFill>
                    <a:srgbClr val="FFFFFF"/>
                  </a:solidFill>
                  <a:latin typeface="Helvetica Neue Medium"/>
                  <a:ea typeface="Helvetica Neue Medium"/>
                  <a:cs typeface="Helvetica Neue Medium"/>
                  <a:sym typeface="Helvetica Neue Medium"/>
                </a:defRPr>
              </a:pPr>
              <a:endParaRPr/>
            </a:p>
          </p:txBody>
        </p:sp>
        <p:sp>
          <p:nvSpPr>
            <p:cNvPr id="430" name="Line"/>
            <p:cNvSpPr/>
            <p:nvPr/>
          </p:nvSpPr>
          <p:spPr>
            <a:xfrm>
              <a:off x="1199376" y="3649870"/>
              <a:ext cx="9109919" cy="1"/>
            </a:xfrm>
            <a:prstGeom prst="line">
              <a:avLst/>
            </a:prstGeom>
            <a:noFill/>
            <a:ln w="50800" cap="flat">
              <a:solidFill>
                <a:srgbClr val="FF9700"/>
              </a:solidFill>
              <a:custDash>
                <a:ds d="200000" sp="200000"/>
              </a:custDash>
              <a:miter lim="400000"/>
            </a:ln>
            <a:effectLst/>
          </p:spPr>
          <p:txBody>
            <a:bodyPr wrap="square" lIns="100458" tIns="100458" rIns="100458" bIns="100458" numCol="1" anchor="ctr">
              <a:noAutofit/>
            </a:bodyPr>
            <a:lstStyle/>
            <a:p>
              <a:pPr defTabSz="1155278">
                <a:defRPr sz="4200">
                  <a:solidFill>
                    <a:srgbClr val="FFFFFF"/>
                  </a:solidFill>
                  <a:latin typeface="Helvetica Neue Medium"/>
                  <a:ea typeface="Helvetica Neue Medium"/>
                  <a:cs typeface="Helvetica Neue Medium"/>
                  <a:sym typeface="Helvetica Neue Medium"/>
                </a:defRPr>
              </a:pPr>
              <a:endParaRPr/>
            </a:p>
          </p:txBody>
        </p:sp>
        <p:sp>
          <p:nvSpPr>
            <p:cNvPr id="431" name="Line"/>
            <p:cNvSpPr/>
            <p:nvPr/>
          </p:nvSpPr>
          <p:spPr>
            <a:xfrm flipV="1">
              <a:off x="7502690" y="3679270"/>
              <a:ext cx="1" cy="2794043"/>
            </a:xfrm>
            <a:prstGeom prst="line">
              <a:avLst/>
            </a:prstGeom>
            <a:noFill/>
            <a:ln w="50800" cap="flat">
              <a:solidFill>
                <a:srgbClr val="FF9700"/>
              </a:solidFill>
              <a:custDash>
                <a:ds d="200000" sp="200000"/>
              </a:custDash>
              <a:miter lim="400000"/>
            </a:ln>
            <a:effectLst/>
          </p:spPr>
          <p:txBody>
            <a:bodyPr wrap="square" lIns="100458" tIns="100458" rIns="100458" bIns="100458" numCol="1" anchor="ctr">
              <a:noAutofit/>
            </a:bodyPr>
            <a:lstStyle/>
            <a:p>
              <a:pPr defTabSz="1155278">
                <a:defRPr sz="4200">
                  <a:solidFill>
                    <a:srgbClr val="FFFFFF"/>
                  </a:solidFill>
                  <a:latin typeface="Helvetica Neue Medium"/>
                  <a:ea typeface="Helvetica Neue Medium"/>
                  <a:cs typeface="Helvetica Neue Medium"/>
                  <a:sym typeface="Helvetica Neue Medium"/>
                </a:defRPr>
              </a:pPr>
              <a:endParaRPr/>
            </a:p>
          </p:txBody>
        </p:sp>
        <p:sp>
          <p:nvSpPr>
            <p:cNvPr id="432" name="Line"/>
            <p:cNvSpPr/>
            <p:nvPr/>
          </p:nvSpPr>
          <p:spPr>
            <a:xfrm>
              <a:off x="1186575" y="2560431"/>
              <a:ext cx="9135520" cy="1"/>
            </a:xfrm>
            <a:prstGeom prst="line">
              <a:avLst/>
            </a:prstGeom>
            <a:noFill/>
            <a:ln w="50800" cap="flat">
              <a:solidFill>
                <a:srgbClr val="ABABAB"/>
              </a:solidFill>
              <a:custDash>
                <a:ds d="200000" sp="200000"/>
              </a:custDash>
              <a:miter lim="400000"/>
            </a:ln>
            <a:effectLst/>
          </p:spPr>
          <p:txBody>
            <a:bodyPr wrap="square" lIns="71437" tIns="71437" rIns="71437" bIns="71437" numCol="1" anchor="ctr">
              <a:noAutofit/>
            </a:bodyPr>
            <a:lstStyle/>
            <a:p>
              <a:pPr defTabSz="821531">
                <a:defRPr sz="5000">
                  <a:solidFill>
                    <a:srgbClr val="000000"/>
                  </a:solidFill>
                  <a:latin typeface="Helvetica Neue Light"/>
                  <a:ea typeface="Helvetica Neue Light"/>
                  <a:cs typeface="Helvetica Neue Light"/>
                  <a:sym typeface="Helvetica Neue Light"/>
                </a:defRPr>
              </a:pPr>
              <a:endParaRPr/>
            </a:p>
          </p:txBody>
        </p:sp>
        <p:sp>
          <p:nvSpPr>
            <p:cNvPr id="433" name="K band"/>
            <p:cNvSpPr txBox="1"/>
            <p:nvPr/>
          </p:nvSpPr>
          <p:spPr>
            <a:xfrm>
              <a:off x="9109226" y="2161169"/>
              <a:ext cx="1030098" cy="477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200">
                  <a:solidFill>
                    <a:srgbClr val="747474"/>
                  </a:solidFill>
                  <a:latin typeface="Helvetica Neue Light"/>
                  <a:ea typeface="Helvetica Neue Light"/>
                  <a:cs typeface="Helvetica Neue Light"/>
                  <a:sym typeface="Helvetica Neue Light"/>
                </a:defRPr>
              </a:lvl1pPr>
            </a:lstStyle>
            <a:p>
              <a:r>
                <a:t>K band</a:t>
              </a:r>
            </a:p>
          </p:txBody>
        </p:sp>
        <p:sp>
          <p:nvSpPr>
            <p:cNvPr id="434" name="L band"/>
            <p:cNvSpPr txBox="1"/>
            <p:nvPr/>
          </p:nvSpPr>
          <p:spPr>
            <a:xfrm>
              <a:off x="2612685" y="5670439"/>
              <a:ext cx="999084" cy="477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200">
                  <a:solidFill>
                    <a:srgbClr val="01A2FF"/>
                  </a:solidFill>
                  <a:latin typeface="Helvetica Neue Light"/>
                  <a:ea typeface="Helvetica Neue Light"/>
                  <a:cs typeface="Helvetica Neue Light"/>
                  <a:sym typeface="Helvetica Neue Light"/>
                </a:defRPr>
              </a:lvl1pPr>
            </a:lstStyle>
            <a:p>
              <a:r>
                <a:t>L band</a:t>
              </a:r>
            </a:p>
          </p:txBody>
        </p:sp>
        <p:sp>
          <p:nvSpPr>
            <p:cNvPr id="435" name="N band"/>
            <p:cNvSpPr txBox="1"/>
            <p:nvPr/>
          </p:nvSpPr>
          <p:spPr>
            <a:xfrm>
              <a:off x="7579627" y="5670439"/>
              <a:ext cx="1045744" cy="477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200">
                  <a:solidFill>
                    <a:srgbClr val="FF9700"/>
                  </a:solidFill>
                  <a:latin typeface="Helvetica Neue Light"/>
                  <a:ea typeface="Helvetica Neue Light"/>
                  <a:cs typeface="Helvetica Neue Light"/>
                  <a:sym typeface="Helvetica Neue Light"/>
                </a:defRPr>
              </a:lvl1pPr>
            </a:lstStyle>
            <a:p>
              <a:r>
                <a:t>N band</a:t>
              </a: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Adding WV to adaptive optics residuals"/>
          <p:cNvSpPr txBox="1">
            <a:spLocks noGrp="1"/>
          </p:cNvSpPr>
          <p:nvPr>
            <p:ph type="title"/>
          </p:nvPr>
        </p:nvSpPr>
        <p:spPr>
          <a:prstGeom prst="rect">
            <a:avLst/>
          </a:prstGeom>
        </p:spPr>
        <p:txBody>
          <a:bodyPr/>
          <a:lstStyle/>
          <a:p>
            <a:r>
              <a:t>Adding WV to adaptive optics residuals</a:t>
            </a:r>
          </a:p>
        </p:txBody>
      </p:sp>
      <p:sp>
        <p:nvSpPr>
          <p:cNvPr id="441" name="Slide Subtitle"/>
          <p:cNvSpPr txBox="1">
            <a:spLocks noGrp="1"/>
          </p:cNvSpPr>
          <p:nvPr>
            <p:ph type="body" idx="21"/>
          </p:nvPr>
        </p:nvSpPr>
        <p:spPr>
          <a:prstGeom prst="rect">
            <a:avLst/>
          </a:prstGeom>
        </p:spPr>
        <p:txBody>
          <a:bodyPr/>
          <a:lstStyle/>
          <a:p>
            <a:endParaRPr/>
          </a:p>
        </p:txBody>
      </p:sp>
      <p:pic>
        <p:nvPicPr>
          <p:cNvPr id="442" name="WVvsSCAO_2e19_Kolmogorov_small.mov" descr="WVvsSCAO_2e19_Kolmogorov_small.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574976" y="5134744"/>
            <a:ext cx="15234048" cy="4929189"/>
          </a:xfrm>
          <a:prstGeom prst="rect">
            <a:avLst/>
          </a:prstGeom>
          <a:ln w="12700">
            <a:miter lim="400000"/>
          </a:ln>
        </p:spPr>
      </p:pic>
      <p:sp>
        <p:nvSpPr>
          <p:cNvPr id="443" name="AO only"/>
          <p:cNvSpPr txBox="1"/>
          <p:nvPr/>
        </p:nvSpPr>
        <p:spPr>
          <a:xfrm>
            <a:off x="6050328" y="4295848"/>
            <a:ext cx="1773150" cy="67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3600"/>
            </a:lvl1pPr>
          </a:lstStyle>
          <a:p>
            <a:r>
              <a:t>AO only</a:t>
            </a:r>
          </a:p>
        </p:txBody>
      </p:sp>
      <p:sp>
        <p:nvSpPr>
          <p:cNvPr id="444" name="AO + WV (L band)"/>
          <p:cNvSpPr txBox="1"/>
          <p:nvPr/>
        </p:nvSpPr>
        <p:spPr>
          <a:xfrm>
            <a:off x="10283126" y="4295848"/>
            <a:ext cx="3817748" cy="67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3600"/>
            </a:lvl1pPr>
          </a:lstStyle>
          <a:p>
            <a:r>
              <a:t>AO + WV (L band)</a:t>
            </a:r>
          </a:p>
        </p:txBody>
      </p:sp>
      <p:sp>
        <p:nvSpPr>
          <p:cNvPr id="445" name="AO + WV (N band)"/>
          <p:cNvSpPr txBox="1"/>
          <p:nvPr/>
        </p:nvSpPr>
        <p:spPr>
          <a:xfrm>
            <a:off x="15337031" y="4295848"/>
            <a:ext cx="3893643" cy="67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3600"/>
            </a:lvl1pPr>
          </a:lstStyle>
          <a:p>
            <a:r>
              <a:t>AO + WV (N band)</a:t>
            </a:r>
          </a:p>
        </p:txBody>
      </p:sp>
      <p:sp>
        <p:nvSpPr>
          <p:cNvPr id="446" name="~25 nm RMS additional WFE"/>
          <p:cNvSpPr txBox="1"/>
          <p:nvPr/>
        </p:nvSpPr>
        <p:spPr>
          <a:xfrm>
            <a:off x="9817214" y="10212444"/>
            <a:ext cx="4749572" cy="564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2800"/>
            </a:lvl1pPr>
          </a:lstStyle>
          <a:p>
            <a:r>
              <a:t>~25 nm RMS additional WFE</a:t>
            </a:r>
          </a:p>
        </p:txBody>
      </p:sp>
      <p:sp>
        <p:nvSpPr>
          <p:cNvPr id="447" name="~300 nm RMS additional WFE"/>
          <p:cNvSpPr txBox="1"/>
          <p:nvPr/>
        </p:nvSpPr>
        <p:spPr>
          <a:xfrm>
            <a:off x="14810209" y="10212444"/>
            <a:ext cx="4947286" cy="564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2800"/>
            </a:lvl1pPr>
          </a:lstStyle>
          <a:p>
            <a:r>
              <a:t>~300 nm RMS additional WFE</a:t>
            </a:r>
          </a:p>
        </p:txBody>
      </p:sp>
      <p:sp>
        <p:nvSpPr>
          <p:cNvPr id="448" name="~140 nm RMS WFE"/>
          <p:cNvSpPr txBox="1"/>
          <p:nvPr/>
        </p:nvSpPr>
        <p:spPr>
          <a:xfrm>
            <a:off x="5445239" y="10212444"/>
            <a:ext cx="3294102" cy="564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2800"/>
            </a:lvl1pPr>
          </a:lstStyle>
          <a:p>
            <a:r>
              <a:t>~140 nm RMS WFE</a:t>
            </a:r>
          </a:p>
        </p:txBody>
      </p:sp>
      <p:sp>
        <p:nvSpPr>
          <p:cNvPr id="449" name="Strongly dominated by low spatial frequencies (Kolmogorov - von Karman)"/>
          <p:cNvSpPr txBox="1"/>
          <p:nvPr/>
        </p:nvSpPr>
        <p:spPr>
          <a:xfrm>
            <a:off x="4526521" y="11441482"/>
            <a:ext cx="15330958" cy="676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3600"/>
            </a:lvl1pPr>
          </a:lstStyle>
          <a:p>
            <a:r>
              <a:t>Strongly dominated by low spatial frequencies (Kolmogorov - von Karman)</a:t>
            </a:r>
          </a:p>
        </p:txBody>
      </p:sp>
      <p:sp>
        <p:nvSpPr>
          <p:cNvPr id="450" name="See Absil et al. 2022, SPIE paper for a full discussion"/>
          <p:cNvSpPr txBox="1"/>
          <p:nvPr/>
        </p:nvSpPr>
        <p:spPr>
          <a:xfrm>
            <a:off x="425436" y="12813193"/>
            <a:ext cx="8982965"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b="1">
                <a:solidFill>
                  <a:srgbClr val="000000"/>
                </a:solidFill>
              </a:defRPr>
            </a:lvl1pPr>
          </a:lstStyle>
          <a:p>
            <a:r>
              <a:t>See Absil et al. 2022, SPIE paper for a full discussion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83" fill="hold"/>
                                        <p:tgtEl>
                                          <p:spTgt spid="4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2"/>
                </p:tgtEl>
              </p:cMediaNode>
            </p:video>
            <p:seq concurrent="1" prevAc="none" nextAc="seek">
              <p:cTn id="8" restart="whenNotActive" fill="hold" evtFilter="cancelBubble" nodeType="interactiveSeq">
                <p:stCondLst>
                  <p:cond evt="onClick" delay="0">
                    <p:tgtEl>
                      <p:spTgt spid="4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2"/>
                                        </p:tgtEl>
                                      </p:cBhvr>
                                    </p:cmd>
                                  </p:childTnLst>
                                </p:cTn>
                              </p:par>
                            </p:childTnLst>
                          </p:cTn>
                        </p:par>
                      </p:childTnLst>
                    </p:cTn>
                  </p:par>
                </p:childTnLst>
              </p:cTn>
              <p:nextCondLst>
                <p:cond evt="onClick" delay="0">
                  <p:tgtEl>
                    <p:spTgt spid="44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WV_L_no_tiptilt.png" descr="WV_L_no_tiptilt.png"/>
          <p:cNvPicPr>
            <a:picLocks noChangeAspect="1"/>
          </p:cNvPicPr>
          <p:nvPr/>
        </p:nvPicPr>
        <p:blipFill>
          <a:blip r:embed="rId2"/>
          <a:stretch>
            <a:fillRect/>
          </a:stretch>
        </p:blipFill>
        <p:spPr>
          <a:xfrm>
            <a:off x="5570693" y="2241808"/>
            <a:ext cx="16395316" cy="5465106"/>
          </a:xfrm>
          <a:prstGeom prst="rect">
            <a:avLst/>
          </a:prstGeom>
          <a:ln w="12700">
            <a:miter lim="400000"/>
          </a:ln>
        </p:spPr>
      </p:pic>
      <p:sp>
        <p:nvSpPr>
          <p:cNvPr id="453" name="Effect on HCI Performance"/>
          <p:cNvSpPr txBox="1">
            <a:spLocks noGrp="1"/>
          </p:cNvSpPr>
          <p:nvPr>
            <p:ph type="title"/>
          </p:nvPr>
        </p:nvSpPr>
        <p:spPr>
          <a:prstGeom prst="rect">
            <a:avLst/>
          </a:prstGeom>
        </p:spPr>
        <p:txBody>
          <a:bodyPr/>
          <a:lstStyle/>
          <a:p>
            <a:r>
              <a:t>Effect on HCI Performance</a:t>
            </a:r>
          </a:p>
        </p:txBody>
      </p:sp>
      <p:sp>
        <p:nvSpPr>
          <p:cNvPr id="454" name="Removed tip-tilt from WV"/>
          <p:cNvSpPr txBox="1"/>
          <p:nvPr/>
        </p:nvSpPr>
        <p:spPr>
          <a:xfrm>
            <a:off x="11301402" y="3825379"/>
            <a:ext cx="4100425"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rgbClr val="EF8935"/>
                </a:solidFill>
              </a:defRPr>
            </a:lvl1pPr>
          </a:lstStyle>
          <a:p>
            <a:r>
              <a:t>Removed tip-tilt from WV</a:t>
            </a:r>
          </a:p>
        </p:txBody>
      </p:sp>
      <p:sp>
        <p:nvSpPr>
          <p:cNvPr id="455" name="Line"/>
          <p:cNvSpPr/>
          <p:nvPr/>
        </p:nvSpPr>
        <p:spPr>
          <a:xfrm flipH="1">
            <a:off x="10570577" y="4126615"/>
            <a:ext cx="655567" cy="655567"/>
          </a:xfrm>
          <a:prstGeom prst="line">
            <a:avLst/>
          </a:prstGeom>
          <a:ln w="25400">
            <a:solidFill>
              <a:srgbClr val="EF8A36"/>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456" name="AO + WV"/>
          <p:cNvSpPr txBox="1"/>
          <p:nvPr/>
        </p:nvSpPr>
        <p:spPr>
          <a:xfrm>
            <a:off x="8412673" y="3986113"/>
            <a:ext cx="1547217"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rgbClr val="4990C3"/>
                </a:solidFill>
              </a:defRPr>
            </a:lvl1pPr>
          </a:lstStyle>
          <a:p>
            <a:r>
              <a:t>AO + WV</a:t>
            </a:r>
          </a:p>
        </p:txBody>
      </p:sp>
      <p:sp>
        <p:nvSpPr>
          <p:cNvPr id="457" name="AO only"/>
          <p:cNvSpPr txBox="1"/>
          <p:nvPr/>
        </p:nvSpPr>
        <p:spPr>
          <a:xfrm>
            <a:off x="8221327" y="4960059"/>
            <a:ext cx="1347014" cy="498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800">
                <a:solidFill>
                  <a:srgbClr val="000000"/>
                </a:solidFill>
              </a:defRPr>
            </a:lvl1pPr>
          </a:lstStyle>
          <a:p>
            <a:r>
              <a:t>AO only</a:t>
            </a:r>
          </a:p>
        </p:txBody>
      </p:sp>
      <p:sp>
        <p:nvSpPr>
          <p:cNvPr id="458" name="L band"/>
          <p:cNvSpPr txBox="1"/>
          <p:nvPr/>
        </p:nvSpPr>
        <p:spPr>
          <a:xfrm>
            <a:off x="3872194" y="4530813"/>
            <a:ext cx="2132331" cy="88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5000"/>
            </a:lvl1pPr>
          </a:lstStyle>
          <a:p>
            <a:r>
              <a:t>L band</a:t>
            </a:r>
          </a:p>
        </p:txBody>
      </p:sp>
      <p:sp>
        <p:nvSpPr>
          <p:cNvPr id="459" name="N band"/>
          <p:cNvSpPr txBox="1"/>
          <p:nvPr/>
        </p:nvSpPr>
        <p:spPr>
          <a:xfrm>
            <a:off x="3819489" y="10017896"/>
            <a:ext cx="2237741" cy="88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5000"/>
            </a:lvl1pPr>
          </a:lstStyle>
          <a:p>
            <a:r>
              <a:t>N band</a:t>
            </a:r>
          </a:p>
        </p:txBody>
      </p:sp>
      <p:pic>
        <p:nvPicPr>
          <p:cNvPr id="460" name="WV_N2_no_tiptilt.png" descr="WV_N2_no_tiptilt.png"/>
          <p:cNvPicPr>
            <a:picLocks noChangeAspect="1"/>
          </p:cNvPicPr>
          <p:nvPr/>
        </p:nvPicPr>
        <p:blipFill>
          <a:blip r:embed="rId3"/>
          <a:stretch>
            <a:fillRect/>
          </a:stretch>
        </p:blipFill>
        <p:spPr>
          <a:xfrm>
            <a:off x="5570693" y="7728890"/>
            <a:ext cx="16395316" cy="546510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Mitigation plan for METIS"/>
          <p:cNvSpPr txBox="1">
            <a:spLocks noGrp="1"/>
          </p:cNvSpPr>
          <p:nvPr>
            <p:ph type="title"/>
          </p:nvPr>
        </p:nvSpPr>
        <p:spPr>
          <a:prstGeom prst="rect">
            <a:avLst/>
          </a:prstGeom>
        </p:spPr>
        <p:txBody>
          <a:bodyPr/>
          <a:lstStyle/>
          <a:p>
            <a:r>
              <a:t>Mitigation plan for METIS</a:t>
            </a:r>
          </a:p>
        </p:txBody>
      </p:sp>
      <p:sp>
        <p:nvSpPr>
          <p:cNvPr id="463" name="Slide Subtitle"/>
          <p:cNvSpPr txBox="1">
            <a:spLocks noGrp="1"/>
          </p:cNvSpPr>
          <p:nvPr>
            <p:ph type="body" idx="21"/>
          </p:nvPr>
        </p:nvSpPr>
        <p:spPr>
          <a:prstGeom prst="rect">
            <a:avLst/>
          </a:prstGeom>
        </p:spPr>
        <p:txBody>
          <a:bodyPr/>
          <a:lstStyle/>
          <a:p>
            <a:endParaRPr/>
          </a:p>
        </p:txBody>
      </p:sp>
      <p:sp>
        <p:nvSpPr>
          <p:cNvPr id="464" name="Science images fed back to AO system for focal-plane wavefront sensing @ 1 Hz…"/>
          <p:cNvSpPr txBox="1">
            <a:spLocks noGrp="1"/>
          </p:cNvSpPr>
          <p:nvPr>
            <p:ph type="body" idx="1"/>
          </p:nvPr>
        </p:nvSpPr>
        <p:spPr>
          <a:prstGeom prst="rect">
            <a:avLst/>
          </a:prstGeom>
        </p:spPr>
        <p:txBody>
          <a:bodyPr/>
          <a:lstStyle/>
          <a:p>
            <a:pPr>
              <a:defRPr sz="4600"/>
            </a:pPr>
            <a:r>
              <a:t>Science images fed back to AO system for focal-plane wavefront sensing @ 1 Hz</a:t>
            </a:r>
          </a:p>
          <a:p>
            <a:pPr>
              <a:defRPr sz="4600"/>
            </a:pPr>
            <a:r>
              <a:t>Pointing errors: </a:t>
            </a:r>
            <a:r>
              <a:rPr b="1"/>
              <a:t>QACITS</a:t>
            </a:r>
          </a:p>
          <a:p>
            <a:pPr lvl="1">
              <a:defRPr sz="4600"/>
            </a:pPr>
            <a:r>
              <a:t>uses asymmetry in coronagraphic PSF</a:t>
            </a:r>
          </a:p>
          <a:p>
            <a:pPr>
              <a:defRPr sz="4600"/>
            </a:pPr>
            <a:r>
              <a:t>Next ~100 Zernike modes: </a:t>
            </a:r>
            <a:r>
              <a:rPr b="1"/>
              <a:t>Phase Sorting Interferometry</a:t>
            </a:r>
          </a:p>
          <a:p>
            <a:pPr lvl="1">
              <a:defRPr sz="4600"/>
            </a:pPr>
            <a:r>
              <a:t>uses phase diversity introduced by AO residuals</a:t>
            </a:r>
          </a:p>
          <a:p>
            <a:pPr lvl="1">
              <a:defRPr sz="4600"/>
            </a:pPr>
            <a:r>
              <a:t>PSI output introduced as slope offsets in Pyramid WFS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ointing Control with QACITS"/>
          <p:cNvSpPr txBox="1">
            <a:spLocks noGrp="1"/>
          </p:cNvSpPr>
          <p:nvPr>
            <p:ph type="title"/>
          </p:nvPr>
        </p:nvSpPr>
        <p:spPr>
          <a:prstGeom prst="rect">
            <a:avLst/>
          </a:prstGeom>
        </p:spPr>
        <p:txBody>
          <a:bodyPr/>
          <a:lstStyle/>
          <a:p>
            <a:r>
              <a:t>Pointing Control with QACITS</a:t>
            </a:r>
          </a:p>
        </p:txBody>
      </p:sp>
      <p:sp>
        <p:nvSpPr>
          <p:cNvPr id="467" name="Slide Subtitle"/>
          <p:cNvSpPr txBox="1">
            <a:spLocks noGrp="1"/>
          </p:cNvSpPr>
          <p:nvPr>
            <p:ph type="body" idx="21"/>
          </p:nvPr>
        </p:nvSpPr>
        <p:spPr>
          <a:prstGeom prst="rect">
            <a:avLst/>
          </a:prstGeom>
        </p:spPr>
        <p:txBody>
          <a:bodyPr/>
          <a:lstStyle/>
          <a:p>
            <a:endParaRPr/>
          </a:p>
        </p:txBody>
      </p:sp>
      <p:sp>
        <p:nvSpPr>
          <p:cNvPr id="468" name="Tailored to vortex coronagraph…"/>
          <p:cNvSpPr txBox="1">
            <a:spLocks noGrp="1"/>
          </p:cNvSpPr>
          <p:nvPr>
            <p:ph type="body" sz="quarter" idx="1"/>
          </p:nvPr>
        </p:nvSpPr>
        <p:spPr>
          <a:xfrm>
            <a:off x="596313" y="4248504"/>
            <a:ext cx="11182149" cy="5772697"/>
          </a:xfrm>
          <a:prstGeom prst="rect">
            <a:avLst/>
          </a:prstGeom>
        </p:spPr>
        <p:txBody>
          <a:bodyPr/>
          <a:lstStyle/>
          <a:p>
            <a:r>
              <a:t>Tailored to vortex coronagraph</a:t>
            </a:r>
          </a:p>
          <a:p>
            <a:r>
              <a:t>Reconstruct pointing error with nonlinear model</a:t>
            </a:r>
          </a:p>
          <a:p>
            <a:r>
              <a:t>Demonstrated accuracy ~0.01 </a:t>
            </a:r>
            <a:r>
              <a:rPr>
                <a:latin typeface="Avenir Light"/>
                <a:ea typeface="Avenir Light"/>
                <a:cs typeface="Avenir Light"/>
                <a:sym typeface="Avenir Light"/>
              </a:rPr>
              <a:t>λ</a:t>
            </a:r>
            <a:r>
              <a:t>/D On-sky : Keck, VISIR/NEAR, and soon on ERIS</a:t>
            </a:r>
          </a:p>
        </p:txBody>
      </p:sp>
      <p:pic>
        <p:nvPicPr>
          <p:cNvPr id="469" name="Image" descr="Image"/>
          <p:cNvPicPr>
            <a:picLocks noChangeAspect="1"/>
          </p:cNvPicPr>
          <p:nvPr/>
        </p:nvPicPr>
        <p:blipFill>
          <a:blip r:embed="rId3"/>
          <a:stretch>
            <a:fillRect/>
          </a:stretch>
        </p:blipFill>
        <p:spPr>
          <a:xfrm>
            <a:off x="16098081" y="2800967"/>
            <a:ext cx="7172316" cy="2378464"/>
          </a:xfrm>
          <a:prstGeom prst="rect">
            <a:avLst/>
          </a:prstGeom>
          <a:ln w="12700">
            <a:miter lim="400000"/>
          </a:ln>
          <a:effectLst>
            <a:outerShdw blurRad="177800" dist="101600" dir="2700000" rotWithShape="0">
              <a:srgbClr val="000000">
                <a:alpha val="75000"/>
              </a:srgbClr>
            </a:outerShdw>
          </a:effectLst>
        </p:spPr>
      </p:pic>
      <p:pic>
        <p:nvPicPr>
          <p:cNvPr id="470" name="Image" descr="Image"/>
          <p:cNvPicPr>
            <a:picLocks noChangeAspect="1"/>
          </p:cNvPicPr>
          <p:nvPr/>
        </p:nvPicPr>
        <p:blipFill>
          <a:blip r:embed="rId4"/>
          <a:stretch>
            <a:fillRect/>
          </a:stretch>
        </p:blipFill>
        <p:spPr>
          <a:xfrm>
            <a:off x="13349669" y="2800967"/>
            <a:ext cx="2384273" cy="2378464"/>
          </a:xfrm>
          <a:prstGeom prst="rect">
            <a:avLst/>
          </a:prstGeom>
          <a:ln w="12700">
            <a:miter lim="400000"/>
          </a:ln>
          <a:effectLst>
            <a:outerShdw blurRad="177800" dist="101600" dir="2700000" rotWithShape="0">
              <a:srgbClr val="000000">
                <a:alpha val="75000"/>
              </a:srgbClr>
            </a:outerShdw>
          </a:effectLst>
        </p:spPr>
      </p:pic>
      <p:sp>
        <p:nvSpPr>
          <p:cNvPr id="471" name="Huby et al. 2015, Maire et al. 2020"/>
          <p:cNvSpPr txBox="1"/>
          <p:nvPr/>
        </p:nvSpPr>
        <p:spPr>
          <a:xfrm>
            <a:off x="19307437" y="12071781"/>
            <a:ext cx="4508348"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lgn="l" defTabSz="642937">
              <a:defRPr sz="2200">
                <a:solidFill>
                  <a:srgbClr val="5B5854"/>
                </a:solidFill>
                <a:latin typeface="Avenir Medium"/>
                <a:ea typeface="Avenir Medium"/>
                <a:cs typeface="Avenir Medium"/>
                <a:sym typeface="Avenir Medium"/>
              </a:defRPr>
            </a:lvl1pPr>
          </a:lstStyle>
          <a:p>
            <a:r>
              <a:t>Huby et al. 2015, Maire et al. 2020</a:t>
            </a:r>
          </a:p>
        </p:txBody>
      </p:sp>
      <p:pic>
        <p:nvPicPr>
          <p:cNvPr id="472" name="Image" descr="Image"/>
          <p:cNvPicPr>
            <a:picLocks noChangeAspect="1"/>
          </p:cNvPicPr>
          <p:nvPr/>
        </p:nvPicPr>
        <p:blipFill>
          <a:blip r:embed="rId5"/>
          <a:stretch>
            <a:fillRect/>
          </a:stretch>
        </p:blipFill>
        <p:spPr>
          <a:xfrm>
            <a:off x="17956907" y="8076429"/>
            <a:ext cx="5972106" cy="2705825"/>
          </a:xfrm>
          <a:prstGeom prst="rect">
            <a:avLst/>
          </a:prstGeom>
          <a:ln w="12700">
            <a:miter lim="400000"/>
          </a:ln>
        </p:spPr>
      </p:pic>
      <p:pic>
        <p:nvPicPr>
          <p:cNvPr id="473" name="Image" descr="Image"/>
          <p:cNvPicPr>
            <a:picLocks noChangeAspect="1"/>
          </p:cNvPicPr>
          <p:nvPr/>
        </p:nvPicPr>
        <p:blipFill>
          <a:blip r:embed="rId6"/>
          <a:srcRect r="49224"/>
          <a:stretch>
            <a:fillRect/>
          </a:stretch>
        </p:blipFill>
        <p:spPr>
          <a:xfrm>
            <a:off x="12675690" y="5594692"/>
            <a:ext cx="5223330" cy="766932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NCPA Control with PSI"/>
          <p:cNvSpPr txBox="1">
            <a:spLocks noGrp="1"/>
          </p:cNvSpPr>
          <p:nvPr>
            <p:ph type="title"/>
          </p:nvPr>
        </p:nvSpPr>
        <p:spPr>
          <a:prstGeom prst="rect">
            <a:avLst/>
          </a:prstGeom>
        </p:spPr>
        <p:txBody>
          <a:bodyPr/>
          <a:lstStyle/>
          <a:p>
            <a:r>
              <a:t>NCPA Control with PSI</a:t>
            </a:r>
          </a:p>
        </p:txBody>
      </p:sp>
      <p:sp>
        <p:nvSpPr>
          <p:cNvPr id="478" name="100% duty cycle…"/>
          <p:cNvSpPr txBox="1">
            <a:spLocks noGrp="1"/>
          </p:cNvSpPr>
          <p:nvPr>
            <p:ph type="body" sz="quarter" idx="1"/>
          </p:nvPr>
        </p:nvSpPr>
        <p:spPr>
          <a:xfrm>
            <a:off x="6643329" y="9164214"/>
            <a:ext cx="16428762" cy="4054369"/>
          </a:xfrm>
          <a:prstGeom prst="rect">
            <a:avLst/>
          </a:prstGeom>
        </p:spPr>
        <p:txBody>
          <a:bodyPr/>
          <a:lstStyle/>
          <a:p>
            <a:pPr>
              <a:spcBef>
                <a:spcPts val="3000"/>
              </a:spcBef>
              <a:defRPr sz="4000"/>
            </a:pPr>
            <a:r>
              <a:t>100% duty cycle</a:t>
            </a:r>
          </a:p>
          <a:p>
            <a:pPr>
              <a:spcBef>
                <a:spcPts val="3000"/>
              </a:spcBef>
              <a:defRPr sz="4000"/>
            </a:pPr>
            <a:r>
              <a:t>Reference beam or ‘probes' are the known AO residual speckles</a:t>
            </a:r>
          </a:p>
          <a:p>
            <a:pPr>
              <a:spcBef>
                <a:spcPts val="3000"/>
              </a:spcBef>
              <a:defRPr sz="4000"/>
            </a:pPr>
            <a:r>
              <a:t>Use SCAO residuals as source of diversity to infer pixel-wise amplitude and phase of NCPA</a:t>
            </a:r>
          </a:p>
        </p:txBody>
      </p:sp>
      <p:sp>
        <p:nvSpPr>
          <p:cNvPr id="479" name="Shape"/>
          <p:cNvSpPr/>
          <p:nvPr/>
        </p:nvSpPr>
        <p:spPr>
          <a:xfrm>
            <a:off x="2012145" y="3817388"/>
            <a:ext cx="1785938" cy="32130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561"/>
                </a:lnTo>
                <a:lnTo>
                  <a:pt x="12929" y="21600"/>
                </a:lnTo>
                <a:cubicBezTo>
                  <a:pt x="12741" y="19187"/>
                  <a:pt x="12174" y="16788"/>
                  <a:pt x="11234" y="14430"/>
                </a:cubicBezTo>
                <a:cubicBezTo>
                  <a:pt x="9175" y="9267"/>
                  <a:pt x="5362" y="4369"/>
                  <a:pt x="0" y="0"/>
                </a:cubicBezTo>
                <a:close/>
              </a:path>
            </a:pathLst>
          </a:custGeom>
          <a:blipFill>
            <a:blip r:embed="rId3">
              <a:alphaModFix amt="50043"/>
            </a:blip>
          </a:blipFill>
          <a:ln w="12700">
            <a:miter lim="400000"/>
          </a:ln>
        </p:spPr>
        <p:txBody>
          <a:bodyPr lIns="71437" tIns="71437" rIns="71437" bIns="71437" anchor="ctr"/>
          <a:lstStyle/>
          <a:p>
            <a:pPr defTabSz="642937">
              <a:defRPr sz="2200" cap="all" spc="44">
                <a:solidFill>
                  <a:srgbClr val="FFFFFF"/>
                </a:solidFill>
                <a:latin typeface="Futura"/>
                <a:ea typeface="Futura"/>
                <a:cs typeface="Futura"/>
                <a:sym typeface="Futura"/>
              </a:defRPr>
            </a:pPr>
            <a:endParaRPr/>
          </a:p>
        </p:txBody>
      </p:sp>
      <p:sp>
        <p:nvSpPr>
          <p:cNvPr id="480" name="Shape"/>
          <p:cNvSpPr/>
          <p:nvPr/>
        </p:nvSpPr>
        <p:spPr>
          <a:xfrm rot="10800000" flipH="1">
            <a:off x="2012145" y="7996482"/>
            <a:ext cx="1785938" cy="3213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561"/>
                </a:lnTo>
                <a:lnTo>
                  <a:pt x="12929" y="21600"/>
                </a:lnTo>
                <a:cubicBezTo>
                  <a:pt x="12741" y="19187"/>
                  <a:pt x="12174" y="16788"/>
                  <a:pt x="11234" y="14430"/>
                </a:cubicBezTo>
                <a:cubicBezTo>
                  <a:pt x="9175" y="9267"/>
                  <a:pt x="5362" y="4369"/>
                  <a:pt x="0" y="0"/>
                </a:cubicBezTo>
                <a:close/>
              </a:path>
            </a:pathLst>
          </a:custGeom>
          <a:blipFill>
            <a:blip r:embed="rId3">
              <a:alphaModFix amt="50043"/>
            </a:blip>
          </a:blipFill>
          <a:ln w="12700">
            <a:miter lim="400000"/>
          </a:ln>
        </p:spPr>
        <p:txBody>
          <a:bodyPr lIns="71437" tIns="71437" rIns="71437" bIns="71437" anchor="ctr"/>
          <a:lstStyle/>
          <a:p>
            <a:pPr defTabSz="642937">
              <a:defRPr sz="2200" cap="all" spc="44">
                <a:solidFill>
                  <a:srgbClr val="FFFFFF"/>
                </a:solidFill>
                <a:latin typeface="Futura"/>
                <a:ea typeface="Futura"/>
                <a:cs typeface="Futura"/>
                <a:sym typeface="Futura"/>
              </a:defRPr>
            </a:pPr>
            <a:endParaRPr/>
          </a:p>
        </p:txBody>
      </p:sp>
      <p:sp>
        <p:nvSpPr>
          <p:cNvPr id="481" name="Line"/>
          <p:cNvSpPr/>
          <p:nvPr/>
        </p:nvSpPr>
        <p:spPr>
          <a:xfrm>
            <a:off x="2257851" y="7061167"/>
            <a:ext cx="4601161" cy="453322"/>
          </a:xfrm>
          <a:prstGeom prst="line">
            <a:avLst/>
          </a:prstGeom>
          <a:ln w="25400">
            <a:solidFill>
              <a:srgbClr val="C87C6D">
                <a:alpha val="75000"/>
              </a:srgbClr>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2" name="Line"/>
          <p:cNvSpPr/>
          <p:nvPr/>
        </p:nvSpPr>
        <p:spPr>
          <a:xfrm flipV="1">
            <a:off x="2257851" y="7528782"/>
            <a:ext cx="4601161" cy="453322"/>
          </a:xfrm>
          <a:prstGeom prst="line">
            <a:avLst/>
          </a:prstGeom>
          <a:ln w="25400">
            <a:solidFill>
              <a:srgbClr val="C87C6D">
                <a:alpha val="75000"/>
              </a:srgbClr>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3" name="Line"/>
          <p:cNvSpPr/>
          <p:nvPr/>
        </p:nvSpPr>
        <p:spPr>
          <a:xfrm>
            <a:off x="2257851" y="7114746"/>
            <a:ext cx="2684279" cy="270159"/>
          </a:xfrm>
          <a:prstGeom prst="line">
            <a:avLst/>
          </a:prstGeom>
          <a:ln w="25400">
            <a:solidFill>
              <a:srgbClr val="99BCD4"/>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4" name="Line"/>
          <p:cNvSpPr/>
          <p:nvPr/>
        </p:nvSpPr>
        <p:spPr>
          <a:xfrm flipV="1">
            <a:off x="2257850" y="7688654"/>
            <a:ext cx="2410389" cy="239871"/>
          </a:xfrm>
          <a:prstGeom prst="line">
            <a:avLst/>
          </a:prstGeom>
          <a:ln w="25400">
            <a:solidFill>
              <a:srgbClr val="99BCD4"/>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5" name="Rectangle"/>
          <p:cNvSpPr/>
          <p:nvPr/>
        </p:nvSpPr>
        <p:spPr>
          <a:xfrm rot="2700000">
            <a:off x="4744629" y="7032076"/>
            <a:ext cx="223662" cy="1123049"/>
          </a:xfrm>
          <a:prstGeom prst="rect">
            <a:avLst/>
          </a:prstGeom>
          <a:blipFill>
            <a:blip r:embed="rId4">
              <a:alphaModFix amt="50348"/>
            </a:blip>
          </a:blipFill>
          <a:ln w="12700">
            <a:miter lim="400000"/>
          </a:ln>
        </p:spPr>
        <p:txBody>
          <a:bodyPr lIns="71437" tIns="71437" rIns="71437" bIns="71437" anchor="ctr"/>
          <a:lstStyle/>
          <a:p>
            <a:pPr defTabSz="642937">
              <a:defRPr sz="2200" cap="all" spc="44">
                <a:solidFill>
                  <a:srgbClr val="FFFFFF"/>
                </a:solidFill>
                <a:latin typeface="Futura"/>
                <a:ea typeface="Futura"/>
                <a:cs typeface="Futura"/>
                <a:sym typeface="Futura"/>
              </a:defRPr>
            </a:pPr>
            <a:endParaRPr/>
          </a:p>
        </p:txBody>
      </p:sp>
      <p:sp>
        <p:nvSpPr>
          <p:cNvPr id="486" name="Line"/>
          <p:cNvSpPr/>
          <p:nvPr/>
        </p:nvSpPr>
        <p:spPr>
          <a:xfrm flipV="1">
            <a:off x="4633147" y="5942092"/>
            <a:ext cx="150155" cy="1748193"/>
          </a:xfrm>
          <a:prstGeom prst="line">
            <a:avLst/>
          </a:prstGeom>
          <a:ln w="25400">
            <a:solidFill>
              <a:srgbClr val="99BCD4"/>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7" name="Line"/>
          <p:cNvSpPr/>
          <p:nvPr/>
        </p:nvSpPr>
        <p:spPr>
          <a:xfrm flipH="1" flipV="1">
            <a:off x="4783301" y="5942091"/>
            <a:ext cx="153457" cy="1459065"/>
          </a:xfrm>
          <a:prstGeom prst="line">
            <a:avLst/>
          </a:prstGeom>
          <a:ln w="25400">
            <a:solidFill>
              <a:srgbClr val="99BCD4"/>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88" name="WFS"/>
          <p:cNvSpPr/>
          <p:nvPr/>
        </p:nvSpPr>
        <p:spPr>
          <a:xfrm>
            <a:off x="4204394" y="5172678"/>
            <a:ext cx="1150536" cy="805696"/>
          </a:xfrm>
          <a:prstGeom prst="rect">
            <a:avLst/>
          </a:prstGeom>
          <a:blipFill>
            <a:blip r:embed="rId5"/>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defTabSz="642937">
              <a:defRPr sz="2200" cap="all" spc="44">
                <a:solidFill>
                  <a:srgbClr val="FFFFFF"/>
                </a:solidFill>
                <a:latin typeface="Futura"/>
                <a:ea typeface="Futura"/>
                <a:cs typeface="Futura"/>
                <a:sym typeface="Futura"/>
              </a:defRPr>
            </a:lvl1pPr>
          </a:lstStyle>
          <a:p>
            <a:r>
              <a:t>WFS</a:t>
            </a:r>
          </a:p>
        </p:txBody>
      </p:sp>
      <p:sp>
        <p:nvSpPr>
          <p:cNvPr id="489" name="Science…"/>
          <p:cNvSpPr/>
          <p:nvPr/>
        </p:nvSpPr>
        <p:spPr>
          <a:xfrm>
            <a:off x="6834176" y="6974242"/>
            <a:ext cx="1785938" cy="1095841"/>
          </a:xfrm>
          <a:prstGeom prst="rect">
            <a:avLst/>
          </a:prstGeom>
          <a:blipFill>
            <a:blip r:embed="rId6"/>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defTabSz="642937">
              <a:defRPr sz="2200" cap="all" spc="44">
                <a:solidFill>
                  <a:srgbClr val="FFFFFF"/>
                </a:solidFill>
                <a:latin typeface="Futura"/>
                <a:ea typeface="Futura"/>
                <a:cs typeface="Futura"/>
                <a:sym typeface="Futura"/>
              </a:defRPr>
            </a:pPr>
            <a:r>
              <a:t>Science</a:t>
            </a:r>
          </a:p>
          <a:p>
            <a:pPr defTabSz="642937">
              <a:defRPr sz="2200" cap="all" spc="44">
                <a:solidFill>
                  <a:srgbClr val="FFFFFF"/>
                </a:solidFill>
                <a:latin typeface="Futura"/>
                <a:ea typeface="Futura"/>
                <a:cs typeface="Futura"/>
                <a:sym typeface="Futura"/>
              </a:defRPr>
            </a:pPr>
            <a:r>
              <a:t>camera</a:t>
            </a:r>
          </a:p>
        </p:txBody>
      </p:sp>
      <p:pic>
        <p:nvPicPr>
          <p:cNvPr id="490" name="droppedImage.png" descr="droppedImage.png"/>
          <p:cNvPicPr>
            <a:picLocks noChangeAspect="1"/>
          </p:cNvPicPr>
          <p:nvPr/>
        </p:nvPicPr>
        <p:blipFill>
          <a:blip r:embed="rId7"/>
          <a:srcRect l="51182" r="249" b="496"/>
          <a:stretch>
            <a:fillRect/>
          </a:stretch>
        </p:blipFill>
        <p:spPr>
          <a:xfrm>
            <a:off x="15998644" y="2761820"/>
            <a:ext cx="2934642" cy="3017412"/>
          </a:xfrm>
          <a:prstGeom prst="rect">
            <a:avLst/>
          </a:prstGeom>
          <a:ln w="12700">
            <a:miter lim="400000"/>
          </a:ln>
        </p:spPr>
      </p:pic>
      <p:sp>
        <p:nvSpPr>
          <p:cNvPr id="491" name="Arrow"/>
          <p:cNvSpPr/>
          <p:nvPr/>
        </p:nvSpPr>
        <p:spPr>
          <a:xfrm>
            <a:off x="10937439" y="3898526"/>
            <a:ext cx="3435977" cy="636311"/>
          </a:xfrm>
          <a:prstGeom prst="rightArrow">
            <a:avLst>
              <a:gd name="adj1" fmla="val 33707"/>
              <a:gd name="adj2" fmla="val 70749"/>
            </a:avLst>
          </a:prstGeom>
          <a:blipFill>
            <a:blip r:embed="rId8"/>
          </a:blipFill>
          <a:ln w="12700">
            <a:miter lim="400000"/>
          </a:ln>
        </p:spPr>
        <p:txBody>
          <a:bodyPr lIns="71437" tIns="71437" rIns="71437" bIns="71437" anchor="ctr"/>
          <a:lstStyle/>
          <a:p>
            <a:pPr defTabSz="642937">
              <a:defRPr sz="2200" cap="all" spc="44">
                <a:solidFill>
                  <a:srgbClr val="FFFFFF"/>
                </a:solidFill>
                <a:latin typeface="Futura"/>
                <a:ea typeface="Futura"/>
                <a:cs typeface="Futura"/>
                <a:sym typeface="Futura"/>
              </a:defRPr>
            </a:pPr>
            <a:endParaRPr/>
          </a:p>
        </p:txBody>
      </p:sp>
      <p:pic>
        <p:nvPicPr>
          <p:cNvPr id="492" name="droppedImage.png" descr="droppedImage.png"/>
          <p:cNvPicPr>
            <a:picLocks noChangeAspect="1"/>
          </p:cNvPicPr>
          <p:nvPr/>
        </p:nvPicPr>
        <p:blipFill>
          <a:blip r:embed="rId7"/>
          <a:srcRect l="755" r="50677" b="16"/>
          <a:stretch>
            <a:fillRect/>
          </a:stretch>
        </p:blipFill>
        <p:spPr>
          <a:xfrm>
            <a:off x="15998644" y="6192201"/>
            <a:ext cx="2934672" cy="3032022"/>
          </a:xfrm>
          <a:prstGeom prst="rect">
            <a:avLst/>
          </a:prstGeom>
          <a:ln w="12700">
            <a:miter lim="400000"/>
          </a:ln>
        </p:spPr>
      </p:pic>
      <p:sp>
        <p:nvSpPr>
          <p:cNvPr id="493" name="Arrow"/>
          <p:cNvSpPr/>
          <p:nvPr/>
        </p:nvSpPr>
        <p:spPr>
          <a:xfrm>
            <a:off x="9004241" y="7293304"/>
            <a:ext cx="5603596" cy="636311"/>
          </a:xfrm>
          <a:prstGeom prst="rightArrow">
            <a:avLst>
              <a:gd name="adj1" fmla="val 33707"/>
              <a:gd name="adj2" fmla="val 70749"/>
            </a:avLst>
          </a:prstGeom>
          <a:blipFill>
            <a:blip r:embed="rId6"/>
          </a:blipFill>
          <a:ln w="12700">
            <a:miter lim="400000"/>
          </a:ln>
        </p:spPr>
        <p:txBody>
          <a:bodyPr lIns="71437" tIns="71437" rIns="71437" bIns="71437" anchor="ctr"/>
          <a:lstStyle/>
          <a:p>
            <a:pPr defTabSz="642937">
              <a:defRPr sz="2200" cap="all" spc="44">
                <a:solidFill>
                  <a:srgbClr val="FFFFFF"/>
                </a:solidFill>
                <a:latin typeface="Futura"/>
                <a:ea typeface="Futura"/>
                <a:cs typeface="Futura"/>
                <a:sym typeface="Futura"/>
              </a:defRPr>
            </a:pPr>
            <a:endParaRPr/>
          </a:p>
        </p:txBody>
      </p:sp>
      <p:sp>
        <p:nvSpPr>
          <p:cNvPr id="494" name="reconstruction of the Efield…"/>
          <p:cNvSpPr txBox="1"/>
          <p:nvPr/>
        </p:nvSpPr>
        <p:spPr>
          <a:xfrm>
            <a:off x="9372630" y="2750802"/>
            <a:ext cx="6745005" cy="126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defTabSz="642937">
              <a:defRPr sz="3200">
                <a:solidFill>
                  <a:srgbClr val="588388"/>
                </a:solidFill>
                <a:latin typeface="Avenir Medium"/>
                <a:ea typeface="Avenir Medium"/>
                <a:cs typeface="Avenir Medium"/>
                <a:sym typeface="Avenir Medium"/>
              </a:defRPr>
            </a:pPr>
            <a:r>
              <a:t>reconstruction of the Efield </a:t>
            </a:r>
          </a:p>
          <a:p>
            <a:pPr defTabSz="642937">
              <a:defRPr sz="3200">
                <a:solidFill>
                  <a:srgbClr val="588388"/>
                </a:solidFill>
                <a:latin typeface="Avenir Medium"/>
                <a:ea typeface="Avenir Medium"/>
                <a:cs typeface="Avenir Medium"/>
                <a:sym typeface="Avenir Medium"/>
              </a:defRPr>
            </a:pPr>
            <a:r>
              <a:t>in the focal plane</a:t>
            </a:r>
          </a:p>
        </p:txBody>
      </p:sp>
      <p:sp>
        <p:nvSpPr>
          <p:cNvPr id="495" name="short exposure"/>
          <p:cNvSpPr txBox="1"/>
          <p:nvPr/>
        </p:nvSpPr>
        <p:spPr>
          <a:xfrm>
            <a:off x="10504902" y="6571451"/>
            <a:ext cx="2919096"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3200">
                <a:solidFill>
                  <a:srgbClr val="AC6254"/>
                </a:solidFill>
                <a:latin typeface="Avenir Medium"/>
                <a:ea typeface="Avenir Medium"/>
                <a:cs typeface="Avenir Medium"/>
                <a:sym typeface="Avenir Medium"/>
              </a:defRPr>
            </a:lvl1pPr>
          </a:lstStyle>
          <a:p>
            <a:r>
              <a:t>short exposure</a:t>
            </a:r>
          </a:p>
        </p:txBody>
      </p:sp>
      <p:sp>
        <p:nvSpPr>
          <p:cNvPr id="496" name="Line"/>
          <p:cNvSpPr/>
          <p:nvPr/>
        </p:nvSpPr>
        <p:spPr>
          <a:xfrm flipV="1">
            <a:off x="4772534" y="4270570"/>
            <a:ext cx="847205" cy="1"/>
          </a:xfrm>
          <a:prstGeom prst="line">
            <a:avLst/>
          </a:prstGeom>
          <a:ln w="25400">
            <a:solidFill>
              <a:srgbClr val="80A7A7"/>
            </a:solidFill>
            <a:miter lim="400000"/>
            <a:tailEnd type="triangle"/>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497" name="Line"/>
          <p:cNvSpPr/>
          <p:nvPr/>
        </p:nvSpPr>
        <p:spPr>
          <a:xfrm flipV="1">
            <a:off x="4780348" y="4265277"/>
            <a:ext cx="1" cy="909425"/>
          </a:xfrm>
          <a:prstGeom prst="line">
            <a:avLst/>
          </a:prstGeom>
          <a:ln w="25400">
            <a:solidFill>
              <a:srgbClr val="80A7A7"/>
            </a:solidFill>
            <a:miter lim="400000"/>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pic>
        <p:nvPicPr>
          <p:cNvPr id="498" name="Image" descr="Image"/>
          <p:cNvPicPr>
            <a:picLocks noChangeAspect="1"/>
          </p:cNvPicPr>
          <p:nvPr/>
        </p:nvPicPr>
        <p:blipFill>
          <a:blip r:embed="rId9"/>
          <a:stretch>
            <a:fillRect/>
          </a:stretch>
        </p:blipFill>
        <p:spPr>
          <a:xfrm>
            <a:off x="5876234" y="2444134"/>
            <a:ext cx="3435977" cy="3435977"/>
          </a:xfrm>
          <a:prstGeom prst="rect">
            <a:avLst/>
          </a:prstGeom>
          <a:ln w="12700">
            <a:miter lim="400000"/>
          </a:ln>
          <a:effectLst>
            <a:outerShdw blurRad="177800" dist="101600" dir="2700000" rotWithShape="0">
              <a:srgbClr val="000000">
                <a:alpha val="75000"/>
              </a:srgbClr>
            </a:outerShdw>
          </a:effectLst>
        </p:spPr>
      </p:pic>
      <p:sp>
        <p:nvSpPr>
          <p:cNvPr id="499" name="Codona &amp; Kenworthy 2013"/>
          <p:cNvSpPr txBox="1"/>
          <p:nvPr/>
        </p:nvSpPr>
        <p:spPr>
          <a:xfrm>
            <a:off x="1080365" y="12285386"/>
            <a:ext cx="3582975"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algn="l" defTabSz="642937">
              <a:defRPr sz="2200">
                <a:solidFill>
                  <a:srgbClr val="5B5854"/>
                </a:solidFill>
                <a:latin typeface="Avenir Medium"/>
                <a:ea typeface="Avenir Medium"/>
                <a:cs typeface="Avenir Medium"/>
                <a:sym typeface="Avenir Medium"/>
              </a:defRPr>
            </a:lvl1pPr>
          </a:lstStyle>
          <a:p>
            <a:r>
              <a:t>Codona &amp; Kenworthy 2013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SI algorithm in a nutshell"/>
          <p:cNvSpPr txBox="1">
            <a:spLocks noGrp="1"/>
          </p:cNvSpPr>
          <p:nvPr>
            <p:ph type="title"/>
          </p:nvPr>
        </p:nvSpPr>
        <p:spPr>
          <a:prstGeom prst="rect">
            <a:avLst/>
          </a:prstGeom>
        </p:spPr>
        <p:txBody>
          <a:bodyPr/>
          <a:lstStyle/>
          <a:p>
            <a:r>
              <a:t>PSI algorithm in a nutshell</a:t>
            </a:r>
          </a:p>
        </p:txBody>
      </p:sp>
      <p:grpSp>
        <p:nvGrpSpPr>
          <p:cNvPr id="506" name="Group"/>
          <p:cNvGrpSpPr/>
          <p:nvPr/>
        </p:nvGrpSpPr>
        <p:grpSpPr>
          <a:xfrm>
            <a:off x="1821469" y="3662757"/>
            <a:ext cx="3094977" cy="3034640"/>
            <a:chOff x="-11" y="0"/>
            <a:chExt cx="3094975" cy="3034639"/>
          </a:xfrm>
        </p:grpSpPr>
        <p:pic>
          <p:nvPicPr>
            <p:cNvPr id="504" name="wf_rec_illustration.pdf" descr="wf_rec_illustration.pdf"/>
            <p:cNvPicPr>
              <a:picLocks noChangeAspect="1"/>
            </p:cNvPicPr>
            <p:nvPr/>
          </p:nvPicPr>
          <p:blipFill>
            <a:blip r:embed="rId2"/>
            <a:srcRect l="3858" t="5097" r="4456" b="5097"/>
            <a:stretch>
              <a:fillRect/>
            </a:stretch>
          </p:blipFill>
          <p:spPr>
            <a:xfrm>
              <a:off x="-12" y="-1"/>
              <a:ext cx="2942444" cy="2882108"/>
            </a:xfrm>
            <a:custGeom>
              <a:avLst/>
              <a:gdLst/>
              <a:ahLst/>
              <a:cxnLst>
                <a:cxn ang="0">
                  <a:pos x="wd2" y="hd2"/>
                </a:cxn>
                <a:cxn ang="5400000">
                  <a:pos x="wd2" y="hd2"/>
                </a:cxn>
                <a:cxn ang="10800000">
                  <a:pos x="wd2" y="hd2"/>
                </a:cxn>
                <a:cxn ang="16200000">
                  <a:pos x="wd2" y="hd2"/>
                </a:cxn>
              </a:cxnLst>
              <a:rect l="0" t="0" r="r" b="b"/>
              <a:pathLst>
                <a:path w="21479" h="21600" extrusionOk="0">
                  <a:moveTo>
                    <a:pt x="10751" y="0"/>
                  </a:moveTo>
                  <a:cubicBezTo>
                    <a:pt x="7390" y="0"/>
                    <a:pt x="7372" y="2"/>
                    <a:pt x="7225" y="345"/>
                  </a:cubicBezTo>
                  <a:cubicBezTo>
                    <a:pt x="7117" y="599"/>
                    <a:pt x="6974" y="677"/>
                    <a:pt x="6686" y="642"/>
                  </a:cubicBezTo>
                  <a:cubicBezTo>
                    <a:pt x="6389" y="607"/>
                    <a:pt x="6276" y="676"/>
                    <a:pt x="6211" y="931"/>
                  </a:cubicBezTo>
                  <a:cubicBezTo>
                    <a:pt x="6148" y="1181"/>
                    <a:pt x="6047" y="1243"/>
                    <a:pt x="5814" y="1181"/>
                  </a:cubicBezTo>
                  <a:cubicBezTo>
                    <a:pt x="5593" y="1121"/>
                    <a:pt x="5434" y="1207"/>
                    <a:pt x="5267" y="1469"/>
                  </a:cubicBezTo>
                  <a:cubicBezTo>
                    <a:pt x="5116" y="1706"/>
                    <a:pt x="4888" y="1838"/>
                    <a:pt x="4635" y="1838"/>
                  </a:cubicBezTo>
                  <a:cubicBezTo>
                    <a:pt x="4369" y="1838"/>
                    <a:pt x="4193" y="1951"/>
                    <a:pt x="4094" y="2183"/>
                  </a:cubicBezTo>
                  <a:cubicBezTo>
                    <a:pt x="3980" y="2448"/>
                    <a:pt x="3846" y="2515"/>
                    <a:pt x="3514" y="2475"/>
                  </a:cubicBezTo>
                  <a:cubicBezTo>
                    <a:pt x="3166" y="2433"/>
                    <a:pt x="3100" y="2470"/>
                    <a:pt x="3175" y="2671"/>
                  </a:cubicBezTo>
                  <a:cubicBezTo>
                    <a:pt x="3231" y="2820"/>
                    <a:pt x="3180" y="2958"/>
                    <a:pt x="3048" y="3010"/>
                  </a:cubicBezTo>
                  <a:cubicBezTo>
                    <a:pt x="2926" y="3058"/>
                    <a:pt x="2825" y="3193"/>
                    <a:pt x="2825" y="3313"/>
                  </a:cubicBezTo>
                  <a:cubicBezTo>
                    <a:pt x="2825" y="3433"/>
                    <a:pt x="2725" y="3571"/>
                    <a:pt x="2602" y="3620"/>
                  </a:cubicBezTo>
                  <a:cubicBezTo>
                    <a:pt x="2479" y="3668"/>
                    <a:pt x="2379" y="3802"/>
                    <a:pt x="2379" y="3917"/>
                  </a:cubicBezTo>
                  <a:cubicBezTo>
                    <a:pt x="2379" y="4133"/>
                    <a:pt x="1886" y="5111"/>
                    <a:pt x="1573" y="5515"/>
                  </a:cubicBezTo>
                  <a:cubicBezTo>
                    <a:pt x="1475" y="5641"/>
                    <a:pt x="1300" y="5952"/>
                    <a:pt x="1185" y="6205"/>
                  </a:cubicBezTo>
                  <a:cubicBezTo>
                    <a:pt x="1070" y="6457"/>
                    <a:pt x="825" y="6879"/>
                    <a:pt x="640" y="7142"/>
                  </a:cubicBezTo>
                  <a:cubicBezTo>
                    <a:pt x="195" y="7775"/>
                    <a:pt x="61" y="8372"/>
                    <a:pt x="296" y="8661"/>
                  </a:cubicBezTo>
                  <a:cubicBezTo>
                    <a:pt x="447" y="8849"/>
                    <a:pt x="436" y="8945"/>
                    <a:pt x="238" y="9170"/>
                  </a:cubicBezTo>
                  <a:cubicBezTo>
                    <a:pt x="-65" y="9513"/>
                    <a:pt x="-68" y="9634"/>
                    <a:pt x="220" y="9961"/>
                  </a:cubicBezTo>
                  <a:cubicBezTo>
                    <a:pt x="424" y="10193"/>
                    <a:pt x="424" y="10243"/>
                    <a:pt x="220" y="10416"/>
                  </a:cubicBezTo>
                  <a:cubicBezTo>
                    <a:pt x="77" y="10538"/>
                    <a:pt x="3" y="10675"/>
                    <a:pt x="0" y="10797"/>
                  </a:cubicBezTo>
                  <a:cubicBezTo>
                    <a:pt x="-3" y="10920"/>
                    <a:pt x="64" y="11028"/>
                    <a:pt x="203" y="11083"/>
                  </a:cubicBezTo>
                  <a:cubicBezTo>
                    <a:pt x="457" y="11183"/>
                    <a:pt x="422" y="11615"/>
                    <a:pt x="145" y="11790"/>
                  </a:cubicBezTo>
                  <a:cubicBezTo>
                    <a:pt x="16" y="11872"/>
                    <a:pt x="-9" y="12016"/>
                    <a:pt x="70" y="12201"/>
                  </a:cubicBezTo>
                  <a:cubicBezTo>
                    <a:pt x="136" y="12357"/>
                    <a:pt x="196" y="12803"/>
                    <a:pt x="203" y="13194"/>
                  </a:cubicBezTo>
                  <a:cubicBezTo>
                    <a:pt x="211" y="13630"/>
                    <a:pt x="313" y="14020"/>
                    <a:pt x="467" y="14194"/>
                  </a:cubicBezTo>
                  <a:cubicBezTo>
                    <a:pt x="705" y="14464"/>
                    <a:pt x="1308" y="15534"/>
                    <a:pt x="1877" y="16698"/>
                  </a:cubicBezTo>
                  <a:cubicBezTo>
                    <a:pt x="2022" y="16993"/>
                    <a:pt x="2208" y="17284"/>
                    <a:pt x="2295" y="17344"/>
                  </a:cubicBezTo>
                  <a:cubicBezTo>
                    <a:pt x="2381" y="17404"/>
                    <a:pt x="2454" y="17506"/>
                    <a:pt x="2454" y="17573"/>
                  </a:cubicBezTo>
                  <a:cubicBezTo>
                    <a:pt x="2454" y="17639"/>
                    <a:pt x="2593" y="17900"/>
                    <a:pt x="2764" y="18153"/>
                  </a:cubicBezTo>
                  <a:cubicBezTo>
                    <a:pt x="2935" y="18405"/>
                    <a:pt x="3121" y="18737"/>
                    <a:pt x="3175" y="18890"/>
                  </a:cubicBezTo>
                  <a:cubicBezTo>
                    <a:pt x="3239" y="19071"/>
                    <a:pt x="3391" y="19154"/>
                    <a:pt x="3610" y="19122"/>
                  </a:cubicBezTo>
                  <a:cubicBezTo>
                    <a:pt x="3843" y="19089"/>
                    <a:pt x="3992" y="19178"/>
                    <a:pt x="4094" y="19417"/>
                  </a:cubicBezTo>
                  <a:cubicBezTo>
                    <a:pt x="4195" y="19653"/>
                    <a:pt x="4368" y="19762"/>
                    <a:pt x="4647" y="19762"/>
                  </a:cubicBezTo>
                  <a:cubicBezTo>
                    <a:pt x="4901" y="19762"/>
                    <a:pt x="5115" y="19877"/>
                    <a:pt x="5215" y="20068"/>
                  </a:cubicBezTo>
                  <a:cubicBezTo>
                    <a:pt x="5311" y="20252"/>
                    <a:pt x="5525" y="20375"/>
                    <a:pt x="5754" y="20375"/>
                  </a:cubicBezTo>
                  <a:cubicBezTo>
                    <a:pt x="6010" y="20375"/>
                    <a:pt x="6165" y="20475"/>
                    <a:pt x="6217" y="20681"/>
                  </a:cubicBezTo>
                  <a:cubicBezTo>
                    <a:pt x="6273" y="20901"/>
                    <a:pt x="6417" y="20987"/>
                    <a:pt x="6736" y="20987"/>
                  </a:cubicBezTo>
                  <a:cubicBezTo>
                    <a:pt x="7054" y="20987"/>
                    <a:pt x="7204" y="21074"/>
                    <a:pt x="7260" y="21294"/>
                  </a:cubicBezTo>
                  <a:cubicBezTo>
                    <a:pt x="7335" y="21589"/>
                    <a:pt x="7463" y="21600"/>
                    <a:pt x="10716" y="21600"/>
                  </a:cubicBezTo>
                  <a:cubicBezTo>
                    <a:pt x="13933" y="21600"/>
                    <a:pt x="14102" y="21585"/>
                    <a:pt x="14280" y="21294"/>
                  </a:cubicBezTo>
                  <a:cubicBezTo>
                    <a:pt x="14382" y="21125"/>
                    <a:pt x="14626" y="20987"/>
                    <a:pt x="14821" y="20987"/>
                  </a:cubicBezTo>
                  <a:cubicBezTo>
                    <a:pt x="15050" y="20987"/>
                    <a:pt x="15203" y="20879"/>
                    <a:pt x="15253" y="20681"/>
                  </a:cubicBezTo>
                  <a:cubicBezTo>
                    <a:pt x="15304" y="20480"/>
                    <a:pt x="15458" y="20375"/>
                    <a:pt x="15696" y="20375"/>
                  </a:cubicBezTo>
                  <a:cubicBezTo>
                    <a:pt x="15896" y="20375"/>
                    <a:pt x="16182" y="20237"/>
                    <a:pt x="16331" y="20068"/>
                  </a:cubicBezTo>
                  <a:cubicBezTo>
                    <a:pt x="16479" y="19900"/>
                    <a:pt x="16750" y="19762"/>
                    <a:pt x="16933" y="19762"/>
                  </a:cubicBezTo>
                  <a:cubicBezTo>
                    <a:pt x="17120" y="19762"/>
                    <a:pt x="17368" y="19601"/>
                    <a:pt x="17501" y="19393"/>
                  </a:cubicBezTo>
                  <a:cubicBezTo>
                    <a:pt x="17665" y="19136"/>
                    <a:pt x="17829" y="19048"/>
                    <a:pt x="18040" y="19104"/>
                  </a:cubicBezTo>
                  <a:cubicBezTo>
                    <a:pt x="18250" y="19161"/>
                    <a:pt x="18347" y="19110"/>
                    <a:pt x="18347" y="18944"/>
                  </a:cubicBezTo>
                  <a:cubicBezTo>
                    <a:pt x="18347" y="18812"/>
                    <a:pt x="18431" y="18648"/>
                    <a:pt x="18538" y="18581"/>
                  </a:cubicBezTo>
                  <a:cubicBezTo>
                    <a:pt x="18645" y="18514"/>
                    <a:pt x="18853" y="18201"/>
                    <a:pt x="18996" y="17885"/>
                  </a:cubicBezTo>
                  <a:cubicBezTo>
                    <a:pt x="19139" y="17569"/>
                    <a:pt x="19326" y="17311"/>
                    <a:pt x="19413" y="17311"/>
                  </a:cubicBezTo>
                  <a:cubicBezTo>
                    <a:pt x="19500" y="17311"/>
                    <a:pt x="19532" y="17209"/>
                    <a:pt x="19486" y="17085"/>
                  </a:cubicBezTo>
                  <a:cubicBezTo>
                    <a:pt x="19439" y="16961"/>
                    <a:pt x="19487" y="16805"/>
                    <a:pt x="19590" y="16740"/>
                  </a:cubicBezTo>
                  <a:cubicBezTo>
                    <a:pt x="19693" y="16674"/>
                    <a:pt x="19962" y="16231"/>
                    <a:pt x="20187" y="15752"/>
                  </a:cubicBezTo>
                  <a:cubicBezTo>
                    <a:pt x="20412" y="15274"/>
                    <a:pt x="20644" y="14860"/>
                    <a:pt x="20702" y="14833"/>
                  </a:cubicBezTo>
                  <a:cubicBezTo>
                    <a:pt x="20881" y="14750"/>
                    <a:pt x="21479" y="13468"/>
                    <a:pt x="21479" y="13168"/>
                  </a:cubicBezTo>
                  <a:cubicBezTo>
                    <a:pt x="21479" y="13012"/>
                    <a:pt x="21411" y="12844"/>
                    <a:pt x="21331" y="12793"/>
                  </a:cubicBezTo>
                  <a:cubicBezTo>
                    <a:pt x="21238" y="12734"/>
                    <a:pt x="21246" y="12602"/>
                    <a:pt x="21354" y="12424"/>
                  </a:cubicBezTo>
                  <a:cubicBezTo>
                    <a:pt x="21455" y="12258"/>
                    <a:pt x="21477" y="12025"/>
                    <a:pt x="21403" y="11853"/>
                  </a:cubicBezTo>
                  <a:cubicBezTo>
                    <a:pt x="21250" y="11491"/>
                    <a:pt x="21250" y="11331"/>
                    <a:pt x="21403" y="10970"/>
                  </a:cubicBezTo>
                  <a:cubicBezTo>
                    <a:pt x="21477" y="10797"/>
                    <a:pt x="21455" y="10571"/>
                    <a:pt x="21354" y="10404"/>
                  </a:cubicBezTo>
                  <a:cubicBezTo>
                    <a:pt x="21246" y="10227"/>
                    <a:pt x="21238" y="10092"/>
                    <a:pt x="21331" y="10033"/>
                  </a:cubicBezTo>
                  <a:cubicBezTo>
                    <a:pt x="21532" y="9905"/>
                    <a:pt x="21515" y="9291"/>
                    <a:pt x="21305" y="9075"/>
                  </a:cubicBezTo>
                  <a:cubicBezTo>
                    <a:pt x="21174" y="8941"/>
                    <a:pt x="21180" y="8838"/>
                    <a:pt x="21328" y="8655"/>
                  </a:cubicBezTo>
                  <a:cubicBezTo>
                    <a:pt x="21470" y="8479"/>
                    <a:pt x="21482" y="8323"/>
                    <a:pt x="21372" y="8075"/>
                  </a:cubicBezTo>
                  <a:cubicBezTo>
                    <a:pt x="21288" y="7889"/>
                    <a:pt x="21126" y="7528"/>
                    <a:pt x="21012" y="7275"/>
                  </a:cubicBezTo>
                  <a:cubicBezTo>
                    <a:pt x="20899" y="7023"/>
                    <a:pt x="20724" y="6763"/>
                    <a:pt x="20621" y="6695"/>
                  </a:cubicBezTo>
                  <a:cubicBezTo>
                    <a:pt x="20519" y="6628"/>
                    <a:pt x="20432" y="6490"/>
                    <a:pt x="20430" y="6389"/>
                  </a:cubicBezTo>
                  <a:cubicBezTo>
                    <a:pt x="20428" y="6288"/>
                    <a:pt x="20295" y="6032"/>
                    <a:pt x="20135" y="5821"/>
                  </a:cubicBezTo>
                  <a:cubicBezTo>
                    <a:pt x="19974" y="5610"/>
                    <a:pt x="19844" y="5341"/>
                    <a:pt x="19842" y="5223"/>
                  </a:cubicBezTo>
                  <a:cubicBezTo>
                    <a:pt x="19840" y="5105"/>
                    <a:pt x="19686" y="4794"/>
                    <a:pt x="19500" y="4533"/>
                  </a:cubicBezTo>
                  <a:cubicBezTo>
                    <a:pt x="19314" y="4272"/>
                    <a:pt x="19059" y="3852"/>
                    <a:pt x="18938" y="3599"/>
                  </a:cubicBezTo>
                  <a:cubicBezTo>
                    <a:pt x="18817" y="3346"/>
                    <a:pt x="18635" y="3086"/>
                    <a:pt x="18532" y="3019"/>
                  </a:cubicBezTo>
                  <a:cubicBezTo>
                    <a:pt x="18430" y="2952"/>
                    <a:pt x="18347" y="2790"/>
                    <a:pt x="18347" y="2662"/>
                  </a:cubicBezTo>
                  <a:cubicBezTo>
                    <a:pt x="18347" y="2510"/>
                    <a:pt x="18229" y="2446"/>
                    <a:pt x="18008" y="2478"/>
                  </a:cubicBezTo>
                  <a:cubicBezTo>
                    <a:pt x="17776" y="2511"/>
                    <a:pt x="17629" y="2421"/>
                    <a:pt x="17527" y="2183"/>
                  </a:cubicBezTo>
                  <a:cubicBezTo>
                    <a:pt x="17429" y="1953"/>
                    <a:pt x="17249" y="1838"/>
                    <a:pt x="16988" y="1838"/>
                  </a:cubicBezTo>
                  <a:cubicBezTo>
                    <a:pt x="16774" y="1838"/>
                    <a:pt x="16479" y="1700"/>
                    <a:pt x="16331" y="1532"/>
                  </a:cubicBezTo>
                  <a:cubicBezTo>
                    <a:pt x="16182" y="1363"/>
                    <a:pt x="15937" y="1225"/>
                    <a:pt x="15786" y="1225"/>
                  </a:cubicBezTo>
                  <a:cubicBezTo>
                    <a:pt x="15635" y="1225"/>
                    <a:pt x="15428" y="1088"/>
                    <a:pt x="15325" y="919"/>
                  </a:cubicBezTo>
                  <a:cubicBezTo>
                    <a:pt x="15210" y="729"/>
                    <a:pt x="14978" y="613"/>
                    <a:pt x="14714" y="613"/>
                  </a:cubicBezTo>
                  <a:cubicBezTo>
                    <a:pt x="14414" y="613"/>
                    <a:pt x="14265" y="522"/>
                    <a:pt x="14210" y="306"/>
                  </a:cubicBezTo>
                  <a:cubicBezTo>
                    <a:pt x="14135" y="11"/>
                    <a:pt x="14005" y="0"/>
                    <a:pt x="10751" y="0"/>
                  </a:cubicBezTo>
                  <a:close/>
                  <a:moveTo>
                    <a:pt x="9190" y="7897"/>
                  </a:moveTo>
                  <a:lnTo>
                    <a:pt x="10806" y="7897"/>
                  </a:lnTo>
                  <a:cubicBezTo>
                    <a:pt x="11175" y="7897"/>
                    <a:pt x="11452" y="7901"/>
                    <a:pt x="11675" y="7909"/>
                  </a:cubicBezTo>
                  <a:cubicBezTo>
                    <a:pt x="11875" y="7916"/>
                    <a:pt x="12033" y="7927"/>
                    <a:pt x="12150" y="7945"/>
                  </a:cubicBezTo>
                  <a:cubicBezTo>
                    <a:pt x="12159" y="7946"/>
                    <a:pt x="12177" y="7946"/>
                    <a:pt x="12185" y="7948"/>
                  </a:cubicBezTo>
                  <a:cubicBezTo>
                    <a:pt x="12186" y="7948"/>
                    <a:pt x="12187" y="7950"/>
                    <a:pt x="12188" y="7951"/>
                  </a:cubicBezTo>
                  <a:cubicBezTo>
                    <a:pt x="12309" y="7971"/>
                    <a:pt x="12392" y="7996"/>
                    <a:pt x="12452" y="8037"/>
                  </a:cubicBezTo>
                  <a:cubicBezTo>
                    <a:pt x="12512" y="8077"/>
                    <a:pt x="12551" y="8131"/>
                    <a:pt x="12588" y="8197"/>
                  </a:cubicBezTo>
                  <a:cubicBezTo>
                    <a:pt x="12631" y="8277"/>
                    <a:pt x="12691" y="8367"/>
                    <a:pt x="12759" y="8453"/>
                  </a:cubicBezTo>
                  <a:cubicBezTo>
                    <a:pt x="12818" y="8526"/>
                    <a:pt x="12882" y="8588"/>
                    <a:pt x="12930" y="8620"/>
                  </a:cubicBezTo>
                  <a:cubicBezTo>
                    <a:pt x="12949" y="8633"/>
                    <a:pt x="12955" y="8660"/>
                    <a:pt x="12970" y="8679"/>
                  </a:cubicBezTo>
                  <a:cubicBezTo>
                    <a:pt x="12971" y="8680"/>
                    <a:pt x="12972" y="8684"/>
                    <a:pt x="12973" y="8685"/>
                  </a:cubicBezTo>
                  <a:cubicBezTo>
                    <a:pt x="13096" y="8790"/>
                    <a:pt x="13137" y="8879"/>
                    <a:pt x="13066" y="8882"/>
                  </a:cubicBezTo>
                  <a:cubicBezTo>
                    <a:pt x="12994" y="8884"/>
                    <a:pt x="13022" y="8993"/>
                    <a:pt x="13127" y="9122"/>
                  </a:cubicBezTo>
                  <a:cubicBezTo>
                    <a:pt x="13154" y="9156"/>
                    <a:pt x="13223" y="9292"/>
                    <a:pt x="13266" y="9360"/>
                  </a:cubicBezTo>
                  <a:cubicBezTo>
                    <a:pt x="13266" y="9361"/>
                    <a:pt x="13268" y="9362"/>
                    <a:pt x="13269" y="9363"/>
                  </a:cubicBezTo>
                  <a:cubicBezTo>
                    <a:pt x="13363" y="9492"/>
                    <a:pt x="13475" y="9690"/>
                    <a:pt x="13587" y="9914"/>
                  </a:cubicBezTo>
                  <a:cubicBezTo>
                    <a:pt x="13604" y="9947"/>
                    <a:pt x="13620" y="9968"/>
                    <a:pt x="13636" y="10003"/>
                  </a:cubicBezTo>
                  <a:lnTo>
                    <a:pt x="13654" y="10039"/>
                  </a:lnTo>
                  <a:cubicBezTo>
                    <a:pt x="13660" y="10050"/>
                    <a:pt x="13666" y="10060"/>
                    <a:pt x="13671" y="10071"/>
                  </a:cubicBezTo>
                  <a:lnTo>
                    <a:pt x="14025" y="10785"/>
                  </a:lnTo>
                  <a:lnTo>
                    <a:pt x="14016" y="10800"/>
                  </a:lnTo>
                  <a:lnTo>
                    <a:pt x="14025" y="10815"/>
                  </a:lnTo>
                  <a:lnTo>
                    <a:pt x="13657" y="11558"/>
                  </a:lnTo>
                  <a:cubicBezTo>
                    <a:pt x="13540" y="11794"/>
                    <a:pt x="13428" y="11996"/>
                    <a:pt x="13332" y="12153"/>
                  </a:cubicBezTo>
                  <a:cubicBezTo>
                    <a:pt x="13330" y="12157"/>
                    <a:pt x="13326" y="12161"/>
                    <a:pt x="13324" y="12165"/>
                  </a:cubicBezTo>
                  <a:cubicBezTo>
                    <a:pt x="13323" y="12166"/>
                    <a:pt x="13324" y="12167"/>
                    <a:pt x="13324" y="12168"/>
                  </a:cubicBezTo>
                  <a:cubicBezTo>
                    <a:pt x="13114" y="12566"/>
                    <a:pt x="12925" y="12902"/>
                    <a:pt x="12628" y="13364"/>
                  </a:cubicBezTo>
                  <a:cubicBezTo>
                    <a:pt x="12609" y="13393"/>
                    <a:pt x="12593" y="13407"/>
                    <a:pt x="12576" y="13432"/>
                  </a:cubicBezTo>
                  <a:lnTo>
                    <a:pt x="12437" y="13712"/>
                  </a:lnTo>
                  <a:lnTo>
                    <a:pt x="12237" y="13715"/>
                  </a:lnTo>
                  <a:lnTo>
                    <a:pt x="12231" y="13715"/>
                  </a:lnTo>
                  <a:cubicBezTo>
                    <a:pt x="12229" y="13715"/>
                    <a:pt x="12227" y="13717"/>
                    <a:pt x="12226" y="13718"/>
                  </a:cubicBezTo>
                  <a:cubicBezTo>
                    <a:pt x="12001" y="13783"/>
                    <a:pt x="11623" y="13786"/>
                    <a:pt x="10809" y="13786"/>
                  </a:cubicBezTo>
                  <a:cubicBezTo>
                    <a:pt x="10433" y="13786"/>
                    <a:pt x="10166" y="13781"/>
                    <a:pt x="9934" y="13765"/>
                  </a:cubicBezTo>
                  <a:cubicBezTo>
                    <a:pt x="9933" y="13765"/>
                    <a:pt x="9932" y="13765"/>
                    <a:pt x="9931" y="13765"/>
                  </a:cubicBezTo>
                  <a:cubicBezTo>
                    <a:pt x="9903" y="13765"/>
                    <a:pt x="9888" y="13758"/>
                    <a:pt x="9862" y="13757"/>
                  </a:cubicBezTo>
                  <a:cubicBezTo>
                    <a:pt x="9859" y="13756"/>
                    <a:pt x="9859" y="13757"/>
                    <a:pt x="9856" y="13757"/>
                  </a:cubicBezTo>
                  <a:cubicBezTo>
                    <a:pt x="9787" y="13751"/>
                    <a:pt x="9701" y="13748"/>
                    <a:pt x="9641" y="13739"/>
                  </a:cubicBezTo>
                  <a:cubicBezTo>
                    <a:pt x="9567" y="13731"/>
                    <a:pt x="9504" y="13721"/>
                    <a:pt x="9442" y="13709"/>
                  </a:cubicBezTo>
                  <a:cubicBezTo>
                    <a:pt x="9441" y="13709"/>
                    <a:pt x="9439" y="13709"/>
                    <a:pt x="9439" y="13709"/>
                  </a:cubicBezTo>
                  <a:cubicBezTo>
                    <a:pt x="9350" y="13688"/>
                    <a:pt x="9260" y="13663"/>
                    <a:pt x="9201" y="13626"/>
                  </a:cubicBezTo>
                  <a:cubicBezTo>
                    <a:pt x="9153" y="13595"/>
                    <a:pt x="9115" y="13562"/>
                    <a:pt x="9079" y="13519"/>
                  </a:cubicBezTo>
                  <a:cubicBezTo>
                    <a:pt x="9071" y="13509"/>
                    <a:pt x="9067" y="13488"/>
                    <a:pt x="9059" y="13477"/>
                  </a:cubicBezTo>
                  <a:cubicBezTo>
                    <a:pt x="9058" y="13476"/>
                    <a:pt x="9057" y="13478"/>
                    <a:pt x="9056" y="13477"/>
                  </a:cubicBezTo>
                  <a:cubicBezTo>
                    <a:pt x="8859" y="13278"/>
                    <a:pt x="8703" y="12953"/>
                    <a:pt x="8445" y="12409"/>
                  </a:cubicBezTo>
                  <a:cubicBezTo>
                    <a:pt x="8313" y="12131"/>
                    <a:pt x="8210" y="11955"/>
                    <a:pt x="8106" y="11773"/>
                  </a:cubicBezTo>
                  <a:cubicBezTo>
                    <a:pt x="8058" y="11685"/>
                    <a:pt x="7966" y="11532"/>
                    <a:pt x="7947" y="11490"/>
                  </a:cubicBezTo>
                  <a:cubicBezTo>
                    <a:pt x="7943" y="11482"/>
                    <a:pt x="7931" y="11469"/>
                    <a:pt x="7926" y="11460"/>
                  </a:cubicBezTo>
                  <a:cubicBezTo>
                    <a:pt x="7817" y="11299"/>
                    <a:pt x="7715" y="11176"/>
                    <a:pt x="7608" y="11089"/>
                  </a:cubicBezTo>
                  <a:cubicBezTo>
                    <a:pt x="7558" y="11048"/>
                    <a:pt x="7521" y="11014"/>
                    <a:pt x="7498" y="10981"/>
                  </a:cubicBezTo>
                  <a:cubicBezTo>
                    <a:pt x="7493" y="10976"/>
                    <a:pt x="7493" y="10969"/>
                    <a:pt x="7489" y="10964"/>
                  </a:cubicBezTo>
                  <a:cubicBezTo>
                    <a:pt x="7488" y="10961"/>
                    <a:pt x="7490" y="10960"/>
                    <a:pt x="7489" y="10958"/>
                  </a:cubicBezTo>
                  <a:cubicBezTo>
                    <a:pt x="7486" y="10949"/>
                    <a:pt x="7481" y="10940"/>
                    <a:pt x="7477" y="10931"/>
                  </a:cubicBezTo>
                  <a:cubicBezTo>
                    <a:pt x="7474" y="10919"/>
                    <a:pt x="7463" y="10905"/>
                    <a:pt x="7463" y="10892"/>
                  </a:cubicBezTo>
                  <a:cubicBezTo>
                    <a:pt x="7463" y="10890"/>
                    <a:pt x="7463" y="10889"/>
                    <a:pt x="7463" y="10886"/>
                  </a:cubicBezTo>
                  <a:cubicBezTo>
                    <a:pt x="7464" y="10870"/>
                    <a:pt x="7478" y="10846"/>
                    <a:pt x="7486" y="10827"/>
                  </a:cubicBezTo>
                  <a:cubicBezTo>
                    <a:pt x="7489" y="10820"/>
                    <a:pt x="7492" y="10815"/>
                    <a:pt x="7495" y="10809"/>
                  </a:cubicBezTo>
                  <a:cubicBezTo>
                    <a:pt x="7496" y="10806"/>
                    <a:pt x="7497" y="10802"/>
                    <a:pt x="7498" y="10800"/>
                  </a:cubicBezTo>
                  <a:cubicBezTo>
                    <a:pt x="7502" y="10792"/>
                    <a:pt x="7501" y="10788"/>
                    <a:pt x="7506" y="10779"/>
                  </a:cubicBezTo>
                  <a:cubicBezTo>
                    <a:pt x="7510" y="10773"/>
                    <a:pt x="7516" y="10765"/>
                    <a:pt x="7521" y="10758"/>
                  </a:cubicBezTo>
                  <a:cubicBezTo>
                    <a:pt x="7522" y="10756"/>
                    <a:pt x="7522" y="10754"/>
                    <a:pt x="7524" y="10752"/>
                  </a:cubicBezTo>
                  <a:cubicBezTo>
                    <a:pt x="7545" y="10720"/>
                    <a:pt x="7565" y="10690"/>
                    <a:pt x="7599" y="10648"/>
                  </a:cubicBezTo>
                  <a:cubicBezTo>
                    <a:pt x="7684" y="10543"/>
                    <a:pt x="7780" y="10395"/>
                    <a:pt x="7874" y="10247"/>
                  </a:cubicBezTo>
                  <a:cubicBezTo>
                    <a:pt x="7881" y="10229"/>
                    <a:pt x="7897" y="10199"/>
                    <a:pt x="7897" y="10187"/>
                  </a:cubicBezTo>
                  <a:cubicBezTo>
                    <a:pt x="7897" y="10116"/>
                    <a:pt x="7995" y="9949"/>
                    <a:pt x="8112" y="9815"/>
                  </a:cubicBezTo>
                  <a:cubicBezTo>
                    <a:pt x="8125" y="9800"/>
                    <a:pt x="8158" y="9747"/>
                    <a:pt x="8176" y="9723"/>
                  </a:cubicBezTo>
                  <a:cubicBezTo>
                    <a:pt x="8177" y="9720"/>
                    <a:pt x="8180" y="9717"/>
                    <a:pt x="8181" y="9714"/>
                  </a:cubicBezTo>
                  <a:cubicBezTo>
                    <a:pt x="8234" y="9616"/>
                    <a:pt x="8282" y="9534"/>
                    <a:pt x="8338" y="9423"/>
                  </a:cubicBezTo>
                  <a:cubicBezTo>
                    <a:pt x="8422" y="9254"/>
                    <a:pt x="8647" y="8841"/>
                    <a:pt x="8839" y="8507"/>
                  </a:cubicBezTo>
                  <a:lnTo>
                    <a:pt x="9077" y="8093"/>
                  </a:lnTo>
                  <a:lnTo>
                    <a:pt x="9085" y="8084"/>
                  </a:lnTo>
                  <a:lnTo>
                    <a:pt x="9091" y="8072"/>
                  </a:lnTo>
                  <a:lnTo>
                    <a:pt x="9172" y="7909"/>
                  </a:lnTo>
                  <a:lnTo>
                    <a:pt x="9184" y="7909"/>
                  </a:lnTo>
                  <a:lnTo>
                    <a:pt x="9190" y="7897"/>
                  </a:lnTo>
                  <a:close/>
                </a:path>
              </a:pathLst>
            </a:custGeom>
            <a:ln w="12700" cap="flat">
              <a:noFill/>
              <a:miter lim="400000"/>
            </a:ln>
            <a:effectLst/>
          </p:spPr>
        </p:pic>
        <p:pic>
          <p:nvPicPr>
            <p:cNvPr id="505" name="wf_rec_illustration.pdf" descr="wf_rec_illustration.pdf"/>
            <p:cNvPicPr>
              <a:picLocks noChangeAspect="1"/>
            </p:cNvPicPr>
            <p:nvPr/>
          </p:nvPicPr>
          <p:blipFill>
            <a:blip r:embed="rId2"/>
            <a:srcRect l="3858" t="5097" r="4456" b="5097"/>
            <a:stretch>
              <a:fillRect/>
            </a:stretch>
          </p:blipFill>
          <p:spPr>
            <a:xfrm>
              <a:off x="152521" y="152532"/>
              <a:ext cx="2942444" cy="2882108"/>
            </a:xfrm>
            <a:custGeom>
              <a:avLst/>
              <a:gdLst/>
              <a:ahLst/>
              <a:cxnLst>
                <a:cxn ang="0">
                  <a:pos x="wd2" y="hd2"/>
                </a:cxn>
                <a:cxn ang="5400000">
                  <a:pos x="wd2" y="hd2"/>
                </a:cxn>
                <a:cxn ang="10800000">
                  <a:pos x="wd2" y="hd2"/>
                </a:cxn>
                <a:cxn ang="16200000">
                  <a:pos x="wd2" y="hd2"/>
                </a:cxn>
              </a:cxnLst>
              <a:rect l="0" t="0" r="r" b="b"/>
              <a:pathLst>
                <a:path w="21479" h="21600" extrusionOk="0">
                  <a:moveTo>
                    <a:pt x="10751" y="0"/>
                  </a:moveTo>
                  <a:cubicBezTo>
                    <a:pt x="7390" y="0"/>
                    <a:pt x="7372" y="2"/>
                    <a:pt x="7225" y="345"/>
                  </a:cubicBezTo>
                  <a:cubicBezTo>
                    <a:pt x="7117" y="599"/>
                    <a:pt x="6974" y="677"/>
                    <a:pt x="6686" y="642"/>
                  </a:cubicBezTo>
                  <a:cubicBezTo>
                    <a:pt x="6389" y="607"/>
                    <a:pt x="6276" y="676"/>
                    <a:pt x="6211" y="931"/>
                  </a:cubicBezTo>
                  <a:cubicBezTo>
                    <a:pt x="6148" y="1181"/>
                    <a:pt x="6047" y="1243"/>
                    <a:pt x="5814" y="1181"/>
                  </a:cubicBezTo>
                  <a:cubicBezTo>
                    <a:pt x="5593" y="1121"/>
                    <a:pt x="5434" y="1207"/>
                    <a:pt x="5267" y="1469"/>
                  </a:cubicBezTo>
                  <a:cubicBezTo>
                    <a:pt x="5116" y="1706"/>
                    <a:pt x="4888" y="1838"/>
                    <a:pt x="4635" y="1838"/>
                  </a:cubicBezTo>
                  <a:cubicBezTo>
                    <a:pt x="4369" y="1838"/>
                    <a:pt x="4193" y="1951"/>
                    <a:pt x="4094" y="2183"/>
                  </a:cubicBezTo>
                  <a:cubicBezTo>
                    <a:pt x="3980" y="2448"/>
                    <a:pt x="3846" y="2515"/>
                    <a:pt x="3514" y="2475"/>
                  </a:cubicBezTo>
                  <a:cubicBezTo>
                    <a:pt x="3166" y="2433"/>
                    <a:pt x="3100" y="2470"/>
                    <a:pt x="3175" y="2671"/>
                  </a:cubicBezTo>
                  <a:cubicBezTo>
                    <a:pt x="3231" y="2820"/>
                    <a:pt x="3180" y="2958"/>
                    <a:pt x="3048" y="3010"/>
                  </a:cubicBezTo>
                  <a:cubicBezTo>
                    <a:pt x="2926" y="3058"/>
                    <a:pt x="2825" y="3193"/>
                    <a:pt x="2825" y="3313"/>
                  </a:cubicBezTo>
                  <a:cubicBezTo>
                    <a:pt x="2825" y="3433"/>
                    <a:pt x="2725" y="3571"/>
                    <a:pt x="2602" y="3620"/>
                  </a:cubicBezTo>
                  <a:cubicBezTo>
                    <a:pt x="2479" y="3668"/>
                    <a:pt x="2379" y="3802"/>
                    <a:pt x="2379" y="3917"/>
                  </a:cubicBezTo>
                  <a:cubicBezTo>
                    <a:pt x="2379" y="4133"/>
                    <a:pt x="1886" y="5111"/>
                    <a:pt x="1573" y="5515"/>
                  </a:cubicBezTo>
                  <a:cubicBezTo>
                    <a:pt x="1475" y="5641"/>
                    <a:pt x="1300" y="5952"/>
                    <a:pt x="1185" y="6205"/>
                  </a:cubicBezTo>
                  <a:cubicBezTo>
                    <a:pt x="1070" y="6457"/>
                    <a:pt x="825" y="6879"/>
                    <a:pt x="640" y="7142"/>
                  </a:cubicBezTo>
                  <a:cubicBezTo>
                    <a:pt x="195" y="7775"/>
                    <a:pt x="61" y="8372"/>
                    <a:pt x="296" y="8661"/>
                  </a:cubicBezTo>
                  <a:cubicBezTo>
                    <a:pt x="447" y="8849"/>
                    <a:pt x="436" y="8945"/>
                    <a:pt x="238" y="9170"/>
                  </a:cubicBezTo>
                  <a:cubicBezTo>
                    <a:pt x="-65" y="9513"/>
                    <a:pt x="-68" y="9634"/>
                    <a:pt x="220" y="9961"/>
                  </a:cubicBezTo>
                  <a:cubicBezTo>
                    <a:pt x="424" y="10193"/>
                    <a:pt x="424" y="10243"/>
                    <a:pt x="220" y="10416"/>
                  </a:cubicBezTo>
                  <a:cubicBezTo>
                    <a:pt x="77" y="10538"/>
                    <a:pt x="3" y="10675"/>
                    <a:pt x="0" y="10797"/>
                  </a:cubicBezTo>
                  <a:cubicBezTo>
                    <a:pt x="-3" y="10920"/>
                    <a:pt x="64" y="11028"/>
                    <a:pt x="203" y="11083"/>
                  </a:cubicBezTo>
                  <a:cubicBezTo>
                    <a:pt x="457" y="11183"/>
                    <a:pt x="422" y="11615"/>
                    <a:pt x="145" y="11790"/>
                  </a:cubicBezTo>
                  <a:cubicBezTo>
                    <a:pt x="16" y="11872"/>
                    <a:pt x="-9" y="12016"/>
                    <a:pt x="70" y="12201"/>
                  </a:cubicBezTo>
                  <a:cubicBezTo>
                    <a:pt x="136" y="12357"/>
                    <a:pt x="196" y="12803"/>
                    <a:pt x="203" y="13194"/>
                  </a:cubicBezTo>
                  <a:cubicBezTo>
                    <a:pt x="211" y="13630"/>
                    <a:pt x="313" y="14020"/>
                    <a:pt x="467" y="14194"/>
                  </a:cubicBezTo>
                  <a:cubicBezTo>
                    <a:pt x="705" y="14464"/>
                    <a:pt x="1308" y="15534"/>
                    <a:pt x="1877" y="16698"/>
                  </a:cubicBezTo>
                  <a:cubicBezTo>
                    <a:pt x="2022" y="16993"/>
                    <a:pt x="2208" y="17284"/>
                    <a:pt x="2295" y="17344"/>
                  </a:cubicBezTo>
                  <a:cubicBezTo>
                    <a:pt x="2381" y="17404"/>
                    <a:pt x="2454" y="17506"/>
                    <a:pt x="2454" y="17573"/>
                  </a:cubicBezTo>
                  <a:cubicBezTo>
                    <a:pt x="2454" y="17639"/>
                    <a:pt x="2593" y="17900"/>
                    <a:pt x="2764" y="18153"/>
                  </a:cubicBezTo>
                  <a:cubicBezTo>
                    <a:pt x="2935" y="18405"/>
                    <a:pt x="3121" y="18737"/>
                    <a:pt x="3175" y="18890"/>
                  </a:cubicBezTo>
                  <a:cubicBezTo>
                    <a:pt x="3239" y="19071"/>
                    <a:pt x="3391" y="19154"/>
                    <a:pt x="3610" y="19122"/>
                  </a:cubicBezTo>
                  <a:cubicBezTo>
                    <a:pt x="3843" y="19089"/>
                    <a:pt x="3992" y="19178"/>
                    <a:pt x="4094" y="19417"/>
                  </a:cubicBezTo>
                  <a:cubicBezTo>
                    <a:pt x="4195" y="19653"/>
                    <a:pt x="4368" y="19762"/>
                    <a:pt x="4647" y="19762"/>
                  </a:cubicBezTo>
                  <a:cubicBezTo>
                    <a:pt x="4901" y="19762"/>
                    <a:pt x="5115" y="19877"/>
                    <a:pt x="5215" y="20068"/>
                  </a:cubicBezTo>
                  <a:cubicBezTo>
                    <a:pt x="5311" y="20252"/>
                    <a:pt x="5525" y="20375"/>
                    <a:pt x="5754" y="20375"/>
                  </a:cubicBezTo>
                  <a:cubicBezTo>
                    <a:pt x="6010" y="20375"/>
                    <a:pt x="6165" y="20475"/>
                    <a:pt x="6217" y="20681"/>
                  </a:cubicBezTo>
                  <a:cubicBezTo>
                    <a:pt x="6273" y="20901"/>
                    <a:pt x="6417" y="20987"/>
                    <a:pt x="6736" y="20987"/>
                  </a:cubicBezTo>
                  <a:cubicBezTo>
                    <a:pt x="7054" y="20987"/>
                    <a:pt x="7204" y="21074"/>
                    <a:pt x="7260" y="21294"/>
                  </a:cubicBezTo>
                  <a:cubicBezTo>
                    <a:pt x="7335" y="21589"/>
                    <a:pt x="7463" y="21600"/>
                    <a:pt x="10716" y="21600"/>
                  </a:cubicBezTo>
                  <a:cubicBezTo>
                    <a:pt x="13933" y="21600"/>
                    <a:pt x="14102" y="21585"/>
                    <a:pt x="14280" y="21294"/>
                  </a:cubicBezTo>
                  <a:cubicBezTo>
                    <a:pt x="14382" y="21125"/>
                    <a:pt x="14626" y="20987"/>
                    <a:pt x="14821" y="20987"/>
                  </a:cubicBezTo>
                  <a:cubicBezTo>
                    <a:pt x="15050" y="20987"/>
                    <a:pt x="15203" y="20879"/>
                    <a:pt x="15253" y="20681"/>
                  </a:cubicBezTo>
                  <a:cubicBezTo>
                    <a:pt x="15304" y="20480"/>
                    <a:pt x="15458" y="20375"/>
                    <a:pt x="15696" y="20375"/>
                  </a:cubicBezTo>
                  <a:cubicBezTo>
                    <a:pt x="15896" y="20375"/>
                    <a:pt x="16182" y="20237"/>
                    <a:pt x="16331" y="20068"/>
                  </a:cubicBezTo>
                  <a:cubicBezTo>
                    <a:pt x="16479" y="19900"/>
                    <a:pt x="16750" y="19762"/>
                    <a:pt x="16933" y="19762"/>
                  </a:cubicBezTo>
                  <a:cubicBezTo>
                    <a:pt x="17120" y="19762"/>
                    <a:pt x="17368" y="19601"/>
                    <a:pt x="17501" y="19393"/>
                  </a:cubicBezTo>
                  <a:cubicBezTo>
                    <a:pt x="17665" y="19136"/>
                    <a:pt x="17829" y="19048"/>
                    <a:pt x="18040" y="19104"/>
                  </a:cubicBezTo>
                  <a:cubicBezTo>
                    <a:pt x="18250" y="19161"/>
                    <a:pt x="18347" y="19110"/>
                    <a:pt x="18347" y="18944"/>
                  </a:cubicBezTo>
                  <a:cubicBezTo>
                    <a:pt x="18347" y="18812"/>
                    <a:pt x="18431" y="18648"/>
                    <a:pt x="18538" y="18581"/>
                  </a:cubicBezTo>
                  <a:cubicBezTo>
                    <a:pt x="18645" y="18514"/>
                    <a:pt x="18853" y="18201"/>
                    <a:pt x="18996" y="17885"/>
                  </a:cubicBezTo>
                  <a:cubicBezTo>
                    <a:pt x="19139" y="17569"/>
                    <a:pt x="19326" y="17311"/>
                    <a:pt x="19413" y="17311"/>
                  </a:cubicBezTo>
                  <a:cubicBezTo>
                    <a:pt x="19500" y="17311"/>
                    <a:pt x="19532" y="17209"/>
                    <a:pt x="19486" y="17085"/>
                  </a:cubicBezTo>
                  <a:cubicBezTo>
                    <a:pt x="19439" y="16961"/>
                    <a:pt x="19487" y="16805"/>
                    <a:pt x="19590" y="16740"/>
                  </a:cubicBezTo>
                  <a:cubicBezTo>
                    <a:pt x="19693" y="16674"/>
                    <a:pt x="19962" y="16231"/>
                    <a:pt x="20187" y="15752"/>
                  </a:cubicBezTo>
                  <a:cubicBezTo>
                    <a:pt x="20412" y="15274"/>
                    <a:pt x="20644" y="14860"/>
                    <a:pt x="20702" y="14833"/>
                  </a:cubicBezTo>
                  <a:cubicBezTo>
                    <a:pt x="20881" y="14750"/>
                    <a:pt x="21479" y="13468"/>
                    <a:pt x="21479" y="13168"/>
                  </a:cubicBezTo>
                  <a:cubicBezTo>
                    <a:pt x="21479" y="13012"/>
                    <a:pt x="21411" y="12844"/>
                    <a:pt x="21331" y="12793"/>
                  </a:cubicBezTo>
                  <a:cubicBezTo>
                    <a:pt x="21238" y="12734"/>
                    <a:pt x="21246" y="12602"/>
                    <a:pt x="21354" y="12424"/>
                  </a:cubicBezTo>
                  <a:cubicBezTo>
                    <a:pt x="21455" y="12258"/>
                    <a:pt x="21477" y="12025"/>
                    <a:pt x="21403" y="11853"/>
                  </a:cubicBezTo>
                  <a:cubicBezTo>
                    <a:pt x="21250" y="11491"/>
                    <a:pt x="21250" y="11331"/>
                    <a:pt x="21403" y="10970"/>
                  </a:cubicBezTo>
                  <a:cubicBezTo>
                    <a:pt x="21477" y="10797"/>
                    <a:pt x="21455" y="10571"/>
                    <a:pt x="21354" y="10404"/>
                  </a:cubicBezTo>
                  <a:cubicBezTo>
                    <a:pt x="21246" y="10227"/>
                    <a:pt x="21238" y="10092"/>
                    <a:pt x="21331" y="10033"/>
                  </a:cubicBezTo>
                  <a:cubicBezTo>
                    <a:pt x="21532" y="9905"/>
                    <a:pt x="21515" y="9291"/>
                    <a:pt x="21305" y="9075"/>
                  </a:cubicBezTo>
                  <a:cubicBezTo>
                    <a:pt x="21174" y="8941"/>
                    <a:pt x="21180" y="8838"/>
                    <a:pt x="21328" y="8655"/>
                  </a:cubicBezTo>
                  <a:cubicBezTo>
                    <a:pt x="21470" y="8479"/>
                    <a:pt x="21482" y="8323"/>
                    <a:pt x="21372" y="8075"/>
                  </a:cubicBezTo>
                  <a:cubicBezTo>
                    <a:pt x="21288" y="7889"/>
                    <a:pt x="21126" y="7528"/>
                    <a:pt x="21012" y="7275"/>
                  </a:cubicBezTo>
                  <a:cubicBezTo>
                    <a:pt x="20899" y="7023"/>
                    <a:pt x="20724" y="6763"/>
                    <a:pt x="20621" y="6695"/>
                  </a:cubicBezTo>
                  <a:cubicBezTo>
                    <a:pt x="20519" y="6628"/>
                    <a:pt x="20432" y="6490"/>
                    <a:pt x="20430" y="6389"/>
                  </a:cubicBezTo>
                  <a:cubicBezTo>
                    <a:pt x="20428" y="6288"/>
                    <a:pt x="20295" y="6032"/>
                    <a:pt x="20135" y="5821"/>
                  </a:cubicBezTo>
                  <a:cubicBezTo>
                    <a:pt x="19974" y="5610"/>
                    <a:pt x="19844" y="5341"/>
                    <a:pt x="19842" y="5223"/>
                  </a:cubicBezTo>
                  <a:cubicBezTo>
                    <a:pt x="19840" y="5105"/>
                    <a:pt x="19686" y="4794"/>
                    <a:pt x="19500" y="4533"/>
                  </a:cubicBezTo>
                  <a:cubicBezTo>
                    <a:pt x="19314" y="4272"/>
                    <a:pt x="19059" y="3852"/>
                    <a:pt x="18938" y="3599"/>
                  </a:cubicBezTo>
                  <a:cubicBezTo>
                    <a:pt x="18817" y="3346"/>
                    <a:pt x="18635" y="3086"/>
                    <a:pt x="18532" y="3019"/>
                  </a:cubicBezTo>
                  <a:cubicBezTo>
                    <a:pt x="18430" y="2952"/>
                    <a:pt x="18347" y="2790"/>
                    <a:pt x="18347" y="2662"/>
                  </a:cubicBezTo>
                  <a:cubicBezTo>
                    <a:pt x="18347" y="2510"/>
                    <a:pt x="18229" y="2446"/>
                    <a:pt x="18008" y="2478"/>
                  </a:cubicBezTo>
                  <a:cubicBezTo>
                    <a:pt x="17776" y="2511"/>
                    <a:pt x="17629" y="2421"/>
                    <a:pt x="17527" y="2183"/>
                  </a:cubicBezTo>
                  <a:cubicBezTo>
                    <a:pt x="17429" y="1953"/>
                    <a:pt x="17249" y="1838"/>
                    <a:pt x="16988" y="1838"/>
                  </a:cubicBezTo>
                  <a:cubicBezTo>
                    <a:pt x="16774" y="1838"/>
                    <a:pt x="16479" y="1700"/>
                    <a:pt x="16331" y="1532"/>
                  </a:cubicBezTo>
                  <a:cubicBezTo>
                    <a:pt x="16182" y="1363"/>
                    <a:pt x="15937" y="1225"/>
                    <a:pt x="15786" y="1225"/>
                  </a:cubicBezTo>
                  <a:cubicBezTo>
                    <a:pt x="15635" y="1225"/>
                    <a:pt x="15428" y="1088"/>
                    <a:pt x="15325" y="919"/>
                  </a:cubicBezTo>
                  <a:cubicBezTo>
                    <a:pt x="15210" y="729"/>
                    <a:pt x="14978" y="613"/>
                    <a:pt x="14714" y="613"/>
                  </a:cubicBezTo>
                  <a:cubicBezTo>
                    <a:pt x="14414" y="613"/>
                    <a:pt x="14265" y="522"/>
                    <a:pt x="14210" y="306"/>
                  </a:cubicBezTo>
                  <a:cubicBezTo>
                    <a:pt x="14135" y="11"/>
                    <a:pt x="14005" y="0"/>
                    <a:pt x="10751" y="0"/>
                  </a:cubicBezTo>
                  <a:close/>
                  <a:moveTo>
                    <a:pt x="9190" y="7897"/>
                  </a:moveTo>
                  <a:lnTo>
                    <a:pt x="10806" y="7897"/>
                  </a:lnTo>
                  <a:cubicBezTo>
                    <a:pt x="11175" y="7897"/>
                    <a:pt x="11452" y="7901"/>
                    <a:pt x="11675" y="7909"/>
                  </a:cubicBezTo>
                  <a:cubicBezTo>
                    <a:pt x="11875" y="7916"/>
                    <a:pt x="12033" y="7927"/>
                    <a:pt x="12150" y="7945"/>
                  </a:cubicBezTo>
                  <a:cubicBezTo>
                    <a:pt x="12159" y="7946"/>
                    <a:pt x="12177" y="7946"/>
                    <a:pt x="12185" y="7948"/>
                  </a:cubicBezTo>
                  <a:cubicBezTo>
                    <a:pt x="12186" y="7948"/>
                    <a:pt x="12187" y="7950"/>
                    <a:pt x="12188" y="7951"/>
                  </a:cubicBezTo>
                  <a:cubicBezTo>
                    <a:pt x="12309" y="7971"/>
                    <a:pt x="12392" y="7996"/>
                    <a:pt x="12452" y="8037"/>
                  </a:cubicBezTo>
                  <a:cubicBezTo>
                    <a:pt x="12512" y="8077"/>
                    <a:pt x="12551" y="8131"/>
                    <a:pt x="12588" y="8197"/>
                  </a:cubicBezTo>
                  <a:cubicBezTo>
                    <a:pt x="12631" y="8277"/>
                    <a:pt x="12691" y="8367"/>
                    <a:pt x="12759" y="8453"/>
                  </a:cubicBezTo>
                  <a:cubicBezTo>
                    <a:pt x="12818" y="8526"/>
                    <a:pt x="12882" y="8588"/>
                    <a:pt x="12930" y="8620"/>
                  </a:cubicBezTo>
                  <a:cubicBezTo>
                    <a:pt x="12949" y="8633"/>
                    <a:pt x="12955" y="8660"/>
                    <a:pt x="12970" y="8679"/>
                  </a:cubicBezTo>
                  <a:cubicBezTo>
                    <a:pt x="12971" y="8680"/>
                    <a:pt x="12972" y="8684"/>
                    <a:pt x="12973" y="8685"/>
                  </a:cubicBezTo>
                  <a:cubicBezTo>
                    <a:pt x="13096" y="8790"/>
                    <a:pt x="13137" y="8879"/>
                    <a:pt x="13066" y="8882"/>
                  </a:cubicBezTo>
                  <a:cubicBezTo>
                    <a:pt x="12994" y="8884"/>
                    <a:pt x="13022" y="8993"/>
                    <a:pt x="13127" y="9122"/>
                  </a:cubicBezTo>
                  <a:cubicBezTo>
                    <a:pt x="13154" y="9156"/>
                    <a:pt x="13223" y="9292"/>
                    <a:pt x="13266" y="9360"/>
                  </a:cubicBezTo>
                  <a:cubicBezTo>
                    <a:pt x="13266" y="9361"/>
                    <a:pt x="13268" y="9362"/>
                    <a:pt x="13269" y="9363"/>
                  </a:cubicBezTo>
                  <a:cubicBezTo>
                    <a:pt x="13363" y="9492"/>
                    <a:pt x="13475" y="9690"/>
                    <a:pt x="13587" y="9914"/>
                  </a:cubicBezTo>
                  <a:cubicBezTo>
                    <a:pt x="13604" y="9947"/>
                    <a:pt x="13620" y="9968"/>
                    <a:pt x="13636" y="10003"/>
                  </a:cubicBezTo>
                  <a:lnTo>
                    <a:pt x="13654" y="10039"/>
                  </a:lnTo>
                  <a:cubicBezTo>
                    <a:pt x="13660" y="10050"/>
                    <a:pt x="13666" y="10060"/>
                    <a:pt x="13671" y="10071"/>
                  </a:cubicBezTo>
                  <a:lnTo>
                    <a:pt x="14025" y="10785"/>
                  </a:lnTo>
                  <a:lnTo>
                    <a:pt x="14016" y="10800"/>
                  </a:lnTo>
                  <a:lnTo>
                    <a:pt x="14025" y="10815"/>
                  </a:lnTo>
                  <a:lnTo>
                    <a:pt x="13657" y="11558"/>
                  </a:lnTo>
                  <a:cubicBezTo>
                    <a:pt x="13540" y="11794"/>
                    <a:pt x="13428" y="11996"/>
                    <a:pt x="13332" y="12153"/>
                  </a:cubicBezTo>
                  <a:cubicBezTo>
                    <a:pt x="13330" y="12157"/>
                    <a:pt x="13326" y="12161"/>
                    <a:pt x="13324" y="12165"/>
                  </a:cubicBezTo>
                  <a:cubicBezTo>
                    <a:pt x="13323" y="12166"/>
                    <a:pt x="13324" y="12167"/>
                    <a:pt x="13324" y="12168"/>
                  </a:cubicBezTo>
                  <a:cubicBezTo>
                    <a:pt x="13114" y="12566"/>
                    <a:pt x="12925" y="12902"/>
                    <a:pt x="12628" y="13364"/>
                  </a:cubicBezTo>
                  <a:cubicBezTo>
                    <a:pt x="12609" y="13393"/>
                    <a:pt x="12593" y="13407"/>
                    <a:pt x="12576" y="13432"/>
                  </a:cubicBezTo>
                  <a:lnTo>
                    <a:pt x="12437" y="13712"/>
                  </a:lnTo>
                  <a:lnTo>
                    <a:pt x="12237" y="13715"/>
                  </a:lnTo>
                  <a:lnTo>
                    <a:pt x="12231" y="13715"/>
                  </a:lnTo>
                  <a:cubicBezTo>
                    <a:pt x="12229" y="13715"/>
                    <a:pt x="12227" y="13717"/>
                    <a:pt x="12226" y="13718"/>
                  </a:cubicBezTo>
                  <a:cubicBezTo>
                    <a:pt x="12001" y="13783"/>
                    <a:pt x="11623" y="13786"/>
                    <a:pt x="10809" y="13786"/>
                  </a:cubicBezTo>
                  <a:cubicBezTo>
                    <a:pt x="10433" y="13786"/>
                    <a:pt x="10166" y="13781"/>
                    <a:pt x="9934" y="13765"/>
                  </a:cubicBezTo>
                  <a:cubicBezTo>
                    <a:pt x="9933" y="13765"/>
                    <a:pt x="9932" y="13765"/>
                    <a:pt x="9931" y="13765"/>
                  </a:cubicBezTo>
                  <a:cubicBezTo>
                    <a:pt x="9903" y="13765"/>
                    <a:pt x="9888" y="13758"/>
                    <a:pt x="9862" y="13757"/>
                  </a:cubicBezTo>
                  <a:cubicBezTo>
                    <a:pt x="9859" y="13756"/>
                    <a:pt x="9859" y="13757"/>
                    <a:pt x="9856" y="13757"/>
                  </a:cubicBezTo>
                  <a:cubicBezTo>
                    <a:pt x="9787" y="13751"/>
                    <a:pt x="9701" y="13748"/>
                    <a:pt x="9641" y="13739"/>
                  </a:cubicBezTo>
                  <a:cubicBezTo>
                    <a:pt x="9567" y="13731"/>
                    <a:pt x="9504" y="13721"/>
                    <a:pt x="9442" y="13709"/>
                  </a:cubicBezTo>
                  <a:cubicBezTo>
                    <a:pt x="9441" y="13709"/>
                    <a:pt x="9439" y="13709"/>
                    <a:pt x="9439" y="13709"/>
                  </a:cubicBezTo>
                  <a:cubicBezTo>
                    <a:pt x="9350" y="13688"/>
                    <a:pt x="9260" y="13663"/>
                    <a:pt x="9201" y="13626"/>
                  </a:cubicBezTo>
                  <a:cubicBezTo>
                    <a:pt x="9153" y="13595"/>
                    <a:pt x="9115" y="13562"/>
                    <a:pt x="9079" y="13519"/>
                  </a:cubicBezTo>
                  <a:cubicBezTo>
                    <a:pt x="9071" y="13509"/>
                    <a:pt x="9067" y="13488"/>
                    <a:pt x="9059" y="13477"/>
                  </a:cubicBezTo>
                  <a:cubicBezTo>
                    <a:pt x="9058" y="13476"/>
                    <a:pt x="9057" y="13478"/>
                    <a:pt x="9056" y="13477"/>
                  </a:cubicBezTo>
                  <a:cubicBezTo>
                    <a:pt x="8859" y="13278"/>
                    <a:pt x="8703" y="12953"/>
                    <a:pt x="8445" y="12409"/>
                  </a:cubicBezTo>
                  <a:cubicBezTo>
                    <a:pt x="8313" y="12131"/>
                    <a:pt x="8210" y="11955"/>
                    <a:pt x="8106" y="11773"/>
                  </a:cubicBezTo>
                  <a:cubicBezTo>
                    <a:pt x="8058" y="11685"/>
                    <a:pt x="7966" y="11532"/>
                    <a:pt x="7947" y="11490"/>
                  </a:cubicBezTo>
                  <a:cubicBezTo>
                    <a:pt x="7943" y="11482"/>
                    <a:pt x="7931" y="11469"/>
                    <a:pt x="7926" y="11460"/>
                  </a:cubicBezTo>
                  <a:cubicBezTo>
                    <a:pt x="7817" y="11299"/>
                    <a:pt x="7715" y="11176"/>
                    <a:pt x="7608" y="11089"/>
                  </a:cubicBezTo>
                  <a:cubicBezTo>
                    <a:pt x="7558" y="11048"/>
                    <a:pt x="7521" y="11014"/>
                    <a:pt x="7498" y="10981"/>
                  </a:cubicBezTo>
                  <a:cubicBezTo>
                    <a:pt x="7493" y="10976"/>
                    <a:pt x="7493" y="10969"/>
                    <a:pt x="7489" y="10964"/>
                  </a:cubicBezTo>
                  <a:cubicBezTo>
                    <a:pt x="7488" y="10961"/>
                    <a:pt x="7490" y="10960"/>
                    <a:pt x="7489" y="10958"/>
                  </a:cubicBezTo>
                  <a:cubicBezTo>
                    <a:pt x="7486" y="10949"/>
                    <a:pt x="7481" y="10940"/>
                    <a:pt x="7477" y="10931"/>
                  </a:cubicBezTo>
                  <a:cubicBezTo>
                    <a:pt x="7474" y="10919"/>
                    <a:pt x="7463" y="10905"/>
                    <a:pt x="7463" y="10892"/>
                  </a:cubicBezTo>
                  <a:cubicBezTo>
                    <a:pt x="7463" y="10890"/>
                    <a:pt x="7463" y="10889"/>
                    <a:pt x="7463" y="10886"/>
                  </a:cubicBezTo>
                  <a:cubicBezTo>
                    <a:pt x="7464" y="10870"/>
                    <a:pt x="7478" y="10846"/>
                    <a:pt x="7486" y="10827"/>
                  </a:cubicBezTo>
                  <a:cubicBezTo>
                    <a:pt x="7489" y="10820"/>
                    <a:pt x="7492" y="10815"/>
                    <a:pt x="7495" y="10809"/>
                  </a:cubicBezTo>
                  <a:cubicBezTo>
                    <a:pt x="7496" y="10806"/>
                    <a:pt x="7497" y="10802"/>
                    <a:pt x="7498" y="10800"/>
                  </a:cubicBezTo>
                  <a:cubicBezTo>
                    <a:pt x="7502" y="10792"/>
                    <a:pt x="7501" y="10788"/>
                    <a:pt x="7506" y="10779"/>
                  </a:cubicBezTo>
                  <a:cubicBezTo>
                    <a:pt x="7510" y="10773"/>
                    <a:pt x="7516" y="10765"/>
                    <a:pt x="7521" y="10758"/>
                  </a:cubicBezTo>
                  <a:cubicBezTo>
                    <a:pt x="7522" y="10756"/>
                    <a:pt x="7522" y="10754"/>
                    <a:pt x="7524" y="10752"/>
                  </a:cubicBezTo>
                  <a:cubicBezTo>
                    <a:pt x="7545" y="10720"/>
                    <a:pt x="7565" y="10690"/>
                    <a:pt x="7599" y="10648"/>
                  </a:cubicBezTo>
                  <a:cubicBezTo>
                    <a:pt x="7684" y="10543"/>
                    <a:pt x="7780" y="10395"/>
                    <a:pt x="7874" y="10247"/>
                  </a:cubicBezTo>
                  <a:cubicBezTo>
                    <a:pt x="7881" y="10229"/>
                    <a:pt x="7897" y="10199"/>
                    <a:pt x="7897" y="10187"/>
                  </a:cubicBezTo>
                  <a:cubicBezTo>
                    <a:pt x="7897" y="10116"/>
                    <a:pt x="7995" y="9949"/>
                    <a:pt x="8112" y="9815"/>
                  </a:cubicBezTo>
                  <a:cubicBezTo>
                    <a:pt x="8125" y="9800"/>
                    <a:pt x="8158" y="9747"/>
                    <a:pt x="8176" y="9723"/>
                  </a:cubicBezTo>
                  <a:cubicBezTo>
                    <a:pt x="8177" y="9720"/>
                    <a:pt x="8180" y="9717"/>
                    <a:pt x="8181" y="9714"/>
                  </a:cubicBezTo>
                  <a:cubicBezTo>
                    <a:pt x="8234" y="9616"/>
                    <a:pt x="8282" y="9534"/>
                    <a:pt x="8338" y="9423"/>
                  </a:cubicBezTo>
                  <a:cubicBezTo>
                    <a:pt x="8422" y="9254"/>
                    <a:pt x="8647" y="8841"/>
                    <a:pt x="8839" y="8507"/>
                  </a:cubicBezTo>
                  <a:lnTo>
                    <a:pt x="9077" y="8093"/>
                  </a:lnTo>
                  <a:lnTo>
                    <a:pt x="9085" y="8084"/>
                  </a:lnTo>
                  <a:lnTo>
                    <a:pt x="9091" y="8072"/>
                  </a:lnTo>
                  <a:lnTo>
                    <a:pt x="9172" y="7909"/>
                  </a:lnTo>
                  <a:lnTo>
                    <a:pt x="9184" y="7909"/>
                  </a:lnTo>
                  <a:lnTo>
                    <a:pt x="9190" y="7897"/>
                  </a:lnTo>
                  <a:close/>
                </a:path>
              </a:pathLst>
            </a:custGeom>
            <a:ln w="12700" cap="flat">
              <a:noFill/>
              <a:miter lim="400000"/>
            </a:ln>
            <a:effectLst/>
          </p:spPr>
        </p:pic>
      </p:grpSp>
      <p:sp>
        <p:nvSpPr>
          <p:cNvPr id="507" name="AO telemetry"/>
          <p:cNvSpPr txBox="1"/>
          <p:nvPr/>
        </p:nvSpPr>
        <p:spPr>
          <a:xfrm>
            <a:off x="2126106" y="2774089"/>
            <a:ext cx="2485645"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AO telemetry</a:t>
            </a:r>
          </a:p>
        </p:txBody>
      </p:sp>
      <p:grpSp>
        <p:nvGrpSpPr>
          <p:cNvPr id="511" name="Group"/>
          <p:cNvGrpSpPr/>
          <p:nvPr/>
        </p:nvGrpSpPr>
        <p:grpSpPr>
          <a:xfrm>
            <a:off x="1900292" y="7750638"/>
            <a:ext cx="3191273" cy="3191273"/>
            <a:chOff x="0" y="0"/>
            <a:chExt cx="3191272" cy="3191271"/>
          </a:xfrm>
        </p:grpSpPr>
        <p:pic>
          <p:nvPicPr>
            <p:cNvPr id="508" name="sci_dit_illustration.pdf" descr="sci_dit_illustration.pdf"/>
            <p:cNvPicPr>
              <a:picLocks noChangeAspect="1"/>
            </p:cNvPicPr>
            <p:nvPr/>
          </p:nvPicPr>
          <p:blipFill>
            <a:blip r:embed="rId3"/>
            <a:srcRect/>
            <a:stretch>
              <a:fillRect/>
            </a:stretch>
          </p:blipFill>
          <p:spPr>
            <a:xfrm>
              <a:off x="0" y="0"/>
              <a:ext cx="2836610" cy="2836610"/>
            </a:xfrm>
            <a:prstGeom prst="rect">
              <a:avLst/>
            </a:prstGeom>
            <a:ln w="12700" cap="flat">
              <a:noFill/>
              <a:miter lim="400000"/>
            </a:ln>
            <a:effectLst/>
          </p:spPr>
        </p:pic>
        <p:pic>
          <p:nvPicPr>
            <p:cNvPr id="509" name="sci_dit_illustration.pdf" descr="sci_dit_illustration.pdf"/>
            <p:cNvPicPr>
              <a:picLocks noChangeAspect="1"/>
            </p:cNvPicPr>
            <p:nvPr/>
          </p:nvPicPr>
          <p:blipFill>
            <a:blip r:embed="rId3"/>
            <a:srcRect/>
            <a:stretch>
              <a:fillRect/>
            </a:stretch>
          </p:blipFill>
          <p:spPr>
            <a:xfrm>
              <a:off x="177331" y="177330"/>
              <a:ext cx="2836611" cy="2836611"/>
            </a:xfrm>
            <a:prstGeom prst="rect">
              <a:avLst/>
            </a:prstGeom>
            <a:ln w="12700" cap="flat">
              <a:noFill/>
              <a:miter lim="400000"/>
            </a:ln>
            <a:effectLst/>
          </p:spPr>
        </p:pic>
        <p:pic>
          <p:nvPicPr>
            <p:cNvPr id="510" name="sci_dit_illustration.pdf" descr="sci_dit_illustration.pdf"/>
            <p:cNvPicPr>
              <a:picLocks noChangeAspect="1"/>
            </p:cNvPicPr>
            <p:nvPr/>
          </p:nvPicPr>
          <p:blipFill>
            <a:blip r:embed="rId3"/>
            <a:srcRect/>
            <a:stretch>
              <a:fillRect/>
            </a:stretch>
          </p:blipFill>
          <p:spPr>
            <a:xfrm>
              <a:off x="354662" y="354661"/>
              <a:ext cx="2836611" cy="2836611"/>
            </a:xfrm>
            <a:prstGeom prst="rect">
              <a:avLst/>
            </a:prstGeom>
            <a:ln w="12700" cap="flat">
              <a:noFill/>
              <a:miter lim="400000"/>
            </a:ln>
            <a:effectLst/>
          </p:spPr>
        </p:pic>
      </p:grpSp>
      <p:sp>
        <p:nvSpPr>
          <p:cNvPr id="512" name="Science images"/>
          <p:cNvSpPr txBox="1"/>
          <p:nvPr/>
        </p:nvSpPr>
        <p:spPr>
          <a:xfrm>
            <a:off x="1874138" y="7274694"/>
            <a:ext cx="2989581"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Science images</a:t>
            </a:r>
          </a:p>
        </p:txBody>
      </p:sp>
      <p:pic>
        <p:nvPicPr>
          <p:cNvPr id="513" name="Line Line" descr="Line Line"/>
          <p:cNvPicPr>
            <a:picLocks/>
          </p:cNvPicPr>
          <p:nvPr/>
        </p:nvPicPr>
        <p:blipFill>
          <a:blip r:embed="rId4"/>
          <a:stretch>
            <a:fillRect/>
          </a:stretch>
        </p:blipFill>
        <p:spPr>
          <a:xfrm>
            <a:off x="5267776" y="4977306"/>
            <a:ext cx="1330633" cy="405592"/>
          </a:xfrm>
          <a:prstGeom prst="rect">
            <a:avLst/>
          </a:prstGeom>
        </p:spPr>
      </p:pic>
      <p:grpSp>
        <p:nvGrpSpPr>
          <p:cNvPr id="518" name="Group"/>
          <p:cNvGrpSpPr/>
          <p:nvPr/>
        </p:nvGrpSpPr>
        <p:grpSpPr>
          <a:xfrm>
            <a:off x="6894901" y="3650367"/>
            <a:ext cx="3229836" cy="3229836"/>
            <a:chOff x="0" y="0"/>
            <a:chExt cx="3229835" cy="3229835"/>
          </a:xfrm>
        </p:grpSpPr>
        <p:pic>
          <p:nvPicPr>
            <p:cNvPr id="515" name="speckle_field_avg.pdf" descr="speckle_field_avg.pdf"/>
            <p:cNvPicPr>
              <a:picLocks noChangeAspect="1"/>
            </p:cNvPicPr>
            <p:nvPr/>
          </p:nvPicPr>
          <p:blipFill>
            <a:blip r:embed="rId5"/>
            <a:stretch>
              <a:fillRect/>
            </a:stretch>
          </p:blipFill>
          <p:spPr>
            <a:xfrm>
              <a:off x="0" y="0"/>
              <a:ext cx="2920714" cy="2920714"/>
            </a:xfrm>
            <a:prstGeom prst="rect">
              <a:avLst/>
            </a:prstGeom>
            <a:ln w="12700" cap="flat">
              <a:noFill/>
              <a:miter lim="400000"/>
            </a:ln>
            <a:effectLst/>
          </p:spPr>
        </p:pic>
        <p:pic>
          <p:nvPicPr>
            <p:cNvPr id="516" name="speckle_field_avg.pdf" descr="speckle_field_avg.pdf"/>
            <p:cNvPicPr>
              <a:picLocks noChangeAspect="1"/>
            </p:cNvPicPr>
            <p:nvPr/>
          </p:nvPicPr>
          <p:blipFill>
            <a:blip r:embed="rId5"/>
            <a:stretch>
              <a:fillRect/>
            </a:stretch>
          </p:blipFill>
          <p:spPr>
            <a:xfrm>
              <a:off x="154560" y="154560"/>
              <a:ext cx="2920715" cy="2920715"/>
            </a:xfrm>
            <a:prstGeom prst="rect">
              <a:avLst/>
            </a:prstGeom>
            <a:ln w="12700" cap="flat">
              <a:noFill/>
              <a:miter lim="400000"/>
            </a:ln>
            <a:effectLst/>
          </p:spPr>
        </p:pic>
        <p:pic>
          <p:nvPicPr>
            <p:cNvPr id="517" name="speckle_field_avg.pdf" descr="speckle_field_avg.pdf"/>
            <p:cNvPicPr>
              <a:picLocks noChangeAspect="1"/>
            </p:cNvPicPr>
            <p:nvPr/>
          </p:nvPicPr>
          <p:blipFill>
            <a:blip r:embed="rId5"/>
            <a:stretch>
              <a:fillRect/>
            </a:stretch>
          </p:blipFill>
          <p:spPr>
            <a:xfrm>
              <a:off x="309121" y="309121"/>
              <a:ext cx="2920715" cy="2920715"/>
            </a:xfrm>
            <a:prstGeom prst="rect">
              <a:avLst/>
            </a:prstGeom>
            <a:ln w="12700" cap="flat">
              <a:noFill/>
              <a:miter lim="400000"/>
            </a:ln>
            <a:effectLst/>
          </p:spPr>
        </p:pic>
      </p:grpSp>
      <mc:AlternateContent xmlns:mc="http://schemas.openxmlformats.org/markup-compatibility/2006">
        <mc:Choice xmlns:a14="http://schemas.microsoft.com/office/drawing/2010/main" Requires="a14">
          <p:sp>
            <p:nvSpPr>
              <p:cNvPr id="519" name="Speckle field   in FP"/>
              <p:cNvSpPr txBox="1"/>
              <p:nvPr/>
            </p:nvSpPr>
            <p:spPr>
              <a:xfrm>
                <a:off x="6650369" y="2722274"/>
                <a:ext cx="3885872" cy="67645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3200"/>
                </a:pPr>
                <a:r>
                  <a:t>Speckle field </a:t>
                </a:r>
                <a14:m>
                  <m:oMath xmlns:m="http://schemas.openxmlformats.org/officeDocument/2006/math">
                    <m:r>
                      <a:rPr sz="3450" i="1">
                        <a:solidFill>
                          <a:srgbClr val="5E5E5E"/>
                        </a:solidFill>
                        <a:latin typeface="Cambria Math" panose="02040503050406030204" pitchFamily="18" charset="0"/>
                      </a:rPr>
                      <m:t>𝜓</m:t>
                    </m:r>
                  </m:oMath>
                </a14:m>
                <a:r>
                  <a:t> in FP</a:t>
                </a:r>
              </a:p>
            </p:txBody>
          </p:sp>
        </mc:Choice>
        <mc:Fallback>
          <p:sp>
            <p:nvSpPr>
              <p:cNvPr id="519" name="Speckle field   in FP"/>
              <p:cNvSpPr txBox="1">
                <a:spLocks noRot="1" noChangeAspect="1" noMove="1" noResize="1" noEditPoints="1" noAdjustHandles="1" noChangeArrowheads="1" noChangeShapeType="1" noTextEdit="1"/>
              </p:cNvSpPr>
              <p:nvPr/>
            </p:nvSpPr>
            <p:spPr>
              <a:xfrm>
                <a:off x="6650369" y="2722274"/>
                <a:ext cx="3885872" cy="676452"/>
              </a:xfrm>
              <a:prstGeom prst="rect">
                <a:avLst/>
              </a:prstGeom>
              <a:blipFill>
                <a:blip r:embed="rId6"/>
                <a:stretch>
                  <a:fillRect l="-5212" t="-1852" r="-5212" b="-2222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pic>
        <p:nvPicPr>
          <p:cNvPr id="520" name="Line Line" descr="Line Line"/>
          <p:cNvPicPr>
            <a:picLocks/>
          </p:cNvPicPr>
          <p:nvPr/>
        </p:nvPicPr>
        <p:blipFill>
          <a:blip r:embed="rId7"/>
          <a:stretch>
            <a:fillRect/>
          </a:stretch>
        </p:blipFill>
        <p:spPr>
          <a:xfrm rot="20383204">
            <a:off x="5088800" y="7951700"/>
            <a:ext cx="7061104" cy="405592"/>
          </a:xfrm>
          <a:prstGeom prst="rect">
            <a:avLst/>
          </a:prstGeom>
        </p:spPr>
      </p:pic>
      <p:pic>
        <p:nvPicPr>
          <p:cNvPr id="522" name="Line Line" descr="Line Line"/>
          <p:cNvPicPr>
            <a:picLocks/>
          </p:cNvPicPr>
          <p:nvPr/>
        </p:nvPicPr>
        <p:blipFill>
          <a:blip r:embed="rId8"/>
          <a:stretch>
            <a:fillRect/>
          </a:stretch>
        </p:blipFill>
        <p:spPr>
          <a:xfrm rot="1887128">
            <a:off x="10044713" y="5878459"/>
            <a:ext cx="2004134" cy="405591"/>
          </a:xfrm>
          <a:prstGeom prst="rect">
            <a:avLst/>
          </a:prstGeom>
        </p:spPr>
      </p:pic>
      <p:pic>
        <p:nvPicPr>
          <p:cNvPr id="524" name="Image" descr="Image"/>
          <p:cNvPicPr>
            <a:picLocks noChangeAspect="1"/>
          </p:cNvPicPr>
          <p:nvPr/>
        </p:nvPicPr>
        <p:blipFill>
          <a:blip r:embed="rId9"/>
          <a:srcRect r="70341" b="9552"/>
          <a:stretch>
            <a:fillRect/>
          </a:stretch>
        </p:blipFill>
        <p:spPr>
          <a:xfrm>
            <a:off x="12103262" y="5557236"/>
            <a:ext cx="3248823" cy="3191241"/>
          </a:xfrm>
          <a:prstGeom prst="rect">
            <a:avLst/>
          </a:prstGeom>
          <a:ln w="12700">
            <a:miter lim="400000"/>
          </a:ln>
        </p:spPr>
      </p:pic>
      <mc:AlternateContent xmlns:mc="http://schemas.openxmlformats.org/markup-compatibility/2006">
        <mc:Choice xmlns:a14="http://schemas.microsoft.com/office/drawing/2010/main" Requires="a14">
          <p:sp>
            <p:nvSpPr>
              <p:cNvPr id="525" name="Text"/>
              <p:cNvSpPr txBox="1"/>
              <p:nvPr/>
            </p:nvSpPr>
            <p:spPr>
              <a:xfrm>
                <a:off x="5278707" y="4243129"/>
                <a:ext cx="1253863" cy="67350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3200"/>
                </a:lvl1pPr>
              </a:lstStyle>
              <a:p>
                <a:pPr/>
                <a14:m>
                  <m:oMathPara xmlns:m="http://schemas.openxmlformats.org/officeDocument/2006/math">
                    <m:oMathParaPr>
                      <m:jc m:val="center"/>
                    </m:oMathParaPr>
                    <m:oMath xmlns:m="http://schemas.openxmlformats.org/officeDocument/2006/math">
                      <m:r>
                        <a:rPr sz="4000" i="1">
                          <a:solidFill>
                            <a:srgbClr val="5E5E5E"/>
                          </a:solidFill>
                          <a:latin typeface="Cambria Math" panose="02040503050406030204" pitchFamily="18" charset="0"/>
                        </a:rPr>
                        <m:t>ℳ</m:t>
                      </m:r>
                      <m:r>
                        <a:rPr sz="4000" i="1">
                          <a:solidFill>
                            <a:srgbClr val="5E5E5E"/>
                          </a:solidFill>
                          <a:latin typeface="Cambria Math" panose="02040503050406030204" pitchFamily="18" charset="0"/>
                        </a:rPr>
                        <m:t>(.)</m:t>
                      </m:r>
                    </m:oMath>
                  </m:oMathPara>
                </a14:m>
                <a:endParaRPr/>
              </a:p>
            </p:txBody>
          </p:sp>
        </mc:Choice>
        <mc:Fallback>
          <p:sp>
            <p:nvSpPr>
              <p:cNvPr id="525" name="Text"/>
              <p:cNvSpPr txBox="1">
                <a:spLocks noRot="1" noChangeAspect="1" noMove="1" noResize="1" noEditPoints="1" noAdjustHandles="1" noChangeArrowheads="1" noChangeShapeType="1" noTextEdit="1"/>
              </p:cNvSpPr>
              <p:nvPr/>
            </p:nvSpPr>
            <p:spPr>
              <a:xfrm>
                <a:off x="5278707" y="4243129"/>
                <a:ext cx="1253863" cy="673506"/>
              </a:xfrm>
              <a:prstGeom prst="rect">
                <a:avLst/>
              </a:prstGeom>
              <a:blipFill>
                <a:blip r:embed="rId10"/>
                <a:stretch>
                  <a:fillRect l="-17000" r="-11000" b="-2963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26" name="Calculated…"/>
          <p:cNvSpPr txBox="1"/>
          <p:nvPr/>
        </p:nvSpPr>
        <p:spPr>
          <a:xfrm>
            <a:off x="11955705" y="4266665"/>
            <a:ext cx="3411017" cy="105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pPr>
            <a:r>
              <a:t>Calculated </a:t>
            </a:r>
          </a:p>
          <a:p>
            <a:pPr>
              <a:defRPr sz="3200"/>
            </a:pPr>
            <a:r>
              <a:t>Subject field in FP</a:t>
            </a:r>
          </a:p>
        </p:txBody>
      </p:sp>
      <p:pic>
        <p:nvPicPr>
          <p:cNvPr id="527" name="Line Line" descr="Line Line"/>
          <p:cNvPicPr>
            <a:picLocks/>
          </p:cNvPicPr>
          <p:nvPr/>
        </p:nvPicPr>
        <p:blipFill>
          <a:blip r:embed="rId11"/>
          <a:stretch>
            <a:fillRect/>
          </a:stretch>
        </p:blipFill>
        <p:spPr>
          <a:xfrm>
            <a:off x="15822547" y="6822767"/>
            <a:ext cx="1947717" cy="405592"/>
          </a:xfrm>
          <a:prstGeom prst="rect">
            <a:avLst/>
          </a:prstGeom>
        </p:spPr>
      </p:pic>
      <mc:AlternateContent xmlns:mc="http://schemas.openxmlformats.org/markup-compatibility/2006">
        <mc:Choice xmlns:a14="http://schemas.microsoft.com/office/drawing/2010/main" Requires="a14">
          <p:sp>
            <p:nvSpPr>
              <p:cNvPr id="529" name="Filtering +"/>
              <p:cNvSpPr txBox="1"/>
              <p:nvPr/>
            </p:nvSpPr>
            <p:spPr>
              <a:xfrm>
                <a:off x="16014692" y="5483550"/>
                <a:ext cx="1915873" cy="115610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3200"/>
                </a:pPr>
                <a:r>
                  <a:t>Filtering +</a:t>
                </a:r>
              </a:p>
              <a:p>
                <a:pPr>
                  <a:defRPr sz="3200"/>
                </a:pPr>
                <a:r>
                  <a:t> </a:t>
                </a:r>
                <a14:m>
                  <m:oMath xmlns:m="http://schemas.openxmlformats.org/officeDocument/2006/math">
                    <m:sSup>
                      <m:sSupPr>
                        <m:ctrlPr>
                          <a:rPr sz="3950">
                            <a:solidFill>
                              <a:srgbClr val="5E5E5E"/>
                            </a:solidFill>
                            <a:latin typeface="Cambria Math" panose="02040503050406030204" pitchFamily="18" charset="0"/>
                          </a:rPr>
                        </m:ctrlPr>
                      </m:sSupPr>
                      <m:e>
                        <m:r>
                          <a:rPr sz="3950" i="1">
                            <a:solidFill>
                              <a:srgbClr val="5E5E5E"/>
                            </a:solidFill>
                            <a:latin typeface="Cambria Math" panose="02040503050406030204" pitchFamily="18" charset="0"/>
                          </a:rPr>
                          <m:t>ℳ</m:t>
                        </m:r>
                      </m:e>
                      <m:sup>
                        <m:r>
                          <a:rPr sz="3950" i="1">
                            <a:solidFill>
                              <a:srgbClr val="5E5E5E"/>
                            </a:solidFill>
                            <a:latin typeface="Cambria Math" panose="02040503050406030204" pitchFamily="18" charset="0"/>
                          </a:rPr>
                          <m:t>−1</m:t>
                        </m:r>
                      </m:sup>
                    </m:sSup>
                    <m:r>
                      <a:rPr sz="3950" i="1">
                        <a:solidFill>
                          <a:srgbClr val="5E5E5E"/>
                        </a:solidFill>
                        <a:latin typeface="Cambria Math" panose="02040503050406030204" pitchFamily="18" charset="0"/>
                      </a:rPr>
                      <m:t>(.)</m:t>
                    </m:r>
                  </m:oMath>
                </a14:m>
                <a:r>
                  <a:t> </a:t>
                </a:r>
              </a:p>
            </p:txBody>
          </p:sp>
        </mc:Choice>
        <mc:Fallback>
          <p:sp>
            <p:nvSpPr>
              <p:cNvPr id="529" name="Filtering +"/>
              <p:cNvSpPr txBox="1">
                <a:spLocks noRot="1" noChangeAspect="1" noMove="1" noResize="1" noEditPoints="1" noAdjustHandles="1" noChangeArrowheads="1" noChangeShapeType="1" noTextEdit="1"/>
              </p:cNvSpPr>
              <p:nvPr/>
            </p:nvSpPr>
            <p:spPr>
              <a:xfrm>
                <a:off x="16014692" y="5483550"/>
                <a:ext cx="1915873" cy="1156106"/>
              </a:xfrm>
              <a:prstGeom prst="rect">
                <a:avLst/>
              </a:prstGeom>
              <a:blipFill>
                <a:blip r:embed="rId12"/>
                <a:stretch>
                  <a:fillRect l="-9211" t="-8791" r="-9868" b="-1868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graphicFrame>
        <p:nvGraphicFramePr>
          <p:cNvPr id="530" name="Table"/>
          <p:cNvGraphicFramePr/>
          <p:nvPr/>
        </p:nvGraphicFramePr>
        <p:xfrm>
          <a:off x="9602956" y="11299028"/>
          <a:ext cx="7208497" cy="1856883"/>
        </p:xfrm>
        <a:graphic>
          <a:graphicData uri="http://schemas.openxmlformats.org/drawingml/2006/table">
            <a:tbl>
              <a:tblPr firstCol="1">
                <a:tableStyleId>{4C3C2611-4C71-4FC5-86AE-919BDF0F9419}</a:tableStyleId>
              </a:tblPr>
              <a:tblGrid>
                <a:gridCol w="4166456">
                  <a:extLst>
                    <a:ext uri="{9D8B030D-6E8A-4147-A177-3AD203B41FA5}">
                      <a16:colId xmlns:a16="http://schemas.microsoft.com/office/drawing/2014/main" val="20000"/>
                    </a:ext>
                  </a:extLst>
                </a:gridCol>
                <a:gridCol w="3042041">
                  <a:extLst>
                    <a:ext uri="{9D8B030D-6E8A-4147-A177-3AD203B41FA5}">
                      <a16:colId xmlns:a16="http://schemas.microsoft.com/office/drawing/2014/main" val="20001"/>
                    </a:ext>
                  </a:extLst>
                </a:gridCol>
              </a:tblGrid>
              <a:tr h="618961">
                <a:tc>
                  <a:txBody>
                    <a:bodyPr/>
                    <a:lstStyle/>
                    <a:p>
                      <a:pPr defTabSz="914400">
                        <a:tabLst>
                          <a:tab pos="1663700" algn="l"/>
                        </a:tabLst>
                        <a:defRPr b="0"/>
                      </a:pPr>
                      <a:r>
                        <a:rPr sz="3200" b="1"/>
                        <a:t>PSI rate</a:t>
                      </a:r>
                    </a:p>
                  </a:txBody>
                  <a:tcPr marL="50800" marR="50800" marT="50800" marB="50800" anchor="ctr" horzOverflow="overflow"/>
                </a:tc>
                <a:tc>
                  <a:txBody>
                    <a:bodyPr/>
                    <a:lstStyle/>
                    <a:p>
                      <a:pPr defTabSz="914400"/>
                      <a:r>
                        <a:rPr sz="3200"/>
                        <a:t>1Hz</a:t>
                      </a:r>
                    </a:p>
                  </a:txBody>
                  <a:tcPr marL="50800" marR="50800" marT="50800" marB="50800" anchor="ctr" horzOverflow="overflow"/>
                </a:tc>
                <a:extLst>
                  <a:ext uri="{0D108BD9-81ED-4DB2-BD59-A6C34878D82A}">
                    <a16:rowId xmlns:a16="http://schemas.microsoft.com/office/drawing/2014/main" val="10000"/>
                  </a:ext>
                </a:extLst>
              </a:tr>
              <a:tr h="618961">
                <a:tc>
                  <a:txBody>
                    <a:bodyPr/>
                    <a:lstStyle/>
                    <a:p>
                      <a:pPr defTabSz="914400">
                        <a:tabLst>
                          <a:tab pos="1663700" algn="l"/>
                        </a:tabLst>
                        <a:defRPr b="0"/>
                      </a:pPr>
                      <a:r>
                        <a:rPr sz="3200" b="1"/>
                        <a:t>AO rate &amp; telemetry</a:t>
                      </a:r>
                    </a:p>
                  </a:txBody>
                  <a:tcPr marL="50800" marR="50800" marT="50800" marB="50800" anchor="ctr" horzOverflow="overflow"/>
                </a:tc>
                <a:tc>
                  <a:txBody>
                    <a:bodyPr/>
                    <a:lstStyle/>
                    <a:p>
                      <a:pPr defTabSz="914400"/>
                      <a:r>
                        <a:rPr sz="3200"/>
                        <a:t>1kHz, 100Hz</a:t>
                      </a:r>
                    </a:p>
                  </a:txBody>
                  <a:tcPr marL="50800" marR="50800" marT="50800" marB="50800" anchor="ctr" horzOverflow="overflow"/>
                </a:tc>
                <a:extLst>
                  <a:ext uri="{0D108BD9-81ED-4DB2-BD59-A6C34878D82A}">
                    <a16:rowId xmlns:a16="http://schemas.microsoft.com/office/drawing/2014/main" val="10001"/>
                  </a:ext>
                </a:extLst>
              </a:tr>
              <a:tr h="618961">
                <a:tc>
                  <a:txBody>
                    <a:bodyPr/>
                    <a:lstStyle/>
                    <a:p>
                      <a:pPr defTabSz="914400">
                        <a:tabLst>
                          <a:tab pos="1663700" algn="l"/>
                        </a:tabLst>
                        <a:defRPr b="0"/>
                      </a:pPr>
                      <a:r>
                        <a:rPr sz="3200" b="1"/>
                        <a:t>Science DIT</a:t>
                      </a:r>
                    </a:p>
                  </a:txBody>
                  <a:tcPr marL="50800" marR="50800" marT="50800" marB="50800" anchor="ctr" horzOverflow="overflow"/>
                </a:tc>
                <a:tc>
                  <a:txBody>
                    <a:bodyPr/>
                    <a:lstStyle/>
                    <a:p>
                      <a:pPr defTabSz="914400"/>
                      <a:r>
                        <a:rPr sz="3200"/>
                        <a:t>100ms</a:t>
                      </a:r>
                    </a:p>
                  </a:txBody>
                  <a:tcPr marL="50800" marR="50800" marT="50800" marB="50800" anchor="ctr" horzOverflow="overflow"/>
                </a:tc>
                <a:extLst>
                  <a:ext uri="{0D108BD9-81ED-4DB2-BD59-A6C34878D82A}">
                    <a16:rowId xmlns:a16="http://schemas.microsoft.com/office/drawing/2014/main" val="10002"/>
                  </a:ext>
                </a:extLst>
              </a:tr>
            </a:tbl>
          </a:graphicData>
        </a:graphic>
      </p:graphicFrame>
      <p:pic>
        <p:nvPicPr>
          <p:cNvPr id="531" name="ncpa_estimate_illustration.pdf" descr="ncpa_estimate_illustration.pdf"/>
          <p:cNvPicPr>
            <a:picLocks noChangeAspect="1"/>
          </p:cNvPicPr>
          <p:nvPr/>
        </p:nvPicPr>
        <p:blipFill>
          <a:blip r:embed="rId13"/>
          <a:srcRect l="4398" t="5197" r="4383" b="5152"/>
          <a:stretch>
            <a:fillRect/>
          </a:stretch>
        </p:blipFill>
        <p:spPr>
          <a:xfrm>
            <a:off x="18593175" y="5130031"/>
            <a:ext cx="3442495" cy="3383356"/>
          </a:xfrm>
          <a:custGeom>
            <a:avLst/>
            <a:gdLst/>
            <a:ahLst/>
            <a:cxnLst>
              <a:cxn ang="0">
                <a:pos x="wd2" y="hd2"/>
              </a:cxn>
              <a:cxn ang="5400000">
                <a:pos x="wd2" y="hd2"/>
              </a:cxn>
              <a:cxn ang="10800000">
                <a:pos x="wd2" y="hd2"/>
              </a:cxn>
              <a:cxn ang="16200000">
                <a:pos x="wd2" y="hd2"/>
              </a:cxn>
            </a:cxnLst>
            <a:rect l="0" t="0" r="r" b="b"/>
            <a:pathLst>
              <a:path w="21559" h="21596" extrusionOk="0">
                <a:moveTo>
                  <a:pt x="10782" y="2"/>
                </a:moveTo>
                <a:lnTo>
                  <a:pt x="7546" y="17"/>
                </a:lnTo>
                <a:lnTo>
                  <a:pt x="7392" y="331"/>
                </a:lnTo>
                <a:cubicBezTo>
                  <a:pt x="7272" y="573"/>
                  <a:pt x="7131" y="645"/>
                  <a:pt x="6793" y="645"/>
                </a:cubicBezTo>
                <a:cubicBezTo>
                  <a:pt x="6472" y="645"/>
                  <a:pt x="6337" y="709"/>
                  <a:pt x="6305" y="876"/>
                </a:cubicBezTo>
                <a:cubicBezTo>
                  <a:pt x="6267" y="1079"/>
                  <a:pt x="5684" y="1492"/>
                  <a:pt x="5416" y="1507"/>
                </a:cubicBezTo>
                <a:cubicBezTo>
                  <a:pt x="5362" y="1510"/>
                  <a:pt x="5201" y="1626"/>
                  <a:pt x="5058" y="1763"/>
                </a:cubicBezTo>
                <a:cubicBezTo>
                  <a:pt x="4889" y="1924"/>
                  <a:pt x="4696" y="1984"/>
                  <a:pt x="4511" y="1935"/>
                </a:cubicBezTo>
                <a:cubicBezTo>
                  <a:pt x="4325" y="1885"/>
                  <a:pt x="4225" y="1919"/>
                  <a:pt x="4225" y="2029"/>
                </a:cubicBezTo>
                <a:cubicBezTo>
                  <a:pt x="4225" y="2391"/>
                  <a:pt x="3826" y="2666"/>
                  <a:pt x="3420" y="2583"/>
                </a:cubicBezTo>
                <a:cubicBezTo>
                  <a:pt x="3097" y="2518"/>
                  <a:pt x="3042" y="2539"/>
                  <a:pt x="3107" y="2710"/>
                </a:cubicBezTo>
                <a:cubicBezTo>
                  <a:pt x="3150" y="2824"/>
                  <a:pt x="3102" y="2989"/>
                  <a:pt x="3000" y="3075"/>
                </a:cubicBezTo>
                <a:cubicBezTo>
                  <a:pt x="2898" y="3161"/>
                  <a:pt x="2813" y="3313"/>
                  <a:pt x="2813" y="3414"/>
                </a:cubicBezTo>
                <a:cubicBezTo>
                  <a:pt x="2813" y="3516"/>
                  <a:pt x="2728" y="3634"/>
                  <a:pt x="2622" y="3675"/>
                </a:cubicBezTo>
                <a:cubicBezTo>
                  <a:pt x="2516" y="3717"/>
                  <a:pt x="2428" y="3859"/>
                  <a:pt x="2428" y="3992"/>
                </a:cubicBezTo>
                <a:cubicBezTo>
                  <a:pt x="2428" y="4125"/>
                  <a:pt x="2355" y="4281"/>
                  <a:pt x="2267" y="4339"/>
                </a:cubicBezTo>
                <a:cubicBezTo>
                  <a:pt x="2078" y="4462"/>
                  <a:pt x="1872" y="4791"/>
                  <a:pt x="1586" y="5426"/>
                </a:cubicBezTo>
                <a:cubicBezTo>
                  <a:pt x="1472" y="5678"/>
                  <a:pt x="1326" y="5971"/>
                  <a:pt x="1263" y="6079"/>
                </a:cubicBezTo>
                <a:cubicBezTo>
                  <a:pt x="1199" y="6187"/>
                  <a:pt x="1032" y="6526"/>
                  <a:pt x="887" y="6832"/>
                </a:cubicBezTo>
                <a:cubicBezTo>
                  <a:pt x="743" y="7138"/>
                  <a:pt x="568" y="7387"/>
                  <a:pt x="500" y="7387"/>
                </a:cubicBezTo>
                <a:cubicBezTo>
                  <a:pt x="431" y="7387"/>
                  <a:pt x="373" y="7487"/>
                  <a:pt x="373" y="7607"/>
                </a:cubicBezTo>
                <a:cubicBezTo>
                  <a:pt x="373" y="7727"/>
                  <a:pt x="277" y="7935"/>
                  <a:pt x="159" y="8068"/>
                </a:cubicBezTo>
                <a:cubicBezTo>
                  <a:pt x="-6" y="8254"/>
                  <a:pt x="-21" y="8348"/>
                  <a:pt x="94" y="8466"/>
                </a:cubicBezTo>
                <a:cubicBezTo>
                  <a:pt x="289" y="8664"/>
                  <a:pt x="289" y="9126"/>
                  <a:pt x="94" y="9325"/>
                </a:cubicBezTo>
                <a:cubicBezTo>
                  <a:pt x="-22" y="9443"/>
                  <a:pt x="-17" y="9557"/>
                  <a:pt x="119" y="9816"/>
                </a:cubicBezTo>
                <a:cubicBezTo>
                  <a:pt x="257" y="10077"/>
                  <a:pt x="265" y="10240"/>
                  <a:pt x="154" y="10538"/>
                </a:cubicBezTo>
                <a:cubicBezTo>
                  <a:pt x="70" y="10764"/>
                  <a:pt x="58" y="10953"/>
                  <a:pt x="127" y="10997"/>
                </a:cubicBezTo>
                <a:cubicBezTo>
                  <a:pt x="296" y="11103"/>
                  <a:pt x="270" y="11762"/>
                  <a:pt x="89" y="11947"/>
                </a:cubicBezTo>
                <a:cubicBezTo>
                  <a:pt x="30" y="12008"/>
                  <a:pt x="0" y="12053"/>
                  <a:pt x="0" y="12101"/>
                </a:cubicBezTo>
                <a:cubicBezTo>
                  <a:pt x="0" y="12149"/>
                  <a:pt x="30" y="12197"/>
                  <a:pt x="89" y="12258"/>
                </a:cubicBezTo>
                <a:cubicBezTo>
                  <a:pt x="286" y="12459"/>
                  <a:pt x="290" y="12920"/>
                  <a:pt x="94" y="13119"/>
                </a:cubicBezTo>
                <a:cubicBezTo>
                  <a:pt x="-21" y="13238"/>
                  <a:pt x="-11" y="13329"/>
                  <a:pt x="139" y="13507"/>
                </a:cubicBezTo>
                <a:cubicBezTo>
                  <a:pt x="247" y="13635"/>
                  <a:pt x="373" y="13827"/>
                  <a:pt x="420" y="13935"/>
                </a:cubicBezTo>
                <a:cubicBezTo>
                  <a:pt x="467" y="14043"/>
                  <a:pt x="615" y="14307"/>
                  <a:pt x="751" y="14523"/>
                </a:cubicBezTo>
                <a:cubicBezTo>
                  <a:pt x="886" y="14739"/>
                  <a:pt x="1001" y="15013"/>
                  <a:pt x="1007" y="15131"/>
                </a:cubicBezTo>
                <a:cubicBezTo>
                  <a:pt x="1012" y="15249"/>
                  <a:pt x="1102" y="15381"/>
                  <a:pt x="1208" y="15422"/>
                </a:cubicBezTo>
                <a:cubicBezTo>
                  <a:pt x="1314" y="15464"/>
                  <a:pt x="1402" y="15579"/>
                  <a:pt x="1402" y="15678"/>
                </a:cubicBezTo>
                <a:cubicBezTo>
                  <a:pt x="1402" y="15873"/>
                  <a:pt x="1652" y="16383"/>
                  <a:pt x="2053" y="17011"/>
                </a:cubicBezTo>
                <a:cubicBezTo>
                  <a:pt x="2191" y="17227"/>
                  <a:pt x="2337" y="17503"/>
                  <a:pt x="2379" y="17624"/>
                </a:cubicBezTo>
                <a:cubicBezTo>
                  <a:pt x="2420" y="17745"/>
                  <a:pt x="2536" y="17876"/>
                  <a:pt x="2635" y="17915"/>
                </a:cubicBezTo>
                <a:cubicBezTo>
                  <a:pt x="2734" y="17954"/>
                  <a:pt x="2813" y="18098"/>
                  <a:pt x="2813" y="18237"/>
                </a:cubicBezTo>
                <a:cubicBezTo>
                  <a:pt x="2813" y="18375"/>
                  <a:pt x="2900" y="18523"/>
                  <a:pt x="3005" y="18564"/>
                </a:cubicBezTo>
                <a:cubicBezTo>
                  <a:pt x="3113" y="18606"/>
                  <a:pt x="3162" y="18725"/>
                  <a:pt x="3119" y="18840"/>
                </a:cubicBezTo>
                <a:cubicBezTo>
                  <a:pt x="3075" y="18958"/>
                  <a:pt x="3114" y="19045"/>
                  <a:pt x="3216" y="19052"/>
                </a:cubicBezTo>
                <a:cubicBezTo>
                  <a:pt x="3312" y="19060"/>
                  <a:pt x="3534" y="19077"/>
                  <a:pt x="3708" y="19088"/>
                </a:cubicBezTo>
                <a:cubicBezTo>
                  <a:pt x="3905" y="19100"/>
                  <a:pt x="4086" y="19230"/>
                  <a:pt x="4185" y="19432"/>
                </a:cubicBezTo>
                <a:cubicBezTo>
                  <a:pt x="4313" y="19691"/>
                  <a:pt x="4425" y="19749"/>
                  <a:pt x="4735" y="19716"/>
                </a:cubicBezTo>
                <a:cubicBezTo>
                  <a:pt x="4999" y="19688"/>
                  <a:pt x="5152" y="19742"/>
                  <a:pt x="5204" y="19881"/>
                </a:cubicBezTo>
                <a:cubicBezTo>
                  <a:pt x="5247" y="19994"/>
                  <a:pt x="5332" y="20053"/>
                  <a:pt x="5396" y="20013"/>
                </a:cubicBezTo>
                <a:cubicBezTo>
                  <a:pt x="5460" y="19972"/>
                  <a:pt x="5547" y="20034"/>
                  <a:pt x="5590" y="20147"/>
                </a:cubicBezTo>
                <a:cubicBezTo>
                  <a:pt x="5632" y="20259"/>
                  <a:pt x="5777" y="20350"/>
                  <a:pt x="5913" y="20350"/>
                </a:cubicBezTo>
                <a:cubicBezTo>
                  <a:pt x="6058" y="20350"/>
                  <a:pt x="6211" y="20484"/>
                  <a:pt x="6283" y="20679"/>
                </a:cubicBezTo>
                <a:cubicBezTo>
                  <a:pt x="6384" y="20950"/>
                  <a:pt x="6464" y="20995"/>
                  <a:pt x="6730" y="20927"/>
                </a:cubicBezTo>
                <a:cubicBezTo>
                  <a:pt x="7097" y="20833"/>
                  <a:pt x="7436" y="21053"/>
                  <a:pt x="7436" y="21383"/>
                </a:cubicBezTo>
                <a:cubicBezTo>
                  <a:pt x="7436" y="21579"/>
                  <a:pt x="7755" y="21599"/>
                  <a:pt x="10777" y="21596"/>
                </a:cubicBezTo>
                <a:cubicBezTo>
                  <a:pt x="13706" y="21593"/>
                  <a:pt x="14117" y="21569"/>
                  <a:pt x="14117" y="21391"/>
                </a:cubicBezTo>
                <a:cubicBezTo>
                  <a:pt x="14117" y="21067"/>
                  <a:pt x="14390" y="20874"/>
                  <a:pt x="14848" y="20874"/>
                </a:cubicBezTo>
                <a:cubicBezTo>
                  <a:pt x="15134" y="20874"/>
                  <a:pt x="15273" y="20811"/>
                  <a:pt x="15273" y="20681"/>
                </a:cubicBezTo>
                <a:cubicBezTo>
                  <a:pt x="15273" y="20487"/>
                  <a:pt x="15785" y="20122"/>
                  <a:pt x="15792" y="20312"/>
                </a:cubicBezTo>
                <a:cubicBezTo>
                  <a:pt x="15794" y="20368"/>
                  <a:pt x="15854" y="20310"/>
                  <a:pt x="15927" y="20182"/>
                </a:cubicBezTo>
                <a:cubicBezTo>
                  <a:pt x="15999" y="20055"/>
                  <a:pt x="16107" y="19981"/>
                  <a:pt x="16165" y="20018"/>
                </a:cubicBezTo>
                <a:cubicBezTo>
                  <a:pt x="16223" y="20054"/>
                  <a:pt x="16344" y="19998"/>
                  <a:pt x="16431" y="19891"/>
                </a:cubicBezTo>
                <a:cubicBezTo>
                  <a:pt x="16518" y="19784"/>
                  <a:pt x="16779" y="19696"/>
                  <a:pt x="17013" y="19696"/>
                </a:cubicBezTo>
                <a:cubicBezTo>
                  <a:pt x="17356" y="19696"/>
                  <a:pt x="17447" y="19637"/>
                  <a:pt x="17480" y="19400"/>
                </a:cubicBezTo>
                <a:cubicBezTo>
                  <a:pt x="17512" y="19167"/>
                  <a:pt x="17615" y="19098"/>
                  <a:pt x="17970" y="19068"/>
                </a:cubicBezTo>
                <a:cubicBezTo>
                  <a:pt x="18310" y="19038"/>
                  <a:pt x="18459" y="18943"/>
                  <a:pt x="18581" y="18680"/>
                </a:cubicBezTo>
                <a:cubicBezTo>
                  <a:pt x="18669" y="18489"/>
                  <a:pt x="18740" y="18261"/>
                  <a:pt x="18740" y="18171"/>
                </a:cubicBezTo>
                <a:cubicBezTo>
                  <a:pt x="18740" y="18081"/>
                  <a:pt x="18818" y="17960"/>
                  <a:pt x="18912" y="17902"/>
                </a:cubicBezTo>
                <a:cubicBezTo>
                  <a:pt x="19005" y="17845"/>
                  <a:pt x="19119" y="17709"/>
                  <a:pt x="19168" y="17601"/>
                </a:cubicBezTo>
                <a:cubicBezTo>
                  <a:pt x="19216" y="17493"/>
                  <a:pt x="19372" y="17227"/>
                  <a:pt x="19511" y="17011"/>
                </a:cubicBezTo>
                <a:cubicBezTo>
                  <a:pt x="19649" y="16795"/>
                  <a:pt x="19880" y="16384"/>
                  <a:pt x="20025" y="16096"/>
                </a:cubicBezTo>
                <a:cubicBezTo>
                  <a:pt x="20170" y="15808"/>
                  <a:pt x="20339" y="15482"/>
                  <a:pt x="20403" y="15374"/>
                </a:cubicBezTo>
                <a:cubicBezTo>
                  <a:pt x="20466" y="15266"/>
                  <a:pt x="20614" y="14973"/>
                  <a:pt x="20731" y="14721"/>
                </a:cubicBezTo>
                <a:cubicBezTo>
                  <a:pt x="21018" y="14102"/>
                  <a:pt x="21221" y="13745"/>
                  <a:pt x="21432" y="13487"/>
                </a:cubicBezTo>
                <a:cubicBezTo>
                  <a:pt x="21565" y="13323"/>
                  <a:pt x="21572" y="13232"/>
                  <a:pt x="21459" y="13117"/>
                </a:cubicBezTo>
                <a:cubicBezTo>
                  <a:pt x="21267" y="12921"/>
                  <a:pt x="21268" y="12458"/>
                  <a:pt x="21462" y="12261"/>
                </a:cubicBezTo>
                <a:cubicBezTo>
                  <a:pt x="21578" y="12142"/>
                  <a:pt x="21575" y="12030"/>
                  <a:pt x="21442" y="11777"/>
                </a:cubicBezTo>
                <a:cubicBezTo>
                  <a:pt x="21296" y="11500"/>
                  <a:pt x="21296" y="11395"/>
                  <a:pt x="21442" y="11118"/>
                </a:cubicBezTo>
                <a:cubicBezTo>
                  <a:pt x="21575" y="10865"/>
                  <a:pt x="21578" y="10750"/>
                  <a:pt x="21462" y="10632"/>
                </a:cubicBezTo>
                <a:cubicBezTo>
                  <a:pt x="21266" y="10433"/>
                  <a:pt x="21268" y="10072"/>
                  <a:pt x="21467" y="9748"/>
                </a:cubicBezTo>
                <a:cubicBezTo>
                  <a:pt x="21529" y="9646"/>
                  <a:pt x="21559" y="9573"/>
                  <a:pt x="21559" y="9510"/>
                </a:cubicBezTo>
                <a:cubicBezTo>
                  <a:pt x="21559" y="9446"/>
                  <a:pt x="21529" y="9393"/>
                  <a:pt x="21467" y="9330"/>
                </a:cubicBezTo>
                <a:cubicBezTo>
                  <a:pt x="21267" y="9126"/>
                  <a:pt x="21265" y="8666"/>
                  <a:pt x="21462" y="8466"/>
                </a:cubicBezTo>
                <a:cubicBezTo>
                  <a:pt x="21577" y="8348"/>
                  <a:pt x="21562" y="8254"/>
                  <a:pt x="21397" y="8068"/>
                </a:cubicBezTo>
                <a:cubicBezTo>
                  <a:pt x="21279" y="7935"/>
                  <a:pt x="21181" y="7727"/>
                  <a:pt x="21181" y="7607"/>
                </a:cubicBezTo>
                <a:cubicBezTo>
                  <a:pt x="21181" y="7487"/>
                  <a:pt x="21126" y="7387"/>
                  <a:pt x="21059" y="7387"/>
                </a:cubicBezTo>
                <a:cubicBezTo>
                  <a:pt x="20992" y="7387"/>
                  <a:pt x="20844" y="7168"/>
                  <a:pt x="20728" y="6898"/>
                </a:cubicBezTo>
                <a:cubicBezTo>
                  <a:pt x="20613" y="6628"/>
                  <a:pt x="20466" y="6319"/>
                  <a:pt x="20403" y="6211"/>
                </a:cubicBezTo>
                <a:cubicBezTo>
                  <a:pt x="20339" y="6103"/>
                  <a:pt x="20169" y="5780"/>
                  <a:pt x="20025" y="5492"/>
                </a:cubicBezTo>
                <a:cubicBezTo>
                  <a:pt x="19651" y="4742"/>
                  <a:pt x="19470" y="4458"/>
                  <a:pt x="19287" y="4339"/>
                </a:cubicBezTo>
                <a:cubicBezTo>
                  <a:pt x="19199" y="4281"/>
                  <a:pt x="19125" y="4117"/>
                  <a:pt x="19125" y="3977"/>
                </a:cubicBezTo>
                <a:cubicBezTo>
                  <a:pt x="19125" y="3836"/>
                  <a:pt x="19074" y="3723"/>
                  <a:pt x="19008" y="3723"/>
                </a:cubicBezTo>
                <a:cubicBezTo>
                  <a:pt x="18869" y="3723"/>
                  <a:pt x="18484" y="2980"/>
                  <a:pt x="18484" y="2710"/>
                </a:cubicBezTo>
                <a:cubicBezTo>
                  <a:pt x="18484" y="2594"/>
                  <a:pt x="18376" y="2541"/>
                  <a:pt x="18196" y="2563"/>
                </a:cubicBezTo>
                <a:cubicBezTo>
                  <a:pt x="17771" y="2615"/>
                  <a:pt x="17319" y="2325"/>
                  <a:pt x="17418" y="2064"/>
                </a:cubicBezTo>
                <a:cubicBezTo>
                  <a:pt x="17486" y="1884"/>
                  <a:pt x="17435" y="1860"/>
                  <a:pt x="17107" y="1927"/>
                </a:cubicBezTo>
                <a:cubicBezTo>
                  <a:pt x="16815" y="1987"/>
                  <a:pt x="16659" y="1944"/>
                  <a:pt x="16493" y="1758"/>
                </a:cubicBezTo>
                <a:cubicBezTo>
                  <a:pt x="16371" y="1620"/>
                  <a:pt x="16235" y="1518"/>
                  <a:pt x="16190" y="1530"/>
                </a:cubicBezTo>
                <a:cubicBezTo>
                  <a:pt x="15953" y="1593"/>
                  <a:pt x="15273" y="1071"/>
                  <a:pt x="15273" y="825"/>
                </a:cubicBezTo>
                <a:cubicBezTo>
                  <a:pt x="15273" y="602"/>
                  <a:pt x="15217" y="565"/>
                  <a:pt x="14962" y="630"/>
                </a:cubicBezTo>
                <a:cubicBezTo>
                  <a:pt x="14550" y="736"/>
                  <a:pt x="14248" y="607"/>
                  <a:pt x="14122" y="268"/>
                </a:cubicBezTo>
                <a:cubicBezTo>
                  <a:pt x="14046" y="64"/>
                  <a:pt x="13996" y="11"/>
                  <a:pt x="12633" y="2"/>
                </a:cubicBezTo>
                <a:cubicBezTo>
                  <a:pt x="12179" y="-1"/>
                  <a:pt x="11577" y="-1"/>
                  <a:pt x="10782" y="2"/>
                </a:cubicBezTo>
                <a:close/>
                <a:moveTo>
                  <a:pt x="12430" y="7640"/>
                </a:moveTo>
                <a:cubicBezTo>
                  <a:pt x="12537" y="7606"/>
                  <a:pt x="12658" y="7740"/>
                  <a:pt x="12738" y="7979"/>
                </a:cubicBezTo>
                <a:cubicBezTo>
                  <a:pt x="12810" y="8195"/>
                  <a:pt x="12948" y="8418"/>
                  <a:pt x="13043" y="8476"/>
                </a:cubicBezTo>
                <a:cubicBezTo>
                  <a:pt x="13139" y="8534"/>
                  <a:pt x="13217" y="8656"/>
                  <a:pt x="13217" y="8750"/>
                </a:cubicBezTo>
                <a:cubicBezTo>
                  <a:pt x="13217" y="8932"/>
                  <a:pt x="13468" y="9445"/>
                  <a:pt x="13866" y="10074"/>
                </a:cubicBezTo>
                <a:cubicBezTo>
                  <a:pt x="14003" y="10290"/>
                  <a:pt x="14151" y="10539"/>
                  <a:pt x="14194" y="10629"/>
                </a:cubicBezTo>
                <a:cubicBezTo>
                  <a:pt x="14281" y="10808"/>
                  <a:pt x="14237" y="10926"/>
                  <a:pt x="13866" y="11513"/>
                </a:cubicBezTo>
                <a:cubicBezTo>
                  <a:pt x="13462" y="12153"/>
                  <a:pt x="13217" y="12653"/>
                  <a:pt x="13217" y="12846"/>
                </a:cubicBezTo>
                <a:cubicBezTo>
                  <a:pt x="13217" y="12945"/>
                  <a:pt x="13135" y="13059"/>
                  <a:pt x="13034" y="13099"/>
                </a:cubicBezTo>
                <a:cubicBezTo>
                  <a:pt x="12932" y="13139"/>
                  <a:pt x="12810" y="13343"/>
                  <a:pt x="12765" y="13553"/>
                </a:cubicBezTo>
                <a:cubicBezTo>
                  <a:pt x="12666" y="14013"/>
                  <a:pt x="12604" y="14054"/>
                  <a:pt x="12191" y="13938"/>
                </a:cubicBezTo>
                <a:cubicBezTo>
                  <a:pt x="12014" y="13888"/>
                  <a:pt x="11215" y="13863"/>
                  <a:pt x="10416" y="13882"/>
                </a:cubicBezTo>
                <a:cubicBezTo>
                  <a:pt x="9153" y="13911"/>
                  <a:pt x="8955" y="13885"/>
                  <a:pt x="8895" y="13695"/>
                </a:cubicBezTo>
                <a:cubicBezTo>
                  <a:pt x="8784" y="13340"/>
                  <a:pt x="8732" y="13235"/>
                  <a:pt x="8473" y="12821"/>
                </a:cubicBezTo>
                <a:cubicBezTo>
                  <a:pt x="8337" y="12605"/>
                  <a:pt x="8224" y="12331"/>
                  <a:pt x="8219" y="12213"/>
                </a:cubicBezTo>
                <a:cubicBezTo>
                  <a:pt x="8214" y="12094"/>
                  <a:pt x="8131" y="11969"/>
                  <a:pt x="8035" y="11931"/>
                </a:cubicBezTo>
                <a:cubicBezTo>
                  <a:pt x="7940" y="11894"/>
                  <a:pt x="7738" y="11623"/>
                  <a:pt x="7588" y="11328"/>
                </a:cubicBezTo>
                <a:lnTo>
                  <a:pt x="7312" y="10791"/>
                </a:lnTo>
                <a:lnTo>
                  <a:pt x="7588" y="10259"/>
                </a:lnTo>
                <a:cubicBezTo>
                  <a:pt x="7738" y="9965"/>
                  <a:pt x="7940" y="9691"/>
                  <a:pt x="8035" y="9654"/>
                </a:cubicBezTo>
                <a:cubicBezTo>
                  <a:pt x="8131" y="9617"/>
                  <a:pt x="8209" y="9513"/>
                  <a:pt x="8209" y="9423"/>
                </a:cubicBezTo>
                <a:cubicBezTo>
                  <a:pt x="8209" y="9172"/>
                  <a:pt x="8598" y="8435"/>
                  <a:pt x="8731" y="8435"/>
                </a:cubicBezTo>
                <a:cubicBezTo>
                  <a:pt x="8797" y="8435"/>
                  <a:pt x="8851" y="8322"/>
                  <a:pt x="8851" y="8182"/>
                </a:cubicBezTo>
                <a:cubicBezTo>
                  <a:pt x="8851" y="8042"/>
                  <a:pt x="8923" y="7882"/>
                  <a:pt x="9010" y="7827"/>
                </a:cubicBezTo>
                <a:cubicBezTo>
                  <a:pt x="9096" y="7773"/>
                  <a:pt x="9860" y="7722"/>
                  <a:pt x="10710" y="7713"/>
                </a:cubicBezTo>
                <a:cubicBezTo>
                  <a:pt x="11559" y="7705"/>
                  <a:pt x="12332" y="7671"/>
                  <a:pt x="12430" y="7640"/>
                </a:cubicBezTo>
                <a:close/>
              </a:path>
            </a:pathLst>
          </a:custGeom>
          <a:ln w="12700">
            <a:miter lim="400000"/>
          </a:ln>
        </p:spPr>
      </p:pic>
      <p:sp>
        <p:nvSpPr>
          <p:cNvPr id="532" name="NCPA estimate"/>
          <p:cNvSpPr txBox="1"/>
          <p:nvPr/>
        </p:nvSpPr>
        <p:spPr>
          <a:xfrm>
            <a:off x="18883640" y="4293471"/>
            <a:ext cx="2861565"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NCPA estimate</a:t>
            </a:r>
          </a:p>
        </p:txBody>
      </p:sp>
      <mc:AlternateContent xmlns:mc="http://schemas.openxmlformats.org/markup-compatibility/2006">
        <mc:Choice xmlns:a14="http://schemas.microsoft.com/office/drawing/2010/main" Requires="a14">
          <p:sp>
            <p:nvSpPr>
              <p:cNvPr id="533" name="Text"/>
              <p:cNvSpPr txBox="1"/>
              <p:nvPr/>
            </p:nvSpPr>
            <p:spPr>
              <a:xfrm>
                <a:off x="13109149" y="8792380"/>
                <a:ext cx="1237045" cy="98854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center"/>
                    </m:oMathParaPr>
                    <m:oMath xmlns:m="http://schemas.openxmlformats.org/officeDocument/2006/math">
                      <m:f>
                        <m:fPr>
                          <m:ctrlPr>
                            <a:rPr sz="2850" i="1">
                              <a:solidFill>
                                <a:srgbClr val="5E5E5E"/>
                              </a:solidFill>
                              <a:latin typeface="Cambria Math" panose="02040503050406030204" pitchFamily="18" charset="0"/>
                            </a:rPr>
                          </m:ctrlPr>
                        </m:fPr>
                        <m:num>
                          <m:r>
                            <a:rPr sz="2850" i="1">
                              <a:solidFill>
                                <a:srgbClr val="5E5E5E"/>
                              </a:solidFill>
                              <a:latin typeface="Cambria Math" panose="02040503050406030204" pitchFamily="18" charset="0"/>
                            </a:rPr>
                            <m:t>⟨</m:t>
                          </m:r>
                          <m:r>
                            <a:rPr sz="2850" i="1">
                              <a:solidFill>
                                <a:srgbClr val="5E5E5E"/>
                              </a:solidFill>
                              <a:latin typeface="Cambria Math" panose="02040503050406030204" pitchFamily="18" charset="0"/>
                            </a:rPr>
                            <m:t>𝜓</m:t>
                          </m:r>
                          <m:r>
                            <a:rPr sz="2850" i="1">
                              <a:solidFill>
                                <a:srgbClr val="5E5E5E"/>
                              </a:solidFill>
                              <a:latin typeface="Cambria Math" panose="02040503050406030204" pitchFamily="18" charset="0"/>
                            </a:rPr>
                            <m:t>𝐼</m:t>
                          </m:r>
                          <m:r>
                            <a:rPr sz="2850" i="1">
                              <a:solidFill>
                                <a:srgbClr val="5E5E5E"/>
                              </a:solidFill>
                              <a:latin typeface="Cambria Math" panose="02040503050406030204" pitchFamily="18" charset="0"/>
                            </a:rPr>
                            <m:t>⟩</m:t>
                          </m:r>
                        </m:num>
                        <m:den>
                          <m:r>
                            <a:rPr sz="2850" i="1">
                              <a:solidFill>
                                <a:srgbClr val="5E5E5E"/>
                              </a:solidFill>
                              <a:latin typeface="Cambria Math" panose="02040503050406030204" pitchFamily="18" charset="0"/>
                            </a:rPr>
                            <m:t>⟨|</m:t>
                          </m:r>
                          <m:r>
                            <a:rPr sz="2850" i="1">
                              <a:solidFill>
                                <a:srgbClr val="5E5E5E"/>
                              </a:solidFill>
                              <a:latin typeface="Cambria Math" panose="02040503050406030204" pitchFamily="18" charset="0"/>
                            </a:rPr>
                            <m:t>𝜓</m:t>
                          </m:r>
                          <m:r>
                            <a:rPr sz="2850" i="1">
                              <a:solidFill>
                                <a:srgbClr val="5E5E5E"/>
                              </a:solidFill>
                              <a:latin typeface="Cambria Math" panose="02040503050406030204" pitchFamily="18" charset="0"/>
                            </a:rPr>
                            <m:t>|</m:t>
                          </m:r>
                          <m:sSup>
                            <m:sSupPr>
                              <m:ctrlPr>
                                <a:rPr sz="2850" i="1">
                                  <a:solidFill>
                                    <a:srgbClr val="5E5E5E"/>
                                  </a:solidFill>
                                  <a:latin typeface="Cambria Math" panose="02040503050406030204" pitchFamily="18" charset="0"/>
                                </a:rPr>
                              </m:ctrlPr>
                            </m:sSupPr>
                            <m:e>
                              <m:r>
                                <a:rPr sz="2850" i="1">
                                  <a:solidFill>
                                    <a:srgbClr val="5E5E5E"/>
                                  </a:solidFill>
                                  <a:latin typeface="Cambria Math" panose="02040503050406030204" pitchFamily="18" charset="0"/>
                                </a:rPr>
                                <m:t>⟩</m:t>
                              </m:r>
                            </m:e>
                            <m:sup>
                              <m:r>
                                <a:rPr sz="2850" i="1">
                                  <a:solidFill>
                                    <a:srgbClr val="5E5E5E"/>
                                  </a:solidFill>
                                  <a:latin typeface="Cambria Math" panose="02040503050406030204" pitchFamily="18" charset="0"/>
                                </a:rPr>
                                <m:t>2</m:t>
                              </m:r>
                            </m:sup>
                          </m:sSup>
                        </m:den>
                      </m:f>
                    </m:oMath>
                  </m:oMathPara>
                </a14:m>
                <a:endParaRPr/>
              </a:p>
            </p:txBody>
          </p:sp>
        </mc:Choice>
        <mc:Fallback>
          <p:sp>
            <p:nvSpPr>
              <p:cNvPr id="533" name="Text"/>
              <p:cNvSpPr txBox="1">
                <a:spLocks noRot="1" noChangeAspect="1" noMove="1" noResize="1" noEditPoints="1" noAdjustHandles="1" noChangeArrowheads="1" noChangeShapeType="1" noTextEdit="1"/>
              </p:cNvSpPr>
              <p:nvPr/>
            </p:nvSpPr>
            <p:spPr>
              <a:xfrm>
                <a:off x="13109149" y="8792380"/>
                <a:ext cx="1237045" cy="988549"/>
              </a:xfrm>
              <a:prstGeom prst="rect">
                <a:avLst/>
              </a:prstGeom>
              <a:blipFill>
                <a:blip r:embed="rId14"/>
                <a:stretch>
                  <a:fillRect l="-5102" b="-1282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BE">
                    <a:noFill/>
                  </a:rPr>
                  <a:t> </a:t>
                </a:r>
              </a:p>
            </p:txBody>
          </p:sp>
        </mc:Fallback>
      </mc:AlternateContent>
      <p:sp>
        <p:nvSpPr>
          <p:cNvPr id="534" name="Typical numbers for METIS"/>
          <p:cNvSpPr txBox="1"/>
          <p:nvPr/>
        </p:nvSpPr>
        <p:spPr>
          <a:xfrm>
            <a:off x="9696043" y="10693100"/>
            <a:ext cx="4991914"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Typical numbers for METIS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19"/>
                                        </p:tgtEl>
                                        <p:attrNameLst>
                                          <p:attrName>style.visibility</p:attrName>
                                        </p:attrNameLst>
                                      </p:cBhvr>
                                      <p:to>
                                        <p:strVal val="visible"/>
                                      </p:to>
                                    </p:set>
                                    <p:animEffect transition="in" filter="dissolve">
                                      <p:cBhvr>
                                        <p:cTn id="7" dur="100"/>
                                        <p:tgtEl>
                                          <p:spTgt spid="519"/>
                                        </p:tgtEl>
                                      </p:cBhvr>
                                    </p:animEffect>
                                  </p:childTnLst>
                                </p:cTn>
                              </p:par>
                            </p:childTnLst>
                          </p:cTn>
                        </p:par>
                        <p:par>
                          <p:cTn id="8" fill="hold">
                            <p:stCondLst>
                              <p:cond delay="100"/>
                            </p:stCondLst>
                            <p:childTnLst>
                              <p:par>
                                <p:cTn id="9" presetID="9" presetClass="entr" fill="hold" grpId="2" nodeType="afterEffect">
                                  <p:stCondLst>
                                    <p:cond delay="0"/>
                                  </p:stCondLst>
                                  <p:iterate>
                                    <p:tmAbs val="0"/>
                                  </p:iterate>
                                  <p:childTnLst>
                                    <p:set>
                                      <p:cBhvr>
                                        <p:cTn id="10" fill="hold"/>
                                        <p:tgtEl>
                                          <p:spTgt spid="518"/>
                                        </p:tgtEl>
                                        <p:attrNameLst>
                                          <p:attrName>style.visibility</p:attrName>
                                        </p:attrNameLst>
                                      </p:cBhvr>
                                      <p:to>
                                        <p:strVal val="visible"/>
                                      </p:to>
                                    </p:set>
                                    <p:animEffect transition="in" filter="dissolve">
                                      <p:cBhvr>
                                        <p:cTn id="11" dur="100"/>
                                        <p:tgtEl>
                                          <p:spTgt spid="518"/>
                                        </p:tgtEl>
                                      </p:cBhvr>
                                    </p:animEffect>
                                  </p:childTnLst>
                                </p:cTn>
                              </p:par>
                            </p:childTnLst>
                          </p:cTn>
                        </p:par>
                        <p:par>
                          <p:cTn id="12" fill="hold">
                            <p:stCondLst>
                              <p:cond delay="200"/>
                            </p:stCondLst>
                            <p:childTnLst>
                              <p:par>
                                <p:cTn id="13" presetID="9" presetClass="entr" fill="hold" grpId="3" nodeType="afterEffect">
                                  <p:stCondLst>
                                    <p:cond delay="0"/>
                                  </p:stCondLst>
                                  <p:iterate>
                                    <p:tmAbs val="0"/>
                                  </p:iterate>
                                  <p:childTnLst>
                                    <p:set>
                                      <p:cBhvr>
                                        <p:cTn id="14" fill="hold"/>
                                        <p:tgtEl>
                                          <p:spTgt spid="532"/>
                                        </p:tgtEl>
                                        <p:attrNameLst>
                                          <p:attrName>style.visibility</p:attrName>
                                        </p:attrNameLst>
                                      </p:cBhvr>
                                      <p:to>
                                        <p:strVal val="visible"/>
                                      </p:to>
                                    </p:set>
                                    <p:animEffect transition="in" filter="dissolve">
                                      <p:cBhvr>
                                        <p:cTn id="15" dur="100"/>
                                        <p:tgtEl>
                                          <p:spTgt spid="532"/>
                                        </p:tgtEl>
                                      </p:cBhvr>
                                    </p:animEffect>
                                  </p:childTnLst>
                                </p:cTn>
                              </p:par>
                            </p:childTnLst>
                          </p:cTn>
                        </p:par>
                        <p:par>
                          <p:cTn id="16" fill="hold">
                            <p:stCondLst>
                              <p:cond delay="300"/>
                            </p:stCondLst>
                            <p:childTnLst>
                              <p:par>
                                <p:cTn id="17" presetID="9" presetClass="entr" fill="hold" grpId="4" nodeType="afterEffect">
                                  <p:stCondLst>
                                    <p:cond delay="0"/>
                                  </p:stCondLst>
                                  <p:iterate>
                                    <p:tmAbs val="0"/>
                                  </p:iterate>
                                  <p:childTnLst>
                                    <p:set>
                                      <p:cBhvr>
                                        <p:cTn id="18" fill="hold"/>
                                        <p:tgtEl>
                                          <p:spTgt spid="525"/>
                                        </p:tgtEl>
                                        <p:attrNameLst>
                                          <p:attrName>style.visibility</p:attrName>
                                        </p:attrNameLst>
                                      </p:cBhvr>
                                      <p:to>
                                        <p:strVal val="visible"/>
                                      </p:to>
                                    </p:set>
                                    <p:animEffect transition="in" filter="dissolve">
                                      <p:cBhvr>
                                        <p:cTn id="19" dur="100"/>
                                        <p:tgtEl>
                                          <p:spTgt spid="525"/>
                                        </p:tgtEl>
                                      </p:cBhvr>
                                    </p:animEffect>
                                  </p:childTnLst>
                                </p:cTn>
                              </p:par>
                            </p:childTnLst>
                          </p:cTn>
                        </p:par>
                        <p:par>
                          <p:cTn id="20" fill="hold">
                            <p:stCondLst>
                              <p:cond delay="400"/>
                            </p:stCondLst>
                            <p:childTnLst>
                              <p:par>
                                <p:cTn id="21" presetID="9" presetClass="entr" fill="hold" grpId="5" nodeType="afterEffect">
                                  <p:stCondLst>
                                    <p:cond delay="0"/>
                                  </p:stCondLst>
                                  <p:iterate>
                                    <p:tmAbs val="0"/>
                                  </p:iterate>
                                  <p:childTnLst>
                                    <p:set>
                                      <p:cBhvr>
                                        <p:cTn id="22" fill="hold"/>
                                        <p:tgtEl>
                                          <p:spTgt spid="526"/>
                                        </p:tgtEl>
                                        <p:attrNameLst>
                                          <p:attrName>style.visibility</p:attrName>
                                        </p:attrNameLst>
                                      </p:cBhvr>
                                      <p:to>
                                        <p:strVal val="visible"/>
                                      </p:to>
                                    </p:set>
                                    <p:animEffect transition="in" filter="dissolve">
                                      <p:cBhvr>
                                        <p:cTn id="23" dur="100"/>
                                        <p:tgtEl>
                                          <p:spTgt spid="526"/>
                                        </p:tgtEl>
                                      </p:cBhvr>
                                    </p:animEffect>
                                  </p:childTnLst>
                                </p:cTn>
                              </p:par>
                            </p:childTnLst>
                          </p:cTn>
                        </p:par>
                        <p:par>
                          <p:cTn id="24" fill="hold">
                            <p:stCondLst>
                              <p:cond delay="500"/>
                            </p:stCondLst>
                            <p:childTnLst>
                              <p:par>
                                <p:cTn id="25" presetID="9" presetClass="entr" fill="hold" grpId="6" nodeType="afterEffect">
                                  <p:stCondLst>
                                    <p:cond delay="0"/>
                                  </p:stCondLst>
                                  <p:iterate>
                                    <p:tmAbs val="0"/>
                                  </p:iterate>
                                  <p:childTnLst>
                                    <p:set>
                                      <p:cBhvr>
                                        <p:cTn id="26" fill="hold"/>
                                        <p:tgtEl>
                                          <p:spTgt spid="531"/>
                                        </p:tgtEl>
                                        <p:attrNameLst>
                                          <p:attrName>style.visibility</p:attrName>
                                        </p:attrNameLst>
                                      </p:cBhvr>
                                      <p:to>
                                        <p:strVal val="visible"/>
                                      </p:to>
                                    </p:set>
                                    <p:animEffect transition="in" filter="dissolve">
                                      <p:cBhvr>
                                        <p:cTn id="27" dur="100"/>
                                        <p:tgtEl>
                                          <p:spTgt spid="531"/>
                                        </p:tgtEl>
                                      </p:cBhvr>
                                    </p:animEffect>
                                  </p:childTnLst>
                                </p:cTn>
                              </p:par>
                            </p:childTnLst>
                          </p:cTn>
                        </p:par>
                        <p:par>
                          <p:cTn id="28" fill="hold">
                            <p:stCondLst>
                              <p:cond delay="600"/>
                            </p:stCondLst>
                            <p:childTnLst>
                              <p:par>
                                <p:cTn id="29" presetID="9" presetClass="entr" fill="hold" grpId="7" nodeType="afterEffect">
                                  <p:stCondLst>
                                    <p:cond delay="0"/>
                                  </p:stCondLst>
                                  <p:iterate>
                                    <p:tmAbs val="0"/>
                                  </p:iterate>
                                  <p:childTnLst>
                                    <p:set>
                                      <p:cBhvr>
                                        <p:cTn id="30" fill="hold"/>
                                        <p:tgtEl>
                                          <p:spTgt spid="513"/>
                                        </p:tgtEl>
                                        <p:attrNameLst>
                                          <p:attrName>style.visibility</p:attrName>
                                        </p:attrNameLst>
                                      </p:cBhvr>
                                      <p:to>
                                        <p:strVal val="visible"/>
                                      </p:to>
                                    </p:set>
                                    <p:animEffect transition="in" filter="dissolve">
                                      <p:cBhvr>
                                        <p:cTn id="31" dur="100"/>
                                        <p:tgtEl>
                                          <p:spTgt spid="513"/>
                                        </p:tgtEl>
                                      </p:cBhvr>
                                    </p:animEffect>
                                  </p:childTnLst>
                                </p:cTn>
                              </p:par>
                            </p:childTnLst>
                          </p:cTn>
                        </p:par>
                        <p:par>
                          <p:cTn id="32" fill="hold">
                            <p:stCondLst>
                              <p:cond delay="700"/>
                            </p:stCondLst>
                            <p:childTnLst>
                              <p:par>
                                <p:cTn id="33" presetID="9" presetClass="entr" fill="hold" grpId="8" nodeType="afterEffect">
                                  <p:stCondLst>
                                    <p:cond delay="0"/>
                                  </p:stCondLst>
                                  <p:iterate>
                                    <p:tmAbs val="0"/>
                                  </p:iterate>
                                  <p:childTnLst>
                                    <p:set>
                                      <p:cBhvr>
                                        <p:cTn id="34" fill="hold"/>
                                        <p:tgtEl>
                                          <p:spTgt spid="524"/>
                                        </p:tgtEl>
                                        <p:attrNameLst>
                                          <p:attrName>style.visibility</p:attrName>
                                        </p:attrNameLst>
                                      </p:cBhvr>
                                      <p:to>
                                        <p:strVal val="visible"/>
                                      </p:to>
                                    </p:set>
                                    <p:animEffect transition="in" filter="dissolve">
                                      <p:cBhvr>
                                        <p:cTn id="35" dur="100"/>
                                        <p:tgtEl>
                                          <p:spTgt spid="524"/>
                                        </p:tgtEl>
                                      </p:cBhvr>
                                    </p:animEffect>
                                  </p:childTnLst>
                                </p:cTn>
                              </p:par>
                            </p:childTnLst>
                          </p:cTn>
                        </p:par>
                        <p:par>
                          <p:cTn id="36" fill="hold">
                            <p:stCondLst>
                              <p:cond delay="800"/>
                            </p:stCondLst>
                            <p:childTnLst>
                              <p:par>
                                <p:cTn id="37" presetID="9" presetClass="entr" fill="hold" grpId="9" nodeType="afterEffect">
                                  <p:stCondLst>
                                    <p:cond delay="0"/>
                                  </p:stCondLst>
                                  <p:iterate>
                                    <p:tmAbs val="0"/>
                                  </p:iterate>
                                  <p:childTnLst>
                                    <p:set>
                                      <p:cBhvr>
                                        <p:cTn id="38" fill="hold"/>
                                        <p:tgtEl>
                                          <p:spTgt spid="529"/>
                                        </p:tgtEl>
                                        <p:attrNameLst>
                                          <p:attrName>style.visibility</p:attrName>
                                        </p:attrNameLst>
                                      </p:cBhvr>
                                      <p:to>
                                        <p:strVal val="visible"/>
                                      </p:to>
                                    </p:set>
                                    <p:animEffect transition="in" filter="dissolve">
                                      <p:cBhvr>
                                        <p:cTn id="39" dur="100"/>
                                        <p:tgtEl>
                                          <p:spTgt spid="529"/>
                                        </p:tgtEl>
                                      </p:cBhvr>
                                    </p:animEffect>
                                  </p:childTnLst>
                                </p:cTn>
                              </p:par>
                            </p:childTnLst>
                          </p:cTn>
                        </p:par>
                        <p:par>
                          <p:cTn id="40" fill="hold">
                            <p:stCondLst>
                              <p:cond delay="900"/>
                            </p:stCondLst>
                            <p:childTnLst>
                              <p:par>
                                <p:cTn id="41" presetID="9" presetClass="entr" fill="hold" grpId="10" nodeType="afterEffect">
                                  <p:stCondLst>
                                    <p:cond delay="0"/>
                                  </p:stCondLst>
                                  <p:iterate>
                                    <p:tmAbs val="0"/>
                                  </p:iterate>
                                  <p:childTnLst>
                                    <p:set>
                                      <p:cBhvr>
                                        <p:cTn id="42" fill="hold"/>
                                        <p:tgtEl>
                                          <p:spTgt spid="522"/>
                                        </p:tgtEl>
                                        <p:attrNameLst>
                                          <p:attrName>style.visibility</p:attrName>
                                        </p:attrNameLst>
                                      </p:cBhvr>
                                      <p:to>
                                        <p:strVal val="visible"/>
                                      </p:to>
                                    </p:set>
                                    <p:animEffect transition="in" filter="dissolve">
                                      <p:cBhvr>
                                        <p:cTn id="43" dur="100"/>
                                        <p:tgtEl>
                                          <p:spTgt spid="522"/>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527"/>
                                        </p:tgtEl>
                                        <p:attrNameLst>
                                          <p:attrName>style.visibility</p:attrName>
                                        </p:attrNameLst>
                                      </p:cBhvr>
                                      <p:to>
                                        <p:strVal val="visible"/>
                                      </p:to>
                                    </p:set>
                                    <p:animEffect transition="in" filter="dissolve">
                                      <p:cBhvr>
                                        <p:cTn id="47" dur="100"/>
                                        <p:tgtEl>
                                          <p:spTgt spid="527"/>
                                        </p:tgtEl>
                                      </p:cBhvr>
                                    </p:animEffect>
                                  </p:childTnLst>
                                </p:cTn>
                              </p:par>
                            </p:childTnLst>
                          </p:cTn>
                        </p:par>
                        <p:par>
                          <p:cTn id="48" fill="hold">
                            <p:stCondLst>
                              <p:cond delay="1100"/>
                            </p:stCondLst>
                            <p:childTnLst>
                              <p:par>
                                <p:cTn id="49" presetID="9" presetClass="entr" fill="hold" grpId="12" nodeType="afterEffect">
                                  <p:stCondLst>
                                    <p:cond delay="0"/>
                                  </p:stCondLst>
                                  <p:iterate>
                                    <p:tmAbs val="0"/>
                                  </p:iterate>
                                  <p:childTnLst>
                                    <p:set>
                                      <p:cBhvr>
                                        <p:cTn id="50" fill="hold"/>
                                        <p:tgtEl>
                                          <p:spTgt spid="520"/>
                                        </p:tgtEl>
                                        <p:attrNameLst>
                                          <p:attrName>style.visibility</p:attrName>
                                        </p:attrNameLst>
                                      </p:cBhvr>
                                      <p:to>
                                        <p:strVal val="visible"/>
                                      </p:to>
                                    </p:set>
                                    <p:animEffect transition="in" filter="dissolve">
                                      <p:cBhvr>
                                        <p:cTn id="51" dur="100"/>
                                        <p:tgtEl>
                                          <p:spTgt spid="520"/>
                                        </p:tgtEl>
                                      </p:cBhvr>
                                    </p:animEffect>
                                  </p:childTnLst>
                                </p:cTn>
                              </p:par>
                            </p:childTnLst>
                          </p:cTn>
                        </p:par>
                        <p:par>
                          <p:cTn id="52" fill="hold">
                            <p:stCondLst>
                              <p:cond delay="1200"/>
                            </p:stCondLst>
                            <p:childTnLst>
                              <p:par>
                                <p:cTn id="53" presetID="9" presetClass="entr" fill="hold" grpId="13" nodeType="afterEffect">
                                  <p:stCondLst>
                                    <p:cond delay="0"/>
                                  </p:stCondLst>
                                  <p:iterate>
                                    <p:tmAbs val="0"/>
                                  </p:iterate>
                                  <p:childTnLst>
                                    <p:set>
                                      <p:cBhvr>
                                        <p:cTn id="54" fill="hold"/>
                                        <p:tgtEl>
                                          <p:spTgt spid="533"/>
                                        </p:tgtEl>
                                        <p:attrNameLst>
                                          <p:attrName>style.visibility</p:attrName>
                                        </p:attrNameLst>
                                      </p:cBhvr>
                                      <p:to>
                                        <p:strVal val="visible"/>
                                      </p:to>
                                    </p:set>
                                    <p:animEffect transition="in" filter="dissolve">
                                      <p:cBhvr>
                                        <p:cTn id="55" dur="100"/>
                                        <p:tgtEl>
                                          <p:spTgt spid="533"/>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fill="hold" grpId="14" nodeType="clickEffect">
                                  <p:stCondLst>
                                    <p:cond delay="0"/>
                                  </p:stCondLst>
                                  <p:iterate>
                                    <p:tmAbs val="0"/>
                                  </p:iterate>
                                  <p:childTnLst>
                                    <p:set>
                                      <p:cBhvr>
                                        <p:cTn id="59" fill="hold"/>
                                        <p:tgtEl>
                                          <p:spTgt spid="534"/>
                                        </p:tgtEl>
                                        <p:attrNameLst>
                                          <p:attrName>style.visibility</p:attrName>
                                        </p:attrNameLst>
                                      </p:cBhvr>
                                      <p:to>
                                        <p:strVal val="visible"/>
                                      </p:to>
                                    </p:set>
                                    <p:animEffect transition="in" filter="dissolve">
                                      <p:cBhvr>
                                        <p:cTn id="60" dur="0"/>
                                        <p:tgtEl>
                                          <p:spTgt spid="534"/>
                                        </p:tgtEl>
                                      </p:cBhvr>
                                    </p:animEffect>
                                  </p:childTnLst>
                                </p:cTn>
                              </p:par>
                            </p:childTnLst>
                          </p:cTn>
                        </p:par>
                        <p:par>
                          <p:cTn id="61" fill="hold">
                            <p:stCondLst>
                              <p:cond delay="0"/>
                            </p:stCondLst>
                            <p:childTnLst>
                              <p:par>
                                <p:cTn id="62" presetID="9" presetClass="entr" fill="hold" grpId="15" nodeType="afterEffect">
                                  <p:stCondLst>
                                    <p:cond delay="0"/>
                                  </p:stCondLst>
                                  <p:iterate>
                                    <p:tmAbs val="0"/>
                                  </p:iterate>
                                  <p:childTnLst>
                                    <p:set>
                                      <p:cBhvr>
                                        <p:cTn id="63" fill="hold"/>
                                        <p:tgtEl>
                                          <p:spTgt spid="530"/>
                                        </p:tgtEl>
                                        <p:attrNameLst>
                                          <p:attrName>style.visibility</p:attrName>
                                        </p:attrNameLst>
                                      </p:cBhvr>
                                      <p:to>
                                        <p:strVal val="visible"/>
                                      </p:to>
                                    </p:set>
                                    <p:animEffect transition="in" filter="dissolve">
                                      <p:cBhvr>
                                        <p:cTn id="64" dur="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7" animBg="1" advAuto="0"/>
      <p:bldP spid="518" grpId="2" animBg="1" advAuto="0"/>
      <p:bldP spid="519" grpId="1" animBg="1" advAuto="0"/>
      <p:bldP spid="520" grpId="12" animBg="1" advAuto="0"/>
      <p:bldP spid="522" grpId="10" animBg="1" advAuto="0"/>
      <p:bldP spid="524" grpId="8" animBg="1" advAuto="0"/>
      <p:bldP spid="525" grpId="4" animBg="1" advAuto="0"/>
      <p:bldP spid="526" grpId="5" animBg="1" advAuto="0"/>
      <p:bldP spid="527" grpId="11" animBg="1" advAuto="0"/>
      <p:bldP spid="529" grpId="9" animBg="1" advAuto="0"/>
      <p:bldP spid="530" grpId="15" animBg="1" advAuto="0"/>
      <p:bldP spid="531" grpId="6" animBg="1" advAuto="0"/>
      <p:bldP spid="532" grpId="3" animBg="1" advAuto="0"/>
      <p:bldP spid="533" grpId="13" animBg="1" advAuto="0"/>
      <p:bldP spid="534"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03" name="First Generation Instruments @ ELT"/>
          <p:cNvSpPr txBox="1">
            <a:spLocks noGrp="1"/>
          </p:cNvSpPr>
          <p:nvPr>
            <p:ph type="title"/>
          </p:nvPr>
        </p:nvSpPr>
        <p:spPr>
          <a:prstGeom prst="rect">
            <a:avLst/>
          </a:prstGeom>
        </p:spPr>
        <p:txBody>
          <a:bodyPr/>
          <a:lstStyle/>
          <a:p>
            <a:r>
              <a:t>First Generation</a:t>
            </a:r>
            <a:r>
              <a:rPr>
                <a:solidFill>
                  <a:srgbClr val="000000"/>
                </a:solidFill>
              </a:rPr>
              <a:t> Instruments @ ELT</a:t>
            </a:r>
          </a:p>
        </p:txBody>
      </p:sp>
      <p:grpSp>
        <p:nvGrpSpPr>
          <p:cNvPr id="209" name="Group"/>
          <p:cNvGrpSpPr/>
          <p:nvPr/>
        </p:nvGrpSpPr>
        <p:grpSpPr>
          <a:xfrm>
            <a:off x="3834497" y="2762494"/>
            <a:ext cx="16715006" cy="10238843"/>
            <a:chOff x="0" y="0"/>
            <a:chExt cx="16715004" cy="10238842"/>
          </a:xfrm>
        </p:grpSpPr>
        <p:pic>
          <p:nvPicPr>
            <p:cNvPr id="204" name="Image" descr="Image"/>
            <p:cNvPicPr>
              <a:picLocks noChangeAspect="1"/>
            </p:cNvPicPr>
            <p:nvPr/>
          </p:nvPicPr>
          <p:blipFill>
            <a:blip r:embed="rId3"/>
            <a:srcRect t="369" b="3123"/>
            <a:stretch>
              <a:fillRect/>
            </a:stretch>
          </p:blipFill>
          <p:spPr>
            <a:xfrm>
              <a:off x="0" y="0"/>
              <a:ext cx="16715005" cy="10238843"/>
            </a:xfrm>
            <a:prstGeom prst="rect">
              <a:avLst/>
            </a:prstGeom>
            <a:ln w="12700" cap="flat">
              <a:noFill/>
              <a:miter lim="400000"/>
            </a:ln>
            <a:effectLst>
              <a:outerShdw blurRad="127000" dist="76200" dir="2700000" rotWithShape="0">
                <a:srgbClr val="000000">
                  <a:alpha val="75000"/>
                </a:srgbClr>
              </a:outerShdw>
            </a:effectLst>
          </p:spPr>
        </p:pic>
        <p:sp>
          <p:nvSpPr>
            <p:cNvPr id="205" name="METIS"/>
            <p:cNvSpPr txBox="1"/>
            <p:nvPr/>
          </p:nvSpPr>
          <p:spPr>
            <a:xfrm>
              <a:off x="11712806" y="4700760"/>
              <a:ext cx="1789150" cy="873208"/>
            </a:xfrm>
            <a:prstGeom prst="rect">
              <a:avLst/>
            </a:prstGeom>
            <a:blipFill rotWithShape="1">
              <a:blip r:embed="rId4"/>
              <a:srcRect/>
              <a:tile tx="0" ty="0" sx="100000" sy="100000" flip="none" algn="tl"/>
            </a:blipFill>
            <a:ln w="25400" cap="flat">
              <a:solidFill>
                <a:srgbClr val="000000"/>
              </a:solidFill>
              <a:prstDash val="solid"/>
              <a:miter lim="400000"/>
            </a:ln>
            <a:effectLst>
              <a:outerShdw blurRad="127000" dist="80155"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3000" cap="all" spc="59">
                  <a:solidFill>
                    <a:srgbClr val="FFFFFF"/>
                  </a:solidFill>
                  <a:latin typeface="Futura"/>
                  <a:ea typeface="Futura"/>
                  <a:cs typeface="Futura"/>
                  <a:sym typeface="Futura"/>
                </a:defRPr>
              </a:lvl1pPr>
            </a:lstStyle>
            <a:p>
              <a:r>
                <a:t>METIS</a:t>
              </a:r>
            </a:p>
          </p:txBody>
        </p:sp>
        <p:sp>
          <p:nvSpPr>
            <p:cNvPr id="206" name="Micado…"/>
            <p:cNvSpPr txBox="1"/>
            <p:nvPr/>
          </p:nvSpPr>
          <p:spPr>
            <a:xfrm>
              <a:off x="2587290" y="6264683"/>
              <a:ext cx="2583064" cy="1944360"/>
            </a:xfrm>
            <a:prstGeom prst="rect">
              <a:avLst/>
            </a:prstGeom>
            <a:blipFill rotWithShape="1">
              <a:blip r:embed="rId5"/>
              <a:srcRect/>
              <a:tile tx="0" ty="0" sx="100000" sy="100000" flip="none" algn="tl"/>
            </a:blipFill>
            <a:ln w="25400" cap="flat">
              <a:solidFill>
                <a:srgbClr val="000000"/>
              </a:solidFill>
              <a:prstDash val="solid"/>
              <a:miter lim="400000"/>
            </a:ln>
            <a:effectLst>
              <a:outerShdw blurRad="127000" dist="80155"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3000" cap="all" spc="59">
                  <a:solidFill>
                    <a:srgbClr val="FFFFFF"/>
                  </a:solidFill>
                  <a:latin typeface="Futura"/>
                  <a:ea typeface="Futura"/>
                  <a:cs typeface="Futura"/>
                  <a:sym typeface="Futura"/>
                </a:defRPr>
              </a:pPr>
              <a:r>
                <a:t>Micado</a:t>
              </a:r>
            </a:p>
            <a:p>
              <a:pPr defTabSz="457200">
                <a:defRPr sz="2200" cap="all" spc="44">
                  <a:solidFill>
                    <a:srgbClr val="FFFFFF"/>
                  </a:solidFill>
                  <a:latin typeface="Futura"/>
                  <a:ea typeface="Futura"/>
                  <a:cs typeface="Futura"/>
                  <a:sym typeface="Futura"/>
                </a:defRPr>
              </a:pPr>
              <a:r>
                <a:t>(+MORFEO,</a:t>
              </a:r>
              <a:br/>
              <a:r>
                <a:rPr cap="none"/>
                <a:t>not shown</a:t>
              </a:r>
              <a:r>
                <a:t>)</a:t>
              </a:r>
            </a:p>
          </p:txBody>
        </p:sp>
        <p:sp>
          <p:nvSpPr>
            <p:cNvPr id="207" name="Harmoni"/>
            <p:cNvSpPr txBox="1"/>
            <p:nvPr/>
          </p:nvSpPr>
          <p:spPr>
            <a:xfrm rot="16200000">
              <a:off x="4868942" y="4231421"/>
              <a:ext cx="2975083" cy="873208"/>
            </a:xfrm>
            <a:prstGeom prst="rect">
              <a:avLst/>
            </a:prstGeom>
            <a:blipFill rotWithShape="1">
              <a:blip r:embed="rId6"/>
              <a:srcRect/>
              <a:tile tx="0" ty="0" sx="100000" sy="100000" flip="none" algn="tl"/>
            </a:blipFill>
            <a:ln w="25400" cap="flat">
              <a:solidFill>
                <a:srgbClr val="000000"/>
              </a:solidFill>
              <a:prstDash val="solid"/>
              <a:miter lim="400000"/>
            </a:ln>
            <a:effectLst>
              <a:outerShdw blurRad="127000" dist="80155"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3000" cap="all" spc="59">
                  <a:solidFill>
                    <a:srgbClr val="FFFFFF"/>
                  </a:solidFill>
                  <a:latin typeface="Futura"/>
                  <a:ea typeface="Futura"/>
                  <a:cs typeface="Futura"/>
                  <a:sym typeface="Futura"/>
                </a:defRPr>
              </a:lvl1pPr>
            </a:lstStyle>
            <a:p>
              <a:r>
                <a:t>Harmoni</a:t>
              </a:r>
            </a:p>
          </p:txBody>
        </p:sp>
        <p:sp>
          <p:nvSpPr>
            <p:cNvPr id="208" name="pre-focal station"/>
            <p:cNvSpPr txBox="1"/>
            <p:nvPr/>
          </p:nvSpPr>
          <p:spPr>
            <a:xfrm>
              <a:off x="7496508" y="2935516"/>
              <a:ext cx="2500261" cy="1315863"/>
            </a:xfrm>
            <a:prstGeom prst="rect">
              <a:avLst/>
            </a:prstGeom>
            <a:noFill/>
            <a:ln w="12700" cap="flat">
              <a:no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a:solidFill>
                    <a:srgbClr val="FFFFFF"/>
                  </a:solidFill>
                  <a:latin typeface="Avenir Medium"/>
                  <a:ea typeface="Avenir Medium"/>
                  <a:cs typeface="Avenir Medium"/>
                  <a:sym typeface="Avenir Medium"/>
                </a:defRPr>
              </a:lvl1pPr>
            </a:lstStyle>
            <a:p>
              <a:r>
                <a:t>pre-focal station</a:t>
              </a:r>
            </a:p>
          </p:txBody>
        </p:sp>
      </p:grpSp>
      <p:grpSp>
        <p:nvGrpSpPr>
          <p:cNvPr id="212" name="Soon to Nasmyth B ??"/>
          <p:cNvGrpSpPr/>
          <p:nvPr/>
        </p:nvGrpSpPr>
        <p:grpSpPr>
          <a:xfrm rot="21247932">
            <a:off x="15389615" y="7666558"/>
            <a:ext cx="4214216" cy="1295401"/>
            <a:chOff x="0" y="0"/>
            <a:chExt cx="4214214" cy="1295400"/>
          </a:xfrm>
        </p:grpSpPr>
        <p:sp>
          <p:nvSpPr>
            <p:cNvPr id="211" name="Soon to Nasmyth B ??"/>
            <p:cNvSpPr txBox="1"/>
            <p:nvPr/>
          </p:nvSpPr>
          <p:spPr>
            <a:xfrm>
              <a:off x="50799" y="50800"/>
              <a:ext cx="4112616" cy="1193801"/>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600">
                  <a:latin typeface="Marker Felt"/>
                  <a:ea typeface="Marker Felt"/>
                  <a:cs typeface="Marker Felt"/>
                  <a:sym typeface="Marker Felt"/>
                </a:defRPr>
              </a:lvl1pPr>
            </a:lstStyle>
            <a:p>
              <a:r>
                <a:t>Soon to Nasmyth B ??</a:t>
              </a:r>
            </a:p>
          </p:txBody>
        </p:sp>
        <p:pic>
          <p:nvPicPr>
            <p:cNvPr id="210" name="Soon to Nasmyth B ?? Soon to Nasmyth B ??" descr="Soon to Nasmyth B ?? Soon to Nasmyth B ??"/>
            <p:cNvPicPr>
              <a:picLocks/>
            </p:cNvPicPr>
            <p:nvPr/>
          </p:nvPicPr>
          <p:blipFill>
            <a:blip r:embed="rId7"/>
            <a:stretch>
              <a:fillRect/>
            </a:stretch>
          </p:blipFill>
          <p:spPr>
            <a:xfrm>
              <a:off x="-1" y="0"/>
              <a:ext cx="4214216" cy="1295401"/>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12"/>
                                        </p:tgtEl>
                                        <p:attrNameLst>
                                          <p:attrName>style.visibility</p:attrName>
                                        </p:attrNameLst>
                                      </p:cBhvr>
                                      <p:to>
                                        <p:strVal val="visible"/>
                                      </p:to>
                                    </p:set>
                                    <p:animEffect transition="in" filter="wipe(left)">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METIS PSI simulation setup"/>
          <p:cNvSpPr txBox="1">
            <a:spLocks noGrp="1"/>
          </p:cNvSpPr>
          <p:nvPr>
            <p:ph type="title"/>
          </p:nvPr>
        </p:nvSpPr>
        <p:spPr>
          <a:prstGeom prst="rect">
            <a:avLst/>
          </a:prstGeom>
        </p:spPr>
        <p:txBody>
          <a:bodyPr/>
          <a:lstStyle/>
          <a:p>
            <a:r>
              <a:t>METIS PSI simulation setup</a:t>
            </a:r>
          </a:p>
        </p:txBody>
      </p:sp>
      <p:sp>
        <p:nvSpPr>
          <p:cNvPr id="537" name="Slide Subtitle"/>
          <p:cNvSpPr txBox="1">
            <a:spLocks noGrp="1"/>
          </p:cNvSpPr>
          <p:nvPr>
            <p:ph type="body" idx="21"/>
          </p:nvPr>
        </p:nvSpPr>
        <p:spPr>
          <a:prstGeom prst="rect">
            <a:avLst/>
          </a:prstGeom>
        </p:spPr>
        <p:txBody>
          <a:bodyPr/>
          <a:lstStyle/>
          <a:p>
            <a:endParaRPr/>
          </a:p>
        </p:txBody>
      </p:sp>
      <p:grpSp>
        <p:nvGrpSpPr>
          <p:cNvPr id="541" name="Group"/>
          <p:cNvGrpSpPr/>
          <p:nvPr/>
        </p:nvGrpSpPr>
        <p:grpSpPr>
          <a:xfrm>
            <a:off x="1924086" y="5244880"/>
            <a:ext cx="3224146" cy="3226241"/>
            <a:chOff x="156501" y="135334"/>
            <a:chExt cx="3224145" cy="3226239"/>
          </a:xfrm>
        </p:grpSpPr>
        <p:pic>
          <p:nvPicPr>
            <p:cNvPr id="538" name="Image" descr="Image"/>
            <p:cNvPicPr>
              <a:picLocks noChangeAspect="1"/>
            </p:cNvPicPr>
            <p:nvPr/>
          </p:nvPicPr>
          <p:blipFill>
            <a:blip r:embed="rId2"/>
            <a:srcRect l="1890" t="18193" r="82015" b="6813"/>
            <a:stretch>
              <a:fillRect/>
            </a:stretch>
          </p:blipFill>
          <p:spPr>
            <a:xfrm>
              <a:off x="156501" y="135334"/>
              <a:ext cx="2970146" cy="2972241"/>
            </a:xfrm>
            <a:custGeom>
              <a:avLst/>
              <a:gdLst/>
              <a:ahLst/>
              <a:cxnLst>
                <a:cxn ang="0">
                  <a:pos x="wd2" y="hd2"/>
                </a:cxn>
                <a:cxn ang="5400000">
                  <a:pos x="wd2" y="hd2"/>
                </a:cxn>
                <a:cxn ang="10800000">
                  <a:pos x="wd2" y="hd2"/>
                </a:cxn>
                <a:cxn ang="16200000">
                  <a:pos x="wd2" y="hd2"/>
                </a:cxn>
              </a:cxnLst>
              <a:rect l="0" t="0" r="r" b="b"/>
              <a:pathLst>
                <a:path w="21545" h="21594" extrusionOk="0">
                  <a:moveTo>
                    <a:pt x="10780" y="0"/>
                  </a:moveTo>
                  <a:cubicBezTo>
                    <a:pt x="8932" y="0"/>
                    <a:pt x="7415" y="102"/>
                    <a:pt x="7415" y="219"/>
                  </a:cubicBezTo>
                  <a:cubicBezTo>
                    <a:pt x="7415" y="337"/>
                    <a:pt x="7205" y="502"/>
                    <a:pt x="6946" y="597"/>
                  </a:cubicBezTo>
                  <a:cubicBezTo>
                    <a:pt x="6687" y="691"/>
                    <a:pt x="5842" y="1174"/>
                    <a:pt x="5063" y="1667"/>
                  </a:cubicBezTo>
                  <a:cubicBezTo>
                    <a:pt x="4284" y="2159"/>
                    <a:pt x="3529" y="2569"/>
                    <a:pt x="3396" y="2569"/>
                  </a:cubicBezTo>
                  <a:cubicBezTo>
                    <a:pt x="3139" y="2569"/>
                    <a:pt x="1863" y="4539"/>
                    <a:pt x="690" y="6738"/>
                  </a:cubicBezTo>
                  <a:cubicBezTo>
                    <a:pt x="28" y="7981"/>
                    <a:pt x="-26" y="8315"/>
                    <a:pt x="8" y="11066"/>
                  </a:cubicBezTo>
                  <a:cubicBezTo>
                    <a:pt x="40" y="13702"/>
                    <a:pt x="113" y="14129"/>
                    <a:pt x="638" y="14797"/>
                  </a:cubicBezTo>
                  <a:cubicBezTo>
                    <a:pt x="965" y="15213"/>
                    <a:pt x="1237" y="15646"/>
                    <a:pt x="1237" y="15758"/>
                  </a:cubicBezTo>
                  <a:cubicBezTo>
                    <a:pt x="1237" y="16147"/>
                    <a:pt x="3196" y="18981"/>
                    <a:pt x="3465" y="18981"/>
                  </a:cubicBezTo>
                  <a:cubicBezTo>
                    <a:pt x="3615" y="18981"/>
                    <a:pt x="4108" y="19265"/>
                    <a:pt x="4565" y="19607"/>
                  </a:cubicBezTo>
                  <a:cubicBezTo>
                    <a:pt x="5023" y="19948"/>
                    <a:pt x="5853" y="20434"/>
                    <a:pt x="6408" y="20691"/>
                  </a:cubicBezTo>
                  <a:cubicBezTo>
                    <a:pt x="6962" y="20948"/>
                    <a:pt x="7415" y="21261"/>
                    <a:pt x="7415" y="21383"/>
                  </a:cubicBezTo>
                  <a:cubicBezTo>
                    <a:pt x="7415" y="21505"/>
                    <a:pt x="8932" y="21600"/>
                    <a:pt x="10780" y="21594"/>
                  </a:cubicBezTo>
                  <a:cubicBezTo>
                    <a:pt x="12629" y="21587"/>
                    <a:pt x="14134" y="21481"/>
                    <a:pt x="14134" y="21366"/>
                  </a:cubicBezTo>
                  <a:cubicBezTo>
                    <a:pt x="14134" y="21250"/>
                    <a:pt x="14590" y="20942"/>
                    <a:pt x="15145" y="20682"/>
                  </a:cubicBezTo>
                  <a:cubicBezTo>
                    <a:pt x="15699" y="20423"/>
                    <a:pt x="16275" y="20073"/>
                    <a:pt x="16423" y="19901"/>
                  </a:cubicBezTo>
                  <a:cubicBezTo>
                    <a:pt x="16571" y="19729"/>
                    <a:pt x="17094" y="19422"/>
                    <a:pt x="17583" y="19218"/>
                  </a:cubicBezTo>
                  <a:cubicBezTo>
                    <a:pt x="18472" y="18846"/>
                    <a:pt x="19333" y="17692"/>
                    <a:pt x="20862" y="14815"/>
                  </a:cubicBezTo>
                  <a:cubicBezTo>
                    <a:pt x="21517" y="13583"/>
                    <a:pt x="21574" y="13223"/>
                    <a:pt x="21536" y="10637"/>
                  </a:cubicBezTo>
                  <a:cubicBezTo>
                    <a:pt x="21499" y="8170"/>
                    <a:pt x="21406" y="7660"/>
                    <a:pt x="20819" y="6603"/>
                  </a:cubicBezTo>
                  <a:cubicBezTo>
                    <a:pt x="19552" y="4324"/>
                    <a:pt x="18394" y="2569"/>
                    <a:pt x="18153" y="2569"/>
                  </a:cubicBezTo>
                  <a:cubicBezTo>
                    <a:pt x="18021" y="2569"/>
                    <a:pt x="17268" y="2159"/>
                    <a:pt x="16489" y="1667"/>
                  </a:cubicBezTo>
                  <a:cubicBezTo>
                    <a:pt x="15710" y="1174"/>
                    <a:pt x="14865" y="691"/>
                    <a:pt x="14606" y="597"/>
                  </a:cubicBezTo>
                  <a:cubicBezTo>
                    <a:pt x="14348" y="502"/>
                    <a:pt x="14134" y="337"/>
                    <a:pt x="14134" y="219"/>
                  </a:cubicBezTo>
                  <a:cubicBezTo>
                    <a:pt x="14134" y="102"/>
                    <a:pt x="12629" y="0"/>
                    <a:pt x="10780" y="0"/>
                  </a:cubicBezTo>
                  <a:close/>
                  <a:moveTo>
                    <a:pt x="9007" y="7655"/>
                  </a:moveTo>
                  <a:lnTo>
                    <a:pt x="10965" y="7730"/>
                  </a:lnTo>
                  <a:cubicBezTo>
                    <a:pt x="12264" y="7783"/>
                    <a:pt x="12904" y="7922"/>
                    <a:pt x="12865" y="8128"/>
                  </a:cubicBezTo>
                  <a:cubicBezTo>
                    <a:pt x="12832" y="8299"/>
                    <a:pt x="12984" y="8579"/>
                    <a:pt x="13202" y="8760"/>
                  </a:cubicBezTo>
                  <a:cubicBezTo>
                    <a:pt x="13419" y="8940"/>
                    <a:pt x="13596" y="9293"/>
                    <a:pt x="13596" y="9541"/>
                  </a:cubicBezTo>
                  <a:cubicBezTo>
                    <a:pt x="13596" y="9789"/>
                    <a:pt x="13743" y="10144"/>
                    <a:pt x="13924" y="10325"/>
                  </a:cubicBezTo>
                  <a:cubicBezTo>
                    <a:pt x="14184" y="10585"/>
                    <a:pt x="14184" y="10768"/>
                    <a:pt x="13924" y="11185"/>
                  </a:cubicBezTo>
                  <a:cubicBezTo>
                    <a:pt x="13743" y="11475"/>
                    <a:pt x="13596" y="11836"/>
                    <a:pt x="13596" y="11992"/>
                  </a:cubicBezTo>
                  <a:cubicBezTo>
                    <a:pt x="13596" y="12148"/>
                    <a:pt x="13332" y="12632"/>
                    <a:pt x="13009" y="13070"/>
                  </a:cubicBezTo>
                  <a:cubicBezTo>
                    <a:pt x="12465" y="13807"/>
                    <a:pt x="12293" y="13872"/>
                    <a:pt x="10720" y="13872"/>
                  </a:cubicBezTo>
                  <a:lnTo>
                    <a:pt x="9021" y="13872"/>
                  </a:lnTo>
                  <a:lnTo>
                    <a:pt x="8570" y="12860"/>
                  </a:lnTo>
                  <a:cubicBezTo>
                    <a:pt x="8319" y="12305"/>
                    <a:pt x="7924" y="11628"/>
                    <a:pt x="7703" y="11360"/>
                  </a:cubicBezTo>
                  <a:cubicBezTo>
                    <a:pt x="7386" y="10977"/>
                    <a:pt x="7370" y="10776"/>
                    <a:pt x="7620" y="10418"/>
                  </a:cubicBezTo>
                  <a:cubicBezTo>
                    <a:pt x="7794" y="10167"/>
                    <a:pt x="8183" y="9444"/>
                    <a:pt x="8477" y="8809"/>
                  </a:cubicBezTo>
                  <a:lnTo>
                    <a:pt x="9007" y="7655"/>
                  </a:lnTo>
                  <a:close/>
                </a:path>
              </a:pathLst>
            </a:custGeom>
            <a:ln w="12700" cap="flat">
              <a:noFill/>
              <a:miter lim="400000"/>
            </a:ln>
            <a:effectLst/>
          </p:spPr>
        </p:pic>
        <p:pic>
          <p:nvPicPr>
            <p:cNvPr id="539" name="Image" descr="Image"/>
            <p:cNvPicPr>
              <a:picLocks noChangeAspect="1"/>
            </p:cNvPicPr>
            <p:nvPr/>
          </p:nvPicPr>
          <p:blipFill>
            <a:blip r:embed="rId2"/>
            <a:srcRect l="1890" t="18193" r="82015" b="6813"/>
            <a:stretch>
              <a:fillRect/>
            </a:stretch>
          </p:blipFill>
          <p:spPr>
            <a:xfrm>
              <a:off x="283501" y="262334"/>
              <a:ext cx="2970146" cy="2972241"/>
            </a:xfrm>
            <a:custGeom>
              <a:avLst/>
              <a:gdLst/>
              <a:ahLst/>
              <a:cxnLst>
                <a:cxn ang="0">
                  <a:pos x="wd2" y="hd2"/>
                </a:cxn>
                <a:cxn ang="5400000">
                  <a:pos x="wd2" y="hd2"/>
                </a:cxn>
                <a:cxn ang="10800000">
                  <a:pos x="wd2" y="hd2"/>
                </a:cxn>
                <a:cxn ang="16200000">
                  <a:pos x="wd2" y="hd2"/>
                </a:cxn>
              </a:cxnLst>
              <a:rect l="0" t="0" r="r" b="b"/>
              <a:pathLst>
                <a:path w="21545" h="21594" extrusionOk="0">
                  <a:moveTo>
                    <a:pt x="10780" y="0"/>
                  </a:moveTo>
                  <a:cubicBezTo>
                    <a:pt x="8932" y="0"/>
                    <a:pt x="7415" y="102"/>
                    <a:pt x="7415" y="219"/>
                  </a:cubicBezTo>
                  <a:cubicBezTo>
                    <a:pt x="7415" y="337"/>
                    <a:pt x="7205" y="502"/>
                    <a:pt x="6946" y="597"/>
                  </a:cubicBezTo>
                  <a:cubicBezTo>
                    <a:pt x="6687" y="691"/>
                    <a:pt x="5842" y="1174"/>
                    <a:pt x="5063" y="1667"/>
                  </a:cubicBezTo>
                  <a:cubicBezTo>
                    <a:pt x="4284" y="2159"/>
                    <a:pt x="3529" y="2569"/>
                    <a:pt x="3396" y="2569"/>
                  </a:cubicBezTo>
                  <a:cubicBezTo>
                    <a:pt x="3139" y="2569"/>
                    <a:pt x="1863" y="4539"/>
                    <a:pt x="690" y="6738"/>
                  </a:cubicBezTo>
                  <a:cubicBezTo>
                    <a:pt x="28" y="7981"/>
                    <a:pt x="-26" y="8315"/>
                    <a:pt x="8" y="11066"/>
                  </a:cubicBezTo>
                  <a:cubicBezTo>
                    <a:pt x="40" y="13702"/>
                    <a:pt x="113" y="14129"/>
                    <a:pt x="638" y="14797"/>
                  </a:cubicBezTo>
                  <a:cubicBezTo>
                    <a:pt x="965" y="15213"/>
                    <a:pt x="1237" y="15646"/>
                    <a:pt x="1237" y="15758"/>
                  </a:cubicBezTo>
                  <a:cubicBezTo>
                    <a:pt x="1237" y="16147"/>
                    <a:pt x="3196" y="18981"/>
                    <a:pt x="3465" y="18981"/>
                  </a:cubicBezTo>
                  <a:cubicBezTo>
                    <a:pt x="3615" y="18981"/>
                    <a:pt x="4108" y="19265"/>
                    <a:pt x="4565" y="19607"/>
                  </a:cubicBezTo>
                  <a:cubicBezTo>
                    <a:pt x="5023" y="19948"/>
                    <a:pt x="5853" y="20434"/>
                    <a:pt x="6408" y="20691"/>
                  </a:cubicBezTo>
                  <a:cubicBezTo>
                    <a:pt x="6962" y="20948"/>
                    <a:pt x="7415" y="21261"/>
                    <a:pt x="7415" y="21383"/>
                  </a:cubicBezTo>
                  <a:cubicBezTo>
                    <a:pt x="7415" y="21505"/>
                    <a:pt x="8932" y="21600"/>
                    <a:pt x="10780" y="21594"/>
                  </a:cubicBezTo>
                  <a:cubicBezTo>
                    <a:pt x="12629" y="21587"/>
                    <a:pt x="14134" y="21481"/>
                    <a:pt x="14134" y="21366"/>
                  </a:cubicBezTo>
                  <a:cubicBezTo>
                    <a:pt x="14134" y="21250"/>
                    <a:pt x="14590" y="20942"/>
                    <a:pt x="15145" y="20682"/>
                  </a:cubicBezTo>
                  <a:cubicBezTo>
                    <a:pt x="15699" y="20423"/>
                    <a:pt x="16275" y="20073"/>
                    <a:pt x="16423" y="19901"/>
                  </a:cubicBezTo>
                  <a:cubicBezTo>
                    <a:pt x="16571" y="19729"/>
                    <a:pt x="17094" y="19422"/>
                    <a:pt x="17583" y="19218"/>
                  </a:cubicBezTo>
                  <a:cubicBezTo>
                    <a:pt x="18472" y="18846"/>
                    <a:pt x="19333" y="17692"/>
                    <a:pt x="20862" y="14815"/>
                  </a:cubicBezTo>
                  <a:cubicBezTo>
                    <a:pt x="21517" y="13583"/>
                    <a:pt x="21574" y="13223"/>
                    <a:pt x="21536" y="10637"/>
                  </a:cubicBezTo>
                  <a:cubicBezTo>
                    <a:pt x="21499" y="8170"/>
                    <a:pt x="21406" y="7660"/>
                    <a:pt x="20819" y="6603"/>
                  </a:cubicBezTo>
                  <a:cubicBezTo>
                    <a:pt x="19552" y="4324"/>
                    <a:pt x="18394" y="2569"/>
                    <a:pt x="18153" y="2569"/>
                  </a:cubicBezTo>
                  <a:cubicBezTo>
                    <a:pt x="18021" y="2569"/>
                    <a:pt x="17268" y="2159"/>
                    <a:pt x="16489" y="1667"/>
                  </a:cubicBezTo>
                  <a:cubicBezTo>
                    <a:pt x="15710" y="1174"/>
                    <a:pt x="14865" y="691"/>
                    <a:pt x="14606" y="597"/>
                  </a:cubicBezTo>
                  <a:cubicBezTo>
                    <a:pt x="14348" y="502"/>
                    <a:pt x="14134" y="337"/>
                    <a:pt x="14134" y="219"/>
                  </a:cubicBezTo>
                  <a:cubicBezTo>
                    <a:pt x="14134" y="102"/>
                    <a:pt x="12629" y="0"/>
                    <a:pt x="10780" y="0"/>
                  </a:cubicBezTo>
                  <a:close/>
                  <a:moveTo>
                    <a:pt x="9007" y="7655"/>
                  </a:moveTo>
                  <a:lnTo>
                    <a:pt x="10965" y="7730"/>
                  </a:lnTo>
                  <a:cubicBezTo>
                    <a:pt x="12264" y="7783"/>
                    <a:pt x="12904" y="7922"/>
                    <a:pt x="12865" y="8128"/>
                  </a:cubicBezTo>
                  <a:cubicBezTo>
                    <a:pt x="12832" y="8299"/>
                    <a:pt x="12984" y="8579"/>
                    <a:pt x="13202" y="8760"/>
                  </a:cubicBezTo>
                  <a:cubicBezTo>
                    <a:pt x="13419" y="8940"/>
                    <a:pt x="13596" y="9293"/>
                    <a:pt x="13596" y="9541"/>
                  </a:cubicBezTo>
                  <a:cubicBezTo>
                    <a:pt x="13596" y="9789"/>
                    <a:pt x="13743" y="10144"/>
                    <a:pt x="13924" y="10325"/>
                  </a:cubicBezTo>
                  <a:cubicBezTo>
                    <a:pt x="14184" y="10585"/>
                    <a:pt x="14184" y="10768"/>
                    <a:pt x="13924" y="11185"/>
                  </a:cubicBezTo>
                  <a:cubicBezTo>
                    <a:pt x="13743" y="11475"/>
                    <a:pt x="13596" y="11836"/>
                    <a:pt x="13596" y="11992"/>
                  </a:cubicBezTo>
                  <a:cubicBezTo>
                    <a:pt x="13596" y="12148"/>
                    <a:pt x="13332" y="12632"/>
                    <a:pt x="13009" y="13070"/>
                  </a:cubicBezTo>
                  <a:cubicBezTo>
                    <a:pt x="12465" y="13807"/>
                    <a:pt x="12293" y="13872"/>
                    <a:pt x="10720" y="13872"/>
                  </a:cubicBezTo>
                  <a:lnTo>
                    <a:pt x="9021" y="13872"/>
                  </a:lnTo>
                  <a:lnTo>
                    <a:pt x="8570" y="12860"/>
                  </a:lnTo>
                  <a:cubicBezTo>
                    <a:pt x="8319" y="12305"/>
                    <a:pt x="7924" y="11628"/>
                    <a:pt x="7703" y="11360"/>
                  </a:cubicBezTo>
                  <a:cubicBezTo>
                    <a:pt x="7386" y="10977"/>
                    <a:pt x="7370" y="10776"/>
                    <a:pt x="7620" y="10418"/>
                  </a:cubicBezTo>
                  <a:cubicBezTo>
                    <a:pt x="7794" y="10167"/>
                    <a:pt x="8183" y="9444"/>
                    <a:pt x="8477" y="8809"/>
                  </a:cubicBezTo>
                  <a:lnTo>
                    <a:pt x="9007" y="7655"/>
                  </a:lnTo>
                  <a:close/>
                </a:path>
              </a:pathLst>
            </a:custGeom>
            <a:ln w="12700" cap="flat">
              <a:noFill/>
              <a:miter lim="400000"/>
            </a:ln>
            <a:effectLst/>
          </p:spPr>
        </p:pic>
        <p:pic>
          <p:nvPicPr>
            <p:cNvPr id="540" name="Image" descr="Image"/>
            <p:cNvPicPr>
              <a:picLocks noChangeAspect="1"/>
            </p:cNvPicPr>
            <p:nvPr/>
          </p:nvPicPr>
          <p:blipFill>
            <a:blip r:embed="rId2"/>
            <a:srcRect l="1890" t="18193" r="82015" b="6813"/>
            <a:stretch>
              <a:fillRect/>
            </a:stretch>
          </p:blipFill>
          <p:spPr>
            <a:xfrm>
              <a:off x="410501" y="389334"/>
              <a:ext cx="2970146" cy="2972241"/>
            </a:xfrm>
            <a:custGeom>
              <a:avLst/>
              <a:gdLst/>
              <a:ahLst/>
              <a:cxnLst>
                <a:cxn ang="0">
                  <a:pos x="wd2" y="hd2"/>
                </a:cxn>
                <a:cxn ang="5400000">
                  <a:pos x="wd2" y="hd2"/>
                </a:cxn>
                <a:cxn ang="10800000">
                  <a:pos x="wd2" y="hd2"/>
                </a:cxn>
                <a:cxn ang="16200000">
                  <a:pos x="wd2" y="hd2"/>
                </a:cxn>
              </a:cxnLst>
              <a:rect l="0" t="0" r="r" b="b"/>
              <a:pathLst>
                <a:path w="21545" h="21594" extrusionOk="0">
                  <a:moveTo>
                    <a:pt x="10780" y="0"/>
                  </a:moveTo>
                  <a:cubicBezTo>
                    <a:pt x="8932" y="0"/>
                    <a:pt x="7415" y="102"/>
                    <a:pt x="7415" y="219"/>
                  </a:cubicBezTo>
                  <a:cubicBezTo>
                    <a:pt x="7415" y="337"/>
                    <a:pt x="7205" y="502"/>
                    <a:pt x="6946" y="597"/>
                  </a:cubicBezTo>
                  <a:cubicBezTo>
                    <a:pt x="6687" y="691"/>
                    <a:pt x="5842" y="1174"/>
                    <a:pt x="5063" y="1667"/>
                  </a:cubicBezTo>
                  <a:cubicBezTo>
                    <a:pt x="4284" y="2159"/>
                    <a:pt x="3529" y="2569"/>
                    <a:pt x="3396" y="2569"/>
                  </a:cubicBezTo>
                  <a:cubicBezTo>
                    <a:pt x="3139" y="2569"/>
                    <a:pt x="1863" y="4539"/>
                    <a:pt x="690" y="6738"/>
                  </a:cubicBezTo>
                  <a:cubicBezTo>
                    <a:pt x="28" y="7981"/>
                    <a:pt x="-26" y="8315"/>
                    <a:pt x="8" y="11066"/>
                  </a:cubicBezTo>
                  <a:cubicBezTo>
                    <a:pt x="40" y="13702"/>
                    <a:pt x="113" y="14129"/>
                    <a:pt x="638" y="14797"/>
                  </a:cubicBezTo>
                  <a:cubicBezTo>
                    <a:pt x="965" y="15213"/>
                    <a:pt x="1237" y="15646"/>
                    <a:pt x="1237" y="15758"/>
                  </a:cubicBezTo>
                  <a:cubicBezTo>
                    <a:pt x="1237" y="16147"/>
                    <a:pt x="3196" y="18981"/>
                    <a:pt x="3465" y="18981"/>
                  </a:cubicBezTo>
                  <a:cubicBezTo>
                    <a:pt x="3615" y="18981"/>
                    <a:pt x="4108" y="19265"/>
                    <a:pt x="4565" y="19607"/>
                  </a:cubicBezTo>
                  <a:cubicBezTo>
                    <a:pt x="5023" y="19948"/>
                    <a:pt x="5853" y="20434"/>
                    <a:pt x="6408" y="20691"/>
                  </a:cubicBezTo>
                  <a:cubicBezTo>
                    <a:pt x="6962" y="20948"/>
                    <a:pt x="7415" y="21261"/>
                    <a:pt x="7415" y="21383"/>
                  </a:cubicBezTo>
                  <a:cubicBezTo>
                    <a:pt x="7415" y="21505"/>
                    <a:pt x="8932" y="21600"/>
                    <a:pt x="10780" y="21594"/>
                  </a:cubicBezTo>
                  <a:cubicBezTo>
                    <a:pt x="12629" y="21587"/>
                    <a:pt x="14134" y="21481"/>
                    <a:pt x="14134" y="21366"/>
                  </a:cubicBezTo>
                  <a:cubicBezTo>
                    <a:pt x="14134" y="21250"/>
                    <a:pt x="14590" y="20942"/>
                    <a:pt x="15145" y="20682"/>
                  </a:cubicBezTo>
                  <a:cubicBezTo>
                    <a:pt x="15699" y="20423"/>
                    <a:pt x="16275" y="20073"/>
                    <a:pt x="16423" y="19901"/>
                  </a:cubicBezTo>
                  <a:cubicBezTo>
                    <a:pt x="16571" y="19729"/>
                    <a:pt x="17094" y="19422"/>
                    <a:pt x="17583" y="19218"/>
                  </a:cubicBezTo>
                  <a:cubicBezTo>
                    <a:pt x="18472" y="18846"/>
                    <a:pt x="19333" y="17692"/>
                    <a:pt x="20862" y="14815"/>
                  </a:cubicBezTo>
                  <a:cubicBezTo>
                    <a:pt x="21517" y="13583"/>
                    <a:pt x="21574" y="13223"/>
                    <a:pt x="21536" y="10637"/>
                  </a:cubicBezTo>
                  <a:cubicBezTo>
                    <a:pt x="21499" y="8170"/>
                    <a:pt x="21406" y="7660"/>
                    <a:pt x="20819" y="6603"/>
                  </a:cubicBezTo>
                  <a:cubicBezTo>
                    <a:pt x="19552" y="4324"/>
                    <a:pt x="18394" y="2569"/>
                    <a:pt x="18153" y="2569"/>
                  </a:cubicBezTo>
                  <a:cubicBezTo>
                    <a:pt x="18021" y="2569"/>
                    <a:pt x="17268" y="2159"/>
                    <a:pt x="16489" y="1667"/>
                  </a:cubicBezTo>
                  <a:cubicBezTo>
                    <a:pt x="15710" y="1174"/>
                    <a:pt x="14865" y="691"/>
                    <a:pt x="14606" y="597"/>
                  </a:cubicBezTo>
                  <a:cubicBezTo>
                    <a:pt x="14348" y="502"/>
                    <a:pt x="14134" y="337"/>
                    <a:pt x="14134" y="219"/>
                  </a:cubicBezTo>
                  <a:cubicBezTo>
                    <a:pt x="14134" y="102"/>
                    <a:pt x="12629" y="0"/>
                    <a:pt x="10780" y="0"/>
                  </a:cubicBezTo>
                  <a:close/>
                  <a:moveTo>
                    <a:pt x="9007" y="7655"/>
                  </a:moveTo>
                  <a:lnTo>
                    <a:pt x="10965" y="7730"/>
                  </a:lnTo>
                  <a:cubicBezTo>
                    <a:pt x="12264" y="7783"/>
                    <a:pt x="12904" y="7922"/>
                    <a:pt x="12865" y="8128"/>
                  </a:cubicBezTo>
                  <a:cubicBezTo>
                    <a:pt x="12832" y="8299"/>
                    <a:pt x="12984" y="8579"/>
                    <a:pt x="13202" y="8760"/>
                  </a:cubicBezTo>
                  <a:cubicBezTo>
                    <a:pt x="13419" y="8940"/>
                    <a:pt x="13596" y="9293"/>
                    <a:pt x="13596" y="9541"/>
                  </a:cubicBezTo>
                  <a:cubicBezTo>
                    <a:pt x="13596" y="9789"/>
                    <a:pt x="13743" y="10144"/>
                    <a:pt x="13924" y="10325"/>
                  </a:cubicBezTo>
                  <a:cubicBezTo>
                    <a:pt x="14184" y="10585"/>
                    <a:pt x="14184" y="10768"/>
                    <a:pt x="13924" y="11185"/>
                  </a:cubicBezTo>
                  <a:cubicBezTo>
                    <a:pt x="13743" y="11475"/>
                    <a:pt x="13596" y="11836"/>
                    <a:pt x="13596" y="11992"/>
                  </a:cubicBezTo>
                  <a:cubicBezTo>
                    <a:pt x="13596" y="12148"/>
                    <a:pt x="13332" y="12632"/>
                    <a:pt x="13009" y="13070"/>
                  </a:cubicBezTo>
                  <a:cubicBezTo>
                    <a:pt x="12465" y="13807"/>
                    <a:pt x="12293" y="13872"/>
                    <a:pt x="10720" y="13872"/>
                  </a:cubicBezTo>
                  <a:lnTo>
                    <a:pt x="9021" y="13872"/>
                  </a:lnTo>
                  <a:lnTo>
                    <a:pt x="8570" y="12860"/>
                  </a:lnTo>
                  <a:cubicBezTo>
                    <a:pt x="8319" y="12305"/>
                    <a:pt x="7924" y="11628"/>
                    <a:pt x="7703" y="11360"/>
                  </a:cubicBezTo>
                  <a:cubicBezTo>
                    <a:pt x="7386" y="10977"/>
                    <a:pt x="7370" y="10776"/>
                    <a:pt x="7620" y="10418"/>
                  </a:cubicBezTo>
                  <a:cubicBezTo>
                    <a:pt x="7794" y="10167"/>
                    <a:pt x="8183" y="9444"/>
                    <a:pt x="8477" y="8809"/>
                  </a:cubicBezTo>
                  <a:lnTo>
                    <a:pt x="9007" y="7655"/>
                  </a:lnTo>
                  <a:close/>
                </a:path>
              </a:pathLst>
            </a:custGeom>
            <a:ln w="12700" cap="flat">
              <a:noFill/>
              <a:miter lim="400000"/>
            </a:ln>
            <a:effectLst/>
          </p:spPr>
        </p:pic>
      </p:grpSp>
      <p:sp>
        <p:nvSpPr>
          <p:cNvPr id="542" name="Run SCAO METIS COMPASS…"/>
          <p:cNvSpPr txBox="1"/>
          <p:nvPr/>
        </p:nvSpPr>
        <p:spPr>
          <a:xfrm>
            <a:off x="1529691" y="3376133"/>
            <a:ext cx="5496257" cy="1538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3200"/>
            </a:pPr>
            <a:r>
              <a:t>Run SCAO METIS COMPASS</a:t>
            </a:r>
          </a:p>
          <a:p>
            <a:pPr algn="l">
              <a:defRPr sz="3200"/>
            </a:pPr>
            <a:r>
              <a:t> - Save residual wavefront </a:t>
            </a:r>
          </a:p>
          <a:p>
            <a:pPr algn="l">
              <a:defRPr sz="3200"/>
            </a:pPr>
            <a:r>
              <a:t> - Save WF telemetry</a:t>
            </a:r>
          </a:p>
        </p:txBody>
      </p:sp>
      <p:grpSp>
        <p:nvGrpSpPr>
          <p:cNvPr id="545" name="Group"/>
          <p:cNvGrpSpPr/>
          <p:nvPr/>
        </p:nvGrpSpPr>
        <p:grpSpPr>
          <a:xfrm>
            <a:off x="1815477" y="9005878"/>
            <a:ext cx="3399711" cy="3333421"/>
            <a:chOff x="-12" y="0"/>
            <a:chExt cx="3399710" cy="3333420"/>
          </a:xfrm>
        </p:grpSpPr>
        <p:pic>
          <p:nvPicPr>
            <p:cNvPr id="543" name="wf_rec_illustration.pdf" descr="wf_rec_illustration.pdf"/>
            <p:cNvPicPr>
              <a:picLocks noChangeAspect="1"/>
            </p:cNvPicPr>
            <p:nvPr/>
          </p:nvPicPr>
          <p:blipFill>
            <a:blip r:embed="rId3"/>
            <a:srcRect l="3858" t="5097" r="4454" b="5095"/>
            <a:stretch>
              <a:fillRect/>
            </a:stretch>
          </p:blipFill>
          <p:spPr>
            <a:xfrm>
              <a:off x="-13" y="0"/>
              <a:ext cx="3232163" cy="3165872"/>
            </a:xfrm>
            <a:custGeom>
              <a:avLst/>
              <a:gdLst/>
              <a:ahLst/>
              <a:cxnLst>
                <a:cxn ang="0">
                  <a:pos x="wd2" y="hd2"/>
                </a:cxn>
                <a:cxn ang="5400000">
                  <a:pos x="wd2" y="hd2"/>
                </a:cxn>
                <a:cxn ang="10800000">
                  <a:pos x="wd2" y="hd2"/>
                </a:cxn>
                <a:cxn ang="16200000">
                  <a:pos x="wd2" y="hd2"/>
                </a:cxn>
              </a:cxnLst>
              <a:rect l="0" t="0" r="r" b="b"/>
              <a:pathLst>
                <a:path w="21477" h="21600" extrusionOk="0">
                  <a:moveTo>
                    <a:pt x="10752" y="0"/>
                  </a:moveTo>
                  <a:cubicBezTo>
                    <a:pt x="7391" y="0"/>
                    <a:pt x="7373" y="1"/>
                    <a:pt x="7226" y="344"/>
                  </a:cubicBezTo>
                  <a:cubicBezTo>
                    <a:pt x="7118" y="597"/>
                    <a:pt x="6976" y="676"/>
                    <a:pt x="6688" y="642"/>
                  </a:cubicBezTo>
                  <a:cubicBezTo>
                    <a:pt x="6391" y="606"/>
                    <a:pt x="6276" y="677"/>
                    <a:pt x="6211" y="931"/>
                  </a:cubicBezTo>
                  <a:cubicBezTo>
                    <a:pt x="6147" y="1181"/>
                    <a:pt x="6048" y="1243"/>
                    <a:pt x="5815" y="1181"/>
                  </a:cubicBezTo>
                  <a:cubicBezTo>
                    <a:pt x="5594" y="1121"/>
                    <a:pt x="5434" y="1205"/>
                    <a:pt x="5267" y="1468"/>
                  </a:cubicBezTo>
                  <a:cubicBezTo>
                    <a:pt x="5116" y="1705"/>
                    <a:pt x="4887" y="1836"/>
                    <a:pt x="4634" y="1836"/>
                  </a:cubicBezTo>
                  <a:cubicBezTo>
                    <a:pt x="4367" y="1836"/>
                    <a:pt x="4193" y="1950"/>
                    <a:pt x="4093" y="2182"/>
                  </a:cubicBezTo>
                  <a:cubicBezTo>
                    <a:pt x="3980" y="2448"/>
                    <a:pt x="3845" y="2515"/>
                    <a:pt x="3513" y="2475"/>
                  </a:cubicBezTo>
                  <a:cubicBezTo>
                    <a:pt x="3165" y="2433"/>
                    <a:pt x="3100" y="2472"/>
                    <a:pt x="3176" y="2673"/>
                  </a:cubicBezTo>
                  <a:cubicBezTo>
                    <a:pt x="3231" y="2822"/>
                    <a:pt x="3181" y="2956"/>
                    <a:pt x="3049" y="3008"/>
                  </a:cubicBezTo>
                  <a:cubicBezTo>
                    <a:pt x="2927" y="3056"/>
                    <a:pt x="2825" y="3194"/>
                    <a:pt x="2825" y="3314"/>
                  </a:cubicBezTo>
                  <a:cubicBezTo>
                    <a:pt x="2825" y="3434"/>
                    <a:pt x="2726" y="3572"/>
                    <a:pt x="2603" y="3620"/>
                  </a:cubicBezTo>
                  <a:cubicBezTo>
                    <a:pt x="2480" y="3669"/>
                    <a:pt x="2379" y="3803"/>
                    <a:pt x="2379" y="3918"/>
                  </a:cubicBezTo>
                  <a:cubicBezTo>
                    <a:pt x="2379" y="4134"/>
                    <a:pt x="1884" y="5112"/>
                    <a:pt x="1572" y="5516"/>
                  </a:cubicBezTo>
                  <a:cubicBezTo>
                    <a:pt x="1474" y="5642"/>
                    <a:pt x="1303" y="5951"/>
                    <a:pt x="1187" y="6204"/>
                  </a:cubicBezTo>
                  <a:cubicBezTo>
                    <a:pt x="1072" y="6456"/>
                    <a:pt x="826" y="6878"/>
                    <a:pt x="641" y="7140"/>
                  </a:cubicBezTo>
                  <a:cubicBezTo>
                    <a:pt x="196" y="7774"/>
                    <a:pt x="62" y="8370"/>
                    <a:pt x="296" y="8659"/>
                  </a:cubicBezTo>
                  <a:cubicBezTo>
                    <a:pt x="447" y="8847"/>
                    <a:pt x="436" y="8944"/>
                    <a:pt x="238" y="9169"/>
                  </a:cubicBezTo>
                  <a:cubicBezTo>
                    <a:pt x="-65" y="9512"/>
                    <a:pt x="-69" y="9635"/>
                    <a:pt x="219" y="9962"/>
                  </a:cubicBezTo>
                  <a:cubicBezTo>
                    <a:pt x="423" y="10193"/>
                    <a:pt x="423" y="10240"/>
                    <a:pt x="219" y="10414"/>
                  </a:cubicBezTo>
                  <a:cubicBezTo>
                    <a:pt x="76" y="10536"/>
                    <a:pt x="3" y="10676"/>
                    <a:pt x="0" y="10799"/>
                  </a:cubicBezTo>
                  <a:cubicBezTo>
                    <a:pt x="-2" y="10921"/>
                    <a:pt x="65" y="11026"/>
                    <a:pt x="203" y="11080"/>
                  </a:cubicBezTo>
                  <a:cubicBezTo>
                    <a:pt x="458" y="11180"/>
                    <a:pt x="422" y="11617"/>
                    <a:pt x="145" y="11792"/>
                  </a:cubicBezTo>
                  <a:cubicBezTo>
                    <a:pt x="17" y="11874"/>
                    <a:pt x="-10" y="12016"/>
                    <a:pt x="69" y="12201"/>
                  </a:cubicBezTo>
                  <a:cubicBezTo>
                    <a:pt x="135" y="12357"/>
                    <a:pt x="194" y="12804"/>
                    <a:pt x="201" y="13195"/>
                  </a:cubicBezTo>
                  <a:cubicBezTo>
                    <a:pt x="209" y="13631"/>
                    <a:pt x="311" y="14017"/>
                    <a:pt x="465" y="14191"/>
                  </a:cubicBezTo>
                  <a:cubicBezTo>
                    <a:pt x="703" y="14462"/>
                    <a:pt x="1306" y="15535"/>
                    <a:pt x="1875" y="16699"/>
                  </a:cubicBezTo>
                  <a:cubicBezTo>
                    <a:pt x="2020" y="16994"/>
                    <a:pt x="2208" y="17283"/>
                    <a:pt x="2295" y="17343"/>
                  </a:cubicBezTo>
                  <a:cubicBezTo>
                    <a:pt x="2381" y="17403"/>
                    <a:pt x="2453" y="17507"/>
                    <a:pt x="2453" y="17574"/>
                  </a:cubicBezTo>
                  <a:cubicBezTo>
                    <a:pt x="2453" y="17640"/>
                    <a:pt x="2593" y="17900"/>
                    <a:pt x="2764" y="18153"/>
                  </a:cubicBezTo>
                  <a:cubicBezTo>
                    <a:pt x="2935" y="18406"/>
                    <a:pt x="3119" y="18737"/>
                    <a:pt x="3173" y="18890"/>
                  </a:cubicBezTo>
                  <a:cubicBezTo>
                    <a:pt x="3236" y="19070"/>
                    <a:pt x="3390" y="19154"/>
                    <a:pt x="3608" y="19122"/>
                  </a:cubicBezTo>
                  <a:cubicBezTo>
                    <a:pt x="3841" y="19089"/>
                    <a:pt x="3991" y="19179"/>
                    <a:pt x="4093" y="19418"/>
                  </a:cubicBezTo>
                  <a:cubicBezTo>
                    <a:pt x="4194" y="19654"/>
                    <a:pt x="4368" y="19761"/>
                    <a:pt x="4647" y="19761"/>
                  </a:cubicBezTo>
                  <a:cubicBezTo>
                    <a:pt x="4901" y="19761"/>
                    <a:pt x="5114" y="19876"/>
                    <a:pt x="5214" y="20067"/>
                  </a:cubicBezTo>
                  <a:cubicBezTo>
                    <a:pt x="5310" y="20251"/>
                    <a:pt x="5526" y="20373"/>
                    <a:pt x="5755" y="20373"/>
                  </a:cubicBezTo>
                  <a:cubicBezTo>
                    <a:pt x="6011" y="20373"/>
                    <a:pt x="6164" y="20474"/>
                    <a:pt x="6216" y="20679"/>
                  </a:cubicBezTo>
                  <a:cubicBezTo>
                    <a:pt x="6272" y="20899"/>
                    <a:pt x="6417" y="20988"/>
                    <a:pt x="6736" y="20988"/>
                  </a:cubicBezTo>
                  <a:cubicBezTo>
                    <a:pt x="7054" y="20988"/>
                    <a:pt x="7205" y="21074"/>
                    <a:pt x="7261" y="21294"/>
                  </a:cubicBezTo>
                  <a:cubicBezTo>
                    <a:pt x="7336" y="21589"/>
                    <a:pt x="7462" y="21600"/>
                    <a:pt x="10715" y="21600"/>
                  </a:cubicBezTo>
                  <a:cubicBezTo>
                    <a:pt x="13932" y="21600"/>
                    <a:pt x="14103" y="21586"/>
                    <a:pt x="14281" y="21294"/>
                  </a:cubicBezTo>
                  <a:cubicBezTo>
                    <a:pt x="14383" y="21126"/>
                    <a:pt x="14627" y="20988"/>
                    <a:pt x="14821" y="20988"/>
                  </a:cubicBezTo>
                  <a:cubicBezTo>
                    <a:pt x="15050" y="20988"/>
                    <a:pt x="15204" y="20877"/>
                    <a:pt x="15254" y="20679"/>
                  </a:cubicBezTo>
                  <a:cubicBezTo>
                    <a:pt x="15305" y="20479"/>
                    <a:pt x="15456" y="20373"/>
                    <a:pt x="15694" y="20373"/>
                  </a:cubicBezTo>
                  <a:cubicBezTo>
                    <a:pt x="15894" y="20373"/>
                    <a:pt x="16179" y="20236"/>
                    <a:pt x="16327" y="20067"/>
                  </a:cubicBezTo>
                  <a:cubicBezTo>
                    <a:pt x="16476" y="19899"/>
                    <a:pt x="16748" y="19761"/>
                    <a:pt x="16931" y="19761"/>
                  </a:cubicBezTo>
                  <a:cubicBezTo>
                    <a:pt x="17118" y="19761"/>
                    <a:pt x="17368" y="19601"/>
                    <a:pt x="17501" y="19393"/>
                  </a:cubicBezTo>
                  <a:cubicBezTo>
                    <a:pt x="17665" y="19136"/>
                    <a:pt x="17828" y="19047"/>
                    <a:pt x="18039" y="19103"/>
                  </a:cubicBezTo>
                  <a:cubicBezTo>
                    <a:pt x="18248" y="19160"/>
                    <a:pt x="18345" y="19110"/>
                    <a:pt x="18345" y="18944"/>
                  </a:cubicBezTo>
                  <a:cubicBezTo>
                    <a:pt x="18345" y="18812"/>
                    <a:pt x="18430" y="18648"/>
                    <a:pt x="18537" y="18581"/>
                  </a:cubicBezTo>
                  <a:cubicBezTo>
                    <a:pt x="18644" y="18513"/>
                    <a:pt x="18850" y="18201"/>
                    <a:pt x="18993" y="17885"/>
                  </a:cubicBezTo>
                  <a:cubicBezTo>
                    <a:pt x="19136" y="17569"/>
                    <a:pt x="19323" y="17311"/>
                    <a:pt x="19410" y="17311"/>
                  </a:cubicBezTo>
                  <a:cubicBezTo>
                    <a:pt x="19497" y="17311"/>
                    <a:pt x="19530" y="17208"/>
                    <a:pt x="19484" y="17083"/>
                  </a:cubicBezTo>
                  <a:cubicBezTo>
                    <a:pt x="19438" y="16959"/>
                    <a:pt x="19486" y="16805"/>
                    <a:pt x="19589" y="16740"/>
                  </a:cubicBezTo>
                  <a:cubicBezTo>
                    <a:pt x="19693" y="16674"/>
                    <a:pt x="19961" y="16230"/>
                    <a:pt x="20185" y="15751"/>
                  </a:cubicBezTo>
                  <a:cubicBezTo>
                    <a:pt x="20410" y="15273"/>
                    <a:pt x="20641" y="14860"/>
                    <a:pt x="20700" y="14833"/>
                  </a:cubicBezTo>
                  <a:cubicBezTo>
                    <a:pt x="20879" y="14750"/>
                    <a:pt x="21478" y="13468"/>
                    <a:pt x="21478" y="13168"/>
                  </a:cubicBezTo>
                  <a:cubicBezTo>
                    <a:pt x="21478" y="13012"/>
                    <a:pt x="21410" y="12845"/>
                    <a:pt x="21330" y="12794"/>
                  </a:cubicBezTo>
                  <a:cubicBezTo>
                    <a:pt x="21237" y="12735"/>
                    <a:pt x="21246" y="12601"/>
                    <a:pt x="21354" y="12423"/>
                  </a:cubicBezTo>
                  <a:cubicBezTo>
                    <a:pt x="21455" y="12257"/>
                    <a:pt x="21474" y="12027"/>
                    <a:pt x="21401" y="11855"/>
                  </a:cubicBezTo>
                  <a:cubicBezTo>
                    <a:pt x="21247" y="11493"/>
                    <a:pt x="21247" y="11331"/>
                    <a:pt x="21401" y="10969"/>
                  </a:cubicBezTo>
                  <a:cubicBezTo>
                    <a:pt x="21474" y="10797"/>
                    <a:pt x="21455" y="10570"/>
                    <a:pt x="21354" y="10403"/>
                  </a:cubicBezTo>
                  <a:cubicBezTo>
                    <a:pt x="21246" y="10226"/>
                    <a:pt x="21237" y="10091"/>
                    <a:pt x="21330" y="10032"/>
                  </a:cubicBezTo>
                  <a:cubicBezTo>
                    <a:pt x="21531" y="9905"/>
                    <a:pt x="21514" y="9293"/>
                    <a:pt x="21304" y="9076"/>
                  </a:cubicBezTo>
                  <a:cubicBezTo>
                    <a:pt x="21173" y="8942"/>
                    <a:pt x="21180" y="8840"/>
                    <a:pt x="21327" y="8657"/>
                  </a:cubicBezTo>
                  <a:cubicBezTo>
                    <a:pt x="21470" y="8481"/>
                    <a:pt x="21480" y="8322"/>
                    <a:pt x="21370" y="8075"/>
                  </a:cubicBezTo>
                  <a:cubicBezTo>
                    <a:pt x="21286" y="7888"/>
                    <a:pt x="21124" y="7529"/>
                    <a:pt x="21011" y="7276"/>
                  </a:cubicBezTo>
                  <a:cubicBezTo>
                    <a:pt x="20897" y="7023"/>
                    <a:pt x="20723" y="6761"/>
                    <a:pt x="20621" y="6694"/>
                  </a:cubicBezTo>
                  <a:cubicBezTo>
                    <a:pt x="20518" y="6626"/>
                    <a:pt x="20433" y="6489"/>
                    <a:pt x="20431" y="6388"/>
                  </a:cubicBezTo>
                  <a:cubicBezTo>
                    <a:pt x="20429" y="6287"/>
                    <a:pt x="20293" y="6032"/>
                    <a:pt x="20133" y="5822"/>
                  </a:cubicBezTo>
                  <a:cubicBezTo>
                    <a:pt x="19972" y="5611"/>
                    <a:pt x="19842" y="5339"/>
                    <a:pt x="19840" y="5221"/>
                  </a:cubicBezTo>
                  <a:cubicBezTo>
                    <a:pt x="19838" y="5102"/>
                    <a:pt x="19683" y="4794"/>
                    <a:pt x="19497" y="4533"/>
                  </a:cubicBezTo>
                  <a:cubicBezTo>
                    <a:pt x="19311" y="4272"/>
                    <a:pt x="19059" y="3854"/>
                    <a:pt x="18938" y="3601"/>
                  </a:cubicBezTo>
                  <a:cubicBezTo>
                    <a:pt x="18817" y="3349"/>
                    <a:pt x="18632" y="3087"/>
                    <a:pt x="18529" y="3019"/>
                  </a:cubicBezTo>
                  <a:cubicBezTo>
                    <a:pt x="18427" y="2952"/>
                    <a:pt x="18345" y="2789"/>
                    <a:pt x="18345" y="2662"/>
                  </a:cubicBezTo>
                  <a:cubicBezTo>
                    <a:pt x="18345" y="2509"/>
                    <a:pt x="18228" y="2446"/>
                    <a:pt x="18007" y="2478"/>
                  </a:cubicBezTo>
                  <a:cubicBezTo>
                    <a:pt x="17775" y="2511"/>
                    <a:pt x="17626" y="2421"/>
                    <a:pt x="17525" y="2182"/>
                  </a:cubicBezTo>
                  <a:cubicBezTo>
                    <a:pt x="17426" y="1952"/>
                    <a:pt x="17250" y="1836"/>
                    <a:pt x="16989" y="1836"/>
                  </a:cubicBezTo>
                  <a:cubicBezTo>
                    <a:pt x="16775" y="1836"/>
                    <a:pt x="16476" y="1701"/>
                    <a:pt x="16327" y="1533"/>
                  </a:cubicBezTo>
                  <a:cubicBezTo>
                    <a:pt x="16179" y="1364"/>
                    <a:pt x="15937" y="1227"/>
                    <a:pt x="15787" y="1227"/>
                  </a:cubicBezTo>
                  <a:cubicBezTo>
                    <a:pt x="15636" y="1227"/>
                    <a:pt x="15428" y="1089"/>
                    <a:pt x="15325" y="921"/>
                  </a:cubicBezTo>
                  <a:cubicBezTo>
                    <a:pt x="15210" y="731"/>
                    <a:pt x="14977" y="612"/>
                    <a:pt x="14713" y="612"/>
                  </a:cubicBezTo>
                  <a:cubicBezTo>
                    <a:pt x="14413" y="612"/>
                    <a:pt x="14265" y="522"/>
                    <a:pt x="14210" y="306"/>
                  </a:cubicBezTo>
                  <a:cubicBezTo>
                    <a:pt x="14134" y="11"/>
                    <a:pt x="14006" y="0"/>
                    <a:pt x="10752" y="0"/>
                  </a:cubicBezTo>
                  <a:close/>
                  <a:moveTo>
                    <a:pt x="9191" y="7899"/>
                  </a:moveTo>
                  <a:lnTo>
                    <a:pt x="10805" y="7899"/>
                  </a:lnTo>
                  <a:cubicBezTo>
                    <a:pt x="11174" y="7899"/>
                    <a:pt x="11452" y="7902"/>
                    <a:pt x="11675" y="7909"/>
                  </a:cubicBezTo>
                  <a:cubicBezTo>
                    <a:pt x="11875" y="7917"/>
                    <a:pt x="12033" y="7927"/>
                    <a:pt x="12150" y="7945"/>
                  </a:cubicBezTo>
                  <a:cubicBezTo>
                    <a:pt x="12159" y="7946"/>
                    <a:pt x="12176" y="7946"/>
                    <a:pt x="12184" y="7947"/>
                  </a:cubicBezTo>
                  <a:cubicBezTo>
                    <a:pt x="12185" y="7948"/>
                    <a:pt x="12186" y="7950"/>
                    <a:pt x="12187" y="7950"/>
                  </a:cubicBezTo>
                  <a:cubicBezTo>
                    <a:pt x="12308" y="7970"/>
                    <a:pt x="12391" y="7999"/>
                    <a:pt x="12451" y="8039"/>
                  </a:cubicBezTo>
                  <a:cubicBezTo>
                    <a:pt x="12511" y="8080"/>
                    <a:pt x="12549" y="8130"/>
                    <a:pt x="12585" y="8196"/>
                  </a:cubicBezTo>
                  <a:cubicBezTo>
                    <a:pt x="12628" y="8276"/>
                    <a:pt x="12692" y="8368"/>
                    <a:pt x="12759" y="8454"/>
                  </a:cubicBezTo>
                  <a:cubicBezTo>
                    <a:pt x="12819" y="8526"/>
                    <a:pt x="12880" y="8587"/>
                    <a:pt x="12928" y="8619"/>
                  </a:cubicBezTo>
                  <a:cubicBezTo>
                    <a:pt x="12948" y="8632"/>
                    <a:pt x="12955" y="8662"/>
                    <a:pt x="12970" y="8681"/>
                  </a:cubicBezTo>
                  <a:cubicBezTo>
                    <a:pt x="12971" y="8682"/>
                    <a:pt x="12971" y="8683"/>
                    <a:pt x="12973" y="8684"/>
                  </a:cubicBezTo>
                  <a:cubicBezTo>
                    <a:pt x="13096" y="8788"/>
                    <a:pt x="13137" y="8876"/>
                    <a:pt x="13065" y="8879"/>
                  </a:cubicBezTo>
                  <a:cubicBezTo>
                    <a:pt x="12993" y="8882"/>
                    <a:pt x="13021" y="8993"/>
                    <a:pt x="13126" y="9123"/>
                  </a:cubicBezTo>
                  <a:cubicBezTo>
                    <a:pt x="13153" y="9156"/>
                    <a:pt x="13223" y="9292"/>
                    <a:pt x="13265" y="9361"/>
                  </a:cubicBezTo>
                  <a:cubicBezTo>
                    <a:pt x="13266" y="9362"/>
                    <a:pt x="13267" y="9360"/>
                    <a:pt x="13268" y="9361"/>
                  </a:cubicBezTo>
                  <a:cubicBezTo>
                    <a:pt x="13362" y="9490"/>
                    <a:pt x="13473" y="9690"/>
                    <a:pt x="13585" y="9913"/>
                  </a:cubicBezTo>
                  <a:cubicBezTo>
                    <a:pt x="13601" y="9947"/>
                    <a:pt x="13618" y="9968"/>
                    <a:pt x="13635" y="10003"/>
                  </a:cubicBezTo>
                  <a:lnTo>
                    <a:pt x="13653" y="10038"/>
                  </a:lnTo>
                  <a:cubicBezTo>
                    <a:pt x="13659" y="10049"/>
                    <a:pt x="13663" y="10059"/>
                    <a:pt x="13669" y="10070"/>
                  </a:cubicBezTo>
                  <a:lnTo>
                    <a:pt x="14022" y="10785"/>
                  </a:lnTo>
                  <a:lnTo>
                    <a:pt x="14017" y="10799"/>
                  </a:lnTo>
                  <a:lnTo>
                    <a:pt x="14022" y="10815"/>
                  </a:lnTo>
                  <a:lnTo>
                    <a:pt x="13656" y="11560"/>
                  </a:lnTo>
                  <a:cubicBezTo>
                    <a:pt x="13539" y="11795"/>
                    <a:pt x="13427" y="11995"/>
                    <a:pt x="13331" y="12153"/>
                  </a:cubicBezTo>
                  <a:cubicBezTo>
                    <a:pt x="13329" y="12156"/>
                    <a:pt x="13326" y="12162"/>
                    <a:pt x="13324" y="12166"/>
                  </a:cubicBezTo>
                  <a:cubicBezTo>
                    <a:pt x="13323" y="12167"/>
                    <a:pt x="13321" y="12165"/>
                    <a:pt x="13321" y="12166"/>
                  </a:cubicBezTo>
                  <a:cubicBezTo>
                    <a:pt x="13111" y="12564"/>
                    <a:pt x="12924" y="12904"/>
                    <a:pt x="12627" y="13366"/>
                  </a:cubicBezTo>
                  <a:cubicBezTo>
                    <a:pt x="12608" y="13395"/>
                    <a:pt x="12592" y="13408"/>
                    <a:pt x="12575" y="13433"/>
                  </a:cubicBezTo>
                  <a:lnTo>
                    <a:pt x="12437" y="13710"/>
                  </a:lnTo>
                  <a:lnTo>
                    <a:pt x="12237" y="13715"/>
                  </a:lnTo>
                  <a:lnTo>
                    <a:pt x="12232" y="13715"/>
                  </a:lnTo>
                  <a:cubicBezTo>
                    <a:pt x="12229" y="13715"/>
                    <a:pt x="12225" y="13717"/>
                    <a:pt x="12224" y="13718"/>
                  </a:cubicBezTo>
                  <a:cubicBezTo>
                    <a:pt x="11999" y="13783"/>
                    <a:pt x="11622" y="13785"/>
                    <a:pt x="10808" y="13785"/>
                  </a:cubicBezTo>
                  <a:cubicBezTo>
                    <a:pt x="10432" y="13785"/>
                    <a:pt x="10166" y="13779"/>
                    <a:pt x="9935" y="13764"/>
                  </a:cubicBezTo>
                  <a:cubicBezTo>
                    <a:pt x="9934" y="13764"/>
                    <a:pt x="9933" y="13764"/>
                    <a:pt x="9932" y="13764"/>
                  </a:cubicBezTo>
                  <a:cubicBezTo>
                    <a:pt x="9904" y="13763"/>
                    <a:pt x="9887" y="13759"/>
                    <a:pt x="9861" y="13758"/>
                  </a:cubicBezTo>
                  <a:cubicBezTo>
                    <a:pt x="9858" y="13758"/>
                    <a:pt x="9856" y="13758"/>
                    <a:pt x="9853" y="13758"/>
                  </a:cubicBezTo>
                  <a:cubicBezTo>
                    <a:pt x="9784" y="13752"/>
                    <a:pt x="9702" y="13748"/>
                    <a:pt x="9642" y="13739"/>
                  </a:cubicBezTo>
                  <a:cubicBezTo>
                    <a:pt x="9567" y="13731"/>
                    <a:pt x="9504" y="13722"/>
                    <a:pt x="9442" y="13710"/>
                  </a:cubicBezTo>
                  <a:cubicBezTo>
                    <a:pt x="9441" y="13709"/>
                    <a:pt x="9439" y="13710"/>
                    <a:pt x="9439" y="13710"/>
                  </a:cubicBezTo>
                  <a:cubicBezTo>
                    <a:pt x="9350" y="13688"/>
                    <a:pt x="9261" y="13663"/>
                    <a:pt x="9202" y="13626"/>
                  </a:cubicBezTo>
                  <a:cubicBezTo>
                    <a:pt x="9154" y="13595"/>
                    <a:pt x="9116" y="13560"/>
                    <a:pt x="9080" y="13517"/>
                  </a:cubicBezTo>
                  <a:cubicBezTo>
                    <a:pt x="9072" y="13507"/>
                    <a:pt x="9067" y="13487"/>
                    <a:pt x="9059" y="13477"/>
                  </a:cubicBezTo>
                  <a:cubicBezTo>
                    <a:pt x="9058" y="13476"/>
                    <a:pt x="9057" y="13477"/>
                    <a:pt x="9057" y="13477"/>
                  </a:cubicBezTo>
                  <a:cubicBezTo>
                    <a:pt x="8859" y="13277"/>
                    <a:pt x="8703" y="12953"/>
                    <a:pt x="8445" y="12410"/>
                  </a:cubicBezTo>
                  <a:cubicBezTo>
                    <a:pt x="8313" y="12132"/>
                    <a:pt x="8211" y="11953"/>
                    <a:pt x="8107" y="11771"/>
                  </a:cubicBezTo>
                  <a:cubicBezTo>
                    <a:pt x="8059" y="11683"/>
                    <a:pt x="7965" y="11531"/>
                    <a:pt x="7946" y="11489"/>
                  </a:cubicBezTo>
                  <a:cubicBezTo>
                    <a:pt x="7942" y="11481"/>
                    <a:pt x="7932" y="11471"/>
                    <a:pt x="7928" y="11462"/>
                  </a:cubicBezTo>
                  <a:cubicBezTo>
                    <a:pt x="7818" y="11301"/>
                    <a:pt x="7713" y="11176"/>
                    <a:pt x="7606" y="11088"/>
                  </a:cubicBezTo>
                  <a:cubicBezTo>
                    <a:pt x="7556" y="11048"/>
                    <a:pt x="7522" y="11012"/>
                    <a:pt x="7498" y="10980"/>
                  </a:cubicBezTo>
                  <a:cubicBezTo>
                    <a:pt x="7493" y="10974"/>
                    <a:pt x="7494" y="10970"/>
                    <a:pt x="7490" y="10964"/>
                  </a:cubicBezTo>
                  <a:cubicBezTo>
                    <a:pt x="7489" y="10962"/>
                    <a:pt x="7489" y="10958"/>
                    <a:pt x="7487" y="10956"/>
                  </a:cubicBezTo>
                  <a:cubicBezTo>
                    <a:pt x="7484" y="10947"/>
                    <a:pt x="7480" y="10937"/>
                    <a:pt x="7477" y="10929"/>
                  </a:cubicBezTo>
                  <a:cubicBezTo>
                    <a:pt x="7473" y="10916"/>
                    <a:pt x="7464" y="10906"/>
                    <a:pt x="7464" y="10893"/>
                  </a:cubicBezTo>
                  <a:cubicBezTo>
                    <a:pt x="7464" y="10891"/>
                    <a:pt x="7461" y="10888"/>
                    <a:pt x="7461" y="10885"/>
                  </a:cubicBezTo>
                  <a:cubicBezTo>
                    <a:pt x="7462" y="10869"/>
                    <a:pt x="7477" y="10847"/>
                    <a:pt x="7485" y="10828"/>
                  </a:cubicBezTo>
                  <a:cubicBezTo>
                    <a:pt x="7487" y="10822"/>
                    <a:pt x="7490" y="10813"/>
                    <a:pt x="7493" y="10807"/>
                  </a:cubicBezTo>
                  <a:cubicBezTo>
                    <a:pt x="7494" y="10804"/>
                    <a:pt x="7497" y="10804"/>
                    <a:pt x="7498" y="10801"/>
                  </a:cubicBezTo>
                  <a:cubicBezTo>
                    <a:pt x="7502" y="10794"/>
                    <a:pt x="7500" y="10788"/>
                    <a:pt x="7506" y="10780"/>
                  </a:cubicBezTo>
                  <a:cubicBezTo>
                    <a:pt x="7510" y="10774"/>
                    <a:pt x="7515" y="10764"/>
                    <a:pt x="7519" y="10758"/>
                  </a:cubicBezTo>
                  <a:cubicBezTo>
                    <a:pt x="7521" y="10756"/>
                    <a:pt x="7523" y="10755"/>
                    <a:pt x="7524" y="10753"/>
                  </a:cubicBezTo>
                  <a:cubicBezTo>
                    <a:pt x="7546" y="10720"/>
                    <a:pt x="7567" y="10689"/>
                    <a:pt x="7601" y="10647"/>
                  </a:cubicBezTo>
                  <a:cubicBezTo>
                    <a:pt x="7686" y="10542"/>
                    <a:pt x="7778" y="10397"/>
                    <a:pt x="7872" y="10249"/>
                  </a:cubicBezTo>
                  <a:cubicBezTo>
                    <a:pt x="7879" y="10231"/>
                    <a:pt x="7899" y="10202"/>
                    <a:pt x="7899" y="10189"/>
                  </a:cubicBezTo>
                  <a:cubicBezTo>
                    <a:pt x="7899" y="10118"/>
                    <a:pt x="7995" y="9949"/>
                    <a:pt x="8112" y="9816"/>
                  </a:cubicBezTo>
                  <a:cubicBezTo>
                    <a:pt x="8126" y="9801"/>
                    <a:pt x="8158" y="9744"/>
                    <a:pt x="8176" y="9721"/>
                  </a:cubicBezTo>
                  <a:cubicBezTo>
                    <a:pt x="8177" y="9718"/>
                    <a:pt x="8179" y="9716"/>
                    <a:pt x="8181" y="9713"/>
                  </a:cubicBezTo>
                  <a:cubicBezTo>
                    <a:pt x="8234" y="9614"/>
                    <a:pt x="8281" y="9534"/>
                    <a:pt x="8337" y="9423"/>
                  </a:cubicBezTo>
                  <a:cubicBezTo>
                    <a:pt x="8421" y="9255"/>
                    <a:pt x="8648" y="8842"/>
                    <a:pt x="8840" y="8508"/>
                  </a:cubicBezTo>
                  <a:lnTo>
                    <a:pt x="9078" y="8094"/>
                  </a:lnTo>
                  <a:lnTo>
                    <a:pt x="9083" y="8085"/>
                  </a:lnTo>
                  <a:lnTo>
                    <a:pt x="9091" y="8075"/>
                  </a:lnTo>
                  <a:lnTo>
                    <a:pt x="9173" y="7909"/>
                  </a:lnTo>
                  <a:lnTo>
                    <a:pt x="9183" y="7909"/>
                  </a:lnTo>
                  <a:lnTo>
                    <a:pt x="9191" y="7899"/>
                  </a:lnTo>
                  <a:close/>
                </a:path>
              </a:pathLst>
            </a:custGeom>
            <a:ln w="12700" cap="flat">
              <a:noFill/>
              <a:miter lim="400000"/>
            </a:ln>
            <a:effectLst/>
          </p:spPr>
        </p:pic>
        <p:pic>
          <p:nvPicPr>
            <p:cNvPr id="544" name="wf_rec_illustration.pdf" descr="wf_rec_illustration.pdf"/>
            <p:cNvPicPr>
              <a:picLocks noChangeAspect="1"/>
            </p:cNvPicPr>
            <p:nvPr/>
          </p:nvPicPr>
          <p:blipFill>
            <a:blip r:embed="rId3"/>
            <a:srcRect l="3858" t="5097" r="4454" b="5095"/>
            <a:stretch>
              <a:fillRect/>
            </a:stretch>
          </p:blipFill>
          <p:spPr>
            <a:xfrm>
              <a:off x="167536" y="167548"/>
              <a:ext cx="3232163" cy="3165873"/>
            </a:xfrm>
            <a:custGeom>
              <a:avLst/>
              <a:gdLst/>
              <a:ahLst/>
              <a:cxnLst>
                <a:cxn ang="0">
                  <a:pos x="wd2" y="hd2"/>
                </a:cxn>
                <a:cxn ang="5400000">
                  <a:pos x="wd2" y="hd2"/>
                </a:cxn>
                <a:cxn ang="10800000">
                  <a:pos x="wd2" y="hd2"/>
                </a:cxn>
                <a:cxn ang="16200000">
                  <a:pos x="wd2" y="hd2"/>
                </a:cxn>
              </a:cxnLst>
              <a:rect l="0" t="0" r="r" b="b"/>
              <a:pathLst>
                <a:path w="21477" h="21600" extrusionOk="0">
                  <a:moveTo>
                    <a:pt x="10752" y="0"/>
                  </a:moveTo>
                  <a:cubicBezTo>
                    <a:pt x="7391" y="0"/>
                    <a:pt x="7373" y="1"/>
                    <a:pt x="7226" y="344"/>
                  </a:cubicBezTo>
                  <a:cubicBezTo>
                    <a:pt x="7118" y="597"/>
                    <a:pt x="6976" y="676"/>
                    <a:pt x="6688" y="642"/>
                  </a:cubicBezTo>
                  <a:cubicBezTo>
                    <a:pt x="6391" y="606"/>
                    <a:pt x="6276" y="677"/>
                    <a:pt x="6211" y="931"/>
                  </a:cubicBezTo>
                  <a:cubicBezTo>
                    <a:pt x="6147" y="1181"/>
                    <a:pt x="6048" y="1243"/>
                    <a:pt x="5815" y="1181"/>
                  </a:cubicBezTo>
                  <a:cubicBezTo>
                    <a:pt x="5594" y="1121"/>
                    <a:pt x="5434" y="1205"/>
                    <a:pt x="5267" y="1468"/>
                  </a:cubicBezTo>
                  <a:cubicBezTo>
                    <a:pt x="5116" y="1705"/>
                    <a:pt x="4887" y="1836"/>
                    <a:pt x="4634" y="1836"/>
                  </a:cubicBezTo>
                  <a:cubicBezTo>
                    <a:pt x="4367" y="1836"/>
                    <a:pt x="4193" y="1950"/>
                    <a:pt x="4093" y="2182"/>
                  </a:cubicBezTo>
                  <a:cubicBezTo>
                    <a:pt x="3980" y="2448"/>
                    <a:pt x="3845" y="2515"/>
                    <a:pt x="3513" y="2475"/>
                  </a:cubicBezTo>
                  <a:cubicBezTo>
                    <a:pt x="3165" y="2433"/>
                    <a:pt x="3100" y="2472"/>
                    <a:pt x="3176" y="2673"/>
                  </a:cubicBezTo>
                  <a:cubicBezTo>
                    <a:pt x="3231" y="2822"/>
                    <a:pt x="3181" y="2956"/>
                    <a:pt x="3049" y="3008"/>
                  </a:cubicBezTo>
                  <a:cubicBezTo>
                    <a:pt x="2927" y="3056"/>
                    <a:pt x="2825" y="3194"/>
                    <a:pt x="2825" y="3314"/>
                  </a:cubicBezTo>
                  <a:cubicBezTo>
                    <a:pt x="2825" y="3434"/>
                    <a:pt x="2726" y="3572"/>
                    <a:pt x="2603" y="3620"/>
                  </a:cubicBezTo>
                  <a:cubicBezTo>
                    <a:pt x="2480" y="3669"/>
                    <a:pt x="2379" y="3803"/>
                    <a:pt x="2379" y="3918"/>
                  </a:cubicBezTo>
                  <a:cubicBezTo>
                    <a:pt x="2379" y="4134"/>
                    <a:pt x="1884" y="5112"/>
                    <a:pt x="1572" y="5516"/>
                  </a:cubicBezTo>
                  <a:cubicBezTo>
                    <a:pt x="1474" y="5642"/>
                    <a:pt x="1303" y="5951"/>
                    <a:pt x="1187" y="6204"/>
                  </a:cubicBezTo>
                  <a:cubicBezTo>
                    <a:pt x="1072" y="6456"/>
                    <a:pt x="826" y="6878"/>
                    <a:pt x="641" y="7140"/>
                  </a:cubicBezTo>
                  <a:cubicBezTo>
                    <a:pt x="196" y="7774"/>
                    <a:pt x="62" y="8370"/>
                    <a:pt x="296" y="8659"/>
                  </a:cubicBezTo>
                  <a:cubicBezTo>
                    <a:pt x="447" y="8847"/>
                    <a:pt x="436" y="8944"/>
                    <a:pt x="238" y="9169"/>
                  </a:cubicBezTo>
                  <a:cubicBezTo>
                    <a:pt x="-65" y="9512"/>
                    <a:pt x="-69" y="9635"/>
                    <a:pt x="219" y="9962"/>
                  </a:cubicBezTo>
                  <a:cubicBezTo>
                    <a:pt x="423" y="10193"/>
                    <a:pt x="423" y="10240"/>
                    <a:pt x="219" y="10414"/>
                  </a:cubicBezTo>
                  <a:cubicBezTo>
                    <a:pt x="76" y="10536"/>
                    <a:pt x="3" y="10676"/>
                    <a:pt x="0" y="10799"/>
                  </a:cubicBezTo>
                  <a:cubicBezTo>
                    <a:pt x="-2" y="10921"/>
                    <a:pt x="65" y="11026"/>
                    <a:pt x="203" y="11080"/>
                  </a:cubicBezTo>
                  <a:cubicBezTo>
                    <a:pt x="458" y="11180"/>
                    <a:pt x="422" y="11617"/>
                    <a:pt x="145" y="11792"/>
                  </a:cubicBezTo>
                  <a:cubicBezTo>
                    <a:pt x="17" y="11874"/>
                    <a:pt x="-10" y="12016"/>
                    <a:pt x="69" y="12201"/>
                  </a:cubicBezTo>
                  <a:cubicBezTo>
                    <a:pt x="135" y="12357"/>
                    <a:pt x="194" y="12804"/>
                    <a:pt x="201" y="13195"/>
                  </a:cubicBezTo>
                  <a:cubicBezTo>
                    <a:pt x="209" y="13631"/>
                    <a:pt x="311" y="14017"/>
                    <a:pt x="465" y="14191"/>
                  </a:cubicBezTo>
                  <a:cubicBezTo>
                    <a:pt x="703" y="14462"/>
                    <a:pt x="1306" y="15535"/>
                    <a:pt x="1875" y="16699"/>
                  </a:cubicBezTo>
                  <a:cubicBezTo>
                    <a:pt x="2020" y="16994"/>
                    <a:pt x="2208" y="17283"/>
                    <a:pt x="2295" y="17343"/>
                  </a:cubicBezTo>
                  <a:cubicBezTo>
                    <a:pt x="2381" y="17403"/>
                    <a:pt x="2453" y="17507"/>
                    <a:pt x="2453" y="17574"/>
                  </a:cubicBezTo>
                  <a:cubicBezTo>
                    <a:pt x="2453" y="17640"/>
                    <a:pt x="2593" y="17900"/>
                    <a:pt x="2764" y="18153"/>
                  </a:cubicBezTo>
                  <a:cubicBezTo>
                    <a:pt x="2935" y="18406"/>
                    <a:pt x="3119" y="18737"/>
                    <a:pt x="3173" y="18890"/>
                  </a:cubicBezTo>
                  <a:cubicBezTo>
                    <a:pt x="3236" y="19070"/>
                    <a:pt x="3390" y="19154"/>
                    <a:pt x="3608" y="19122"/>
                  </a:cubicBezTo>
                  <a:cubicBezTo>
                    <a:pt x="3841" y="19089"/>
                    <a:pt x="3991" y="19179"/>
                    <a:pt x="4093" y="19418"/>
                  </a:cubicBezTo>
                  <a:cubicBezTo>
                    <a:pt x="4194" y="19654"/>
                    <a:pt x="4368" y="19761"/>
                    <a:pt x="4647" y="19761"/>
                  </a:cubicBezTo>
                  <a:cubicBezTo>
                    <a:pt x="4901" y="19761"/>
                    <a:pt x="5114" y="19876"/>
                    <a:pt x="5214" y="20067"/>
                  </a:cubicBezTo>
                  <a:cubicBezTo>
                    <a:pt x="5310" y="20251"/>
                    <a:pt x="5526" y="20373"/>
                    <a:pt x="5755" y="20373"/>
                  </a:cubicBezTo>
                  <a:cubicBezTo>
                    <a:pt x="6011" y="20373"/>
                    <a:pt x="6164" y="20474"/>
                    <a:pt x="6216" y="20679"/>
                  </a:cubicBezTo>
                  <a:cubicBezTo>
                    <a:pt x="6272" y="20899"/>
                    <a:pt x="6417" y="20988"/>
                    <a:pt x="6736" y="20988"/>
                  </a:cubicBezTo>
                  <a:cubicBezTo>
                    <a:pt x="7054" y="20988"/>
                    <a:pt x="7205" y="21074"/>
                    <a:pt x="7261" y="21294"/>
                  </a:cubicBezTo>
                  <a:cubicBezTo>
                    <a:pt x="7336" y="21589"/>
                    <a:pt x="7462" y="21600"/>
                    <a:pt x="10715" y="21600"/>
                  </a:cubicBezTo>
                  <a:cubicBezTo>
                    <a:pt x="13932" y="21600"/>
                    <a:pt x="14103" y="21586"/>
                    <a:pt x="14281" y="21294"/>
                  </a:cubicBezTo>
                  <a:cubicBezTo>
                    <a:pt x="14383" y="21126"/>
                    <a:pt x="14627" y="20988"/>
                    <a:pt x="14821" y="20988"/>
                  </a:cubicBezTo>
                  <a:cubicBezTo>
                    <a:pt x="15050" y="20988"/>
                    <a:pt x="15204" y="20877"/>
                    <a:pt x="15254" y="20679"/>
                  </a:cubicBezTo>
                  <a:cubicBezTo>
                    <a:pt x="15305" y="20479"/>
                    <a:pt x="15456" y="20373"/>
                    <a:pt x="15694" y="20373"/>
                  </a:cubicBezTo>
                  <a:cubicBezTo>
                    <a:pt x="15894" y="20373"/>
                    <a:pt x="16179" y="20236"/>
                    <a:pt x="16327" y="20067"/>
                  </a:cubicBezTo>
                  <a:cubicBezTo>
                    <a:pt x="16476" y="19899"/>
                    <a:pt x="16748" y="19761"/>
                    <a:pt x="16931" y="19761"/>
                  </a:cubicBezTo>
                  <a:cubicBezTo>
                    <a:pt x="17118" y="19761"/>
                    <a:pt x="17368" y="19601"/>
                    <a:pt x="17501" y="19393"/>
                  </a:cubicBezTo>
                  <a:cubicBezTo>
                    <a:pt x="17665" y="19136"/>
                    <a:pt x="17828" y="19047"/>
                    <a:pt x="18039" y="19103"/>
                  </a:cubicBezTo>
                  <a:cubicBezTo>
                    <a:pt x="18248" y="19160"/>
                    <a:pt x="18345" y="19110"/>
                    <a:pt x="18345" y="18944"/>
                  </a:cubicBezTo>
                  <a:cubicBezTo>
                    <a:pt x="18345" y="18812"/>
                    <a:pt x="18430" y="18648"/>
                    <a:pt x="18537" y="18581"/>
                  </a:cubicBezTo>
                  <a:cubicBezTo>
                    <a:pt x="18644" y="18513"/>
                    <a:pt x="18850" y="18201"/>
                    <a:pt x="18993" y="17885"/>
                  </a:cubicBezTo>
                  <a:cubicBezTo>
                    <a:pt x="19136" y="17569"/>
                    <a:pt x="19323" y="17311"/>
                    <a:pt x="19410" y="17311"/>
                  </a:cubicBezTo>
                  <a:cubicBezTo>
                    <a:pt x="19497" y="17311"/>
                    <a:pt x="19530" y="17208"/>
                    <a:pt x="19484" y="17083"/>
                  </a:cubicBezTo>
                  <a:cubicBezTo>
                    <a:pt x="19438" y="16959"/>
                    <a:pt x="19486" y="16805"/>
                    <a:pt x="19589" y="16740"/>
                  </a:cubicBezTo>
                  <a:cubicBezTo>
                    <a:pt x="19693" y="16674"/>
                    <a:pt x="19961" y="16230"/>
                    <a:pt x="20185" y="15751"/>
                  </a:cubicBezTo>
                  <a:cubicBezTo>
                    <a:pt x="20410" y="15273"/>
                    <a:pt x="20641" y="14860"/>
                    <a:pt x="20700" y="14833"/>
                  </a:cubicBezTo>
                  <a:cubicBezTo>
                    <a:pt x="20879" y="14750"/>
                    <a:pt x="21478" y="13468"/>
                    <a:pt x="21478" y="13168"/>
                  </a:cubicBezTo>
                  <a:cubicBezTo>
                    <a:pt x="21478" y="13012"/>
                    <a:pt x="21410" y="12845"/>
                    <a:pt x="21330" y="12794"/>
                  </a:cubicBezTo>
                  <a:cubicBezTo>
                    <a:pt x="21237" y="12735"/>
                    <a:pt x="21246" y="12601"/>
                    <a:pt x="21354" y="12423"/>
                  </a:cubicBezTo>
                  <a:cubicBezTo>
                    <a:pt x="21455" y="12257"/>
                    <a:pt x="21474" y="12027"/>
                    <a:pt x="21401" y="11855"/>
                  </a:cubicBezTo>
                  <a:cubicBezTo>
                    <a:pt x="21247" y="11493"/>
                    <a:pt x="21247" y="11331"/>
                    <a:pt x="21401" y="10969"/>
                  </a:cubicBezTo>
                  <a:cubicBezTo>
                    <a:pt x="21474" y="10797"/>
                    <a:pt x="21455" y="10570"/>
                    <a:pt x="21354" y="10403"/>
                  </a:cubicBezTo>
                  <a:cubicBezTo>
                    <a:pt x="21246" y="10226"/>
                    <a:pt x="21237" y="10091"/>
                    <a:pt x="21330" y="10032"/>
                  </a:cubicBezTo>
                  <a:cubicBezTo>
                    <a:pt x="21531" y="9905"/>
                    <a:pt x="21514" y="9293"/>
                    <a:pt x="21304" y="9076"/>
                  </a:cubicBezTo>
                  <a:cubicBezTo>
                    <a:pt x="21173" y="8942"/>
                    <a:pt x="21180" y="8840"/>
                    <a:pt x="21327" y="8657"/>
                  </a:cubicBezTo>
                  <a:cubicBezTo>
                    <a:pt x="21470" y="8481"/>
                    <a:pt x="21480" y="8322"/>
                    <a:pt x="21370" y="8075"/>
                  </a:cubicBezTo>
                  <a:cubicBezTo>
                    <a:pt x="21286" y="7888"/>
                    <a:pt x="21124" y="7529"/>
                    <a:pt x="21011" y="7276"/>
                  </a:cubicBezTo>
                  <a:cubicBezTo>
                    <a:pt x="20897" y="7023"/>
                    <a:pt x="20723" y="6761"/>
                    <a:pt x="20621" y="6694"/>
                  </a:cubicBezTo>
                  <a:cubicBezTo>
                    <a:pt x="20518" y="6626"/>
                    <a:pt x="20433" y="6489"/>
                    <a:pt x="20431" y="6388"/>
                  </a:cubicBezTo>
                  <a:cubicBezTo>
                    <a:pt x="20429" y="6287"/>
                    <a:pt x="20293" y="6032"/>
                    <a:pt x="20133" y="5822"/>
                  </a:cubicBezTo>
                  <a:cubicBezTo>
                    <a:pt x="19972" y="5611"/>
                    <a:pt x="19842" y="5339"/>
                    <a:pt x="19840" y="5221"/>
                  </a:cubicBezTo>
                  <a:cubicBezTo>
                    <a:pt x="19838" y="5102"/>
                    <a:pt x="19683" y="4794"/>
                    <a:pt x="19497" y="4533"/>
                  </a:cubicBezTo>
                  <a:cubicBezTo>
                    <a:pt x="19311" y="4272"/>
                    <a:pt x="19059" y="3854"/>
                    <a:pt x="18938" y="3601"/>
                  </a:cubicBezTo>
                  <a:cubicBezTo>
                    <a:pt x="18817" y="3349"/>
                    <a:pt x="18632" y="3087"/>
                    <a:pt x="18529" y="3019"/>
                  </a:cubicBezTo>
                  <a:cubicBezTo>
                    <a:pt x="18427" y="2952"/>
                    <a:pt x="18345" y="2789"/>
                    <a:pt x="18345" y="2662"/>
                  </a:cubicBezTo>
                  <a:cubicBezTo>
                    <a:pt x="18345" y="2509"/>
                    <a:pt x="18228" y="2446"/>
                    <a:pt x="18007" y="2478"/>
                  </a:cubicBezTo>
                  <a:cubicBezTo>
                    <a:pt x="17775" y="2511"/>
                    <a:pt x="17626" y="2421"/>
                    <a:pt x="17525" y="2182"/>
                  </a:cubicBezTo>
                  <a:cubicBezTo>
                    <a:pt x="17426" y="1952"/>
                    <a:pt x="17250" y="1836"/>
                    <a:pt x="16989" y="1836"/>
                  </a:cubicBezTo>
                  <a:cubicBezTo>
                    <a:pt x="16775" y="1836"/>
                    <a:pt x="16476" y="1701"/>
                    <a:pt x="16327" y="1533"/>
                  </a:cubicBezTo>
                  <a:cubicBezTo>
                    <a:pt x="16179" y="1364"/>
                    <a:pt x="15937" y="1227"/>
                    <a:pt x="15787" y="1227"/>
                  </a:cubicBezTo>
                  <a:cubicBezTo>
                    <a:pt x="15636" y="1227"/>
                    <a:pt x="15428" y="1089"/>
                    <a:pt x="15325" y="921"/>
                  </a:cubicBezTo>
                  <a:cubicBezTo>
                    <a:pt x="15210" y="731"/>
                    <a:pt x="14977" y="612"/>
                    <a:pt x="14713" y="612"/>
                  </a:cubicBezTo>
                  <a:cubicBezTo>
                    <a:pt x="14413" y="612"/>
                    <a:pt x="14265" y="522"/>
                    <a:pt x="14210" y="306"/>
                  </a:cubicBezTo>
                  <a:cubicBezTo>
                    <a:pt x="14134" y="11"/>
                    <a:pt x="14006" y="0"/>
                    <a:pt x="10752" y="0"/>
                  </a:cubicBezTo>
                  <a:close/>
                  <a:moveTo>
                    <a:pt x="9191" y="7899"/>
                  </a:moveTo>
                  <a:lnTo>
                    <a:pt x="10805" y="7899"/>
                  </a:lnTo>
                  <a:cubicBezTo>
                    <a:pt x="11174" y="7899"/>
                    <a:pt x="11452" y="7902"/>
                    <a:pt x="11675" y="7909"/>
                  </a:cubicBezTo>
                  <a:cubicBezTo>
                    <a:pt x="11875" y="7917"/>
                    <a:pt x="12033" y="7927"/>
                    <a:pt x="12150" y="7945"/>
                  </a:cubicBezTo>
                  <a:cubicBezTo>
                    <a:pt x="12159" y="7946"/>
                    <a:pt x="12176" y="7946"/>
                    <a:pt x="12184" y="7947"/>
                  </a:cubicBezTo>
                  <a:cubicBezTo>
                    <a:pt x="12185" y="7948"/>
                    <a:pt x="12186" y="7950"/>
                    <a:pt x="12187" y="7950"/>
                  </a:cubicBezTo>
                  <a:cubicBezTo>
                    <a:pt x="12308" y="7970"/>
                    <a:pt x="12391" y="7999"/>
                    <a:pt x="12451" y="8039"/>
                  </a:cubicBezTo>
                  <a:cubicBezTo>
                    <a:pt x="12511" y="8080"/>
                    <a:pt x="12549" y="8130"/>
                    <a:pt x="12585" y="8196"/>
                  </a:cubicBezTo>
                  <a:cubicBezTo>
                    <a:pt x="12628" y="8276"/>
                    <a:pt x="12692" y="8368"/>
                    <a:pt x="12759" y="8454"/>
                  </a:cubicBezTo>
                  <a:cubicBezTo>
                    <a:pt x="12819" y="8526"/>
                    <a:pt x="12880" y="8587"/>
                    <a:pt x="12928" y="8619"/>
                  </a:cubicBezTo>
                  <a:cubicBezTo>
                    <a:pt x="12948" y="8632"/>
                    <a:pt x="12955" y="8662"/>
                    <a:pt x="12970" y="8681"/>
                  </a:cubicBezTo>
                  <a:cubicBezTo>
                    <a:pt x="12971" y="8682"/>
                    <a:pt x="12971" y="8683"/>
                    <a:pt x="12973" y="8684"/>
                  </a:cubicBezTo>
                  <a:cubicBezTo>
                    <a:pt x="13096" y="8788"/>
                    <a:pt x="13137" y="8876"/>
                    <a:pt x="13065" y="8879"/>
                  </a:cubicBezTo>
                  <a:cubicBezTo>
                    <a:pt x="12993" y="8882"/>
                    <a:pt x="13021" y="8993"/>
                    <a:pt x="13126" y="9123"/>
                  </a:cubicBezTo>
                  <a:cubicBezTo>
                    <a:pt x="13153" y="9156"/>
                    <a:pt x="13223" y="9292"/>
                    <a:pt x="13265" y="9361"/>
                  </a:cubicBezTo>
                  <a:cubicBezTo>
                    <a:pt x="13266" y="9362"/>
                    <a:pt x="13267" y="9360"/>
                    <a:pt x="13268" y="9361"/>
                  </a:cubicBezTo>
                  <a:cubicBezTo>
                    <a:pt x="13362" y="9490"/>
                    <a:pt x="13473" y="9690"/>
                    <a:pt x="13585" y="9913"/>
                  </a:cubicBezTo>
                  <a:cubicBezTo>
                    <a:pt x="13601" y="9947"/>
                    <a:pt x="13618" y="9968"/>
                    <a:pt x="13635" y="10003"/>
                  </a:cubicBezTo>
                  <a:lnTo>
                    <a:pt x="13653" y="10038"/>
                  </a:lnTo>
                  <a:cubicBezTo>
                    <a:pt x="13659" y="10049"/>
                    <a:pt x="13663" y="10059"/>
                    <a:pt x="13669" y="10070"/>
                  </a:cubicBezTo>
                  <a:lnTo>
                    <a:pt x="14022" y="10785"/>
                  </a:lnTo>
                  <a:lnTo>
                    <a:pt x="14017" y="10799"/>
                  </a:lnTo>
                  <a:lnTo>
                    <a:pt x="14022" y="10815"/>
                  </a:lnTo>
                  <a:lnTo>
                    <a:pt x="13656" y="11560"/>
                  </a:lnTo>
                  <a:cubicBezTo>
                    <a:pt x="13539" y="11795"/>
                    <a:pt x="13427" y="11995"/>
                    <a:pt x="13331" y="12153"/>
                  </a:cubicBezTo>
                  <a:cubicBezTo>
                    <a:pt x="13329" y="12156"/>
                    <a:pt x="13326" y="12162"/>
                    <a:pt x="13324" y="12166"/>
                  </a:cubicBezTo>
                  <a:cubicBezTo>
                    <a:pt x="13323" y="12167"/>
                    <a:pt x="13321" y="12165"/>
                    <a:pt x="13321" y="12166"/>
                  </a:cubicBezTo>
                  <a:cubicBezTo>
                    <a:pt x="13111" y="12564"/>
                    <a:pt x="12924" y="12904"/>
                    <a:pt x="12627" y="13366"/>
                  </a:cubicBezTo>
                  <a:cubicBezTo>
                    <a:pt x="12608" y="13395"/>
                    <a:pt x="12592" y="13408"/>
                    <a:pt x="12575" y="13433"/>
                  </a:cubicBezTo>
                  <a:lnTo>
                    <a:pt x="12437" y="13710"/>
                  </a:lnTo>
                  <a:lnTo>
                    <a:pt x="12237" y="13715"/>
                  </a:lnTo>
                  <a:lnTo>
                    <a:pt x="12232" y="13715"/>
                  </a:lnTo>
                  <a:cubicBezTo>
                    <a:pt x="12229" y="13715"/>
                    <a:pt x="12225" y="13717"/>
                    <a:pt x="12224" y="13718"/>
                  </a:cubicBezTo>
                  <a:cubicBezTo>
                    <a:pt x="11999" y="13783"/>
                    <a:pt x="11622" y="13785"/>
                    <a:pt x="10808" y="13785"/>
                  </a:cubicBezTo>
                  <a:cubicBezTo>
                    <a:pt x="10432" y="13785"/>
                    <a:pt x="10166" y="13779"/>
                    <a:pt x="9935" y="13764"/>
                  </a:cubicBezTo>
                  <a:cubicBezTo>
                    <a:pt x="9934" y="13764"/>
                    <a:pt x="9933" y="13764"/>
                    <a:pt x="9932" y="13764"/>
                  </a:cubicBezTo>
                  <a:cubicBezTo>
                    <a:pt x="9904" y="13763"/>
                    <a:pt x="9887" y="13759"/>
                    <a:pt x="9861" y="13758"/>
                  </a:cubicBezTo>
                  <a:cubicBezTo>
                    <a:pt x="9858" y="13758"/>
                    <a:pt x="9856" y="13758"/>
                    <a:pt x="9853" y="13758"/>
                  </a:cubicBezTo>
                  <a:cubicBezTo>
                    <a:pt x="9784" y="13752"/>
                    <a:pt x="9702" y="13748"/>
                    <a:pt x="9642" y="13739"/>
                  </a:cubicBezTo>
                  <a:cubicBezTo>
                    <a:pt x="9567" y="13731"/>
                    <a:pt x="9504" y="13722"/>
                    <a:pt x="9442" y="13710"/>
                  </a:cubicBezTo>
                  <a:cubicBezTo>
                    <a:pt x="9441" y="13709"/>
                    <a:pt x="9439" y="13710"/>
                    <a:pt x="9439" y="13710"/>
                  </a:cubicBezTo>
                  <a:cubicBezTo>
                    <a:pt x="9350" y="13688"/>
                    <a:pt x="9261" y="13663"/>
                    <a:pt x="9202" y="13626"/>
                  </a:cubicBezTo>
                  <a:cubicBezTo>
                    <a:pt x="9154" y="13595"/>
                    <a:pt x="9116" y="13560"/>
                    <a:pt x="9080" y="13517"/>
                  </a:cubicBezTo>
                  <a:cubicBezTo>
                    <a:pt x="9072" y="13507"/>
                    <a:pt x="9067" y="13487"/>
                    <a:pt x="9059" y="13477"/>
                  </a:cubicBezTo>
                  <a:cubicBezTo>
                    <a:pt x="9058" y="13476"/>
                    <a:pt x="9057" y="13477"/>
                    <a:pt x="9057" y="13477"/>
                  </a:cubicBezTo>
                  <a:cubicBezTo>
                    <a:pt x="8859" y="13277"/>
                    <a:pt x="8703" y="12953"/>
                    <a:pt x="8445" y="12410"/>
                  </a:cubicBezTo>
                  <a:cubicBezTo>
                    <a:pt x="8313" y="12132"/>
                    <a:pt x="8211" y="11953"/>
                    <a:pt x="8107" y="11771"/>
                  </a:cubicBezTo>
                  <a:cubicBezTo>
                    <a:pt x="8059" y="11683"/>
                    <a:pt x="7965" y="11531"/>
                    <a:pt x="7946" y="11489"/>
                  </a:cubicBezTo>
                  <a:cubicBezTo>
                    <a:pt x="7942" y="11481"/>
                    <a:pt x="7932" y="11471"/>
                    <a:pt x="7928" y="11462"/>
                  </a:cubicBezTo>
                  <a:cubicBezTo>
                    <a:pt x="7818" y="11301"/>
                    <a:pt x="7713" y="11176"/>
                    <a:pt x="7606" y="11088"/>
                  </a:cubicBezTo>
                  <a:cubicBezTo>
                    <a:pt x="7556" y="11048"/>
                    <a:pt x="7522" y="11012"/>
                    <a:pt x="7498" y="10980"/>
                  </a:cubicBezTo>
                  <a:cubicBezTo>
                    <a:pt x="7493" y="10974"/>
                    <a:pt x="7494" y="10970"/>
                    <a:pt x="7490" y="10964"/>
                  </a:cubicBezTo>
                  <a:cubicBezTo>
                    <a:pt x="7489" y="10962"/>
                    <a:pt x="7489" y="10958"/>
                    <a:pt x="7487" y="10956"/>
                  </a:cubicBezTo>
                  <a:cubicBezTo>
                    <a:pt x="7484" y="10947"/>
                    <a:pt x="7480" y="10937"/>
                    <a:pt x="7477" y="10929"/>
                  </a:cubicBezTo>
                  <a:cubicBezTo>
                    <a:pt x="7473" y="10916"/>
                    <a:pt x="7464" y="10906"/>
                    <a:pt x="7464" y="10893"/>
                  </a:cubicBezTo>
                  <a:cubicBezTo>
                    <a:pt x="7464" y="10891"/>
                    <a:pt x="7461" y="10888"/>
                    <a:pt x="7461" y="10885"/>
                  </a:cubicBezTo>
                  <a:cubicBezTo>
                    <a:pt x="7462" y="10869"/>
                    <a:pt x="7477" y="10847"/>
                    <a:pt x="7485" y="10828"/>
                  </a:cubicBezTo>
                  <a:cubicBezTo>
                    <a:pt x="7487" y="10822"/>
                    <a:pt x="7490" y="10813"/>
                    <a:pt x="7493" y="10807"/>
                  </a:cubicBezTo>
                  <a:cubicBezTo>
                    <a:pt x="7494" y="10804"/>
                    <a:pt x="7497" y="10804"/>
                    <a:pt x="7498" y="10801"/>
                  </a:cubicBezTo>
                  <a:cubicBezTo>
                    <a:pt x="7502" y="10794"/>
                    <a:pt x="7500" y="10788"/>
                    <a:pt x="7506" y="10780"/>
                  </a:cubicBezTo>
                  <a:cubicBezTo>
                    <a:pt x="7510" y="10774"/>
                    <a:pt x="7515" y="10764"/>
                    <a:pt x="7519" y="10758"/>
                  </a:cubicBezTo>
                  <a:cubicBezTo>
                    <a:pt x="7521" y="10756"/>
                    <a:pt x="7523" y="10755"/>
                    <a:pt x="7524" y="10753"/>
                  </a:cubicBezTo>
                  <a:cubicBezTo>
                    <a:pt x="7546" y="10720"/>
                    <a:pt x="7567" y="10689"/>
                    <a:pt x="7601" y="10647"/>
                  </a:cubicBezTo>
                  <a:cubicBezTo>
                    <a:pt x="7686" y="10542"/>
                    <a:pt x="7778" y="10397"/>
                    <a:pt x="7872" y="10249"/>
                  </a:cubicBezTo>
                  <a:cubicBezTo>
                    <a:pt x="7879" y="10231"/>
                    <a:pt x="7899" y="10202"/>
                    <a:pt x="7899" y="10189"/>
                  </a:cubicBezTo>
                  <a:cubicBezTo>
                    <a:pt x="7899" y="10118"/>
                    <a:pt x="7995" y="9949"/>
                    <a:pt x="8112" y="9816"/>
                  </a:cubicBezTo>
                  <a:cubicBezTo>
                    <a:pt x="8126" y="9801"/>
                    <a:pt x="8158" y="9744"/>
                    <a:pt x="8176" y="9721"/>
                  </a:cubicBezTo>
                  <a:cubicBezTo>
                    <a:pt x="8177" y="9718"/>
                    <a:pt x="8179" y="9716"/>
                    <a:pt x="8181" y="9713"/>
                  </a:cubicBezTo>
                  <a:cubicBezTo>
                    <a:pt x="8234" y="9614"/>
                    <a:pt x="8281" y="9534"/>
                    <a:pt x="8337" y="9423"/>
                  </a:cubicBezTo>
                  <a:cubicBezTo>
                    <a:pt x="8421" y="9255"/>
                    <a:pt x="8648" y="8842"/>
                    <a:pt x="8840" y="8508"/>
                  </a:cubicBezTo>
                  <a:lnTo>
                    <a:pt x="9078" y="8094"/>
                  </a:lnTo>
                  <a:lnTo>
                    <a:pt x="9083" y="8085"/>
                  </a:lnTo>
                  <a:lnTo>
                    <a:pt x="9091" y="8075"/>
                  </a:lnTo>
                  <a:lnTo>
                    <a:pt x="9173" y="7909"/>
                  </a:lnTo>
                  <a:lnTo>
                    <a:pt x="9183" y="7909"/>
                  </a:lnTo>
                  <a:lnTo>
                    <a:pt x="9191" y="7899"/>
                  </a:lnTo>
                  <a:close/>
                </a:path>
              </a:pathLst>
            </a:custGeom>
            <a:ln w="12700" cap="flat">
              <a:noFill/>
              <a:miter lim="400000"/>
            </a:ln>
            <a:effectLst/>
          </p:spPr>
        </p:pic>
      </p:grpSp>
      <p:pic>
        <p:nvPicPr>
          <p:cNvPr id="546" name="Image" descr="Image"/>
          <p:cNvPicPr>
            <a:picLocks noChangeAspect="1"/>
          </p:cNvPicPr>
          <p:nvPr/>
        </p:nvPicPr>
        <p:blipFill>
          <a:blip r:embed="rId2"/>
          <a:srcRect l="50891" t="18190" r="32987" b="6956"/>
          <a:stretch>
            <a:fillRect/>
          </a:stretch>
        </p:blipFill>
        <p:spPr>
          <a:xfrm>
            <a:off x="8799419" y="5608483"/>
            <a:ext cx="2975395" cy="2966726"/>
          </a:xfrm>
          <a:custGeom>
            <a:avLst/>
            <a:gdLst/>
            <a:ahLst/>
            <a:cxnLst>
              <a:cxn ang="0">
                <a:pos x="wd2" y="hd2"/>
              </a:cxn>
              <a:cxn ang="5400000">
                <a:pos x="wd2" y="hd2"/>
              </a:cxn>
              <a:cxn ang="10800000">
                <a:pos x="wd2" y="hd2"/>
              </a:cxn>
              <a:cxn ang="16200000">
                <a:pos x="wd2" y="hd2"/>
              </a:cxn>
            </a:cxnLst>
            <a:rect l="0" t="0" r="r" b="b"/>
            <a:pathLst>
              <a:path w="21566" h="21588" extrusionOk="0">
                <a:moveTo>
                  <a:pt x="10627" y="0"/>
                </a:moveTo>
                <a:cubicBezTo>
                  <a:pt x="8706" y="-5"/>
                  <a:pt x="7140" y="90"/>
                  <a:pt x="7140" y="211"/>
                </a:cubicBezTo>
                <a:cubicBezTo>
                  <a:pt x="7140" y="333"/>
                  <a:pt x="6927" y="508"/>
                  <a:pt x="6668" y="607"/>
                </a:cubicBezTo>
                <a:cubicBezTo>
                  <a:pt x="5244" y="1152"/>
                  <a:pt x="2758" y="3014"/>
                  <a:pt x="2282" y="3890"/>
                </a:cubicBezTo>
                <a:cubicBezTo>
                  <a:pt x="1991" y="4425"/>
                  <a:pt x="1355" y="5578"/>
                  <a:pt x="864" y="6455"/>
                </a:cubicBezTo>
                <a:cubicBezTo>
                  <a:pt x="-6" y="8007"/>
                  <a:pt x="-34" y="8133"/>
                  <a:pt x="15" y="10908"/>
                </a:cubicBezTo>
                <a:cubicBezTo>
                  <a:pt x="62" y="13565"/>
                  <a:pt x="127" y="13854"/>
                  <a:pt x="912" y="15234"/>
                </a:cubicBezTo>
                <a:cubicBezTo>
                  <a:pt x="1376" y="16050"/>
                  <a:pt x="1991" y="17155"/>
                  <a:pt x="2282" y="17689"/>
                </a:cubicBezTo>
                <a:cubicBezTo>
                  <a:pt x="2758" y="18566"/>
                  <a:pt x="5245" y="20425"/>
                  <a:pt x="6668" y="20970"/>
                </a:cubicBezTo>
                <a:cubicBezTo>
                  <a:pt x="6927" y="21069"/>
                  <a:pt x="7140" y="21253"/>
                  <a:pt x="7140" y="21377"/>
                </a:cubicBezTo>
                <a:cubicBezTo>
                  <a:pt x="7140" y="21501"/>
                  <a:pt x="8706" y="21595"/>
                  <a:pt x="10627" y="21588"/>
                </a:cubicBezTo>
                <a:cubicBezTo>
                  <a:pt x="12547" y="21580"/>
                  <a:pt x="14122" y="21490"/>
                  <a:pt x="14122" y="21377"/>
                </a:cubicBezTo>
                <a:cubicBezTo>
                  <a:pt x="14122" y="21264"/>
                  <a:pt x="14606" y="20958"/>
                  <a:pt x="15197" y="20701"/>
                </a:cubicBezTo>
                <a:cubicBezTo>
                  <a:pt x="15788" y="20444"/>
                  <a:pt x="16273" y="20144"/>
                  <a:pt x="16273" y="20034"/>
                </a:cubicBezTo>
                <a:cubicBezTo>
                  <a:pt x="16273" y="19924"/>
                  <a:pt x="16786" y="19597"/>
                  <a:pt x="17415" y="19309"/>
                </a:cubicBezTo>
                <a:cubicBezTo>
                  <a:pt x="18409" y="18855"/>
                  <a:pt x="18755" y="18440"/>
                  <a:pt x="20062" y="16138"/>
                </a:cubicBezTo>
                <a:lnTo>
                  <a:pt x="21566" y="13490"/>
                </a:lnTo>
                <a:lnTo>
                  <a:pt x="21523" y="10654"/>
                </a:lnTo>
                <a:lnTo>
                  <a:pt x="21491" y="7830"/>
                </a:lnTo>
                <a:lnTo>
                  <a:pt x="19978" y="5265"/>
                </a:lnTo>
                <a:cubicBezTo>
                  <a:pt x="18806" y="3277"/>
                  <a:pt x="18262" y="2617"/>
                  <a:pt x="17565" y="2319"/>
                </a:cubicBezTo>
                <a:cubicBezTo>
                  <a:pt x="17070" y="2109"/>
                  <a:pt x="16311" y="1672"/>
                  <a:pt x="15868" y="1349"/>
                </a:cubicBezTo>
                <a:cubicBezTo>
                  <a:pt x="15424" y="1026"/>
                  <a:pt x="14849" y="692"/>
                  <a:pt x="14590" y="601"/>
                </a:cubicBezTo>
                <a:cubicBezTo>
                  <a:pt x="14332" y="510"/>
                  <a:pt x="14122" y="336"/>
                  <a:pt x="14122" y="220"/>
                </a:cubicBezTo>
                <a:cubicBezTo>
                  <a:pt x="14122" y="104"/>
                  <a:pt x="12547" y="6"/>
                  <a:pt x="10627" y="0"/>
                </a:cubicBezTo>
                <a:close/>
                <a:moveTo>
                  <a:pt x="10802" y="7694"/>
                </a:moveTo>
                <a:lnTo>
                  <a:pt x="12482" y="7694"/>
                </a:lnTo>
                <a:lnTo>
                  <a:pt x="12945" y="8708"/>
                </a:lnTo>
                <a:cubicBezTo>
                  <a:pt x="13198" y="9263"/>
                  <a:pt x="13592" y="9932"/>
                  <a:pt x="13819" y="10201"/>
                </a:cubicBezTo>
                <a:cubicBezTo>
                  <a:pt x="14146" y="10585"/>
                  <a:pt x="14161" y="10785"/>
                  <a:pt x="13912" y="11145"/>
                </a:cubicBezTo>
                <a:cubicBezTo>
                  <a:pt x="13738" y="11396"/>
                  <a:pt x="13363" y="12118"/>
                  <a:pt x="13072" y="12748"/>
                </a:cubicBezTo>
                <a:lnTo>
                  <a:pt x="12542" y="13894"/>
                </a:lnTo>
                <a:lnTo>
                  <a:pt x="10811" y="13894"/>
                </a:lnTo>
                <a:cubicBezTo>
                  <a:pt x="8966" y="13894"/>
                  <a:pt x="9000" y="13916"/>
                  <a:pt x="7753" y="11870"/>
                </a:cubicBezTo>
                <a:cubicBezTo>
                  <a:pt x="7101" y="10800"/>
                  <a:pt x="7080" y="10633"/>
                  <a:pt x="7508" y="10157"/>
                </a:cubicBezTo>
                <a:cubicBezTo>
                  <a:pt x="7748" y="9892"/>
                  <a:pt x="7937" y="9587"/>
                  <a:pt x="7937" y="9481"/>
                </a:cubicBezTo>
                <a:cubicBezTo>
                  <a:pt x="7937" y="9376"/>
                  <a:pt x="8203" y="8927"/>
                  <a:pt x="8527" y="8488"/>
                </a:cubicBezTo>
                <a:cubicBezTo>
                  <a:pt x="9069" y="7752"/>
                  <a:pt x="9249" y="7694"/>
                  <a:pt x="10802" y="7694"/>
                </a:cubicBezTo>
                <a:close/>
              </a:path>
            </a:pathLst>
          </a:custGeom>
          <a:ln w="12700">
            <a:miter lim="400000"/>
          </a:ln>
        </p:spPr>
      </p:pic>
      <p:pic>
        <p:nvPicPr>
          <p:cNvPr id="547" name="Image" descr="Image"/>
          <p:cNvPicPr>
            <a:picLocks noChangeAspect="1"/>
          </p:cNvPicPr>
          <p:nvPr/>
        </p:nvPicPr>
        <p:blipFill>
          <a:blip r:embed="rId2"/>
          <a:srcRect l="75189" t="18128" r="8491" b="6920"/>
          <a:stretch>
            <a:fillRect/>
          </a:stretch>
        </p:blipFill>
        <p:spPr>
          <a:xfrm>
            <a:off x="8802605" y="9208362"/>
            <a:ext cx="2969023" cy="2928461"/>
          </a:xfrm>
          <a:custGeom>
            <a:avLst/>
            <a:gdLst/>
            <a:ahLst/>
            <a:cxnLst>
              <a:cxn ang="0">
                <a:pos x="wd2" y="hd2"/>
              </a:cxn>
              <a:cxn ang="5400000">
                <a:pos x="wd2" y="hd2"/>
              </a:cxn>
              <a:cxn ang="10800000">
                <a:pos x="wd2" y="hd2"/>
              </a:cxn>
              <a:cxn ang="16200000">
                <a:pos x="wd2" y="hd2"/>
              </a:cxn>
            </a:cxnLst>
            <a:rect l="0" t="0" r="r" b="b"/>
            <a:pathLst>
              <a:path w="21600" h="21436" extrusionOk="0">
                <a:moveTo>
                  <a:pt x="10775" y="1"/>
                </a:moveTo>
                <a:cubicBezTo>
                  <a:pt x="8875" y="13"/>
                  <a:pt x="7325" y="122"/>
                  <a:pt x="7325" y="237"/>
                </a:cubicBezTo>
                <a:cubicBezTo>
                  <a:pt x="7325" y="351"/>
                  <a:pt x="7116" y="517"/>
                  <a:pt x="6860" y="611"/>
                </a:cubicBezTo>
                <a:cubicBezTo>
                  <a:pt x="6604" y="705"/>
                  <a:pt x="5795" y="1163"/>
                  <a:pt x="5064" y="1625"/>
                </a:cubicBezTo>
                <a:cubicBezTo>
                  <a:pt x="4333" y="2087"/>
                  <a:pt x="3554" y="2536"/>
                  <a:pt x="3335" y="2619"/>
                </a:cubicBezTo>
                <a:cubicBezTo>
                  <a:pt x="3115" y="2701"/>
                  <a:pt x="2281" y="3953"/>
                  <a:pt x="1473" y="5405"/>
                </a:cubicBezTo>
                <a:lnTo>
                  <a:pt x="0" y="8048"/>
                </a:lnTo>
                <a:lnTo>
                  <a:pt x="35" y="10852"/>
                </a:lnTo>
                <a:lnTo>
                  <a:pt x="66" y="13661"/>
                </a:lnTo>
                <a:lnTo>
                  <a:pt x="1507" y="16162"/>
                </a:lnTo>
                <a:cubicBezTo>
                  <a:pt x="2296" y="17541"/>
                  <a:pt x="3116" y="18735"/>
                  <a:pt x="3335" y="18815"/>
                </a:cubicBezTo>
                <a:cubicBezTo>
                  <a:pt x="3554" y="18894"/>
                  <a:pt x="4333" y="19341"/>
                  <a:pt x="5064" y="19802"/>
                </a:cubicBezTo>
                <a:cubicBezTo>
                  <a:pt x="5795" y="20264"/>
                  <a:pt x="6604" y="20717"/>
                  <a:pt x="6860" y="20813"/>
                </a:cubicBezTo>
                <a:cubicBezTo>
                  <a:pt x="7116" y="20910"/>
                  <a:pt x="7325" y="21092"/>
                  <a:pt x="7325" y="21214"/>
                </a:cubicBezTo>
                <a:cubicBezTo>
                  <a:pt x="7325" y="21589"/>
                  <a:pt x="13895" y="21454"/>
                  <a:pt x="14275" y="21072"/>
                </a:cubicBezTo>
                <a:cubicBezTo>
                  <a:pt x="14458" y="20888"/>
                  <a:pt x="14718" y="20738"/>
                  <a:pt x="14858" y="20738"/>
                </a:cubicBezTo>
                <a:cubicBezTo>
                  <a:pt x="14998" y="20738"/>
                  <a:pt x="15486" y="20467"/>
                  <a:pt x="15938" y="20128"/>
                </a:cubicBezTo>
                <a:cubicBezTo>
                  <a:pt x="16390" y="19788"/>
                  <a:pt x="17178" y="19313"/>
                  <a:pt x="17693" y="19073"/>
                </a:cubicBezTo>
                <a:cubicBezTo>
                  <a:pt x="18438" y="18727"/>
                  <a:pt x="18941" y="18096"/>
                  <a:pt x="20122" y="16011"/>
                </a:cubicBezTo>
                <a:lnTo>
                  <a:pt x="21600" y="13394"/>
                </a:lnTo>
                <a:lnTo>
                  <a:pt x="21568" y="10585"/>
                </a:lnTo>
                <a:lnTo>
                  <a:pt x="21525" y="7781"/>
                </a:lnTo>
                <a:lnTo>
                  <a:pt x="20029" y="5239"/>
                </a:lnTo>
                <a:cubicBezTo>
                  <a:pt x="18869" y="3268"/>
                  <a:pt x="18341" y="2614"/>
                  <a:pt x="17650" y="2320"/>
                </a:cubicBezTo>
                <a:cubicBezTo>
                  <a:pt x="17161" y="2111"/>
                  <a:pt x="16403" y="1679"/>
                  <a:pt x="15964" y="1358"/>
                </a:cubicBezTo>
                <a:cubicBezTo>
                  <a:pt x="15525" y="1037"/>
                  <a:pt x="14955" y="702"/>
                  <a:pt x="14699" y="611"/>
                </a:cubicBezTo>
                <a:cubicBezTo>
                  <a:pt x="14443" y="521"/>
                  <a:pt x="14234" y="338"/>
                  <a:pt x="14234" y="210"/>
                </a:cubicBezTo>
                <a:cubicBezTo>
                  <a:pt x="14234" y="83"/>
                  <a:pt x="12676" y="-11"/>
                  <a:pt x="10775" y="1"/>
                </a:cubicBezTo>
                <a:close/>
                <a:moveTo>
                  <a:pt x="9297" y="7647"/>
                </a:moveTo>
                <a:lnTo>
                  <a:pt x="10810" y="7647"/>
                </a:lnTo>
                <a:cubicBezTo>
                  <a:pt x="12401" y="7647"/>
                  <a:pt x="12415" y="7651"/>
                  <a:pt x="13628" y="9646"/>
                </a:cubicBezTo>
                <a:cubicBezTo>
                  <a:pt x="14273" y="10707"/>
                  <a:pt x="14292" y="10883"/>
                  <a:pt x="13868" y="11354"/>
                </a:cubicBezTo>
                <a:cubicBezTo>
                  <a:pt x="13631" y="11618"/>
                  <a:pt x="13435" y="11927"/>
                  <a:pt x="13435" y="12040"/>
                </a:cubicBezTo>
                <a:cubicBezTo>
                  <a:pt x="13435" y="12153"/>
                  <a:pt x="13188" y="12592"/>
                  <a:pt x="12886" y="13019"/>
                </a:cubicBezTo>
                <a:cubicBezTo>
                  <a:pt x="12387" y="13724"/>
                  <a:pt x="12196" y="13795"/>
                  <a:pt x="10793" y="13795"/>
                </a:cubicBezTo>
                <a:cubicBezTo>
                  <a:pt x="9403" y="13795"/>
                  <a:pt x="9197" y="13721"/>
                  <a:pt x="8754" y="13060"/>
                </a:cubicBezTo>
                <a:cubicBezTo>
                  <a:pt x="8233" y="12281"/>
                  <a:pt x="7710" y="11437"/>
                  <a:pt x="7458" y="10968"/>
                </a:cubicBezTo>
                <a:cubicBezTo>
                  <a:pt x="7374" y="10812"/>
                  <a:pt x="7759" y="10006"/>
                  <a:pt x="8307" y="9170"/>
                </a:cubicBezTo>
                <a:lnTo>
                  <a:pt x="9297" y="7647"/>
                </a:lnTo>
                <a:close/>
              </a:path>
            </a:pathLst>
          </a:custGeom>
          <a:ln w="12700">
            <a:miter lim="400000"/>
          </a:ln>
        </p:spPr>
      </p:pic>
      <p:sp>
        <p:nvSpPr>
          <p:cNvPr id="548" name="Add variable &quot;NCPA&quot;…"/>
          <p:cNvSpPr txBox="1"/>
          <p:nvPr/>
        </p:nvSpPr>
        <p:spPr>
          <a:xfrm>
            <a:off x="8569776" y="3342560"/>
            <a:ext cx="6124933" cy="1870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200"/>
            </a:pPr>
            <a:r>
              <a:t>Add variable "NCPA"</a:t>
            </a:r>
          </a:p>
          <a:p>
            <a:pPr algn="l">
              <a:defRPr sz="3200"/>
            </a:pPr>
            <a:r>
              <a:t> - </a:t>
            </a:r>
            <a:r>
              <a:rPr sz="2600"/>
              <a:t>Phase map provided by Optics Team</a:t>
            </a:r>
          </a:p>
          <a:p>
            <a:pPr algn="l">
              <a:defRPr sz="2600"/>
            </a:pPr>
            <a:r>
              <a:t> - Water vapour seeing (Kolmogorv phase screens</a:t>
            </a:r>
          </a:p>
        </p:txBody>
      </p:sp>
      <p:pic>
        <p:nvPicPr>
          <p:cNvPr id="549" name="Image" descr="Image"/>
          <p:cNvPicPr>
            <a:picLocks noChangeAspect="1"/>
          </p:cNvPicPr>
          <p:nvPr/>
        </p:nvPicPr>
        <p:blipFill>
          <a:blip r:embed="rId4"/>
          <a:srcRect l="1162" t="10868" r="2"/>
          <a:stretch>
            <a:fillRect/>
          </a:stretch>
        </p:blipFill>
        <p:spPr>
          <a:xfrm>
            <a:off x="15610718" y="5431849"/>
            <a:ext cx="8091091" cy="2610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580"/>
                </a:lnTo>
                <a:lnTo>
                  <a:pt x="0" y="19235"/>
                </a:lnTo>
                <a:lnTo>
                  <a:pt x="3145" y="19235"/>
                </a:lnTo>
                <a:lnTo>
                  <a:pt x="6289" y="19235"/>
                </a:lnTo>
                <a:lnTo>
                  <a:pt x="6289" y="9580"/>
                </a:lnTo>
                <a:lnTo>
                  <a:pt x="6289" y="0"/>
                </a:lnTo>
                <a:lnTo>
                  <a:pt x="0" y="0"/>
                </a:lnTo>
                <a:close/>
                <a:moveTo>
                  <a:pt x="7561" y="0"/>
                </a:moveTo>
                <a:lnTo>
                  <a:pt x="7561" y="9580"/>
                </a:lnTo>
                <a:lnTo>
                  <a:pt x="7561" y="19235"/>
                </a:lnTo>
                <a:lnTo>
                  <a:pt x="10705" y="19235"/>
                </a:lnTo>
                <a:lnTo>
                  <a:pt x="13850" y="19235"/>
                </a:lnTo>
                <a:lnTo>
                  <a:pt x="13850" y="9580"/>
                </a:lnTo>
                <a:lnTo>
                  <a:pt x="13850" y="0"/>
                </a:lnTo>
                <a:lnTo>
                  <a:pt x="7561" y="0"/>
                </a:lnTo>
                <a:close/>
                <a:moveTo>
                  <a:pt x="15119" y="0"/>
                </a:moveTo>
                <a:lnTo>
                  <a:pt x="15117" y="1255"/>
                </a:lnTo>
                <a:cubicBezTo>
                  <a:pt x="15115" y="2096"/>
                  <a:pt x="15108" y="6526"/>
                  <a:pt x="15101" y="11101"/>
                </a:cubicBezTo>
                <a:lnTo>
                  <a:pt x="15088" y="19419"/>
                </a:lnTo>
                <a:lnTo>
                  <a:pt x="15629" y="19475"/>
                </a:lnTo>
                <a:cubicBezTo>
                  <a:pt x="16168" y="19531"/>
                  <a:pt x="20115" y="19489"/>
                  <a:pt x="21086" y="19416"/>
                </a:cubicBezTo>
                <a:lnTo>
                  <a:pt x="21600" y="19377"/>
                </a:lnTo>
                <a:lnTo>
                  <a:pt x="21600" y="9560"/>
                </a:lnTo>
                <a:lnTo>
                  <a:pt x="21600" y="0"/>
                </a:lnTo>
                <a:lnTo>
                  <a:pt x="15119" y="0"/>
                </a:lnTo>
                <a:close/>
                <a:moveTo>
                  <a:pt x="14469" y="2565"/>
                </a:moveTo>
                <a:cubicBezTo>
                  <a:pt x="14392" y="2581"/>
                  <a:pt x="14398" y="2670"/>
                  <a:pt x="14443" y="2969"/>
                </a:cubicBezTo>
                <a:cubicBezTo>
                  <a:pt x="14525" y="3508"/>
                  <a:pt x="14770" y="3511"/>
                  <a:pt x="14770" y="2972"/>
                </a:cubicBezTo>
                <a:cubicBezTo>
                  <a:pt x="14770" y="2695"/>
                  <a:pt x="14721" y="2591"/>
                  <a:pt x="14574" y="2568"/>
                </a:cubicBezTo>
                <a:cubicBezTo>
                  <a:pt x="14529" y="2561"/>
                  <a:pt x="14494" y="2560"/>
                  <a:pt x="14469" y="2565"/>
                </a:cubicBezTo>
                <a:close/>
                <a:moveTo>
                  <a:pt x="14688" y="5866"/>
                </a:moveTo>
                <a:cubicBezTo>
                  <a:pt x="14639" y="5787"/>
                  <a:pt x="14610" y="5980"/>
                  <a:pt x="14650" y="6302"/>
                </a:cubicBezTo>
                <a:cubicBezTo>
                  <a:pt x="14672" y="6480"/>
                  <a:pt x="14715" y="6627"/>
                  <a:pt x="14746" y="6627"/>
                </a:cubicBezTo>
                <a:cubicBezTo>
                  <a:pt x="14819" y="6627"/>
                  <a:pt x="14817" y="6408"/>
                  <a:pt x="14742" y="6040"/>
                </a:cubicBezTo>
                <a:cubicBezTo>
                  <a:pt x="14723" y="5948"/>
                  <a:pt x="14704" y="5892"/>
                  <a:pt x="14688" y="5866"/>
                </a:cubicBezTo>
                <a:close/>
                <a:moveTo>
                  <a:pt x="14712" y="9186"/>
                </a:moveTo>
                <a:cubicBezTo>
                  <a:pt x="14653" y="9186"/>
                  <a:pt x="14613" y="9354"/>
                  <a:pt x="14613" y="9596"/>
                </a:cubicBezTo>
                <a:cubicBezTo>
                  <a:pt x="14613" y="10076"/>
                  <a:pt x="14761" y="10009"/>
                  <a:pt x="14792" y="9514"/>
                </a:cubicBezTo>
                <a:cubicBezTo>
                  <a:pt x="14804" y="9320"/>
                  <a:pt x="14771" y="9186"/>
                  <a:pt x="14712" y="9186"/>
                </a:cubicBezTo>
                <a:close/>
                <a:moveTo>
                  <a:pt x="14683" y="12339"/>
                </a:moveTo>
                <a:cubicBezTo>
                  <a:pt x="14607" y="12339"/>
                  <a:pt x="14539" y="12918"/>
                  <a:pt x="14586" y="13156"/>
                </a:cubicBezTo>
                <a:cubicBezTo>
                  <a:pt x="14628" y="13366"/>
                  <a:pt x="14752" y="13301"/>
                  <a:pt x="14744" y="13074"/>
                </a:cubicBezTo>
                <a:cubicBezTo>
                  <a:pt x="14741" y="12996"/>
                  <a:pt x="14739" y="12797"/>
                  <a:pt x="14739" y="12634"/>
                </a:cubicBezTo>
                <a:cubicBezTo>
                  <a:pt x="14739" y="12472"/>
                  <a:pt x="14714" y="12339"/>
                  <a:pt x="14683" y="12339"/>
                </a:cubicBezTo>
                <a:close/>
                <a:moveTo>
                  <a:pt x="14591" y="15761"/>
                </a:moveTo>
                <a:cubicBezTo>
                  <a:pt x="14487" y="15740"/>
                  <a:pt x="14358" y="15821"/>
                  <a:pt x="14247" y="16014"/>
                </a:cubicBezTo>
                <a:cubicBezTo>
                  <a:pt x="14100" y="16267"/>
                  <a:pt x="14095" y="16300"/>
                  <a:pt x="14215" y="16217"/>
                </a:cubicBezTo>
                <a:cubicBezTo>
                  <a:pt x="14294" y="16163"/>
                  <a:pt x="14371" y="16188"/>
                  <a:pt x="14387" y="16270"/>
                </a:cubicBezTo>
                <a:cubicBezTo>
                  <a:pt x="14403" y="16351"/>
                  <a:pt x="14505" y="16424"/>
                  <a:pt x="14614" y="16434"/>
                </a:cubicBezTo>
                <a:cubicBezTo>
                  <a:pt x="14765" y="16447"/>
                  <a:pt x="14805" y="16374"/>
                  <a:pt x="14790" y="16122"/>
                </a:cubicBezTo>
                <a:cubicBezTo>
                  <a:pt x="14776" y="15904"/>
                  <a:pt x="14696" y="15782"/>
                  <a:pt x="14591" y="15761"/>
                </a:cubicBezTo>
                <a:close/>
                <a:moveTo>
                  <a:pt x="14549" y="19045"/>
                </a:moveTo>
                <a:cubicBezTo>
                  <a:pt x="14492" y="19071"/>
                  <a:pt x="14448" y="19206"/>
                  <a:pt x="14448" y="19432"/>
                </a:cubicBezTo>
                <a:cubicBezTo>
                  <a:pt x="14448" y="19703"/>
                  <a:pt x="14491" y="19827"/>
                  <a:pt x="14583" y="19827"/>
                </a:cubicBezTo>
                <a:cubicBezTo>
                  <a:pt x="14761" y="19827"/>
                  <a:pt x="14818" y="19626"/>
                  <a:pt x="14731" y="19301"/>
                </a:cubicBezTo>
                <a:cubicBezTo>
                  <a:pt x="14677" y="19099"/>
                  <a:pt x="14606" y="19019"/>
                  <a:pt x="14549" y="19045"/>
                </a:cubicBezTo>
                <a:close/>
                <a:moveTo>
                  <a:pt x="16441" y="20431"/>
                </a:moveTo>
                <a:cubicBezTo>
                  <a:pt x="16417" y="20460"/>
                  <a:pt x="16392" y="20583"/>
                  <a:pt x="16372" y="20812"/>
                </a:cubicBezTo>
                <a:cubicBezTo>
                  <a:pt x="16352" y="21058"/>
                  <a:pt x="16304" y="21167"/>
                  <a:pt x="16246" y="21098"/>
                </a:cubicBezTo>
                <a:cubicBezTo>
                  <a:pt x="16195" y="21036"/>
                  <a:pt x="16136" y="21121"/>
                  <a:pt x="16115" y="21291"/>
                </a:cubicBezTo>
                <a:cubicBezTo>
                  <a:pt x="16085" y="21530"/>
                  <a:pt x="16123" y="21600"/>
                  <a:pt x="16284" y="21600"/>
                </a:cubicBezTo>
                <a:cubicBezTo>
                  <a:pt x="16469" y="21600"/>
                  <a:pt x="16493" y="21535"/>
                  <a:pt x="16506" y="21009"/>
                </a:cubicBezTo>
                <a:cubicBezTo>
                  <a:pt x="16516" y="20595"/>
                  <a:pt x="16481" y="20382"/>
                  <a:pt x="16441" y="20431"/>
                </a:cubicBezTo>
                <a:close/>
                <a:moveTo>
                  <a:pt x="20571" y="20431"/>
                </a:moveTo>
                <a:cubicBezTo>
                  <a:pt x="20547" y="20460"/>
                  <a:pt x="20522" y="20583"/>
                  <a:pt x="20502" y="20812"/>
                </a:cubicBezTo>
                <a:cubicBezTo>
                  <a:pt x="20482" y="21058"/>
                  <a:pt x="20433" y="21167"/>
                  <a:pt x="20375" y="21098"/>
                </a:cubicBezTo>
                <a:cubicBezTo>
                  <a:pt x="20324" y="21036"/>
                  <a:pt x="20266" y="21121"/>
                  <a:pt x="20245" y="21291"/>
                </a:cubicBezTo>
                <a:cubicBezTo>
                  <a:pt x="20215" y="21530"/>
                  <a:pt x="20252" y="21600"/>
                  <a:pt x="20413" y="21600"/>
                </a:cubicBezTo>
                <a:cubicBezTo>
                  <a:pt x="20598" y="21600"/>
                  <a:pt x="20622" y="21535"/>
                  <a:pt x="20635" y="21009"/>
                </a:cubicBezTo>
                <a:cubicBezTo>
                  <a:pt x="20645" y="20595"/>
                  <a:pt x="20611" y="20382"/>
                  <a:pt x="20571" y="20431"/>
                </a:cubicBezTo>
                <a:close/>
                <a:moveTo>
                  <a:pt x="18276" y="20464"/>
                </a:moveTo>
                <a:cubicBezTo>
                  <a:pt x="18248" y="20505"/>
                  <a:pt x="18238" y="20674"/>
                  <a:pt x="18246" y="20989"/>
                </a:cubicBezTo>
                <a:cubicBezTo>
                  <a:pt x="18254" y="21324"/>
                  <a:pt x="18291" y="21600"/>
                  <a:pt x="18329" y="21600"/>
                </a:cubicBezTo>
                <a:cubicBezTo>
                  <a:pt x="18426" y="21600"/>
                  <a:pt x="18410" y="20565"/>
                  <a:pt x="18311" y="20464"/>
                </a:cubicBezTo>
                <a:cubicBezTo>
                  <a:pt x="18297" y="20449"/>
                  <a:pt x="18286" y="20450"/>
                  <a:pt x="18276" y="20464"/>
                </a:cubicBezTo>
                <a:close/>
              </a:path>
            </a:pathLst>
          </a:custGeom>
          <a:ln w="12700">
            <a:miter lim="400000"/>
          </a:ln>
        </p:spPr>
      </p:pic>
      <p:sp>
        <p:nvSpPr>
          <p:cNvPr id="550" name="Simulate instrument mode and run PSI simulation"/>
          <p:cNvSpPr txBox="1"/>
          <p:nvPr/>
        </p:nvSpPr>
        <p:spPr>
          <a:xfrm>
            <a:off x="16546294" y="3842901"/>
            <a:ext cx="6124933" cy="1055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200"/>
            </a:lvl1pPr>
          </a:lstStyle>
          <a:p>
            <a:r>
              <a:t>Simulate instrument mode and run PSI simulation</a:t>
            </a:r>
          </a:p>
        </p:txBody>
      </p:sp>
      <p:pic>
        <p:nvPicPr>
          <p:cNvPr id="551" name="Image" descr="Image"/>
          <p:cNvPicPr>
            <a:picLocks noChangeAspect="1"/>
          </p:cNvPicPr>
          <p:nvPr/>
        </p:nvPicPr>
        <p:blipFill>
          <a:blip r:embed="rId5"/>
          <a:stretch>
            <a:fillRect/>
          </a:stretch>
        </p:blipFill>
        <p:spPr>
          <a:xfrm>
            <a:off x="16135569" y="8257293"/>
            <a:ext cx="6946383" cy="4830600"/>
          </a:xfrm>
          <a:prstGeom prst="rect">
            <a:avLst/>
          </a:prstGeom>
          <a:ln w="12700">
            <a:miter lim="400000"/>
          </a:ln>
        </p:spPr>
      </p:pic>
      <p:pic>
        <p:nvPicPr>
          <p:cNvPr id="552" name="Rounded Rectangle Rounded rectangle" descr="Rounded Rectangle Rounded rectangle"/>
          <p:cNvPicPr>
            <a:picLocks/>
          </p:cNvPicPr>
          <p:nvPr/>
        </p:nvPicPr>
        <p:blipFill>
          <a:blip r:embed="rId6"/>
          <a:stretch>
            <a:fillRect/>
          </a:stretch>
        </p:blipFill>
        <p:spPr>
          <a:xfrm>
            <a:off x="1095260" y="3106123"/>
            <a:ext cx="6506003" cy="10260486"/>
          </a:xfrm>
          <a:prstGeom prst="rect">
            <a:avLst/>
          </a:prstGeom>
        </p:spPr>
      </p:pic>
      <p:pic>
        <p:nvPicPr>
          <p:cNvPr id="554" name="Rounded Rectangle Rounded rectangle" descr="Rounded Rectangle Rounded rectangle"/>
          <p:cNvPicPr>
            <a:picLocks/>
          </p:cNvPicPr>
          <p:nvPr/>
        </p:nvPicPr>
        <p:blipFill>
          <a:blip r:embed="rId7"/>
          <a:stretch>
            <a:fillRect/>
          </a:stretch>
        </p:blipFill>
        <p:spPr>
          <a:xfrm>
            <a:off x="7970091" y="3106123"/>
            <a:ext cx="6817104" cy="10260486"/>
          </a:xfrm>
          <a:prstGeom prst="rect">
            <a:avLst/>
          </a:prstGeom>
        </p:spPr>
      </p:pic>
      <p:pic>
        <p:nvPicPr>
          <p:cNvPr id="556" name="Rounded Rectangle Rounded rectangle" descr="Rounded Rectangle Rounded rectangle"/>
          <p:cNvPicPr>
            <a:picLocks/>
          </p:cNvPicPr>
          <p:nvPr/>
        </p:nvPicPr>
        <p:blipFill>
          <a:blip r:embed="rId8"/>
          <a:stretch>
            <a:fillRect/>
          </a:stretch>
        </p:blipFill>
        <p:spPr>
          <a:xfrm>
            <a:off x="15151360" y="3106123"/>
            <a:ext cx="8906307" cy="10260486"/>
          </a:xfrm>
          <a:prstGeom prst="rect">
            <a:avLst/>
          </a:prstGeom>
        </p:spPr>
      </p:pic>
      <p:sp>
        <p:nvSpPr>
          <p:cNvPr id="558" name="IMG"/>
          <p:cNvSpPr txBox="1"/>
          <p:nvPr/>
        </p:nvSpPr>
        <p:spPr>
          <a:xfrm>
            <a:off x="16473511" y="5090795"/>
            <a:ext cx="690068"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IMG</a:t>
            </a:r>
          </a:p>
        </p:txBody>
      </p:sp>
      <p:sp>
        <p:nvSpPr>
          <p:cNvPr id="559" name="CVC"/>
          <p:cNvSpPr txBox="1"/>
          <p:nvPr/>
        </p:nvSpPr>
        <p:spPr>
          <a:xfrm>
            <a:off x="19285931" y="5090795"/>
            <a:ext cx="74066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CVC</a:t>
            </a:r>
          </a:p>
        </p:txBody>
      </p:sp>
      <p:sp>
        <p:nvSpPr>
          <p:cNvPr id="560" name="RAVC"/>
          <p:cNvSpPr txBox="1"/>
          <p:nvPr/>
        </p:nvSpPr>
        <p:spPr>
          <a:xfrm>
            <a:off x="22037544" y="5090795"/>
            <a:ext cx="912877"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RAVC</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Results"/>
          <p:cNvSpPr txBox="1">
            <a:spLocks noGrp="1"/>
          </p:cNvSpPr>
          <p:nvPr>
            <p:ph type="title"/>
          </p:nvPr>
        </p:nvSpPr>
        <p:spPr>
          <a:prstGeom prst="rect">
            <a:avLst/>
          </a:prstGeom>
        </p:spPr>
        <p:txBody>
          <a:bodyPr/>
          <a:lstStyle/>
          <a:p>
            <a:r>
              <a:t>Results</a:t>
            </a:r>
          </a:p>
        </p:txBody>
      </p:sp>
      <p:sp>
        <p:nvSpPr>
          <p:cNvPr id="563" name="Static NCPA"/>
          <p:cNvSpPr txBox="1">
            <a:spLocks noGrp="1"/>
          </p:cNvSpPr>
          <p:nvPr>
            <p:ph type="body" idx="21"/>
          </p:nvPr>
        </p:nvSpPr>
        <p:spPr>
          <a:xfrm>
            <a:off x="1261584" y="5353267"/>
            <a:ext cx="4279639"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Static NCPA</a:t>
            </a:r>
          </a:p>
        </p:txBody>
      </p:sp>
      <p:pic>
        <p:nvPicPr>
          <p:cNvPr id="564" name="psi_img_illustration.mp4" descr="psi_img_illustration.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7898900" y="3514629"/>
            <a:ext cx="14425140" cy="4808381"/>
          </a:xfrm>
          <a:prstGeom prst="rect">
            <a:avLst/>
          </a:prstGeom>
          <a:ln w="12700">
            <a:miter lim="400000"/>
          </a:ln>
        </p:spPr>
      </p:pic>
      <p:pic>
        <p:nvPicPr>
          <p:cNvPr id="565" name="psi_img_illustration_WV_Nband.mp4" descr="psi_img_illustration_WV_Nband.mp4"/>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7898900" y="7532445"/>
            <a:ext cx="14425140" cy="5705945"/>
          </a:xfrm>
          <a:prstGeom prst="rect">
            <a:avLst/>
          </a:prstGeom>
          <a:ln w="12700">
            <a:miter lim="400000"/>
          </a:ln>
        </p:spPr>
      </p:pic>
      <p:sp>
        <p:nvSpPr>
          <p:cNvPr id="566" name="Level of aberrations exaggerated"/>
          <p:cNvSpPr txBox="1"/>
          <p:nvPr/>
        </p:nvSpPr>
        <p:spPr>
          <a:xfrm>
            <a:off x="7535807" y="3404883"/>
            <a:ext cx="463021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Level of aberrations exaggerated </a:t>
            </a:r>
          </a:p>
        </p:txBody>
      </p:sp>
      <p:sp>
        <p:nvSpPr>
          <p:cNvPr id="567" name="Static NCPA…"/>
          <p:cNvSpPr txBox="1"/>
          <p:nvPr/>
        </p:nvSpPr>
        <p:spPr>
          <a:xfrm>
            <a:off x="1199339" y="9255651"/>
            <a:ext cx="6774938" cy="2259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734694">
              <a:defRPr sz="4895" b="1">
                <a:solidFill>
                  <a:srgbClr val="000000"/>
                </a:solidFill>
              </a:defRPr>
            </a:pPr>
            <a:r>
              <a:t>Static NCPA</a:t>
            </a:r>
          </a:p>
          <a:p>
            <a:pPr algn="l" defTabSz="734694">
              <a:defRPr sz="4895" b="1">
                <a:solidFill>
                  <a:srgbClr val="000000"/>
                </a:solidFill>
              </a:defRPr>
            </a:pPr>
            <a:r>
              <a:t>+ Water vapour seeing</a:t>
            </a:r>
          </a:p>
        </p:txBody>
      </p:sp>
      <p:sp>
        <p:nvSpPr>
          <p:cNvPr id="568" name="Illustrations"/>
          <p:cNvSpPr txBox="1"/>
          <p:nvPr/>
        </p:nvSpPr>
        <p:spPr>
          <a:xfrm>
            <a:off x="1206500" y="2245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t>Illustrations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 fill="hold"/>
                                        <p:tgtEl>
                                          <p:spTgt spid="56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99" fill="hold"/>
                                        <p:tgtEl>
                                          <p:spTgt spid="5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64"/>
                </p:tgtEl>
              </p:cMediaNode>
            </p:video>
            <p:seq concurrent="1" prevAc="none" nextAc="seek">
              <p:cTn id="12" restart="whenNotActive" fill="hold" evtFilter="cancelBubble" nodeType="interactiveSeq">
                <p:stCondLst>
                  <p:cond evt="onClick" delay="0">
                    <p:tgtEl>
                      <p:spTgt spid="56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64"/>
                                        </p:tgtEl>
                                      </p:cBhvr>
                                    </p:cmd>
                                  </p:childTnLst>
                                </p:cTn>
                              </p:par>
                            </p:childTnLst>
                          </p:cTn>
                        </p:par>
                      </p:childTnLst>
                    </p:cTn>
                  </p:par>
                </p:childTnLst>
              </p:cTn>
              <p:nextCondLst>
                <p:cond evt="onClick" delay="0">
                  <p:tgtEl>
                    <p:spTgt spid="564"/>
                  </p:tgtEl>
                </p:cond>
              </p:nextCondLst>
            </p:seq>
            <p:video>
              <p:cMediaNode vol="100000">
                <p:cTn id="17" fill="hold" display="0">
                  <p:stCondLst>
                    <p:cond delay="indefinite"/>
                  </p:stCondLst>
                </p:cTn>
                <p:tgtEl>
                  <p:spTgt spid="565"/>
                </p:tgtEl>
              </p:cMediaNode>
            </p:video>
            <p:seq concurrent="1" prevAc="none" nextAc="seek">
              <p:cTn id="18" restart="whenNotActive" fill="hold" evtFilter="cancelBubble" nodeType="interactiveSeq">
                <p:stCondLst>
                  <p:cond evt="onClick" delay="0">
                    <p:tgtEl>
                      <p:spTgt spid="56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65"/>
                                        </p:tgtEl>
                                      </p:cBhvr>
                                    </p:cmd>
                                  </p:childTnLst>
                                </p:cTn>
                              </p:par>
                            </p:childTnLst>
                          </p:cTn>
                        </p:par>
                      </p:childTnLst>
                    </p:cTn>
                  </p:par>
                </p:childTnLst>
              </p:cTn>
              <p:nextCondLst>
                <p:cond evt="onClick" delay="0">
                  <p:tgtEl>
                    <p:spTgt spid="56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sults"/>
          <p:cNvSpPr txBox="1">
            <a:spLocks noGrp="1"/>
          </p:cNvSpPr>
          <p:nvPr>
            <p:ph type="title"/>
          </p:nvPr>
        </p:nvSpPr>
        <p:spPr>
          <a:prstGeom prst="rect">
            <a:avLst/>
          </a:prstGeom>
        </p:spPr>
        <p:txBody>
          <a:bodyPr/>
          <a:lstStyle/>
          <a:p>
            <a:r>
              <a:t>Results</a:t>
            </a:r>
          </a:p>
        </p:txBody>
      </p:sp>
      <p:sp>
        <p:nvSpPr>
          <p:cNvPr id="571" name="RMS Plot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RMS Plots</a:t>
            </a:r>
          </a:p>
        </p:txBody>
      </p:sp>
      <p:pic>
        <p:nvPicPr>
          <p:cNvPr id="572" name="Image" descr="Image"/>
          <p:cNvPicPr>
            <a:picLocks noChangeAspect="1"/>
          </p:cNvPicPr>
          <p:nvPr/>
        </p:nvPicPr>
        <p:blipFill>
          <a:blip r:embed="rId3"/>
          <a:stretch>
            <a:fillRect/>
          </a:stretch>
        </p:blipFill>
        <p:spPr>
          <a:xfrm>
            <a:off x="1307148" y="5390993"/>
            <a:ext cx="9505179" cy="5973438"/>
          </a:xfrm>
          <a:prstGeom prst="rect">
            <a:avLst/>
          </a:prstGeom>
          <a:ln w="12700">
            <a:miter lim="400000"/>
          </a:ln>
        </p:spPr>
      </p:pic>
      <p:sp>
        <p:nvSpPr>
          <p:cNvPr id="573" name="Reaching &lt;~20nm rms…"/>
          <p:cNvSpPr txBox="1"/>
          <p:nvPr/>
        </p:nvSpPr>
        <p:spPr>
          <a:xfrm>
            <a:off x="4395072" y="4467238"/>
            <a:ext cx="332933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pPr>
            <a:r>
              <a:t>Reaching &lt;~20nm rms </a:t>
            </a:r>
          </a:p>
          <a:p>
            <a:pPr>
              <a:defRPr i="1"/>
            </a:pPr>
            <a:r>
              <a:t>for both IMG and RAVC</a:t>
            </a:r>
          </a:p>
        </p:txBody>
      </p:sp>
      <p:pic>
        <p:nvPicPr>
          <p:cNvPr id="574" name="Image" descr="Image"/>
          <p:cNvPicPr>
            <a:picLocks noChangeAspect="1"/>
          </p:cNvPicPr>
          <p:nvPr/>
        </p:nvPicPr>
        <p:blipFill>
          <a:blip r:embed="rId4"/>
          <a:stretch>
            <a:fillRect/>
          </a:stretch>
        </p:blipFill>
        <p:spPr>
          <a:xfrm>
            <a:off x="26063423" y="2640951"/>
            <a:ext cx="8923236" cy="6268371"/>
          </a:xfrm>
          <a:prstGeom prst="rect">
            <a:avLst/>
          </a:prstGeom>
          <a:ln w="12700">
            <a:miter lim="400000"/>
          </a:ln>
        </p:spPr>
      </p:pic>
      <p:pic>
        <p:nvPicPr>
          <p:cNvPr id="575" name="Image" descr="Image"/>
          <p:cNvPicPr>
            <a:picLocks noChangeAspect="1"/>
          </p:cNvPicPr>
          <p:nvPr/>
        </p:nvPicPr>
        <p:blipFill>
          <a:blip r:embed="rId5"/>
          <a:stretch>
            <a:fillRect/>
          </a:stretch>
        </p:blipFill>
        <p:spPr>
          <a:xfrm>
            <a:off x="13320251" y="5312802"/>
            <a:ext cx="8726003" cy="6129820"/>
          </a:xfrm>
          <a:prstGeom prst="rect">
            <a:avLst/>
          </a:prstGeom>
          <a:ln w="12700">
            <a:miter lim="400000"/>
          </a:ln>
        </p:spPr>
      </p:pic>
      <p:grpSp>
        <p:nvGrpSpPr>
          <p:cNvPr id="578" name="Probe field and subject beam cannot have the same temporal behaviour"/>
          <p:cNvGrpSpPr/>
          <p:nvPr/>
        </p:nvGrpSpPr>
        <p:grpSpPr>
          <a:xfrm>
            <a:off x="12370688" y="11944280"/>
            <a:ext cx="11306367" cy="663499"/>
            <a:chOff x="0" y="0"/>
            <a:chExt cx="11306365" cy="663498"/>
          </a:xfrm>
        </p:grpSpPr>
        <p:sp>
          <p:nvSpPr>
            <p:cNvPr id="577" name="Probe field and subject beam cannot have the same temporal behaviour"/>
            <p:cNvSpPr txBox="1"/>
            <p:nvPr/>
          </p:nvSpPr>
          <p:spPr>
            <a:xfrm>
              <a:off x="38099" y="38100"/>
              <a:ext cx="11230167" cy="587299"/>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lnSpc>
                  <a:spcPct val="117999"/>
                </a:lnSpc>
                <a:defRPr sz="2700">
                  <a:solidFill>
                    <a:srgbClr val="000000"/>
                  </a:solidFill>
                </a:defRPr>
              </a:lvl1pPr>
            </a:lstStyle>
            <a:p>
              <a:r>
                <a:t>Probe field and subject beam cannot have the same temporal behaviour</a:t>
              </a:r>
            </a:p>
          </p:txBody>
        </p:sp>
        <p:pic>
          <p:nvPicPr>
            <p:cNvPr id="576" name="Probe field and subject beam cannot have the same temporal behaviour Probe field and subject beam cannot have the same temporal behaviour" descr="Probe field and subject beam cannot have the same temporal behaviour Probe field and subject beam cannot have the same temporal behaviour"/>
            <p:cNvPicPr>
              <a:picLocks/>
            </p:cNvPicPr>
            <p:nvPr/>
          </p:nvPicPr>
          <p:blipFill>
            <a:blip r:embed="rId6"/>
            <a:stretch>
              <a:fillRect/>
            </a:stretch>
          </p:blipFill>
          <p:spPr>
            <a:xfrm>
              <a:off x="-1" y="0"/>
              <a:ext cx="11306367" cy="663499"/>
            </a:xfrm>
            <a:prstGeom prst="rect">
              <a:avLst/>
            </a:prstGeom>
            <a:effectLst/>
          </p:spPr>
        </p:pic>
      </p:grpSp>
      <p:sp>
        <p:nvSpPr>
          <p:cNvPr id="579" name="Static NCPA in L-band"/>
          <p:cNvSpPr txBox="1"/>
          <p:nvPr/>
        </p:nvSpPr>
        <p:spPr>
          <a:xfrm>
            <a:off x="3699213" y="3570878"/>
            <a:ext cx="4721048"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solidFill>
                  <a:srgbClr val="000000"/>
                </a:solidFill>
              </a:defRPr>
            </a:pPr>
            <a:r>
              <a:t>Static NCPA in </a:t>
            </a:r>
            <a:r>
              <a:rPr>
                <a:solidFill>
                  <a:schemeClr val="accent5">
                    <a:hueOff val="-82419"/>
                    <a:satOff val="-9513"/>
                    <a:lumOff val="-16343"/>
                  </a:schemeClr>
                </a:solidFill>
              </a:rPr>
              <a:t>L-band</a:t>
            </a:r>
          </a:p>
        </p:txBody>
      </p:sp>
      <p:sp>
        <p:nvSpPr>
          <p:cNvPr id="580" name="N-band with “slow” (10x) water vapour"/>
          <p:cNvSpPr txBox="1"/>
          <p:nvPr/>
        </p:nvSpPr>
        <p:spPr>
          <a:xfrm>
            <a:off x="13010913" y="3570878"/>
            <a:ext cx="8461858"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a:defRPr sz="3600">
                <a:solidFill>
                  <a:srgbClr val="000000"/>
                </a:solidFill>
              </a:defRPr>
            </a:pPr>
            <a:r>
              <a:rPr>
                <a:solidFill>
                  <a:schemeClr val="accent5">
                    <a:hueOff val="-82419"/>
                    <a:satOff val="-9513"/>
                    <a:lumOff val="-16343"/>
                  </a:schemeClr>
                </a:solidFill>
              </a:rPr>
              <a:t>N-band</a:t>
            </a:r>
            <a:r>
              <a:t> with “slow” (10x) water vapour</a:t>
            </a:r>
          </a:p>
        </p:txBody>
      </p:sp>
      <p:sp>
        <p:nvSpPr>
          <p:cNvPr id="581" name="Reaching &lt;~60nm rms"/>
          <p:cNvSpPr txBox="1"/>
          <p:nvPr/>
        </p:nvSpPr>
        <p:spPr>
          <a:xfrm>
            <a:off x="16040228" y="4651388"/>
            <a:ext cx="328605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Reaching &lt;~60nm rms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Expected performance improvement"/>
          <p:cNvSpPr txBox="1">
            <a:spLocks noGrp="1"/>
          </p:cNvSpPr>
          <p:nvPr>
            <p:ph type="title"/>
          </p:nvPr>
        </p:nvSpPr>
        <p:spPr>
          <a:prstGeom prst="rect">
            <a:avLst/>
          </a:prstGeom>
        </p:spPr>
        <p:txBody>
          <a:bodyPr/>
          <a:lstStyle/>
          <a:p>
            <a:r>
              <a:t>Expected performance improvement</a:t>
            </a:r>
          </a:p>
        </p:txBody>
      </p:sp>
      <p:sp>
        <p:nvSpPr>
          <p:cNvPr id="586" name="Slide Subtitle"/>
          <p:cNvSpPr txBox="1">
            <a:spLocks noGrp="1"/>
          </p:cNvSpPr>
          <p:nvPr>
            <p:ph type="body" idx="21"/>
          </p:nvPr>
        </p:nvSpPr>
        <p:spPr>
          <a:prstGeom prst="rect">
            <a:avLst/>
          </a:prstGeom>
        </p:spPr>
        <p:txBody>
          <a:bodyPr/>
          <a:lstStyle/>
          <a:p>
            <a:endParaRPr/>
          </a:p>
        </p:txBody>
      </p:sp>
      <p:pic>
        <p:nvPicPr>
          <p:cNvPr id="587" name="WV_N2_scao_only.png" descr="WV_N2_scao_only.png"/>
          <p:cNvPicPr>
            <a:picLocks noChangeAspect="1"/>
          </p:cNvPicPr>
          <p:nvPr/>
        </p:nvPicPr>
        <p:blipFill>
          <a:blip r:embed="rId3"/>
          <a:stretch>
            <a:fillRect/>
          </a:stretch>
        </p:blipFill>
        <p:spPr>
          <a:xfrm>
            <a:off x="5621400" y="7542968"/>
            <a:ext cx="16395315" cy="5465106"/>
          </a:xfrm>
          <a:prstGeom prst="rect">
            <a:avLst/>
          </a:prstGeom>
          <a:ln w="12700">
            <a:miter lim="400000"/>
          </a:ln>
        </p:spPr>
      </p:pic>
      <p:pic>
        <p:nvPicPr>
          <p:cNvPr id="588" name="WV_L_scao_only.png" descr="WV_L_scao_only.png"/>
          <p:cNvPicPr>
            <a:picLocks noChangeAspect="1"/>
          </p:cNvPicPr>
          <p:nvPr/>
        </p:nvPicPr>
        <p:blipFill>
          <a:blip r:embed="rId4"/>
          <a:stretch>
            <a:fillRect/>
          </a:stretch>
        </p:blipFill>
        <p:spPr>
          <a:xfrm>
            <a:off x="5621399" y="2055886"/>
            <a:ext cx="16395316" cy="5465106"/>
          </a:xfrm>
          <a:prstGeom prst="rect">
            <a:avLst/>
          </a:prstGeom>
          <a:ln w="12700">
            <a:miter lim="400000"/>
          </a:ln>
        </p:spPr>
      </p:pic>
      <p:sp>
        <p:nvSpPr>
          <p:cNvPr id="589" name="L band"/>
          <p:cNvSpPr txBox="1"/>
          <p:nvPr/>
        </p:nvSpPr>
        <p:spPr>
          <a:xfrm>
            <a:off x="3922900" y="4344891"/>
            <a:ext cx="2132331" cy="88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5000"/>
            </a:lvl1pPr>
          </a:lstStyle>
          <a:p>
            <a:r>
              <a:t>L band</a:t>
            </a:r>
          </a:p>
        </p:txBody>
      </p:sp>
      <p:sp>
        <p:nvSpPr>
          <p:cNvPr id="590" name="N band"/>
          <p:cNvSpPr txBox="1"/>
          <p:nvPr/>
        </p:nvSpPr>
        <p:spPr>
          <a:xfrm>
            <a:off x="3870195" y="9831973"/>
            <a:ext cx="2237741" cy="88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3428914">
              <a:defRPr sz="5000"/>
            </a:lvl1pPr>
          </a:lstStyle>
          <a:p>
            <a:r>
              <a:t>N band</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An Alternative to PSI in N-band ?"/>
          <p:cNvSpPr txBox="1">
            <a:spLocks noGrp="1"/>
          </p:cNvSpPr>
          <p:nvPr>
            <p:ph type="title"/>
          </p:nvPr>
        </p:nvSpPr>
        <p:spPr>
          <a:prstGeom prst="rect">
            <a:avLst/>
          </a:prstGeom>
        </p:spPr>
        <p:txBody>
          <a:bodyPr/>
          <a:lstStyle/>
          <a:p>
            <a:r>
              <a:t>An Alternative to PSI in N-band ?</a:t>
            </a:r>
          </a:p>
        </p:txBody>
      </p:sp>
      <p:sp>
        <p:nvSpPr>
          <p:cNvPr id="595" name="Asymmetric mask (pupil or Lyot) to lift phase ambigu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Asymmetric mask (pupil or Lyot) to lift phase ambiguity</a:t>
            </a:r>
          </a:p>
        </p:txBody>
      </p:sp>
      <p:sp>
        <p:nvSpPr>
          <p:cNvPr id="596" name="Key questions:…"/>
          <p:cNvSpPr txBox="1">
            <a:spLocks noGrp="1"/>
          </p:cNvSpPr>
          <p:nvPr>
            <p:ph type="body" sz="quarter" idx="1"/>
          </p:nvPr>
        </p:nvSpPr>
        <p:spPr>
          <a:xfrm>
            <a:off x="1206499" y="9233637"/>
            <a:ext cx="21971001" cy="3029321"/>
          </a:xfrm>
          <a:prstGeom prst="rect">
            <a:avLst/>
          </a:prstGeom>
        </p:spPr>
        <p:txBody>
          <a:bodyPr/>
          <a:lstStyle/>
          <a:p>
            <a:pPr marL="0" indent="0" defTabSz="2243271">
              <a:spcBef>
                <a:spcPts val="4100"/>
              </a:spcBef>
              <a:buSzTx/>
              <a:buNone/>
              <a:defRPr sz="4416"/>
            </a:pPr>
            <a:r>
              <a:t>Key questions:</a:t>
            </a:r>
          </a:p>
          <a:p>
            <a:pPr marL="560831" indent="-560831" defTabSz="2243271">
              <a:spcBef>
                <a:spcPts val="4100"/>
              </a:spcBef>
              <a:defRPr sz="4416"/>
            </a:pPr>
            <a:r>
              <a:t>Sensitivity limit (size of asymmetric arm, temporal aspect / WV rejection)</a:t>
            </a:r>
          </a:p>
          <a:p>
            <a:pPr marL="560831" indent="-560831" defTabSz="2243271">
              <a:spcBef>
                <a:spcPts val="4100"/>
              </a:spcBef>
              <a:defRPr sz="4416"/>
            </a:pPr>
            <a:r>
              <a:t>Asymmetric Lyot stop + Vortex coronagraph</a:t>
            </a:r>
          </a:p>
        </p:txBody>
      </p:sp>
      <p:pic>
        <p:nvPicPr>
          <p:cNvPr id="597" name="kernel_illlustration.mp4" descr="kernel_illlustration.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401011" y="3212653"/>
            <a:ext cx="15581978" cy="5193994"/>
          </a:xfrm>
          <a:prstGeom prst="rect">
            <a:avLst/>
          </a:prstGeom>
          <a:ln w="12700">
            <a:miter lim="400000"/>
          </a:ln>
        </p:spPr>
      </p:pic>
      <p:sp>
        <p:nvSpPr>
          <p:cNvPr id="598" name="On-going work: using the Asymmetric Pupil Fourier Wavefront Sensor (Martinache 2013)…"/>
          <p:cNvSpPr txBox="1"/>
          <p:nvPr/>
        </p:nvSpPr>
        <p:spPr>
          <a:xfrm>
            <a:off x="4609637" y="7631170"/>
            <a:ext cx="12190172"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On-going work: using the Asymmetric Pupil Fourier Wavefront Sensor (Martinache 2013) </a:t>
            </a:r>
          </a:p>
          <a:p>
            <a:pPr algn="l"/>
            <a:r>
              <a:t>Using XARA together with HCIPy and our METIS simulation products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5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97"/>
                </p:tgtEl>
              </p:cMediaNode>
            </p:video>
            <p:seq concurrent="1" prevAc="none" nextAc="seek">
              <p:cTn id="8" restart="whenNotActive" fill="hold" evtFilter="cancelBubble" nodeType="interactiveSeq">
                <p:stCondLst>
                  <p:cond evt="onClick" delay="0">
                    <p:tgtEl>
                      <p:spTgt spid="59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7"/>
                                        </p:tgtEl>
                                      </p:cBhvr>
                                    </p:cmd>
                                  </p:childTnLst>
                                </p:cTn>
                              </p:par>
                            </p:childTnLst>
                          </p:cTn>
                        </p:par>
                      </p:childTnLst>
                    </p:cTn>
                  </p:par>
                </p:childTnLst>
              </p:cTn>
              <p:nextCondLst>
                <p:cond evt="onClick" delay="0">
                  <p:tgtEl>
                    <p:spTgt spid="59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Expect the Unexpected!"/>
          <p:cNvSpPr txBox="1">
            <a:spLocks noGrp="1"/>
          </p:cNvSpPr>
          <p:nvPr>
            <p:ph type="title"/>
          </p:nvPr>
        </p:nvSpPr>
        <p:spPr>
          <a:prstGeom prst="rect">
            <a:avLst/>
          </a:prstGeom>
        </p:spPr>
        <p:txBody>
          <a:bodyPr/>
          <a:lstStyle/>
          <a:p>
            <a:r>
              <a:t>Expect the Unexpected!</a:t>
            </a:r>
          </a:p>
        </p:txBody>
      </p:sp>
      <p:sp>
        <p:nvSpPr>
          <p:cNvPr id="603" name="Slide Subtitle"/>
          <p:cNvSpPr txBox="1">
            <a:spLocks noGrp="1"/>
          </p:cNvSpPr>
          <p:nvPr>
            <p:ph type="body" idx="21"/>
          </p:nvPr>
        </p:nvSpPr>
        <p:spPr>
          <a:prstGeom prst="rect">
            <a:avLst/>
          </a:prstGeom>
        </p:spPr>
        <p:txBody>
          <a:bodyPr/>
          <a:lstStyle/>
          <a:p>
            <a:endParaRPr/>
          </a:p>
        </p:txBody>
      </p:sp>
      <p:sp>
        <p:nvSpPr>
          <p:cNvPr id="604" name="Slide bullet text"/>
          <p:cNvSpPr txBox="1">
            <a:spLocks noGrp="1"/>
          </p:cNvSpPr>
          <p:nvPr>
            <p:ph type="body" idx="1"/>
          </p:nvPr>
        </p:nvSpPr>
        <p:spPr>
          <a:prstGeom prst="rect">
            <a:avLst/>
          </a:prstGeom>
        </p:spPr>
        <p:txBody>
          <a:bodyPr/>
          <a:lstStyle/>
          <a:p>
            <a:endParaRPr/>
          </a:p>
        </p:txBody>
      </p:sp>
      <p:pic>
        <p:nvPicPr>
          <p:cNvPr id="605" name="IMG_5933(1).JPG" descr="IMG_5933(1).JPG"/>
          <p:cNvPicPr>
            <a:picLocks noChangeAspect="1"/>
          </p:cNvPicPr>
          <p:nvPr/>
        </p:nvPicPr>
        <p:blipFill>
          <a:blip r:embed="rId3"/>
          <a:srcRect r="46227"/>
          <a:stretch>
            <a:fillRect/>
          </a:stretch>
        </p:blipFill>
        <p:spPr>
          <a:xfrm>
            <a:off x="3711587" y="3365376"/>
            <a:ext cx="16961007" cy="6985403"/>
          </a:xfrm>
          <a:prstGeom prst="rect">
            <a:avLst/>
          </a:prstGeom>
          <a:ln w="12700">
            <a:miter lim="400000"/>
          </a:ln>
          <a:effectLst>
            <a:outerShdw blurRad="177800" dist="101600" dir="2700000" rotWithShape="0">
              <a:srgbClr val="000000">
                <a:alpha val="75000"/>
              </a:srgbClr>
            </a:outerShdw>
          </a:effectLst>
        </p:spPr>
      </p:pic>
      <p:sp>
        <p:nvSpPr>
          <p:cNvPr id="606" name="(and let’s keep our fingers crossed until then)"/>
          <p:cNvSpPr txBox="1"/>
          <p:nvPr/>
        </p:nvSpPr>
        <p:spPr>
          <a:xfrm>
            <a:off x="7977669" y="11693216"/>
            <a:ext cx="8428661"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3200">
                <a:solidFill>
                  <a:srgbClr val="5B5854"/>
                </a:solidFill>
                <a:latin typeface="Avenir Medium"/>
                <a:ea typeface="Avenir Medium"/>
                <a:cs typeface="Avenir Medium"/>
                <a:sym typeface="Avenir Medium"/>
              </a:defRPr>
            </a:lvl1pPr>
          </a:lstStyle>
          <a:p>
            <a:r>
              <a:t>(and let’s keep our fingers crossed until then)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Double-click to edit"/>
          <p:cNvSpPr txBox="1">
            <a:spLocks noGrp="1"/>
          </p:cNvSpPr>
          <p:nvPr>
            <p:ph type="title"/>
          </p:nvPr>
        </p:nvSpPr>
        <p:spPr>
          <a:prstGeom prst="rect">
            <a:avLst/>
          </a:prstGeom>
        </p:spPr>
        <p:txBody>
          <a:bodyP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METIS instrument baseline"/>
          <p:cNvSpPr txBox="1">
            <a:spLocks noGrp="1"/>
          </p:cNvSpPr>
          <p:nvPr>
            <p:ph type="title"/>
          </p:nvPr>
        </p:nvSpPr>
        <p:spPr>
          <a:prstGeom prst="rect">
            <a:avLst/>
          </a:prstGeom>
        </p:spPr>
        <p:txBody>
          <a:bodyPr/>
          <a:lstStyle/>
          <a:p>
            <a:r>
              <a:t>METIS instrument baseline</a:t>
            </a:r>
          </a:p>
        </p:txBody>
      </p:sp>
      <p:sp>
        <p:nvSpPr>
          <p:cNvPr id="215" name="All modes work at diffraction limit of 38-m ELT using single-conjugate AO"/>
          <p:cNvSpPr txBox="1">
            <a:spLocks noGrp="1"/>
          </p:cNvSpPr>
          <p:nvPr>
            <p:ph type="body" sz="quarter" idx="1"/>
          </p:nvPr>
        </p:nvSpPr>
        <p:spPr>
          <a:xfrm>
            <a:off x="1028700" y="2444566"/>
            <a:ext cx="21971000" cy="1123970"/>
          </a:xfrm>
          <a:prstGeom prst="rect">
            <a:avLst/>
          </a:prstGeom>
        </p:spPr>
        <p:txBody>
          <a:bodyPr/>
          <a:lstStyle>
            <a:lvl1pPr marL="0" indent="0" defTabSz="457200">
              <a:lnSpc>
                <a:spcPct val="100000"/>
              </a:lnSpc>
              <a:spcBef>
                <a:spcPts val="0"/>
              </a:spcBef>
              <a:buSzTx/>
              <a:buNone/>
              <a:defRPr sz="2400">
                <a:solidFill>
                  <a:srgbClr val="5B5854"/>
                </a:solidFill>
                <a:latin typeface="Avenir Black"/>
                <a:ea typeface="Avenir Black"/>
                <a:cs typeface="Avenir Black"/>
                <a:sym typeface="Avenir Black"/>
              </a:defRPr>
            </a:lvl1pPr>
          </a:lstStyle>
          <a:p>
            <a:r>
              <a:t>All modes work at diffraction limit of 38-m ELT using single-conjugate AO</a:t>
            </a:r>
          </a:p>
        </p:txBody>
      </p:sp>
      <p:grpSp>
        <p:nvGrpSpPr>
          <p:cNvPr id="281" name="Group"/>
          <p:cNvGrpSpPr/>
          <p:nvPr/>
        </p:nvGrpSpPr>
        <p:grpSpPr>
          <a:xfrm>
            <a:off x="2066609" y="3434524"/>
            <a:ext cx="20472257" cy="9612998"/>
            <a:chOff x="0" y="0"/>
            <a:chExt cx="20472255" cy="9612996"/>
          </a:xfrm>
        </p:grpSpPr>
        <p:sp>
          <p:nvSpPr>
            <p:cNvPr id="216" name="Rectangle"/>
            <p:cNvSpPr/>
            <p:nvPr/>
          </p:nvSpPr>
          <p:spPr>
            <a:xfrm>
              <a:off x="10572139" y="6342433"/>
              <a:ext cx="4283001" cy="1539035"/>
            </a:xfrm>
            <a:prstGeom prst="rect">
              <a:avLst/>
            </a:prstGeom>
            <a:solidFill>
              <a:srgbClr val="99BCD4"/>
            </a:solidFill>
            <a:ln w="12700" cap="flat">
              <a:noFill/>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17" name="Rectangle"/>
            <p:cNvSpPr/>
            <p:nvPr/>
          </p:nvSpPr>
          <p:spPr>
            <a:xfrm>
              <a:off x="6521389" y="6345474"/>
              <a:ext cx="2564167" cy="1539035"/>
            </a:xfrm>
            <a:prstGeom prst="rect">
              <a:avLst/>
            </a:prstGeom>
            <a:solidFill>
              <a:srgbClr val="99BCD4"/>
            </a:solidFill>
            <a:ln w="12700" cap="flat">
              <a:noFill/>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18" name="Rectangle"/>
            <p:cNvSpPr/>
            <p:nvPr/>
          </p:nvSpPr>
          <p:spPr>
            <a:xfrm>
              <a:off x="6559420" y="1695494"/>
              <a:ext cx="2488105" cy="1190914"/>
            </a:xfrm>
            <a:prstGeom prst="rect">
              <a:avLst/>
            </a:prstGeom>
            <a:solidFill>
              <a:srgbClr val="99BCD4"/>
            </a:solidFill>
            <a:ln w="12700" cap="flat">
              <a:noFill/>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19" name="Line"/>
            <p:cNvSpPr/>
            <p:nvPr/>
          </p:nvSpPr>
          <p:spPr>
            <a:xfrm flipV="1">
              <a:off x="6380810" y="1292345"/>
              <a:ext cx="1" cy="6909172"/>
            </a:xfrm>
            <a:prstGeom prst="line">
              <a:avLst/>
            </a:prstGeom>
            <a:noFill/>
            <a:ln w="76200" cap="flat">
              <a:solidFill>
                <a:srgbClr val="000000"/>
              </a:solidFill>
              <a:prstDash val="solid"/>
              <a:miter lim="400000"/>
              <a:tailEnd type="arrow" w="med" len="med"/>
            </a:ln>
            <a:effectLst/>
          </p:spPr>
          <p:txBody>
            <a:bodyPr wrap="square" lIns="50800" tIns="50800" rIns="50800" bIns="50800" numCol="1" anchor="ctr">
              <a:noAutofit/>
            </a:bodyPr>
            <a:lstStyle/>
            <a:p>
              <a:pPr defTabSz="457200">
                <a:defRPr sz="1600" cap="all" spc="32">
                  <a:solidFill>
                    <a:srgbClr val="5B5854"/>
                  </a:solidFill>
                  <a:latin typeface="Futura"/>
                  <a:ea typeface="Futura"/>
                  <a:cs typeface="Futura"/>
                  <a:sym typeface="Futura"/>
                </a:defRPr>
              </a:pPr>
              <a:endParaRPr/>
            </a:p>
          </p:txBody>
        </p:sp>
        <p:sp>
          <p:nvSpPr>
            <p:cNvPr id="220" name="Line"/>
            <p:cNvSpPr/>
            <p:nvPr/>
          </p:nvSpPr>
          <p:spPr>
            <a:xfrm>
              <a:off x="6360195" y="8203910"/>
              <a:ext cx="9571066" cy="1"/>
            </a:xfrm>
            <a:prstGeom prst="line">
              <a:avLst/>
            </a:prstGeom>
            <a:noFill/>
            <a:ln w="76200" cap="flat">
              <a:solidFill>
                <a:srgbClr val="000000"/>
              </a:solidFill>
              <a:prstDash val="solid"/>
              <a:miter lim="400000"/>
              <a:tailEnd type="arrow" w="med" len="med"/>
            </a:ln>
            <a:effectLst/>
          </p:spPr>
          <p:txBody>
            <a:bodyPr wrap="square" lIns="50800" tIns="50800" rIns="50800" bIns="50800" numCol="1" anchor="ctr">
              <a:noAutofit/>
            </a:bodyPr>
            <a:lstStyle/>
            <a:p>
              <a:pPr defTabSz="457200">
                <a:defRPr sz="1600" cap="all" spc="32">
                  <a:solidFill>
                    <a:srgbClr val="5B5854"/>
                  </a:solidFill>
                  <a:latin typeface="Futura"/>
                  <a:ea typeface="Futura"/>
                  <a:cs typeface="Futura"/>
                  <a:sym typeface="Futura"/>
                </a:defRPr>
              </a:pPr>
              <a:endParaRPr/>
            </a:p>
          </p:txBody>
        </p:sp>
        <p:sp>
          <p:nvSpPr>
            <p:cNvPr id="221" name="IMG-LM"/>
            <p:cNvSpPr/>
            <p:nvPr/>
          </p:nvSpPr>
          <p:spPr>
            <a:xfrm>
              <a:off x="6853475" y="6634721"/>
              <a:ext cx="1899996" cy="960541"/>
            </a:xfrm>
            <a:prstGeom prst="rect">
              <a:avLst/>
            </a:prstGeom>
            <a:blipFill rotWithShape="1">
              <a:blip r:embed="rId3"/>
              <a:srcRect/>
              <a:tile tx="0" ty="0" sx="100000" sy="100000" flip="none" algn="tl"/>
            </a:blip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defRPr sz="2000" cap="all" spc="39">
                  <a:solidFill>
                    <a:srgbClr val="FFFFFF"/>
                  </a:solidFill>
                  <a:latin typeface="Futura"/>
                  <a:ea typeface="Futura"/>
                  <a:cs typeface="Futura"/>
                  <a:sym typeface="Futura"/>
                </a:defRPr>
              </a:lvl1pPr>
            </a:lstStyle>
            <a:p>
              <a:r>
                <a:t>IMG-LM</a:t>
              </a:r>
            </a:p>
          </p:txBody>
        </p:sp>
        <p:sp>
          <p:nvSpPr>
            <p:cNvPr id="222" name="IMG-N"/>
            <p:cNvSpPr/>
            <p:nvPr/>
          </p:nvSpPr>
          <p:spPr>
            <a:xfrm>
              <a:off x="10893854" y="6602524"/>
              <a:ext cx="3639573" cy="1018853"/>
            </a:xfrm>
            <a:prstGeom prst="rect">
              <a:avLst/>
            </a:prstGeom>
            <a:blipFill rotWithShape="1">
              <a:blip r:embed="rId4"/>
              <a:srcRect/>
              <a:tile tx="0" ty="0" sx="100000" sy="100000" flip="none" algn="tl"/>
            </a:blip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defRPr sz="2000" cap="all" spc="39">
                  <a:solidFill>
                    <a:srgbClr val="FFFFFF"/>
                  </a:solidFill>
                  <a:latin typeface="Futura"/>
                  <a:ea typeface="Futura"/>
                  <a:cs typeface="Futura"/>
                  <a:sym typeface="Futura"/>
                </a:defRPr>
              </a:lvl1pPr>
            </a:lstStyle>
            <a:p>
              <a:r>
                <a:t>IMG-N</a:t>
              </a:r>
            </a:p>
          </p:txBody>
        </p:sp>
        <p:sp>
          <p:nvSpPr>
            <p:cNvPr id="223" name="IMG-LM"/>
            <p:cNvSpPr/>
            <p:nvPr/>
          </p:nvSpPr>
          <p:spPr>
            <a:xfrm>
              <a:off x="6853475" y="4237505"/>
              <a:ext cx="1899996" cy="696407"/>
            </a:xfrm>
            <a:prstGeom prst="rect">
              <a:avLst/>
            </a:prstGeom>
            <a:blipFill rotWithShape="1">
              <a:blip r:embed="rId3"/>
              <a:srcRect/>
              <a:tile tx="0" ty="0" sx="100000" sy="100000" flip="none" algn="tl"/>
            </a:blip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defRPr sz="2000" cap="all" spc="39">
                  <a:solidFill>
                    <a:srgbClr val="FFFFFF"/>
                  </a:solidFill>
                  <a:latin typeface="Futura"/>
                  <a:ea typeface="Futura"/>
                  <a:cs typeface="Futura"/>
                  <a:sym typeface="Futura"/>
                </a:defRPr>
              </a:lvl1pPr>
            </a:lstStyle>
            <a:p>
              <a:r>
                <a:t>IMG-LM</a:t>
              </a:r>
            </a:p>
          </p:txBody>
        </p:sp>
        <p:sp>
          <p:nvSpPr>
            <p:cNvPr id="224" name="IMG-N"/>
            <p:cNvSpPr/>
            <p:nvPr/>
          </p:nvSpPr>
          <p:spPr>
            <a:xfrm>
              <a:off x="10893853" y="5069710"/>
              <a:ext cx="3639573" cy="696407"/>
            </a:xfrm>
            <a:prstGeom prst="rect">
              <a:avLst/>
            </a:prstGeom>
            <a:blipFill rotWithShape="1">
              <a:blip r:embed="rId4"/>
              <a:srcRect/>
              <a:tile tx="0" ty="0" sx="100000" sy="100000" flip="none" algn="tl"/>
            </a:blip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defRPr sz="2000" cap="all" spc="39">
                  <a:solidFill>
                    <a:srgbClr val="FFFFFF"/>
                  </a:solidFill>
                  <a:latin typeface="Futura"/>
                  <a:ea typeface="Futura"/>
                  <a:cs typeface="Futura"/>
                  <a:sym typeface="Futura"/>
                </a:defRPr>
              </a:lvl1pPr>
            </a:lstStyle>
            <a:p>
              <a:r>
                <a:t>IMG-N</a:t>
              </a:r>
            </a:p>
          </p:txBody>
        </p:sp>
        <p:sp>
          <p:nvSpPr>
            <p:cNvPr id="225" name="LMS"/>
            <p:cNvSpPr/>
            <p:nvPr/>
          </p:nvSpPr>
          <p:spPr>
            <a:xfrm>
              <a:off x="6853475" y="1983921"/>
              <a:ext cx="1899996" cy="614060"/>
            </a:xfrm>
            <a:prstGeom prst="rect">
              <a:avLst/>
            </a:prstGeom>
            <a:blipFill rotWithShape="1">
              <a:blip r:embed="rId5"/>
              <a:srcRect/>
              <a:tile tx="0" ty="0" sx="100000" sy="100000" flip="none" algn="tl"/>
            </a:blip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defRPr sz="2000" cap="all" spc="39">
                  <a:solidFill>
                    <a:srgbClr val="FFFFFF"/>
                  </a:solidFill>
                  <a:latin typeface="Futura"/>
                  <a:ea typeface="Futura"/>
                  <a:cs typeface="Futura"/>
                  <a:sym typeface="Futura"/>
                </a:defRPr>
              </a:lvl1pPr>
            </a:lstStyle>
            <a:p>
              <a:r>
                <a:t>LMS</a:t>
              </a:r>
            </a:p>
          </p:txBody>
        </p:sp>
        <p:pic>
          <p:nvPicPr>
            <p:cNvPr id="226" name="Image" descr="Image"/>
            <p:cNvPicPr>
              <a:picLocks noChangeAspect="1"/>
            </p:cNvPicPr>
            <p:nvPr/>
          </p:nvPicPr>
          <p:blipFill>
            <a:blip r:embed="rId6"/>
            <a:srcRect l="1195" t="21683" r="61110" b="15903"/>
            <a:stretch>
              <a:fillRect/>
            </a:stretch>
          </p:blipFill>
          <p:spPr>
            <a:xfrm>
              <a:off x="60633" y="5431708"/>
              <a:ext cx="3077040" cy="3088552"/>
            </a:xfrm>
            <a:prstGeom prst="rect">
              <a:avLst/>
            </a:prstGeom>
            <a:ln w="12700" cap="flat">
              <a:noFill/>
              <a:miter lim="400000"/>
            </a:ln>
            <a:effectLst>
              <a:outerShdw blurRad="127000" dist="76200" dir="2700000" rotWithShape="0">
                <a:srgbClr val="000000">
                  <a:alpha val="75000"/>
                </a:srgbClr>
              </a:outerShdw>
            </a:effectLst>
          </p:spPr>
        </p:pic>
        <p:pic>
          <p:nvPicPr>
            <p:cNvPr id="227" name="Image" descr="Image"/>
            <p:cNvPicPr>
              <a:picLocks noChangeAspect="1"/>
            </p:cNvPicPr>
            <p:nvPr/>
          </p:nvPicPr>
          <p:blipFill>
            <a:blip r:embed="rId6"/>
            <a:srcRect l="52640" t="21931" r="743" b="1225"/>
            <a:stretch>
              <a:fillRect/>
            </a:stretch>
          </p:blipFill>
          <p:spPr>
            <a:xfrm>
              <a:off x="16666868" y="3996715"/>
              <a:ext cx="3805388" cy="3802646"/>
            </a:xfrm>
            <a:prstGeom prst="rect">
              <a:avLst/>
            </a:prstGeom>
            <a:ln w="12700" cap="flat">
              <a:noFill/>
              <a:miter lim="400000"/>
            </a:ln>
            <a:effectLst>
              <a:outerShdw blurRad="127000" dist="76200" dir="2700000" rotWithShape="0">
                <a:srgbClr val="000000">
                  <a:alpha val="75000"/>
                </a:srgbClr>
              </a:outerShdw>
            </a:effectLst>
          </p:spPr>
        </p:pic>
        <p:sp>
          <p:nvSpPr>
            <p:cNvPr id="228" name="Rectangle"/>
            <p:cNvSpPr/>
            <p:nvPr/>
          </p:nvSpPr>
          <p:spPr>
            <a:xfrm>
              <a:off x="9771366" y="2145372"/>
              <a:ext cx="204782" cy="307172"/>
            </a:xfrm>
            <a:prstGeom prst="rect">
              <a:avLst/>
            </a:prstGeom>
            <a:blipFill rotWithShape="1">
              <a:blip r:embed="rId7"/>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grpSp>
          <p:nvGrpSpPr>
            <p:cNvPr id="256" name="Group"/>
            <p:cNvGrpSpPr/>
            <p:nvPr/>
          </p:nvGrpSpPr>
          <p:grpSpPr>
            <a:xfrm>
              <a:off x="11945882" y="521516"/>
              <a:ext cx="2685052" cy="3554883"/>
              <a:chOff x="0" y="0"/>
              <a:chExt cx="2685050" cy="3554882"/>
            </a:xfrm>
          </p:grpSpPr>
          <p:sp>
            <p:nvSpPr>
              <p:cNvPr id="229" name="Rectangle"/>
              <p:cNvSpPr/>
              <p:nvPr/>
            </p:nvSpPr>
            <p:spPr>
              <a:xfrm>
                <a:off x="0"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0" name="Rectangle"/>
              <p:cNvSpPr/>
              <p:nvPr/>
            </p:nvSpPr>
            <p:spPr>
              <a:xfrm>
                <a:off x="99332"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1" name="Rectangle"/>
              <p:cNvSpPr/>
              <p:nvPr/>
            </p:nvSpPr>
            <p:spPr>
              <a:xfrm>
                <a:off x="198665"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2" name="Rectangle"/>
              <p:cNvSpPr/>
              <p:nvPr/>
            </p:nvSpPr>
            <p:spPr>
              <a:xfrm>
                <a:off x="297998"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3" name="Rectangle"/>
              <p:cNvSpPr/>
              <p:nvPr/>
            </p:nvSpPr>
            <p:spPr>
              <a:xfrm>
                <a:off x="397331"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4" name="Rectangle"/>
              <p:cNvSpPr/>
              <p:nvPr/>
            </p:nvSpPr>
            <p:spPr>
              <a:xfrm>
                <a:off x="496664"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5" name="Rectangle"/>
              <p:cNvSpPr/>
              <p:nvPr/>
            </p:nvSpPr>
            <p:spPr>
              <a:xfrm>
                <a:off x="595997"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6" name="Rectangle"/>
              <p:cNvSpPr/>
              <p:nvPr/>
            </p:nvSpPr>
            <p:spPr>
              <a:xfrm>
                <a:off x="695330"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7" name="Rectangle"/>
              <p:cNvSpPr/>
              <p:nvPr/>
            </p:nvSpPr>
            <p:spPr>
              <a:xfrm>
                <a:off x="794664"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8" name="Rectangle"/>
              <p:cNvSpPr/>
              <p:nvPr/>
            </p:nvSpPr>
            <p:spPr>
              <a:xfrm>
                <a:off x="893997"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39" name="Rectangle"/>
              <p:cNvSpPr/>
              <p:nvPr/>
            </p:nvSpPr>
            <p:spPr>
              <a:xfrm>
                <a:off x="993330"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0" name="Rectangle"/>
              <p:cNvSpPr/>
              <p:nvPr/>
            </p:nvSpPr>
            <p:spPr>
              <a:xfrm>
                <a:off x="1092663"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1" name="Rectangle"/>
              <p:cNvSpPr/>
              <p:nvPr/>
            </p:nvSpPr>
            <p:spPr>
              <a:xfrm>
                <a:off x="1191996"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2" name="Rectangle"/>
              <p:cNvSpPr/>
              <p:nvPr/>
            </p:nvSpPr>
            <p:spPr>
              <a:xfrm>
                <a:off x="1291329"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3" name="Rectangle"/>
              <p:cNvSpPr/>
              <p:nvPr/>
            </p:nvSpPr>
            <p:spPr>
              <a:xfrm>
                <a:off x="1390662"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4" name="Rectangle"/>
              <p:cNvSpPr/>
              <p:nvPr/>
            </p:nvSpPr>
            <p:spPr>
              <a:xfrm>
                <a:off x="1489995"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5" name="Rectangle"/>
              <p:cNvSpPr/>
              <p:nvPr/>
            </p:nvSpPr>
            <p:spPr>
              <a:xfrm>
                <a:off x="1589329"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6" name="Rectangle"/>
              <p:cNvSpPr/>
              <p:nvPr/>
            </p:nvSpPr>
            <p:spPr>
              <a:xfrm>
                <a:off x="1688662"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7" name="Rectangle"/>
              <p:cNvSpPr/>
              <p:nvPr/>
            </p:nvSpPr>
            <p:spPr>
              <a:xfrm>
                <a:off x="1787995"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8" name="Rectangle"/>
              <p:cNvSpPr/>
              <p:nvPr/>
            </p:nvSpPr>
            <p:spPr>
              <a:xfrm>
                <a:off x="1887329" y="0"/>
                <a:ext cx="102391"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49" name="Rectangle"/>
              <p:cNvSpPr/>
              <p:nvPr/>
            </p:nvSpPr>
            <p:spPr>
              <a:xfrm>
                <a:off x="1986661"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0" name="Rectangle"/>
              <p:cNvSpPr/>
              <p:nvPr/>
            </p:nvSpPr>
            <p:spPr>
              <a:xfrm>
                <a:off x="2085994"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1" name="Rectangle"/>
              <p:cNvSpPr/>
              <p:nvPr/>
            </p:nvSpPr>
            <p:spPr>
              <a:xfrm>
                <a:off x="2185327"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2" name="Rectangle"/>
              <p:cNvSpPr/>
              <p:nvPr/>
            </p:nvSpPr>
            <p:spPr>
              <a:xfrm>
                <a:off x="2284660"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3" name="Rectangle"/>
              <p:cNvSpPr/>
              <p:nvPr/>
            </p:nvSpPr>
            <p:spPr>
              <a:xfrm>
                <a:off x="2383993"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4" name="Rectangle"/>
              <p:cNvSpPr/>
              <p:nvPr/>
            </p:nvSpPr>
            <p:spPr>
              <a:xfrm>
                <a:off x="2483326"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5" name="Rectangle"/>
              <p:cNvSpPr/>
              <p:nvPr/>
            </p:nvSpPr>
            <p:spPr>
              <a:xfrm>
                <a:off x="2582659" y="0"/>
                <a:ext cx="102392" cy="3554883"/>
              </a:xfrm>
              <a:prstGeom prst="rect">
                <a:avLst/>
              </a:prstGeom>
              <a:blipFill rotWithShape="1">
                <a:blip r:embed="rId7"/>
                <a:srcRect/>
                <a:tile tx="0" ty="0" sx="100000" sy="100000" flip="none" algn="tl"/>
              </a:blipFill>
              <a:ln w="3175"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grpSp>
        <p:sp>
          <p:nvSpPr>
            <p:cNvPr id="257" name="Rectangle"/>
            <p:cNvSpPr/>
            <p:nvPr/>
          </p:nvSpPr>
          <p:spPr>
            <a:xfrm>
              <a:off x="11890511" y="491086"/>
              <a:ext cx="2795794" cy="3615743"/>
            </a:xfrm>
            <a:prstGeom prst="rect">
              <a:avLst/>
            </a:prstGeom>
            <a:noFill/>
            <a:ln w="63500"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58" name="Line"/>
            <p:cNvSpPr/>
            <p:nvPr/>
          </p:nvSpPr>
          <p:spPr>
            <a:xfrm>
              <a:off x="9980635" y="2445268"/>
              <a:ext cx="1916860" cy="169308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5B5854"/>
                  </a:solidFill>
                  <a:latin typeface="Futura"/>
                  <a:ea typeface="Futura"/>
                  <a:cs typeface="Futura"/>
                  <a:sym typeface="Futura"/>
                </a:defRPr>
              </a:pPr>
              <a:endParaRPr/>
            </a:p>
          </p:txBody>
        </p:sp>
        <p:sp>
          <p:nvSpPr>
            <p:cNvPr id="259" name="Line"/>
            <p:cNvSpPr/>
            <p:nvPr/>
          </p:nvSpPr>
          <p:spPr>
            <a:xfrm flipV="1">
              <a:off x="9980635" y="468639"/>
              <a:ext cx="1916860" cy="169308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defRPr sz="1600" cap="all" spc="32">
                  <a:solidFill>
                    <a:srgbClr val="5B5854"/>
                  </a:solidFill>
                  <a:latin typeface="Futura"/>
                  <a:ea typeface="Futura"/>
                  <a:cs typeface="Futura"/>
                  <a:sym typeface="Futura"/>
                </a:defRPr>
              </a:pPr>
              <a:endParaRPr/>
            </a:p>
          </p:txBody>
        </p:sp>
        <p:sp>
          <p:nvSpPr>
            <p:cNvPr id="260" name="wavelength [µm]"/>
            <p:cNvSpPr txBox="1"/>
            <p:nvPr/>
          </p:nvSpPr>
          <p:spPr>
            <a:xfrm>
              <a:off x="9487333" y="8872515"/>
              <a:ext cx="3398271" cy="740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a:solidFill>
                    <a:srgbClr val="5B5854"/>
                  </a:solidFill>
                  <a:latin typeface="Avenir Medium"/>
                  <a:ea typeface="Avenir Medium"/>
                  <a:cs typeface="Avenir Medium"/>
                  <a:sym typeface="Avenir Medium"/>
                </a:defRPr>
              </a:lvl1pPr>
            </a:lstStyle>
            <a:p>
              <a:r>
                <a:t>wavelength [µm]</a:t>
              </a:r>
            </a:p>
          </p:txBody>
        </p:sp>
        <p:sp>
          <p:nvSpPr>
            <p:cNvPr id="261" name="resolution"/>
            <p:cNvSpPr txBox="1"/>
            <p:nvPr/>
          </p:nvSpPr>
          <p:spPr>
            <a:xfrm rot="16200000">
              <a:off x="3882371" y="4906820"/>
              <a:ext cx="2113951" cy="740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a:solidFill>
                    <a:srgbClr val="5B5854"/>
                  </a:solidFill>
                  <a:latin typeface="Avenir Medium"/>
                  <a:ea typeface="Avenir Medium"/>
                  <a:cs typeface="Avenir Medium"/>
                  <a:sym typeface="Avenir Medium"/>
                </a:defRPr>
              </a:lvl1pPr>
            </a:lstStyle>
            <a:p>
              <a:r>
                <a:t>resolution</a:t>
              </a:r>
            </a:p>
          </p:txBody>
        </p:sp>
        <p:sp>
          <p:nvSpPr>
            <p:cNvPr id="262" name="105"/>
            <p:cNvSpPr txBox="1"/>
            <p:nvPr/>
          </p:nvSpPr>
          <p:spPr>
            <a:xfrm>
              <a:off x="5422759" y="1984463"/>
              <a:ext cx="698101" cy="6321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2000">
                  <a:solidFill>
                    <a:srgbClr val="5B5854"/>
                  </a:solidFill>
                  <a:latin typeface="Avenir Medium"/>
                  <a:ea typeface="Avenir Medium"/>
                  <a:cs typeface="Avenir Medium"/>
                  <a:sym typeface="Avenir Medium"/>
                </a:defRPr>
              </a:pPr>
              <a:r>
                <a:t>10</a:t>
              </a:r>
              <a:r>
                <a:rPr baseline="31999"/>
                <a:t>5</a:t>
              </a:r>
            </a:p>
          </p:txBody>
        </p:sp>
        <p:sp>
          <p:nvSpPr>
            <p:cNvPr id="263" name="104"/>
            <p:cNvSpPr txBox="1"/>
            <p:nvPr/>
          </p:nvSpPr>
          <p:spPr>
            <a:xfrm>
              <a:off x="5422759" y="3183626"/>
              <a:ext cx="698101"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2000">
                  <a:solidFill>
                    <a:srgbClr val="5B5854"/>
                  </a:solidFill>
                  <a:latin typeface="Avenir Medium"/>
                  <a:ea typeface="Avenir Medium"/>
                  <a:cs typeface="Avenir Medium"/>
                  <a:sym typeface="Avenir Medium"/>
                </a:defRPr>
              </a:pPr>
              <a:r>
                <a:t>10</a:t>
              </a:r>
              <a:r>
                <a:rPr baseline="31999"/>
                <a:t>4</a:t>
              </a:r>
            </a:p>
          </p:txBody>
        </p:sp>
        <p:sp>
          <p:nvSpPr>
            <p:cNvPr id="264" name="103"/>
            <p:cNvSpPr txBox="1"/>
            <p:nvPr/>
          </p:nvSpPr>
          <p:spPr>
            <a:xfrm>
              <a:off x="5422759" y="4382790"/>
              <a:ext cx="698101" cy="6321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2000">
                  <a:solidFill>
                    <a:srgbClr val="5B5854"/>
                  </a:solidFill>
                  <a:latin typeface="Avenir Medium"/>
                  <a:ea typeface="Avenir Medium"/>
                  <a:cs typeface="Avenir Medium"/>
                  <a:sym typeface="Avenir Medium"/>
                </a:defRPr>
              </a:pPr>
              <a:r>
                <a:t>10</a:t>
              </a:r>
              <a:r>
                <a:rPr baseline="31999"/>
                <a:t>3</a:t>
              </a:r>
            </a:p>
          </p:txBody>
        </p:sp>
        <p:sp>
          <p:nvSpPr>
            <p:cNvPr id="265" name="102"/>
            <p:cNvSpPr txBox="1"/>
            <p:nvPr/>
          </p:nvSpPr>
          <p:spPr>
            <a:xfrm>
              <a:off x="5422759" y="5581953"/>
              <a:ext cx="698101"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2000">
                  <a:solidFill>
                    <a:srgbClr val="5B5854"/>
                  </a:solidFill>
                  <a:latin typeface="Avenir Medium"/>
                  <a:ea typeface="Avenir Medium"/>
                  <a:cs typeface="Avenir Medium"/>
                  <a:sym typeface="Avenir Medium"/>
                </a:defRPr>
              </a:pPr>
              <a:r>
                <a:t>10</a:t>
              </a:r>
              <a:r>
                <a:rPr baseline="31999"/>
                <a:t>2</a:t>
              </a:r>
            </a:p>
          </p:txBody>
        </p:sp>
        <p:sp>
          <p:nvSpPr>
            <p:cNvPr id="266" name="10"/>
            <p:cNvSpPr txBox="1"/>
            <p:nvPr/>
          </p:nvSpPr>
          <p:spPr>
            <a:xfrm>
              <a:off x="5489704" y="6659937"/>
              <a:ext cx="564212"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10</a:t>
              </a:r>
            </a:p>
          </p:txBody>
        </p:sp>
        <p:sp>
          <p:nvSpPr>
            <p:cNvPr id="267" name="0.90’’"/>
            <p:cNvSpPr txBox="1"/>
            <p:nvPr/>
          </p:nvSpPr>
          <p:spPr>
            <a:xfrm>
              <a:off x="14824865" y="1928716"/>
              <a:ext cx="856360" cy="5418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1600">
                  <a:solidFill>
                    <a:srgbClr val="5B5854"/>
                  </a:solidFill>
                  <a:latin typeface="Avenir Medium"/>
                  <a:ea typeface="Avenir Medium"/>
                  <a:cs typeface="Avenir Medium"/>
                  <a:sym typeface="Avenir Medium"/>
                </a:defRPr>
              </a:lvl1pPr>
            </a:lstStyle>
            <a:p>
              <a:r>
                <a:t>0.90’’</a:t>
              </a:r>
            </a:p>
          </p:txBody>
        </p:sp>
        <p:sp>
          <p:nvSpPr>
            <p:cNvPr id="268" name="0.58’’"/>
            <p:cNvSpPr txBox="1"/>
            <p:nvPr/>
          </p:nvSpPr>
          <p:spPr>
            <a:xfrm>
              <a:off x="12860229" y="4192894"/>
              <a:ext cx="856359" cy="5418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1600">
                  <a:solidFill>
                    <a:srgbClr val="5B5854"/>
                  </a:solidFill>
                  <a:latin typeface="Avenir Medium"/>
                  <a:ea typeface="Avenir Medium"/>
                  <a:cs typeface="Avenir Medium"/>
                  <a:sym typeface="Avenir Medium"/>
                </a:defRPr>
              </a:lvl1pPr>
            </a:lstStyle>
            <a:p>
              <a:r>
                <a:t>0.58’’</a:t>
              </a:r>
            </a:p>
          </p:txBody>
        </p:sp>
        <p:sp>
          <p:nvSpPr>
            <p:cNvPr id="269" name="3"/>
            <p:cNvSpPr txBox="1"/>
            <p:nvPr/>
          </p:nvSpPr>
          <p:spPr>
            <a:xfrm>
              <a:off x="6834957" y="8340549"/>
              <a:ext cx="363379"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3</a:t>
              </a:r>
            </a:p>
          </p:txBody>
        </p:sp>
        <p:sp>
          <p:nvSpPr>
            <p:cNvPr id="270" name="5"/>
            <p:cNvSpPr txBox="1"/>
            <p:nvPr/>
          </p:nvSpPr>
          <p:spPr>
            <a:xfrm>
              <a:off x="8393767" y="8340549"/>
              <a:ext cx="363379"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5</a:t>
              </a:r>
            </a:p>
          </p:txBody>
        </p:sp>
        <p:sp>
          <p:nvSpPr>
            <p:cNvPr id="271" name="7"/>
            <p:cNvSpPr txBox="1"/>
            <p:nvPr/>
          </p:nvSpPr>
          <p:spPr>
            <a:xfrm>
              <a:off x="9955144" y="8340549"/>
              <a:ext cx="363379"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7</a:t>
              </a:r>
            </a:p>
          </p:txBody>
        </p:sp>
        <p:sp>
          <p:nvSpPr>
            <p:cNvPr id="272" name="9"/>
            <p:cNvSpPr txBox="1"/>
            <p:nvPr/>
          </p:nvSpPr>
          <p:spPr>
            <a:xfrm>
              <a:off x="11512841" y="8340549"/>
              <a:ext cx="363379"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9</a:t>
              </a:r>
            </a:p>
          </p:txBody>
        </p:sp>
        <p:sp>
          <p:nvSpPr>
            <p:cNvPr id="273" name="11"/>
            <p:cNvSpPr txBox="1"/>
            <p:nvPr/>
          </p:nvSpPr>
          <p:spPr>
            <a:xfrm>
              <a:off x="12972517" y="8340549"/>
              <a:ext cx="564213"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11</a:t>
              </a:r>
            </a:p>
          </p:txBody>
        </p:sp>
        <p:sp>
          <p:nvSpPr>
            <p:cNvPr id="274" name="13"/>
            <p:cNvSpPr txBox="1"/>
            <p:nvPr/>
          </p:nvSpPr>
          <p:spPr>
            <a:xfrm>
              <a:off x="14531412" y="8340549"/>
              <a:ext cx="564213"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13</a:t>
              </a:r>
            </a:p>
          </p:txBody>
        </p:sp>
        <p:sp>
          <p:nvSpPr>
            <p:cNvPr id="275" name="Rectangle"/>
            <p:cNvSpPr/>
            <p:nvPr/>
          </p:nvSpPr>
          <p:spPr>
            <a:xfrm>
              <a:off x="538896" y="0"/>
              <a:ext cx="1327254" cy="714467"/>
            </a:xfrm>
            <a:prstGeom prst="rect">
              <a:avLst/>
            </a:prstGeom>
            <a:solidFill>
              <a:srgbClr val="99BCD4"/>
            </a:solidFill>
            <a:ln w="12700" cap="flat">
              <a:noFill/>
              <a:miter lim="400000"/>
            </a:ln>
            <a:effectLst/>
          </p:spPr>
          <p:txBody>
            <a:bodyPr wrap="square" lIns="50800" tIns="50800" rIns="50800" bIns="50800" numCol="1" anchor="ctr">
              <a:noAutofit/>
            </a:bodyPr>
            <a:lstStyle/>
            <a:p>
              <a:pPr defTabSz="457200">
                <a:defRPr sz="1600" cap="all" spc="32">
                  <a:solidFill>
                    <a:srgbClr val="FFFFFF"/>
                  </a:solidFill>
                  <a:latin typeface="Futura"/>
                  <a:ea typeface="Futura"/>
                  <a:cs typeface="Futura"/>
                  <a:sym typeface="Futura"/>
                </a:defRPr>
              </a:pPr>
              <a:endParaRPr/>
            </a:p>
          </p:txBody>
        </p:sp>
        <p:sp>
          <p:nvSpPr>
            <p:cNvPr id="276" name="= coronagraphic capabilities"/>
            <p:cNvSpPr txBox="1"/>
            <p:nvPr/>
          </p:nvSpPr>
          <p:spPr>
            <a:xfrm>
              <a:off x="0" y="676936"/>
              <a:ext cx="5918799" cy="740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a:solidFill>
                    <a:srgbClr val="708CA5"/>
                  </a:solidFill>
                  <a:latin typeface="Avenir Black"/>
                  <a:ea typeface="Avenir Black"/>
                  <a:cs typeface="Avenir Black"/>
                  <a:sym typeface="Avenir Black"/>
                </a:defRPr>
              </a:lvl1pPr>
            </a:lstStyle>
            <a:p>
              <a:r>
                <a:t>= coronagraphic capabilities</a:t>
              </a:r>
            </a:p>
          </p:txBody>
        </p:sp>
        <p:sp>
          <p:nvSpPr>
            <p:cNvPr id="277" name="[long slit  spectro]"/>
            <p:cNvSpPr txBox="1"/>
            <p:nvPr/>
          </p:nvSpPr>
          <p:spPr>
            <a:xfrm>
              <a:off x="9213398" y="4436173"/>
              <a:ext cx="1355696" cy="9391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defRPr sz="1600">
                  <a:solidFill>
                    <a:srgbClr val="5B5854"/>
                  </a:solidFill>
                  <a:latin typeface="Avenir Medium"/>
                  <a:ea typeface="Avenir Medium"/>
                  <a:cs typeface="Avenir Medium"/>
                  <a:sym typeface="Avenir Medium"/>
                </a:defRPr>
              </a:pPr>
              <a:r>
                <a:t>[long slit </a:t>
              </a:r>
              <a:br/>
              <a:r>
                <a:t>spectro]</a:t>
              </a:r>
            </a:p>
          </p:txBody>
        </p:sp>
        <p:sp>
          <p:nvSpPr>
            <p:cNvPr id="278" name="[IFS]"/>
            <p:cNvSpPr txBox="1"/>
            <p:nvPr/>
          </p:nvSpPr>
          <p:spPr>
            <a:xfrm>
              <a:off x="9490543" y="1329377"/>
              <a:ext cx="730080" cy="5418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1600">
                  <a:solidFill>
                    <a:srgbClr val="5B5854"/>
                  </a:solidFill>
                  <a:latin typeface="Avenir Medium"/>
                  <a:ea typeface="Avenir Medium"/>
                  <a:cs typeface="Avenir Medium"/>
                  <a:sym typeface="Avenir Medium"/>
                </a:defRPr>
              </a:lvl1pPr>
            </a:lstStyle>
            <a:p>
              <a:r>
                <a:t>[IFS]</a:t>
              </a:r>
            </a:p>
          </p:txBody>
        </p:sp>
        <p:sp>
          <p:nvSpPr>
            <p:cNvPr id="279" name="1"/>
            <p:cNvSpPr txBox="1"/>
            <p:nvPr/>
          </p:nvSpPr>
          <p:spPr>
            <a:xfrm>
              <a:off x="5583944" y="7752089"/>
              <a:ext cx="363379" cy="6321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2000">
                  <a:solidFill>
                    <a:srgbClr val="5B5854"/>
                  </a:solidFill>
                  <a:latin typeface="Avenir Medium"/>
                  <a:ea typeface="Avenir Medium"/>
                  <a:cs typeface="Avenir Medium"/>
                  <a:sym typeface="Avenir Medium"/>
                </a:defRPr>
              </a:lvl1pPr>
            </a:lstStyle>
            <a:p>
              <a:r>
                <a:t>1</a:t>
              </a:r>
            </a:p>
          </p:txBody>
        </p:sp>
        <p:sp>
          <p:nvSpPr>
            <p:cNvPr id="280" name="[imaging]"/>
            <p:cNvSpPr txBox="1"/>
            <p:nvPr/>
          </p:nvSpPr>
          <p:spPr>
            <a:xfrm>
              <a:off x="9187817" y="6841042"/>
              <a:ext cx="1371879" cy="5418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defRPr sz="1600">
                  <a:solidFill>
                    <a:srgbClr val="5B5854"/>
                  </a:solidFill>
                  <a:latin typeface="Avenir Medium"/>
                  <a:ea typeface="Avenir Medium"/>
                  <a:cs typeface="Avenir Medium"/>
                  <a:sym typeface="Avenir Medium"/>
                </a:defRPr>
              </a:lvl1pPr>
            </a:lstStyle>
            <a:p>
              <a:r>
                <a:t>[imaging]</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Optical sytem overview"/>
          <p:cNvSpPr txBox="1">
            <a:spLocks noGrp="1"/>
          </p:cNvSpPr>
          <p:nvPr>
            <p:ph type="title"/>
          </p:nvPr>
        </p:nvSpPr>
        <p:spPr>
          <a:xfrm>
            <a:off x="14414117" y="442381"/>
            <a:ext cx="8397359" cy="2453279"/>
          </a:xfrm>
          <a:prstGeom prst="rect">
            <a:avLst/>
          </a:prstGeom>
        </p:spPr>
        <p:txBody>
          <a:bodyPr/>
          <a:lstStyle>
            <a:lvl1pPr algn="r"/>
          </a:lstStyle>
          <a:p>
            <a:r>
              <a:t>Optical sytem overview</a:t>
            </a:r>
          </a:p>
        </p:txBody>
      </p:sp>
      <p:pic>
        <p:nvPicPr>
          <p:cNvPr id="286" name="METIS_design.png" descr="METIS_design.png"/>
          <p:cNvPicPr>
            <a:picLocks noChangeAspect="1"/>
          </p:cNvPicPr>
          <p:nvPr/>
        </p:nvPicPr>
        <p:blipFill>
          <a:blip r:embed="rId3"/>
          <a:srcRect b="16052"/>
          <a:stretch>
            <a:fillRect/>
          </a:stretch>
        </p:blipFill>
        <p:spPr>
          <a:xfrm>
            <a:off x="2367954" y="453628"/>
            <a:ext cx="19648259" cy="12808695"/>
          </a:xfrm>
          <a:prstGeom prst="rect">
            <a:avLst/>
          </a:prstGeom>
          <a:ln w="12700">
            <a:miter lim="400000"/>
          </a:ln>
          <a:effectLst>
            <a:outerShdw blurRad="127000" dist="76200" dir="2700000" rotWithShape="0">
              <a:srgbClr val="000000">
                <a:alpha val="75000"/>
              </a:srgbClr>
            </a:outerShdw>
          </a:effectLst>
        </p:spPr>
      </p:pic>
      <p:sp>
        <p:nvSpPr>
          <p:cNvPr id="287" name="light from ELT"/>
          <p:cNvSpPr txBox="1"/>
          <p:nvPr/>
        </p:nvSpPr>
        <p:spPr>
          <a:xfrm>
            <a:off x="1367726" y="3894057"/>
            <a:ext cx="2115522"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defRPr>
                <a:solidFill>
                  <a:srgbClr val="C87C6D"/>
                </a:solidFill>
                <a:latin typeface="Avenir Medium"/>
                <a:ea typeface="Avenir Medium"/>
                <a:cs typeface="Avenir Medium"/>
                <a:sym typeface="Avenir Medium"/>
              </a:defRPr>
            </a:lvl1pPr>
          </a:lstStyle>
          <a:p>
            <a:r>
              <a:t>light from ELT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It’s got to be big!"/>
          <p:cNvSpPr txBox="1">
            <a:spLocks noGrp="1"/>
          </p:cNvSpPr>
          <p:nvPr>
            <p:ph type="title"/>
          </p:nvPr>
        </p:nvSpPr>
        <p:spPr>
          <a:xfrm>
            <a:off x="15278602" y="589359"/>
            <a:ext cx="5361162" cy="4154398"/>
          </a:xfrm>
          <a:prstGeom prst="rect">
            <a:avLst/>
          </a:prstGeom>
        </p:spPr>
        <p:txBody>
          <a:bodyPr/>
          <a:lstStyle>
            <a:lvl1pPr defTabSz="353615">
              <a:defRPr sz="8030" spc="160"/>
            </a:lvl1pPr>
          </a:lstStyle>
          <a:p>
            <a:r>
              <a:t>It’s got to be big!</a:t>
            </a:r>
          </a:p>
        </p:txBody>
      </p:sp>
      <p:pic>
        <p:nvPicPr>
          <p:cNvPr id="292" name="Image" descr="Image"/>
          <p:cNvPicPr>
            <a:picLocks noChangeAspect="1"/>
          </p:cNvPicPr>
          <p:nvPr/>
        </p:nvPicPr>
        <p:blipFill>
          <a:blip r:embed="rId2"/>
          <a:stretch>
            <a:fillRect/>
          </a:stretch>
        </p:blipFill>
        <p:spPr>
          <a:xfrm>
            <a:off x="4834792" y="370721"/>
            <a:ext cx="9744961" cy="12974558"/>
          </a:xfrm>
          <a:prstGeom prst="rect">
            <a:avLst/>
          </a:prstGeom>
          <a:ln w="12700">
            <a:miter lim="400000"/>
          </a:ln>
          <a:effectLst>
            <a:outerShdw blurRad="177800" dist="101600" dir="2700000" rotWithShape="0">
              <a:srgbClr val="000000">
                <a:alpha val="75000"/>
              </a:srgbClr>
            </a:outerShdw>
          </a:effectLst>
        </p:spPr>
      </p:pic>
      <p:sp>
        <p:nvSpPr>
          <p:cNvPr id="293" name="1:1 scale model"/>
          <p:cNvSpPr txBox="1"/>
          <p:nvPr/>
        </p:nvSpPr>
        <p:spPr>
          <a:xfrm rot="16200000">
            <a:off x="1119052" y="5902452"/>
            <a:ext cx="5162424" cy="1108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5600">
                <a:solidFill>
                  <a:srgbClr val="FFFFFF"/>
                </a:solidFill>
                <a:latin typeface="Avenir Medium"/>
                <a:ea typeface="Avenir Medium"/>
                <a:cs typeface="Avenir Medium"/>
                <a:sym typeface="Avenir Medium"/>
              </a:defRPr>
            </a:lvl1pPr>
          </a:lstStyle>
          <a:p>
            <a:r>
              <a:t>1:1 scale model</a:t>
            </a:r>
          </a:p>
        </p:txBody>
      </p:sp>
      <p:sp>
        <p:nvSpPr>
          <p:cNvPr id="294" name="Line"/>
          <p:cNvSpPr/>
          <p:nvPr/>
        </p:nvSpPr>
        <p:spPr>
          <a:xfrm flipV="1">
            <a:off x="4490005" y="1018336"/>
            <a:ext cx="1" cy="10876307"/>
          </a:xfrm>
          <a:prstGeom prst="line">
            <a:avLst/>
          </a:prstGeom>
          <a:ln w="50800">
            <a:solidFill>
              <a:srgbClr val="FFFFFF"/>
            </a:solidFill>
            <a:miter lim="400000"/>
            <a:headEnd type="arrow"/>
            <a:tailEnd type="arrow"/>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295" name="Line"/>
          <p:cNvSpPr/>
          <p:nvPr/>
        </p:nvSpPr>
        <p:spPr>
          <a:xfrm flipV="1">
            <a:off x="14924539" y="5452772"/>
            <a:ext cx="1" cy="7888481"/>
          </a:xfrm>
          <a:prstGeom prst="line">
            <a:avLst/>
          </a:prstGeom>
          <a:ln w="50800">
            <a:solidFill>
              <a:srgbClr val="FFFFFF"/>
            </a:solidFill>
            <a:miter lim="400000"/>
            <a:headEnd type="arrow"/>
            <a:tailEnd type="arrow"/>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296" name="METIS PI"/>
          <p:cNvSpPr txBox="1"/>
          <p:nvPr/>
        </p:nvSpPr>
        <p:spPr>
          <a:xfrm rot="16200000">
            <a:off x="14111219" y="8842975"/>
            <a:ext cx="3053005" cy="1108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5600">
                <a:solidFill>
                  <a:srgbClr val="FFFFFF"/>
                </a:solidFill>
                <a:latin typeface="Avenir Medium"/>
                <a:ea typeface="Avenir Medium"/>
                <a:cs typeface="Avenir Medium"/>
                <a:sym typeface="Avenir Medium"/>
              </a:defRPr>
            </a:lvl1pPr>
          </a:lstStyle>
          <a:p>
            <a:r>
              <a:t>METIS PI</a:t>
            </a:r>
          </a:p>
        </p:txBody>
      </p:sp>
      <p:sp>
        <p:nvSpPr>
          <p:cNvPr id="297" name="(and cold)"/>
          <p:cNvSpPr txBox="1"/>
          <p:nvPr/>
        </p:nvSpPr>
        <p:spPr>
          <a:xfrm>
            <a:off x="16977764" y="4830960"/>
            <a:ext cx="1962837"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3200">
                <a:solidFill>
                  <a:srgbClr val="FFFFFF"/>
                </a:solidFill>
                <a:latin typeface="Avenir Medium"/>
                <a:ea typeface="Avenir Medium"/>
                <a:cs typeface="Avenir Medium"/>
                <a:sym typeface="Avenir Medium"/>
              </a:defRPr>
            </a:lvl1pPr>
          </a:lstStyle>
          <a:p>
            <a:r>
              <a:t>(and cold)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timeline.jpg" descr="timeline.jpg"/>
          <p:cNvPicPr>
            <a:picLocks noChangeAspect="1"/>
          </p:cNvPicPr>
          <p:nvPr/>
        </p:nvPicPr>
        <p:blipFill>
          <a:blip r:embed="rId2"/>
          <a:stretch>
            <a:fillRect/>
          </a:stretch>
        </p:blipFill>
        <p:spPr>
          <a:xfrm>
            <a:off x="3766703" y="5294922"/>
            <a:ext cx="16850594" cy="4069464"/>
          </a:xfrm>
          <a:prstGeom prst="rect">
            <a:avLst/>
          </a:prstGeom>
          <a:ln w="12700">
            <a:miter lim="400000"/>
          </a:ln>
          <a:effectLst>
            <a:outerShdw blurRad="177800" dist="101600" dir="2700000" rotWithShape="0">
              <a:srgbClr val="000000">
                <a:alpha val="75000"/>
              </a:srgbClr>
            </a:outerShdw>
          </a:effectLst>
        </p:spPr>
      </p:pic>
      <p:sp>
        <p:nvSpPr>
          <p:cNvPr id="300" name="METIS Timeline"/>
          <p:cNvSpPr txBox="1">
            <a:spLocks noGrp="1"/>
          </p:cNvSpPr>
          <p:nvPr>
            <p:ph type="title"/>
          </p:nvPr>
        </p:nvSpPr>
        <p:spPr>
          <a:prstGeom prst="rect">
            <a:avLst/>
          </a:prstGeom>
        </p:spPr>
        <p:txBody>
          <a:bodyPr/>
          <a:lstStyle/>
          <a:p>
            <a:r>
              <a:t>METIS Timeline</a:t>
            </a:r>
          </a:p>
        </p:txBody>
      </p:sp>
      <p:sp>
        <p:nvSpPr>
          <p:cNvPr id="301" name="~ 670 FTE &amp; 20 M€ hardware budget over 13 yrs…"/>
          <p:cNvSpPr txBox="1"/>
          <p:nvPr/>
        </p:nvSpPr>
        <p:spPr>
          <a:xfrm>
            <a:off x="6554131" y="2703376"/>
            <a:ext cx="11972519" cy="183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defTabSz="642937">
              <a:defRPr sz="4200">
                <a:solidFill>
                  <a:srgbClr val="5B5854"/>
                </a:solidFill>
                <a:latin typeface="Avenir Medium"/>
                <a:ea typeface="Avenir Medium"/>
                <a:cs typeface="Avenir Medium"/>
                <a:sym typeface="Avenir Medium"/>
              </a:defRPr>
            </a:pPr>
            <a:r>
              <a:t>~ 670 FTE &amp; 20 M€ hardware budget over 13 yrs</a:t>
            </a:r>
          </a:p>
          <a:p>
            <a:pPr defTabSz="642937">
              <a:defRPr sz="1400">
                <a:solidFill>
                  <a:srgbClr val="5B5854"/>
                </a:solidFill>
                <a:latin typeface="Avenir Medium"/>
                <a:ea typeface="Avenir Medium"/>
                <a:cs typeface="Avenir Medium"/>
                <a:sym typeface="Avenir Medium"/>
              </a:defRPr>
            </a:pPr>
            <a:endParaRPr/>
          </a:p>
          <a:p>
            <a:pPr defTabSz="642937">
              <a:defRPr sz="4200">
                <a:solidFill>
                  <a:srgbClr val="5B5854"/>
                </a:solidFill>
                <a:latin typeface="Avenir Medium"/>
                <a:ea typeface="Avenir Medium"/>
                <a:cs typeface="Avenir Medium"/>
                <a:sym typeface="Avenir Medium"/>
              </a:defRPr>
            </a:pPr>
            <a:r>
              <a:t>first light: end of 2028</a:t>
            </a:r>
          </a:p>
        </p:txBody>
      </p:sp>
      <p:sp>
        <p:nvSpPr>
          <p:cNvPr id="302" name="Line"/>
          <p:cNvSpPr/>
          <p:nvPr/>
        </p:nvSpPr>
        <p:spPr>
          <a:xfrm flipV="1">
            <a:off x="12809868" y="8135609"/>
            <a:ext cx="1" cy="2739843"/>
          </a:xfrm>
          <a:prstGeom prst="line">
            <a:avLst/>
          </a:prstGeom>
          <a:ln w="25400">
            <a:solidFill>
              <a:srgbClr val="C87C6D">
                <a:alpha val="75000"/>
              </a:srgbClr>
            </a:solidFill>
            <a:miter lim="400000"/>
            <a:tailEnd type="triangle"/>
          </a:ln>
        </p:spPr>
        <p:txBody>
          <a:bodyPr lIns="71437" tIns="71437" rIns="71437" bIns="71437" anchor="ctr"/>
          <a:lstStyle/>
          <a:p>
            <a:pPr defTabSz="642937">
              <a:defRPr sz="2200" cap="all" spc="44">
                <a:solidFill>
                  <a:srgbClr val="5B5854"/>
                </a:solidFill>
                <a:latin typeface="Futura"/>
                <a:ea typeface="Futura"/>
                <a:cs typeface="Futura"/>
                <a:sym typeface="Futura"/>
              </a:defRPr>
            </a:pPr>
            <a:endParaRPr/>
          </a:p>
        </p:txBody>
      </p:sp>
      <p:sp>
        <p:nvSpPr>
          <p:cNvPr id="303" name="today"/>
          <p:cNvSpPr txBox="1"/>
          <p:nvPr/>
        </p:nvSpPr>
        <p:spPr>
          <a:xfrm>
            <a:off x="12204979" y="10878155"/>
            <a:ext cx="1209778"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sz="3200">
                <a:solidFill>
                  <a:srgbClr val="C87C6D"/>
                </a:solidFill>
                <a:latin typeface="Avenir Medium"/>
                <a:ea typeface="Avenir Medium"/>
                <a:cs typeface="Avenir Medium"/>
                <a:sym typeface="Avenir Medium"/>
              </a:defRPr>
            </a:lvl1pPr>
          </a:lstStyle>
          <a:p>
            <a:r>
              <a:t>today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High-Contrast Imaging Modes"/>
          <p:cNvSpPr txBox="1">
            <a:spLocks noGrp="1"/>
          </p:cNvSpPr>
          <p:nvPr>
            <p:ph type="title"/>
          </p:nvPr>
        </p:nvSpPr>
        <p:spPr>
          <a:prstGeom prst="rect">
            <a:avLst/>
          </a:prstGeom>
        </p:spPr>
        <p:txBody>
          <a:bodyPr/>
          <a:lstStyle/>
          <a:p>
            <a:r>
              <a:t>High-Contrast Imaging Modes</a:t>
            </a:r>
          </a:p>
        </p:txBody>
      </p:sp>
      <p:pic>
        <p:nvPicPr>
          <p:cNvPr id="306" name="metis_app.png" descr="metis_app.png"/>
          <p:cNvPicPr>
            <a:picLocks noChangeAspect="1"/>
          </p:cNvPicPr>
          <p:nvPr/>
        </p:nvPicPr>
        <p:blipFill>
          <a:blip r:embed="rId3"/>
          <a:stretch>
            <a:fillRect/>
          </a:stretch>
        </p:blipFill>
        <p:spPr>
          <a:xfrm>
            <a:off x="9737484" y="8279094"/>
            <a:ext cx="12117597" cy="4712400"/>
          </a:xfrm>
          <a:prstGeom prst="rect">
            <a:avLst/>
          </a:prstGeom>
          <a:ln w="12700">
            <a:miter lim="400000"/>
          </a:ln>
          <a:effectLst>
            <a:outerShdw blurRad="177800" dist="101600" dir="2700000" rotWithShape="0">
              <a:srgbClr val="000000">
                <a:alpha val="75000"/>
              </a:srgbClr>
            </a:outerShdw>
          </a:effectLst>
        </p:spPr>
      </p:pic>
      <p:sp>
        <p:nvSpPr>
          <p:cNvPr id="307" name="(Ring-Apodized) Vortex Coronagraph"/>
          <p:cNvSpPr txBox="1"/>
          <p:nvPr/>
        </p:nvSpPr>
        <p:spPr>
          <a:xfrm>
            <a:off x="5578004" y="4378096"/>
            <a:ext cx="3913963" cy="126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defTabSz="642937">
              <a:defRPr sz="3200">
                <a:solidFill>
                  <a:srgbClr val="5B5854"/>
                </a:solidFill>
                <a:latin typeface="Avenir Medium"/>
                <a:ea typeface="Avenir Medium"/>
                <a:cs typeface="Avenir Medium"/>
                <a:sym typeface="Avenir Medium"/>
              </a:defRPr>
            </a:pPr>
            <a:r>
              <a:t>(Ring-Apodized)</a:t>
            </a:r>
            <a:br/>
            <a:r>
              <a:t>Vortex Coronagraph</a:t>
            </a:r>
          </a:p>
        </p:txBody>
      </p:sp>
      <p:sp>
        <p:nvSpPr>
          <p:cNvPr id="308" name="Apodizing Phase Plate"/>
          <p:cNvSpPr txBox="1"/>
          <p:nvPr/>
        </p:nvSpPr>
        <p:spPr>
          <a:xfrm>
            <a:off x="6156050" y="10372241"/>
            <a:ext cx="3362099" cy="126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p>
            <a:pPr defTabSz="642937">
              <a:defRPr sz="3200">
                <a:solidFill>
                  <a:srgbClr val="5B5854"/>
                </a:solidFill>
                <a:latin typeface="Avenir Medium"/>
                <a:ea typeface="Avenir Medium"/>
                <a:cs typeface="Avenir Medium"/>
                <a:sym typeface="Avenir Medium"/>
              </a:defRPr>
            </a:pPr>
            <a:r>
              <a:t>Apodizing</a:t>
            </a:r>
            <a:br/>
            <a:r>
              <a:t>Phase Plate</a:t>
            </a:r>
          </a:p>
        </p:txBody>
      </p:sp>
      <p:pic>
        <p:nvPicPr>
          <p:cNvPr id="309" name="Capture d’écran 2016-10-08 à 19.05.45.png" descr="Capture d’écran 2016-10-08 à 19.05.45.png"/>
          <p:cNvPicPr>
            <a:picLocks noChangeAspect="1"/>
          </p:cNvPicPr>
          <p:nvPr/>
        </p:nvPicPr>
        <p:blipFill>
          <a:blip r:embed="rId4"/>
          <a:srcRect l="60176" r="20007"/>
          <a:stretch>
            <a:fillRect/>
          </a:stretch>
        </p:blipFill>
        <p:spPr>
          <a:xfrm>
            <a:off x="5560453" y="7221008"/>
            <a:ext cx="2162946" cy="2311106"/>
          </a:xfrm>
          <a:prstGeom prst="rect">
            <a:avLst/>
          </a:prstGeom>
          <a:ln w="12700">
            <a:miter lim="400000"/>
          </a:ln>
          <a:effectLst>
            <a:outerShdw blurRad="177800" dist="101600" dir="2700000" rotWithShape="0">
              <a:srgbClr val="000000">
                <a:alpha val="75000"/>
              </a:srgbClr>
            </a:outerShdw>
          </a:effectLst>
        </p:spPr>
      </p:pic>
      <p:pic>
        <p:nvPicPr>
          <p:cNvPr id="310" name="Capture d’écran 2016-10-08 à 19.05.45.png" descr="Capture d’écran 2016-10-08 à 19.05.45.png"/>
          <p:cNvPicPr>
            <a:picLocks noChangeAspect="1"/>
          </p:cNvPicPr>
          <p:nvPr/>
        </p:nvPicPr>
        <p:blipFill>
          <a:blip r:embed="rId4"/>
          <a:srcRect l="80087"/>
          <a:stretch>
            <a:fillRect/>
          </a:stretch>
        </p:blipFill>
        <p:spPr>
          <a:xfrm>
            <a:off x="7968939" y="7247598"/>
            <a:ext cx="2123259" cy="2257676"/>
          </a:xfrm>
          <a:prstGeom prst="rect">
            <a:avLst/>
          </a:prstGeom>
          <a:ln w="12700">
            <a:miter lim="400000"/>
          </a:ln>
          <a:effectLst>
            <a:outerShdw blurRad="177800" dist="101600" dir="2700000" rotWithShape="0">
              <a:srgbClr val="000000">
                <a:alpha val="75000"/>
              </a:srgbClr>
            </a:outerShdw>
          </a:effectLst>
        </p:spPr>
      </p:pic>
      <p:pic>
        <p:nvPicPr>
          <p:cNvPr id="311" name="Capture d’écran 2016-10-08 à 19.05.45.png" descr="Capture d’écran 2016-10-08 à 19.05.45.png"/>
          <p:cNvPicPr>
            <a:picLocks noChangeAspect="1"/>
          </p:cNvPicPr>
          <p:nvPr/>
        </p:nvPicPr>
        <p:blipFill>
          <a:blip r:embed="rId4"/>
          <a:srcRect r="80126"/>
          <a:stretch>
            <a:fillRect/>
          </a:stretch>
        </p:blipFill>
        <p:spPr>
          <a:xfrm>
            <a:off x="765308" y="7235890"/>
            <a:ext cx="2141166" cy="2281262"/>
          </a:xfrm>
          <a:prstGeom prst="rect">
            <a:avLst/>
          </a:prstGeom>
          <a:ln w="12700">
            <a:miter lim="400000"/>
          </a:ln>
          <a:effectLst>
            <a:outerShdw blurRad="177800" dist="101600" dir="2700000" rotWithShape="0">
              <a:srgbClr val="000000">
                <a:alpha val="75000"/>
              </a:srgbClr>
            </a:outerShdw>
          </a:effectLst>
        </p:spPr>
      </p:pic>
      <p:sp>
        <p:nvSpPr>
          <p:cNvPr id="312" name="IMG (ELT)"/>
          <p:cNvSpPr txBox="1"/>
          <p:nvPr/>
        </p:nvSpPr>
        <p:spPr>
          <a:xfrm>
            <a:off x="1086312" y="6577012"/>
            <a:ext cx="1499134" cy="56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a:solidFill>
                  <a:srgbClr val="5B5854"/>
                </a:solidFill>
                <a:latin typeface="Avenir Medium"/>
                <a:ea typeface="Avenir Medium"/>
                <a:cs typeface="Avenir Medium"/>
                <a:sym typeface="Avenir Medium"/>
              </a:defRPr>
            </a:lvl1pPr>
          </a:lstStyle>
          <a:p>
            <a:r>
              <a:t>IMG (ELT)</a:t>
            </a:r>
          </a:p>
        </p:txBody>
      </p:sp>
      <p:sp>
        <p:nvSpPr>
          <p:cNvPr id="313" name="CVC"/>
          <p:cNvSpPr txBox="1"/>
          <p:nvPr/>
        </p:nvSpPr>
        <p:spPr>
          <a:xfrm>
            <a:off x="3845072" y="6577012"/>
            <a:ext cx="776758" cy="56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a:solidFill>
                  <a:srgbClr val="5B5854"/>
                </a:solidFill>
                <a:latin typeface="Avenir Medium"/>
                <a:ea typeface="Avenir Medium"/>
                <a:cs typeface="Avenir Medium"/>
                <a:sym typeface="Avenir Medium"/>
              </a:defRPr>
            </a:lvl1pPr>
          </a:lstStyle>
          <a:p>
            <a:r>
              <a:t>CVC</a:t>
            </a:r>
          </a:p>
        </p:txBody>
      </p:sp>
      <p:pic>
        <p:nvPicPr>
          <p:cNvPr id="314" name="Capture d’écran 2016-10-08 à 19.05.45.png" descr="Capture d’écran 2016-10-08 à 19.05.45.png"/>
          <p:cNvPicPr>
            <a:picLocks noChangeAspect="1"/>
          </p:cNvPicPr>
          <p:nvPr/>
        </p:nvPicPr>
        <p:blipFill>
          <a:blip r:embed="rId4"/>
          <a:srcRect l="20059" r="60097" b="5"/>
          <a:stretch>
            <a:fillRect/>
          </a:stretch>
        </p:blipFill>
        <p:spPr>
          <a:xfrm>
            <a:off x="3151966" y="7222595"/>
            <a:ext cx="2162830" cy="2307792"/>
          </a:xfrm>
          <a:prstGeom prst="rect">
            <a:avLst/>
          </a:prstGeom>
          <a:ln w="12700">
            <a:miter lim="400000"/>
          </a:ln>
          <a:effectLst>
            <a:outerShdw blurRad="177800" dist="101600" dir="2700000" rotWithShape="0">
              <a:srgbClr val="000000">
                <a:alpha val="75000"/>
              </a:srgbClr>
            </a:outerShdw>
          </a:effectLst>
        </p:spPr>
      </p:pic>
      <p:grpSp>
        <p:nvGrpSpPr>
          <p:cNvPr id="317" name="Group"/>
          <p:cNvGrpSpPr/>
          <p:nvPr/>
        </p:nvGrpSpPr>
        <p:grpSpPr>
          <a:xfrm>
            <a:off x="9737484" y="2399610"/>
            <a:ext cx="12117597" cy="6244003"/>
            <a:chOff x="0" y="0"/>
            <a:chExt cx="12117596" cy="6244001"/>
          </a:xfrm>
        </p:grpSpPr>
        <p:pic>
          <p:nvPicPr>
            <p:cNvPr id="315" name="metis_vortex.png" descr="metis_vortex.png"/>
            <p:cNvPicPr>
              <a:picLocks noChangeAspect="1"/>
            </p:cNvPicPr>
            <p:nvPr/>
          </p:nvPicPr>
          <p:blipFill>
            <a:blip r:embed="rId5"/>
            <a:stretch>
              <a:fillRect/>
            </a:stretch>
          </p:blipFill>
          <p:spPr>
            <a:xfrm>
              <a:off x="0" y="0"/>
              <a:ext cx="12117597" cy="6244002"/>
            </a:xfrm>
            <a:prstGeom prst="rect">
              <a:avLst/>
            </a:prstGeom>
            <a:ln w="12700" cap="flat">
              <a:noFill/>
              <a:miter lim="400000"/>
            </a:ln>
            <a:effectLst>
              <a:outerShdw blurRad="177800" dist="101600" dir="2700000" rotWithShape="0">
                <a:srgbClr val="000000">
                  <a:alpha val="75000"/>
                </a:srgbClr>
              </a:outerShdw>
            </a:effectLst>
          </p:spPr>
        </p:pic>
        <p:sp>
          <p:nvSpPr>
            <p:cNvPr id="316" name="ELT"/>
            <p:cNvSpPr txBox="1"/>
            <p:nvPr/>
          </p:nvSpPr>
          <p:spPr>
            <a:xfrm>
              <a:off x="114205" y="1476026"/>
              <a:ext cx="575341" cy="515554"/>
            </a:xfrm>
            <a:prstGeom prst="rect">
              <a:avLst/>
            </a:prstGeom>
            <a:solidFill>
              <a:srgbClr val="F6D327"/>
            </a:soli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t">
              <a:spAutoFit/>
            </a:bodyPr>
            <a:lstStyle>
              <a:lvl1pPr defTabSz="642937">
                <a:defRPr sz="2200" cap="all" spc="44">
                  <a:solidFill>
                    <a:srgbClr val="000000"/>
                  </a:solidFill>
                  <a:latin typeface="Futura"/>
                  <a:ea typeface="Futura"/>
                  <a:cs typeface="Futura"/>
                  <a:sym typeface="Futura"/>
                </a:defRPr>
              </a:lvl1pPr>
            </a:lstStyle>
            <a:p>
              <a:r>
                <a:t>ELT</a:t>
              </a:r>
            </a:p>
          </p:txBody>
        </p:sp>
      </p:grpSp>
      <p:sp>
        <p:nvSpPr>
          <p:cNvPr id="318" name="RAVC"/>
          <p:cNvSpPr txBox="1"/>
          <p:nvPr/>
        </p:nvSpPr>
        <p:spPr>
          <a:xfrm>
            <a:off x="6167452" y="6577012"/>
            <a:ext cx="948971" cy="56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a:solidFill>
                  <a:srgbClr val="5B5854"/>
                </a:solidFill>
                <a:latin typeface="Avenir Medium"/>
                <a:ea typeface="Avenir Medium"/>
                <a:cs typeface="Avenir Medium"/>
                <a:sym typeface="Avenir Medium"/>
              </a:defRPr>
            </a:lvl1pPr>
          </a:lstStyle>
          <a:p>
            <a:r>
              <a:t>RAVC</a:t>
            </a:r>
          </a:p>
        </p:txBody>
      </p:sp>
      <p:sp>
        <p:nvSpPr>
          <p:cNvPr id="319" name="APP"/>
          <p:cNvSpPr txBox="1"/>
          <p:nvPr/>
        </p:nvSpPr>
        <p:spPr>
          <a:xfrm>
            <a:off x="8770706" y="6577012"/>
            <a:ext cx="731648" cy="56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lvl1pPr defTabSz="642937">
              <a:defRPr>
                <a:solidFill>
                  <a:srgbClr val="5B5854"/>
                </a:solidFill>
                <a:latin typeface="Avenir Medium"/>
                <a:ea typeface="Avenir Medium"/>
                <a:cs typeface="Avenir Medium"/>
                <a:sym typeface="Avenir Medium"/>
              </a:defRPr>
            </a:lvl1pPr>
          </a:lstStyle>
          <a:p>
            <a:r>
              <a:t>APP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Wavefront Control Strategy"/>
          <p:cNvSpPr txBox="1">
            <a:spLocks noGrp="1"/>
          </p:cNvSpPr>
          <p:nvPr>
            <p:ph type="title"/>
          </p:nvPr>
        </p:nvSpPr>
        <p:spPr>
          <a:prstGeom prst="rect">
            <a:avLst/>
          </a:prstGeom>
        </p:spPr>
        <p:txBody>
          <a:bodyPr/>
          <a:lstStyle/>
          <a:p>
            <a:r>
              <a:t>Wavefront Control Strategy</a:t>
            </a:r>
          </a:p>
        </p:txBody>
      </p:sp>
      <p:sp>
        <p:nvSpPr>
          <p:cNvPr id="324" name="SCAO provides &gt; 90% Strehl at LMN bands…"/>
          <p:cNvSpPr txBox="1">
            <a:spLocks noGrp="1"/>
          </p:cNvSpPr>
          <p:nvPr>
            <p:ph type="body" sz="quarter" idx="1"/>
          </p:nvPr>
        </p:nvSpPr>
        <p:spPr>
          <a:xfrm>
            <a:off x="9630497" y="2577594"/>
            <a:ext cx="13295651" cy="2428476"/>
          </a:xfrm>
          <a:prstGeom prst="rect">
            <a:avLst/>
          </a:prstGeom>
        </p:spPr>
        <p:txBody>
          <a:bodyPr/>
          <a:lstStyle/>
          <a:p>
            <a:pPr>
              <a:defRPr>
                <a:latin typeface="CMU Bright Roman"/>
                <a:ea typeface="CMU Bright Roman"/>
                <a:cs typeface="CMU Bright Roman"/>
                <a:sym typeface="CMU Bright Roman"/>
              </a:defRPr>
            </a:pPr>
            <a:r>
              <a:t>SCAO provides &gt; 90% Strehl at LMN bands</a:t>
            </a:r>
          </a:p>
          <a:p>
            <a:pPr>
              <a:defRPr>
                <a:latin typeface="CMU Bright Roman"/>
                <a:ea typeface="CMU Bright Roman"/>
                <a:cs typeface="CMU Bright Roman"/>
                <a:sym typeface="CMU Bright Roman"/>
              </a:defRPr>
            </a:pPr>
            <a:r>
              <a:t>NCPA minimised by design + focal-plane WFS</a:t>
            </a:r>
          </a:p>
        </p:txBody>
      </p:sp>
      <p:grpSp>
        <p:nvGrpSpPr>
          <p:cNvPr id="339" name="Group"/>
          <p:cNvGrpSpPr/>
          <p:nvPr/>
        </p:nvGrpSpPr>
        <p:grpSpPr>
          <a:xfrm>
            <a:off x="2702608" y="2728829"/>
            <a:ext cx="18978784" cy="10535363"/>
            <a:chOff x="0" y="0"/>
            <a:chExt cx="18978783" cy="10535361"/>
          </a:xfrm>
        </p:grpSpPr>
        <p:pic>
          <p:nvPicPr>
            <p:cNvPr id="325" name="vcpa.png" descr="vcpa.png"/>
            <p:cNvPicPr>
              <a:picLocks noChangeAspect="1"/>
            </p:cNvPicPr>
            <p:nvPr/>
          </p:nvPicPr>
          <p:blipFill>
            <a:blip r:embed="rId2"/>
            <a:stretch>
              <a:fillRect/>
            </a:stretch>
          </p:blipFill>
          <p:spPr>
            <a:xfrm>
              <a:off x="0" y="2492209"/>
              <a:ext cx="13742601" cy="7133257"/>
            </a:xfrm>
            <a:prstGeom prst="rect">
              <a:avLst/>
            </a:prstGeom>
            <a:ln w="12700" cap="flat">
              <a:noFill/>
              <a:miter lim="400000"/>
            </a:ln>
            <a:effectLst>
              <a:outerShdw dir="2700000" rotWithShape="0">
                <a:srgbClr val="000000"/>
              </a:outerShdw>
            </a:effectLst>
          </p:spPr>
        </p:pic>
        <p:sp>
          <p:nvSpPr>
            <p:cNvPr id="326" name="adaptive optics"/>
            <p:cNvSpPr/>
            <p:nvPr/>
          </p:nvSpPr>
          <p:spPr>
            <a:xfrm>
              <a:off x="6222703" y="2582682"/>
              <a:ext cx="3030772" cy="1539541"/>
            </a:xfrm>
            <a:prstGeom prst="roundRect">
              <a:avLst>
                <a:gd name="adj" fmla="val 16082"/>
              </a:avLst>
            </a:prstGeom>
            <a:solidFill>
              <a:srgbClr val="65B5FF"/>
            </a:soli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800">
                  <a:solidFill>
                    <a:srgbClr val="FFFFFF"/>
                  </a:solidFill>
                  <a:latin typeface="Helvetica Neue Medium"/>
                  <a:ea typeface="Helvetica Neue Medium"/>
                  <a:cs typeface="Helvetica Neue Medium"/>
                  <a:sym typeface="Helvetica Neue Medium"/>
                </a:defRPr>
              </a:lvl1pPr>
            </a:lstStyle>
            <a:p>
              <a:r>
                <a:t>adaptive optics</a:t>
              </a:r>
            </a:p>
          </p:txBody>
        </p:sp>
        <p:sp>
          <p:nvSpPr>
            <p:cNvPr id="327" name="non-common path aberrations"/>
            <p:cNvSpPr/>
            <p:nvPr/>
          </p:nvSpPr>
          <p:spPr>
            <a:xfrm>
              <a:off x="10458623" y="2584519"/>
              <a:ext cx="3338729" cy="1535867"/>
            </a:xfrm>
            <a:prstGeom prst="roundRect">
              <a:avLst>
                <a:gd name="adj" fmla="val 16120"/>
              </a:avLst>
            </a:prstGeom>
            <a:solidFill>
              <a:srgbClr val="FE9C32"/>
            </a:soli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800">
                  <a:solidFill>
                    <a:srgbClr val="FFFFFF"/>
                  </a:solidFill>
                  <a:latin typeface="Helvetica Neue Medium"/>
                  <a:ea typeface="Helvetica Neue Medium"/>
                  <a:cs typeface="Helvetica Neue Medium"/>
                  <a:sym typeface="Helvetica Neue Medium"/>
                </a:defRPr>
              </a:lvl1pPr>
            </a:lstStyle>
            <a:p>
              <a:r>
                <a:t>non-common path aberrations</a:t>
              </a:r>
            </a:p>
          </p:txBody>
        </p:sp>
        <p:sp>
          <p:nvSpPr>
            <p:cNvPr id="328" name="wavefront measured here"/>
            <p:cNvSpPr/>
            <p:nvPr/>
          </p:nvSpPr>
          <p:spPr>
            <a:xfrm>
              <a:off x="5157139" y="9870621"/>
              <a:ext cx="4674126" cy="664741"/>
            </a:xfrm>
            <a:prstGeom prst="roundRect">
              <a:avLst>
                <a:gd name="adj" fmla="val 33991"/>
              </a:avLst>
            </a:prstGeom>
            <a:solidFill>
              <a:srgbClr val="65B5FF"/>
            </a:soli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200">
                  <a:solidFill>
                    <a:srgbClr val="FFFFFF"/>
                  </a:solidFill>
                  <a:latin typeface="Helvetica Neue Medium"/>
                  <a:ea typeface="Helvetica Neue Medium"/>
                  <a:cs typeface="Helvetica Neue Medium"/>
                  <a:sym typeface="Helvetica Neue Medium"/>
                </a:defRPr>
              </a:lvl1pPr>
            </a:lstStyle>
            <a:p>
              <a:r>
                <a:t>wavefront measured here</a:t>
              </a:r>
            </a:p>
          </p:txBody>
        </p:sp>
        <p:sp>
          <p:nvSpPr>
            <p:cNvPr id="329" name="wavefront matters here"/>
            <p:cNvSpPr/>
            <p:nvPr/>
          </p:nvSpPr>
          <p:spPr>
            <a:xfrm>
              <a:off x="9790924" y="8191907"/>
              <a:ext cx="4674126" cy="664741"/>
            </a:xfrm>
            <a:prstGeom prst="roundRect">
              <a:avLst>
                <a:gd name="adj" fmla="val 32233"/>
              </a:avLst>
            </a:prstGeom>
            <a:solidFill>
              <a:srgbClr val="FE9C32"/>
            </a:soli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defTabSz="821531">
                <a:defRPr sz="2200">
                  <a:solidFill>
                    <a:srgbClr val="FFFFFF"/>
                  </a:solidFill>
                  <a:latin typeface="Helvetica Neue Medium"/>
                  <a:ea typeface="Helvetica Neue Medium"/>
                  <a:cs typeface="Helvetica Neue Medium"/>
                  <a:sym typeface="Helvetica Neue Medium"/>
                </a:defRPr>
              </a:lvl1pPr>
            </a:lstStyle>
            <a:p>
              <a:r>
                <a:t>wavefront matters here</a:t>
              </a:r>
            </a:p>
          </p:txBody>
        </p:sp>
        <p:sp>
          <p:nvSpPr>
            <p:cNvPr id="330" name="Arrow"/>
            <p:cNvSpPr/>
            <p:nvPr/>
          </p:nvSpPr>
          <p:spPr>
            <a:xfrm rot="5400000">
              <a:off x="7113923" y="4327897"/>
              <a:ext cx="1248330" cy="1142323"/>
            </a:xfrm>
            <a:prstGeom prst="rightArrow">
              <a:avLst>
                <a:gd name="adj1" fmla="val 32000"/>
                <a:gd name="adj2" fmla="val 69939"/>
              </a:avLst>
            </a:prstGeom>
            <a:solidFill>
              <a:srgbClr val="66B5FF"/>
            </a:solidFill>
            <a:ln w="12700" cap="flat">
              <a:noFill/>
              <a:miter lim="400000"/>
            </a:ln>
            <a:effectLst>
              <a:outerShdw blurRad="88900" dist="25400" dir="5400000" rotWithShape="0">
                <a:srgbClr val="000000">
                  <a:alpha val="50000"/>
                </a:srgbClr>
              </a:outerShdw>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1" name="Arrow"/>
            <p:cNvSpPr/>
            <p:nvPr/>
          </p:nvSpPr>
          <p:spPr>
            <a:xfrm rot="5400000">
              <a:off x="11503822" y="4326059"/>
              <a:ext cx="1248330" cy="1142324"/>
            </a:xfrm>
            <a:prstGeom prst="rightArrow">
              <a:avLst>
                <a:gd name="adj1" fmla="val 32000"/>
                <a:gd name="adj2" fmla="val 69939"/>
              </a:avLst>
            </a:prstGeom>
            <a:solidFill>
              <a:srgbClr val="FF9C33"/>
            </a:solidFill>
            <a:ln w="12700" cap="flat">
              <a:noFill/>
              <a:miter lim="400000"/>
            </a:ln>
            <a:effectLst>
              <a:outerShdw blurRad="88900" dist="25400" dir="5400000" rotWithShape="0">
                <a:srgbClr val="000000">
                  <a:alpha val="50000"/>
                </a:srgbClr>
              </a:outerShdw>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2" name="Arrow"/>
            <p:cNvSpPr/>
            <p:nvPr/>
          </p:nvSpPr>
          <p:spPr>
            <a:xfrm rot="7217838">
              <a:off x="9753204" y="4373999"/>
              <a:ext cx="1248330" cy="1142324"/>
            </a:xfrm>
            <a:prstGeom prst="rightArrow">
              <a:avLst>
                <a:gd name="adj1" fmla="val 32000"/>
                <a:gd name="adj2" fmla="val 69939"/>
              </a:avLst>
            </a:prstGeom>
            <a:solidFill>
              <a:srgbClr val="FF9C33"/>
            </a:solidFill>
            <a:ln w="12700" cap="flat">
              <a:noFill/>
              <a:miter lim="400000"/>
            </a:ln>
            <a:effectLst>
              <a:outerShdw blurRad="88900" dist="25400" dir="5400000" rotWithShape="0">
                <a:srgbClr val="000000">
                  <a:alpha val="50000"/>
                </a:srgbClr>
              </a:outerShdw>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sp>
          <p:nvSpPr>
            <p:cNvPr id="333" name="Line"/>
            <p:cNvSpPr/>
            <p:nvPr/>
          </p:nvSpPr>
          <p:spPr>
            <a:xfrm>
              <a:off x="13743028" y="7157783"/>
              <a:ext cx="1421234" cy="1"/>
            </a:xfrm>
            <a:prstGeom prst="line">
              <a:avLst/>
            </a:prstGeom>
            <a:noFill/>
            <a:ln w="25400" cap="flat">
              <a:solidFill>
                <a:srgbClr val="000000"/>
              </a:solidFill>
              <a:custDash>
                <a:ds d="200000" sp="200000"/>
              </a:custDash>
              <a:miter lim="400000"/>
            </a:ln>
            <a:effectLst/>
          </p:spPr>
          <p:txBody>
            <a:bodyPr wrap="square" lIns="71437" tIns="71437" rIns="71437" bIns="71437" numCol="1" anchor="ctr">
              <a:noAutofit/>
            </a:bodyPr>
            <a:lstStyle/>
            <a:p>
              <a:pPr defTabSz="3428914">
                <a:defRPr sz="3200"/>
              </a:pPr>
              <a:endParaRPr/>
            </a:p>
          </p:txBody>
        </p:sp>
        <p:sp>
          <p:nvSpPr>
            <p:cNvPr id="334" name="Line"/>
            <p:cNvSpPr/>
            <p:nvPr/>
          </p:nvSpPr>
          <p:spPr>
            <a:xfrm>
              <a:off x="15186235" y="7123476"/>
              <a:ext cx="1" cy="2216550"/>
            </a:xfrm>
            <a:prstGeom prst="line">
              <a:avLst/>
            </a:prstGeom>
            <a:noFill/>
            <a:ln w="25400" cap="flat">
              <a:solidFill>
                <a:srgbClr val="000000"/>
              </a:solidFill>
              <a:custDash>
                <a:ds d="200000" sp="200000"/>
              </a:custDash>
              <a:miter lim="400000"/>
            </a:ln>
            <a:effectLst/>
          </p:spPr>
          <p:txBody>
            <a:bodyPr wrap="square" lIns="71437" tIns="71437" rIns="71437" bIns="71437" numCol="1" anchor="ctr">
              <a:noAutofit/>
            </a:bodyPr>
            <a:lstStyle/>
            <a:p>
              <a:pPr defTabSz="3428914">
                <a:defRPr sz="3200"/>
              </a:pPr>
              <a:endParaRPr/>
            </a:p>
          </p:txBody>
        </p:sp>
        <p:sp>
          <p:nvSpPr>
            <p:cNvPr id="335" name="Line"/>
            <p:cNvSpPr/>
            <p:nvPr/>
          </p:nvSpPr>
          <p:spPr>
            <a:xfrm>
              <a:off x="9368653" y="9414505"/>
              <a:ext cx="5822596" cy="1"/>
            </a:xfrm>
            <a:prstGeom prst="line">
              <a:avLst/>
            </a:prstGeom>
            <a:noFill/>
            <a:ln w="25400" cap="flat">
              <a:solidFill>
                <a:srgbClr val="000000"/>
              </a:solidFill>
              <a:custDash>
                <a:ds d="200000" sp="200000"/>
              </a:custDash>
              <a:miter lim="400000"/>
              <a:headEnd type="arrow" w="med" len="med"/>
            </a:ln>
            <a:effectLst/>
          </p:spPr>
          <p:txBody>
            <a:bodyPr wrap="square" lIns="71437" tIns="71437" rIns="71437" bIns="71437" numCol="1" anchor="ctr">
              <a:noAutofit/>
            </a:bodyPr>
            <a:lstStyle/>
            <a:p>
              <a:pPr defTabSz="3428914">
                <a:defRPr sz="3200"/>
              </a:pPr>
              <a:endParaRPr/>
            </a:p>
          </p:txBody>
        </p:sp>
        <p:sp>
          <p:nvSpPr>
            <p:cNvPr id="336" name="focal-plane wavefront  sensing"/>
            <p:cNvSpPr txBox="1"/>
            <p:nvPr/>
          </p:nvSpPr>
          <p:spPr>
            <a:xfrm>
              <a:off x="15372201" y="7425977"/>
              <a:ext cx="3606582" cy="1611549"/>
            </a:xfrm>
            <a:prstGeom prst="rect">
              <a:avLst/>
            </a:prstGeom>
            <a:noFill/>
            <a:ln w="12700" cap="flat">
              <a:noFill/>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defTabSz="3428914">
                <a:defRPr sz="2800"/>
              </a:pPr>
              <a:r>
                <a:t>focal-plane</a:t>
              </a:r>
              <a:br/>
              <a:r>
                <a:t>wavefront </a:t>
              </a:r>
              <a:br/>
              <a:r>
                <a:t>sensing</a:t>
              </a:r>
            </a:p>
          </p:txBody>
        </p:sp>
        <p:sp>
          <p:nvSpPr>
            <p:cNvPr id="337" name="Dry air +  WV seeing"/>
            <p:cNvSpPr/>
            <p:nvPr/>
          </p:nvSpPr>
          <p:spPr>
            <a:xfrm>
              <a:off x="1201209" y="0"/>
              <a:ext cx="3030772" cy="1535866"/>
            </a:xfrm>
            <a:prstGeom prst="roundRect">
              <a:avLst>
                <a:gd name="adj" fmla="val 16120"/>
              </a:avLst>
            </a:prstGeom>
            <a:gradFill flip="none" rotWithShape="1">
              <a:gsLst>
                <a:gs pos="24314">
                  <a:srgbClr val="FE9D32"/>
                </a:gs>
                <a:gs pos="79523">
                  <a:srgbClr val="64B6FF"/>
                </a:gs>
              </a:gsLst>
              <a:lin ang="13486020" scaled="0"/>
            </a:gradFill>
            <a:ln w="12700" cap="flat">
              <a:noFill/>
              <a:miter lim="400000"/>
            </a:ln>
            <a:effectLst>
              <a:outerShdw blurRad="889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defTabSz="821531">
                <a:defRPr sz="2800">
                  <a:solidFill>
                    <a:srgbClr val="FFFFFF"/>
                  </a:solidFill>
                  <a:latin typeface="Helvetica Neue Medium"/>
                  <a:ea typeface="Helvetica Neue Medium"/>
                  <a:cs typeface="Helvetica Neue Medium"/>
                  <a:sym typeface="Helvetica Neue Medium"/>
                </a:defRPr>
              </a:pPr>
              <a:r>
                <a:t>Dry air + </a:t>
              </a:r>
              <a:br/>
              <a:r>
                <a:t>WV seeing</a:t>
              </a:r>
            </a:p>
          </p:txBody>
        </p:sp>
        <p:sp>
          <p:nvSpPr>
            <p:cNvPr id="338" name="Arrow"/>
            <p:cNvSpPr/>
            <p:nvPr/>
          </p:nvSpPr>
          <p:spPr>
            <a:xfrm rot="5400000">
              <a:off x="2092430" y="1777280"/>
              <a:ext cx="1248330" cy="1142323"/>
            </a:xfrm>
            <a:prstGeom prst="rightArrow">
              <a:avLst>
                <a:gd name="adj1" fmla="val 32000"/>
                <a:gd name="adj2" fmla="val 69939"/>
              </a:avLst>
            </a:prstGeom>
            <a:solidFill>
              <a:srgbClr val="FF9C33"/>
            </a:solidFill>
            <a:ln w="12700" cap="flat">
              <a:noFill/>
              <a:miter lim="400000"/>
            </a:ln>
            <a:effectLst>
              <a:outerShdw blurRad="88900" dist="25400" dir="5400000" rotWithShape="0">
                <a:srgbClr val="000000">
                  <a:alpha val="50000"/>
                </a:srgbClr>
              </a:outerShdw>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tatic NCPA in METIS"/>
          <p:cNvSpPr txBox="1">
            <a:spLocks noGrp="1"/>
          </p:cNvSpPr>
          <p:nvPr>
            <p:ph type="title"/>
          </p:nvPr>
        </p:nvSpPr>
        <p:spPr>
          <a:prstGeom prst="rect">
            <a:avLst/>
          </a:prstGeom>
        </p:spPr>
        <p:txBody>
          <a:bodyPr/>
          <a:lstStyle/>
          <a:p>
            <a:r>
              <a:t>Static NCPA in METIS</a:t>
            </a:r>
          </a:p>
        </p:txBody>
      </p:sp>
      <p:sp>
        <p:nvSpPr>
          <p:cNvPr id="342" name="Impact on contrast"/>
          <p:cNvSpPr txBox="1">
            <a:spLocks noGrp="1"/>
          </p:cNvSpPr>
          <p:nvPr>
            <p:ph type="body" idx="21"/>
          </p:nvPr>
        </p:nvSpPr>
        <p:spPr>
          <a:xfrm>
            <a:off x="1206500" y="2244060"/>
            <a:ext cx="21971001"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Impact on contrast</a:t>
            </a:r>
          </a:p>
        </p:txBody>
      </p:sp>
      <p:sp>
        <p:nvSpPr>
          <p:cNvPr id="343" name="Video with the QS NCPA…"/>
          <p:cNvSpPr txBox="1">
            <a:spLocks noGrp="1"/>
          </p:cNvSpPr>
          <p:nvPr>
            <p:ph type="body" sz="half" idx="1"/>
          </p:nvPr>
        </p:nvSpPr>
        <p:spPr>
          <a:xfrm>
            <a:off x="-8748662" y="3679638"/>
            <a:ext cx="8594373" cy="8256012"/>
          </a:xfrm>
          <a:prstGeom prst="rect">
            <a:avLst/>
          </a:prstGeom>
        </p:spPr>
        <p:txBody>
          <a:bodyPr/>
          <a:lstStyle/>
          <a:p>
            <a:pPr>
              <a:defRPr>
                <a:solidFill>
                  <a:schemeClr val="accent5">
                    <a:hueOff val="-82419"/>
                    <a:satOff val="-9513"/>
                    <a:lumOff val="-16343"/>
                  </a:schemeClr>
                </a:solidFill>
              </a:defRPr>
            </a:pPr>
            <a:r>
              <a:t>Video with the QS NCPA</a:t>
            </a:r>
          </a:p>
          <a:p>
            <a:pPr>
              <a:defRPr>
                <a:solidFill>
                  <a:schemeClr val="accent5">
                    <a:hueOff val="-82419"/>
                    <a:satOff val="-9513"/>
                    <a:lumOff val="-16343"/>
                  </a:schemeClr>
                </a:solidFill>
              </a:defRPr>
            </a:pPr>
            <a:r>
              <a:t>Impact on contrast if uncorrected</a:t>
            </a:r>
          </a:p>
          <a:p>
            <a:pPr>
              <a:defRPr>
                <a:solidFill>
                  <a:schemeClr val="accent5">
                    <a:hueOff val="-82419"/>
                    <a:satOff val="-9513"/>
                    <a:lumOff val="-16343"/>
                  </a:schemeClr>
                </a:solidFill>
              </a:defRPr>
            </a:pPr>
            <a:r>
              <a:t>Decomposition in different dynamics (see NCPA strategy)</a:t>
            </a:r>
          </a:p>
        </p:txBody>
      </p:sp>
      <p:pic>
        <p:nvPicPr>
          <p:cNvPr id="344" name="Image" descr="Image"/>
          <p:cNvPicPr>
            <a:picLocks noChangeAspect="1"/>
          </p:cNvPicPr>
          <p:nvPr/>
        </p:nvPicPr>
        <p:blipFill>
          <a:blip r:embed="rId3"/>
          <a:stretch>
            <a:fillRect/>
          </a:stretch>
        </p:blipFill>
        <p:spPr>
          <a:xfrm>
            <a:off x="4193872" y="3528002"/>
            <a:ext cx="15996256" cy="855928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2074</Words>
  <Application>Microsoft Macintosh PowerPoint</Application>
  <PresentationFormat>Custom</PresentationFormat>
  <Paragraphs>272</Paragraphs>
  <Slides>26</Slides>
  <Notes>13</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Avenir Black</vt:lpstr>
      <vt:lpstr>Avenir Light</vt:lpstr>
      <vt:lpstr>Avenir Medium</vt:lpstr>
      <vt:lpstr>Cambria Math</vt:lpstr>
      <vt:lpstr>CMU Bright Roman</vt:lpstr>
      <vt:lpstr>Futura</vt:lpstr>
      <vt:lpstr>Helvetica Neue</vt:lpstr>
      <vt:lpstr>Helvetica Neue Light</vt:lpstr>
      <vt:lpstr>Helvetica Neue Medium</vt:lpstr>
      <vt:lpstr>Marker Felt</vt:lpstr>
      <vt:lpstr>Times Roman</vt:lpstr>
      <vt:lpstr>30_BasicColor</vt:lpstr>
      <vt:lpstr>Non-Common Path Aberrations Strategy for the METIS High Contrast Imaging Modes</vt:lpstr>
      <vt:lpstr>First Generation Instruments @ ELT</vt:lpstr>
      <vt:lpstr>METIS instrument baseline</vt:lpstr>
      <vt:lpstr>Optical sytem overview</vt:lpstr>
      <vt:lpstr>It’s got to be big!</vt:lpstr>
      <vt:lpstr>METIS Timeline</vt:lpstr>
      <vt:lpstr>High-Contrast Imaging Modes</vt:lpstr>
      <vt:lpstr>Wavefront Control Strategy</vt:lpstr>
      <vt:lpstr>Static NCPA in METIS</vt:lpstr>
      <vt:lpstr>Quasi-static NCPA</vt:lpstr>
      <vt:lpstr>PowerPoint Presentation</vt:lpstr>
      <vt:lpstr>Water vapor seeing</vt:lpstr>
      <vt:lpstr>Additional path length: ‘water displacing air’</vt:lpstr>
      <vt:lpstr>Adding WV to adaptive optics residuals</vt:lpstr>
      <vt:lpstr>Effect on HCI Performance</vt:lpstr>
      <vt:lpstr>Mitigation plan for METIS</vt:lpstr>
      <vt:lpstr>Pointing Control with QACITS</vt:lpstr>
      <vt:lpstr>NCPA Control with PSI</vt:lpstr>
      <vt:lpstr>PSI algorithm in a nutshell</vt:lpstr>
      <vt:lpstr>METIS PSI simulation setup</vt:lpstr>
      <vt:lpstr>Results</vt:lpstr>
      <vt:lpstr>Results</vt:lpstr>
      <vt:lpstr>Expected performance improvement</vt:lpstr>
      <vt:lpstr>An Alternative to PSI in N-band ?</vt:lpstr>
      <vt:lpstr>Expect the Unexpected!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Non-Common Path Aberrations Strategy for the METIS High Contrast Imaging Modes</dc:title>
  <cp:lastModifiedBy>Orban De Xivry Gilles</cp:lastModifiedBy>
  <cp:revision>1</cp:revision>
  <dcterms:modified xsi:type="dcterms:W3CDTF">2022-10-20T07:44:40Z</dcterms:modified>
</cp:coreProperties>
</file>