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3" r:id="rId4"/>
    <p:sldId id="259" r:id="rId5"/>
    <p:sldId id="271" r:id="rId6"/>
    <p:sldId id="261" r:id="rId7"/>
    <p:sldId id="263" r:id="rId8"/>
    <p:sldId id="262" r:id="rId9"/>
    <p:sldId id="268" r:id="rId10"/>
    <p:sldId id="264" r:id="rId11"/>
    <p:sldId id="269" r:id="rId12"/>
    <p:sldId id="265" r:id="rId13"/>
    <p:sldId id="276" r:id="rId14"/>
    <p:sldId id="277" r:id="rId15"/>
    <p:sldId id="275" r:id="rId16"/>
    <p:sldId id="284" r:id="rId17"/>
    <p:sldId id="281" r:id="rId18"/>
    <p:sldId id="260" r:id="rId19"/>
    <p:sldId id="270" r:id="rId20"/>
    <p:sldId id="285" r:id="rId21"/>
    <p:sldId id="286" r:id="rId22"/>
    <p:sldId id="278" r:id="rId23"/>
    <p:sldId id="279" r:id="rId24"/>
    <p:sldId id="282" r:id="rId25"/>
    <p:sldId id="267" r:id="rId26"/>
    <p:sldId id="280" r:id="rId27"/>
    <p:sldId id="273" r:id="rId28"/>
    <p:sldId id="266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9E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7"/>
    <p:restoredTop sz="93537"/>
  </p:normalViewPr>
  <p:slideViewPr>
    <p:cSldViewPr snapToGrid="0">
      <p:cViewPr>
        <p:scale>
          <a:sx n="120" d="100"/>
          <a:sy n="120" d="100"/>
        </p:scale>
        <p:origin x="448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770A8-F444-584D-8158-DEF35EA67593}" type="datetimeFigureOut">
              <a:rPr lang="it-IT" smtClean="0"/>
              <a:t>18/10/22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DDF77-2DBD-A345-BEBE-FF556023A6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783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DDF77-2DBD-A345-BEBE-FF556023A66C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994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WFS concept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simple</a:t>
            </a:r>
            <a:r>
              <a:rPr lang="it-IT" dirty="0"/>
              <a:t>: a </a:t>
            </a:r>
            <a:r>
              <a:rPr lang="it-IT" dirty="0" err="1"/>
              <a:t>rotational</a:t>
            </a:r>
            <a:r>
              <a:rPr lang="it-IT" dirty="0"/>
              <a:t> </a:t>
            </a:r>
            <a:r>
              <a:rPr lang="it-IT" dirty="0" err="1"/>
              <a:t>shearing</a:t>
            </a:r>
            <a:r>
              <a:rPr lang="it-IT" dirty="0"/>
              <a:t> </a:t>
            </a:r>
            <a:r>
              <a:rPr lang="it-IT" dirty="0" err="1"/>
              <a:t>interferometer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allows</a:t>
            </a:r>
            <a:r>
              <a:rPr lang="it-IT" dirty="0"/>
              <a:t> to </a:t>
            </a:r>
            <a:r>
              <a:rPr lang="it-IT" dirty="0" err="1"/>
              <a:t>interfere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pupil</a:t>
            </a:r>
            <a:r>
              <a:rPr lang="it-IT" dirty="0"/>
              <a:t> </a:t>
            </a:r>
            <a:r>
              <a:rPr lang="it-IT" dirty="0" err="1"/>
              <a:t>sectors</a:t>
            </a:r>
            <a:r>
              <a:rPr lang="it-IT" dirty="0"/>
              <a:t> </a:t>
            </a:r>
            <a:r>
              <a:rPr lang="it-IT" dirty="0" err="1"/>
              <a:t>separated</a:t>
            </a:r>
            <a:r>
              <a:rPr lang="it-IT" dirty="0"/>
              <a:t> by spider </a:t>
            </a:r>
          </a:p>
          <a:p>
            <a:r>
              <a:rPr lang="it-IT" dirty="0" err="1"/>
              <a:t>Beam</a:t>
            </a:r>
            <a:r>
              <a:rPr lang="it-IT" dirty="0"/>
              <a:t> split, </a:t>
            </a:r>
            <a:r>
              <a:rPr lang="it-IT" dirty="0" err="1"/>
              <a:t>pupil</a:t>
            </a:r>
            <a:r>
              <a:rPr lang="it-IT" dirty="0"/>
              <a:t> rotator, </a:t>
            </a:r>
            <a:r>
              <a:rPr lang="it-IT" dirty="0" err="1"/>
              <a:t>recombine</a:t>
            </a:r>
            <a:r>
              <a:rPr lang="it-IT" dirty="0"/>
              <a:t> </a:t>
            </a:r>
          </a:p>
          <a:p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shifting</a:t>
            </a:r>
            <a:r>
              <a:rPr lang="it-IT" dirty="0"/>
              <a:t> o anche no.</a:t>
            </a:r>
          </a:p>
          <a:p>
            <a:r>
              <a:rPr lang="it-IT" dirty="0"/>
              <a:t>The </a:t>
            </a:r>
            <a:r>
              <a:rPr lang="it-IT" dirty="0" err="1"/>
              <a:t>intensity</a:t>
            </a:r>
            <a:r>
              <a:rPr lang="it-IT" dirty="0"/>
              <a:t> in the </a:t>
            </a:r>
            <a:r>
              <a:rPr lang="it-IT" dirty="0" err="1"/>
              <a:t>overlapped</a:t>
            </a:r>
            <a:r>
              <a:rPr lang="it-IT" dirty="0"/>
              <a:t> </a:t>
            </a:r>
            <a:r>
              <a:rPr lang="it-IT" dirty="0" err="1"/>
              <a:t>sectors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 of </a:t>
            </a:r>
            <a:r>
              <a:rPr lang="it-IT" dirty="0" err="1"/>
              <a:t>dphi</a:t>
            </a:r>
            <a:r>
              <a:rPr lang="it-IT" dirty="0"/>
              <a:t> = </a:t>
            </a:r>
            <a:r>
              <a:rPr lang="it-IT" dirty="0" err="1"/>
              <a:t>dp</a:t>
            </a:r>
            <a:r>
              <a:rPr lang="it-IT" dirty="0"/>
              <a:t> + </a:t>
            </a:r>
            <a:r>
              <a:rPr lang="it-IT" dirty="0" err="1"/>
              <a:t>dres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similar</a:t>
            </a:r>
            <a:r>
              <a:rPr lang="it-IT" dirty="0"/>
              <a:t> to https://</a:t>
            </a:r>
            <a:r>
              <a:rPr lang="it-IT" dirty="0" err="1"/>
              <a:t>www.sait.it</a:t>
            </a:r>
            <a:r>
              <a:rPr lang="it-IT" dirty="0"/>
              <a:t>/</a:t>
            </a:r>
            <a:r>
              <a:rPr lang="it-IT" dirty="0" err="1"/>
              <a:t>node</a:t>
            </a:r>
            <a:r>
              <a:rPr lang="it-IT" dirty="0"/>
              <a:t>/470</a:t>
            </a:r>
          </a:p>
          <a:p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DDF77-2DBD-A345-BEBE-FF556023A66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0384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Non misura </a:t>
            </a:r>
            <a:r>
              <a:rPr lang="it-IT" dirty="0" err="1"/>
              <a:t>phase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«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jumps</a:t>
            </a:r>
            <a:r>
              <a:rPr lang="it-IT" dirty="0"/>
              <a:t>». The range –pi, pi </a:t>
            </a:r>
            <a:r>
              <a:rPr lang="it-IT" dirty="0" err="1"/>
              <a:t>is</a:t>
            </a:r>
            <a:r>
              <a:rPr lang="it-IT" dirty="0"/>
              <a:t> in the </a:t>
            </a:r>
            <a:r>
              <a:rPr lang="it-IT" dirty="0" err="1"/>
              <a:t>jump</a:t>
            </a:r>
            <a:r>
              <a:rPr lang="it-IT" dirty="0"/>
              <a:t>, </a:t>
            </a:r>
            <a:r>
              <a:rPr lang="it-IT" dirty="0" err="1"/>
              <a:t>not</a:t>
            </a:r>
            <a:r>
              <a:rPr lang="it-IT" dirty="0"/>
              <a:t> in the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itself</a:t>
            </a:r>
            <a:r>
              <a:rPr lang="it-IT" dirty="0"/>
              <a:t>. +0.6 lambda and -0.6 lambda makes a </a:t>
            </a:r>
            <a:r>
              <a:rPr lang="it-IT" dirty="0" err="1"/>
              <a:t>jump</a:t>
            </a:r>
            <a:r>
              <a:rPr lang="it-IT" dirty="0"/>
              <a:t> of 1.2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doesn’t</a:t>
            </a:r>
            <a:r>
              <a:rPr lang="it-IT" dirty="0"/>
              <a:t> work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DDF77-2DBD-A345-BEBE-FF556023A66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9725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Mettere </a:t>
            </a:r>
            <a:r>
              <a:rPr lang="it-IT" dirty="0" err="1"/>
              <a:t>freccine</a:t>
            </a:r>
            <a:r>
              <a:rPr lang="it-IT" dirty="0"/>
              <a:t> per capire come si fa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DDF77-2DBD-A345-BEBE-FF556023A66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9920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DDF77-2DBD-A345-BEBE-FF556023A66C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8510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Residuo atmosferico dopo la correzione MCAO nella direzione off </a:t>
            </a:r>
            <a:r>
              <a:rPr lang="it-IT" dirty="0" err="1"/>
              <a:t>axis</a:t>
            </a:r>
            <a:r>
              <a:rPr lang="it-IT" dirty="0"/>
              <a:t> di un sensore LO (quanto off </a:t>
            </a:r>
            <a:r>
              <a:rPr lang="it-IT" dirty="0" err="1"/>
              <a:t>axis</a:t>
            </a:r>
            <a:r>
              <a:rPr lang="it-IT" dirty="0"/>
              <a:t>?)</a:t>
            </a:r>
          </a:p>
          <a:p>
            <a:endParaRPr lang="it-IT" dirty="0"/>
          </a:p>
          <a:p>
            <a:r>
              <a:rPr lang="it-IT" dirty="0"/>
              <a:t>Come è fatto il controllo, in termini del pistone atmosferico, base modale </a:t>
            </a:r>
            <a:r>
              <a:rPr lang="it-IT" dirty="0" err="1"/>
              <a:t>etc</a:t>
            </a:r>
            <a:r>
              <a:rPr lang="it-IT" dirty="0"/>
              <a:t>?</a:t>
            </a:r>
          </a:p>
          <a:p>
            <a:r>
              <a:rPr lang="it-IT" dirty="0"/>
              <a:t>Ce la stiamo giocando con POLC/MMSE? Nel senso che abbiamo una turbolenza esattamente come quella messa nell’apriori e quindi ci funziona tutto?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DDF77-2DBD-A345-BEBE-FF556023A66C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3262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Residuo atmosferico dopo la correzione MCAO nella direzione off </a:t>
            </a:r>
            <a:r>
              <a:rPr lang="it-IT" dirty="0" err="1"/>
              <a:t>axis</a:t>
            </a:r>
            <a:r>
              <a:rPr lang="it-IT" dirty="0"/>
              <a:t> di un sensore LO (quanto off </a:t>
            </a:r>
            <a:r>
              <a:rPr lang="it-IT" dirty="0" err="1"/>
              <a:t>axis</a:t>
            </a:r>
            <a:r>
              <a:rPr lang="it-IT" dirty="0"/>
              <a:t>?)</a:t>
            </a:r>
          </a:p>
          <a:p>
            <a:endParaRPr lang="it-IT" dirty="0"/>
          </a:p>
          <a:p>
            <a:r>
              <a:rPr lang="it-IT" dirty="0"/>
              <a:t>Come è fatto il controllo, in termini del pistone atmosferico, base modale </a:t>
            </a:r>
            <a:r>
              <a:rPr lang="it-IT" dirty="0" err="1"/>
              <a:t>etc</a:t>
            </a:r>
            <a:r>
              <a:rPr lang="it-IT" dirty="0"/>
              <a:t>?</a:t>
            </a:r>
          </a:p>
          <a:p>
            <a:r>
              <a:rPr lang="it-IT" dirty="0"/>
              <a:t>Ce la stiamo giocando con POLC/MMSE? Nel senso che abbiamo una turbolenza esattamente come quella messa nell’apriori e quindi ci funziona tutto?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DDF77-2DBD-A345-BEBE-FF556023A66C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0036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B9C6E5-2ECF-9255-082E-C81054F26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2625269-4A10-3671-C3BF-D1EC5293E9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359239-22DE-ACE8-FBAB-2C33D16BE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90401E-E701-B979-E980-734CD51B7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B35B63-9AC5-988A-C2DC-09232A33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7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1FE33C-82B8-FB7C-2A7F-1D8C5BD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D7B408-65BB-AF19-59A8-11D98BFFD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BF3ABE-9338-81B4-4E00-693DA6F0A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2F1538-67CF-9BDE-2347-5EA6468BC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FAE93C-D41A-7FE0-FC55-6FF6B2ED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5964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96E6C1-48DA-AB89-9AD7-D9EF01FE9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D4CFFF3-F9E1-6A9A-25F3-0F0A3C8D0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C4888F-B58A-B712-5F2E-F4B90311C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905782-210C-D652-2A00-EB4DFDF0A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7D5CB6-C0EC-898E-1094-A6708CFA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490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EFFEF8-0CF0-23C9-E53D-BE2148FA2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9F4752-0FE1-A4CB-6124-1DA1437017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FDA578D-8B33-732D-0C6A-1832D9F4C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4028095-D598-3CF8-BD77-EE64F36CF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AC88CB-CBDA-33D7-3BD9-33847B9DB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D3F931E-1BD2-A653-510A-23B53605F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8703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9CCC81-EE92-F321-BA45-92E99A86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801" y="0"/>
            <a:ext cx="7871997" cy="117128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8108E09-1257-11AA-77D2-B08A7C22B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9E15A47-B56B-F687-B43F-059512C98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879F6B5-49D9-07A8-9DD1-114F2C3E7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932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1CCE3E1-FBD5-43B2-1CB8-B3AA79D42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19E10C4-4580-C4EF-1C28-6BBEEF57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442DF72-8D79-B3EB-3882-7B9AD4A8E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8915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DBF1AF-FF69-6940-1F42-9D0041B95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991" y="136525"/>
            <a:ext cx="7679179" cy="97464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0E8B00-3106-808B-80E2-3944EBFF1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73DACBE-0462-BD14-2AC6-10D260E59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B3F4A65-7F67-E687-7C16-2E5707C8C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8039B6A-0CFA-34F2-A356-7D0A8E013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639C1FA-3810-531A-1E4B-5E4EBD71F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558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583818-3899-CEB4-CE60-45971F33B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E0A6B96-BFF4-B35C-EEB3-02D56FE0A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76DD54-8885-316D-7835-48A7991FC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16225F-CDB3-9614-1A01-0E31D0ECD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900FEDB-690E-A55D-5C4C-E8DB22E9B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336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6">
                <a:lumMod val="50000"/>
              </a:schemeClr>
            </a:gs>
            <a:gs pos="100000">
              <a:schemeClr val="bg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305D8CC-E3DE-4619-1190-D7DBF931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079" y="-63833"/>
            <a:ext cx="7763113" cy="117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642A2BE-2152-7985-1C3C-68DEBD2AE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EE9BD2-9784-08CC-C271-874458BEC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19/10/22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1CDB8B-46BF-D5A2-066E-7C2C14047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 err="1"/>
              <a:t>Wavefront</a:t>
            </a:r>
            <a:r>
              <a:rPr lang="it-IT" dirty="0"/>
              <a:t> sensing in the VLT/ELT Era VII - Porto 19-21 </a:t>
            </a:r>
            <a:r>
              <a:rPr lang="it-IT" dirty="0" err="1"/>
              <a:t>Oct</a:t>
            </a:r>
            <a:r>
              <a:rPr lang="it-IT" dirty="0"/>
              <a:t> 22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892542-0816-ED54-8AA8-E64CC3DCF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CAD62-C104-B24E-BCB7-CFC5BA6FD497}" type="slidenum">
              <a:rPr lang="it-IT" smtClean="0"/>
              <a:t>‹N›</a:t>
            </a:fld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359467D-290F-2A30-3757-EEA0A746758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2064144" cy="117128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15C145D-9DE3-4DF3-A680-27B155F9135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336192" y="0"/>
            <a:ext cx="1948365" cy="102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504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8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69DD9D7-D05C-A444-44BA-FB9D4F3EE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69900"/>
            <a:ext cx="10515600" cy="2852737"/>
          </a:xfrm>
        </p:spPr>
        <p:txBody>
          <a:bodyPr anchor="t">
            <a:normAutofit fontScale="90000"/>
          </a:bodyPr>
          <a:lstStyle/>
          <a:p>
            <a:r>
              <a:rPr lang="it-IT" dirty="0"/>
              <a:t>A </a:t>
            </a:r>
            <a:r>
              <a:rPr lang="it-IT" dirty="0" err="1"/>
              <a:t>rotational</a:t>
            </a:r>
            <a:r>
              <a:rPr lang="it-IT" dirty="0"/>
              <a:t> </a:t>
            </a:r>
            <a:r>
              <a:rPr lang="it-IT" dirty="0" err="1"/>
              <a:t>shearing</a:t>
            </a:r>
            <a:r>
              <a:rPr lang="it-IT" dirty="0"/>
              <a:t> </a:t>
            </a:r>
            <a:r>
              <a:rPr lang="it-IT" dirty="0" err="1"/>
              <a:t>interferometer</a:t>
            </a:r>
            <a:r>
              <a:rPr lang="it-IT" dirty="0"/>
              <a:t> to </a:t>
            </a:r>
            <a:r>
              <a:rPr lang="it-IT" dirty="0" err="1"/>
              <a:t>sense</a:t>
            </a:r>
            <a:r>
              <a:rPr lang="it-IT" dirty="0"/>
              <a:t> </a:t>
            </a:r>
            <a:r>
              <a:rPr lang="it-IT" dirty="0" err="1"/>
              <a:t>across</a:t>
            </a:r>
            <a:r>
              <a:rPr lang="it-IT" dirty="0"/>
              <a:t>-the-spider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discontinuity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ELT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9FA2F58-D9D4-E361-A3AB-5EC09432D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2800" b="1" dirty="0"/>
              <a:t>Lorenzo Busoni</a:t>
            </a:r>
            <a:r>
              <a:rPr lang="it-IT" dirty="0"/>
              <a:t>, Simone Esposito, Giulia Carlà, Guido Agapito, Cedric </a:t>
            </a:r>
            <a:r>
              <a:rPr lang="it-IT" dirty="0" err="1"/>
              <a:t>Plantet</a:t>
            </a:r>
            <a:r>
              <a:rPr lang="it-IT" dirty="0"/>
              <a:t>, Marco Bonaglia</a:t>
            </a:r>
          </a:p>
          <a:p>
            <a:r>
              <a:rPr lang="it-IT" dirty="0"/>
              <a:t>Osservatorio Astrofisico di Arcetri - INAF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53145C1C-BAE5-D283-2A1C-6FA92D49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020806B-495B-8527-C81A-65E46A6A4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98107B7-DE42-77CD-A990-5B64C3345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0509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00681A-D17F-D97F-FEC1-06CC5FA6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 </a:t>
            </a:r>
            <a:r>
              <a:rPr lang="it-IT" dirty="0" err="1"/>
              <a:t>turbulence</a:t>
            </a:r>
            <a:r>
              <a:rPr lang="it-IT" dirty="0"/>
              <a:t> case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7124FB3-1879-AC5D-CBE3-A1B759A6D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D13636D-EB2C-0E11-9EF4-B1984CFB4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D8CD29F-D5DD-8FD6-4676-521A493E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10</a:t>
            </a:fld>
            <a:endParaRPr lang="it-IT"/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10FA1ED4-100A-F341-6746-FB28C5E7D42F}"/>
              </a:ext>
            </a:extLst>
          </p:cNvPr>
          <p:cNvGrpSpPr/>
          <p:nvPr/>
        </p:nvGrpSpPr>
        <p:grpSpPr>
          <a:xfrm>
            <a:off x="1463814" y="1266259"/>
            <a:ext cx="4294171" cy="3600000"/>
            <a:chOff x="1463814" y="1479619"/>
            <a:chExt cx="4294171" cy="3600000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34432DF2-4AE1-9382-7FE3-5007C62FB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3814" y="1479619"/>
              <a:ext cx="4294171" cy="3600000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ACD0221B-6923-772C-B16B-42CF285DBEC5}"/>
                </a:ext>
              </a:extLst>
            </p:cNvPr>
            <p:cNvSpPr txBox="1"/>
            <p:nvPr/>
          </p:nvSpPr>
          <p:spPr>
            <a:xfrm>
              <a:off x="3722147" y="2259219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0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3D44F1A1-D523-F550-E830-C114559FB2E0}"/>
                </a:ext>
              </a:extLst>
            </p:cNvPr>
            <p:cNvSpPr txBox="1"/>
            <p:nvPr/>
          </p:nvSpPr>
          <p:spPr>
            <a:xfrm>
              <a:off x="3954077" y="3056099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100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81CD45D-E917-65FF-A57B-975759D449C6}"/>
                </a:ext>
              </a:extLst>
            </p:cNvPr>
            <p:cNvSpPr txBox="1"/>
            <p:nvPr/>
          </p:nvSpPr>
          <p:spPr>
            <a:xfrm>
              <a:off x="3557038" y="3850143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-200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D47753DF-2FE0-F312-7913-0C8EDB02733D}"/>
                </a:ext>
              </a:extLst>
            </p:cNvPr>
            <p:cNvSpPr txBox="1"/>
            <p:nvPr/>
          </p:nvSpPr>
          <p:spPr>
            <a:xfrm>
              <a:off x="2679539" y="3852979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300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908B1656-5DC7-3DD0-6996-44C0895B1670}"/>
                </a:ext>
              </a:extLst>
            </p:cNvPr>
            <p:cNvSpPr txBox="1"/>
            <p:nvPr/>
          </p:nvSpPr>
          <p:spPr>
            <a:xfrm>
              <a:off x="2192410" y="3056099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-400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38A70C9F-A5D1-3039-ECAE-CA15164A89AC}"/>
                </a:ext>
              </a:extLst>
            </p:cNvPr>
            <p:cNvSpPr txBox="1"/>
            <p:nvPr/>
          </p:nvSpPr>
          <p:spPr>
            <a:xfrm>
              <a:off x="2616220" y="2259219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500</a:t>
              </a: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C1602607-DA5D-0647-CBC5-AB46CD87DE9D}"/>
              </a:ext>
            </a:extLst>
          </p:cNvPr>
          <p:cNvGrpSpPr/>
          <p:nvPr/>
        </p:nvGrpSpPr>
        <p:grpSpPr>
          <a:xfrm>
            <a:off x="6200940" y="1256099"/>
            <a:ext cx="4297298" cy="3600000"/>
            <a:chOff x="6124709" y="1440765"/>
            <a:chExt cx="4297298" cy="3600000"/>
          </a:xfrm>
        </p:grpSpPr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8FF324B4-E250-8CDE-D641-ACCCF6DE5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24709" y="1440765"/>
              <a:ext cx="4297298" cy="3600000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6ED56E5D-E6F3-88B5-91CC-1A2122D5503A}"/>
                </a:ext>
              </a:extLst>
            </p:cNvPr>
            <p:cNvSpPr txBox="1"/>
            <p:nvPr/>
          </p:nvSpPr>
          <p:spPr>
            <a:xfrm>
              <a:off x="8028884" y="1990532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500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03202E49-4AF4-E27B-CEBE-0993C10B22B6}"/>
                </a:ext>
              </a:extLst>
            </p:cNvPr>
            <p:cNvSpPr txBox="1"/>
            <p:nvPr/>
          </p:nvSpPr>
          <p:spPr>
            <a:xfrm>
              <a:off x="8720099" y="2704644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-100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48E14229-3191-D04E-275A-8CDCA07EAD36}"/>
                </a:ext>
              </a:extLst>
            </p:cNvPr>
            <p:cNvSpPr txBox="1"/>
            <p:nvPr/>
          </p:nvSpPr>
          <p:spPr>
            <a:xfrm>
              <a:off x="8629867" y="3697977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300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326F4C80-3CE3-6029-334A-99C80E2E0A4D}"/>
                </a:ext>
              </a:extLst>
            </p:cNvPr>
            <p:cNvSpPr txBox="1"/>
            <p:nvPr/>
          </p:nvSpPr>
          <p:spPr>
            <a:xfrm>
              <a:off x="6875217" y="3377294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700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39D2A3A9-6DFD-4BD3-E10C-5C95411026FC}"/>
                </a:ext>
              </a:extLst>
            </p:cNvPr>
            <p:cNvSpPr txBox="1"/>
            <p:nvPr/>
          </p:nvSpPr>
          <p:spPr>
            <a:xfrm>
              <a:off x="7644804" y="4067309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-500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B0986CAE-8B95-023D-E4B7-B6CDBC5DA17E}"/>
                </a:ext>
              </a:extLst>
            </p:cNvPr>
            <p:cNvSpPr txBox="1"/>
            <p:nvPr/>
          </p:nvSpPr>
          <p:spPr>
            <a:xfrm>
              <a:off x="6990245" y="2380416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-900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71E36FA6-32BF-9C22-56F4-09B6222B3B6B}"/>
                  </a:ext>
                </a:extLst>
              </p:cNvPr>
              <p:cNvSpPr txBox="1"/>
              <p:nvPr/>
            </p:nvSpPr>
            <p:spPr>
              <a:xfrm>
                <a:off x="1461073" y="4995337"/>
                <a:ext cx="85995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Measured </a:t>
                </a:r>
                <a:r>
                  <a:rPr lang="it-IT" sz="2000" dirty="0" err="1"/>
                  <a:t>jumps</a:t>
                </a:r>
                <a:r>
                  <a:rPr lang="it-IT" sz="2000" dirty="0"/>
                  <a:t>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acc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500, −100, 300, −500, 700, −900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endParaRPr lang="it-IT" sz="2000" b="0" dirty="0"/>
              </a:p>
              <a:p>
                <a:r>
                  <a:rPr lang="it-IT" sz="2000" dirty="0" err="1"/>
                  <a:t>Estimated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petals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𝑐𝑢𝑚𝑠𝑢𝑚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acc>
                    <m:r>
                      <a:rPr lang="it-IT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−500, −400, −700, −200, −900, 0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endParaRPr lang="it-IT" sz="2000" b="0" dirty="0"/>
              </a:p>
              <a:p>
                <a:r>
                  <a:rPr lang="it-IT" sz="2000" dirty="0" err="1"/>
                  <a:t>that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correct</a:t>
                </a:r>
                <a:r>
                  <a:rPr lang="it-IT" sz="2000" dirty="0"/>
                  <a:t> up to a global </a:t>
                </a:r>
                <a:r>
                  <a:rPr lang="it-IT" sz="2000" dirty="0" err="1"/>
                  <a:t>piston</a:t>
                </a:r>
                <a:r>
                  <a:rPr lang="it-IT" sz="2000" dirty="0"/>
                  <a:t> of -500nm</a:t>
                </a: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71E36FA6-32BF-9C22-56F4-09B6222B3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073" y="4995337"/>
                <a:ext cx="8599538" cy="1015663"/>
              </a:xfrm>
              <a:prstGeom prst="rect">
                <a:avLst/>
              </a:prstGeom>
              <a:blipFill>
                <a:blip r:embed="rId5"/>
                <a:stretch>
                  <a:fillRect l="-886" t="-7407" b="-86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uppo 32">
            <a:extLst>
              <a:ext uri="{FF2B5EF4-FFF2-40B4-BE49-F238E27FC236}">
                <a16:creationId xmlns:a16="http://schemas.microsoft.com/office/drawing/2014/main" id="{E675450A-8075-5850-52CA-D2305F04FD43}"/>
              </a:ext>
            </a:extLst>
          </p:cNvPr>
          <p:cNvGrpSpPr/>
          <p:nvPr/>
        </p:nvGrpSpPr>
        <p:grpSpPr>
          <a:xfrm>
            <a:off x="2007088" y="1719358"/>
            <a:ext cx="2729005" cy="2656089"/>
            <a:chOff x="1997944" y="1719358"/>
            <a:chExt cx="2729005" cy="2656089"/>
          </a:xfrm>
        </p:grpSpPr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E822AA24-4DB1-FDED-AF43-B8BFB46C7C6A}"/>
                </a:ext>
              </a:extLst>
            </p:cNvPr>
            <p:cNvSpPr txBox="1"/>
            <p:nvPr/>
          </p:nvSpPr>
          <p:spPr>
            <a:xfrm>
              <a:off x="4085427" y="2400674"/>
              <a:ext cx="641522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it-IT" dirty="0"/>
                <a:t>-100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050CC73B-B3E2-3C45-8C3F-88C79A4AD167}"/>
                </a:ext>
              </a:extLst>
            </p:cNvPr>
            <p:cNvSpPr txBox="1"/>
            <p:nvPr/>
          </p:nvSpPr>
          <p:spPr>
            <a:xfrm>
              <a:off x="4162371" y="3360732"/>
              <a:ext cx="564578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it-IT" dirty="0"/>
                <a:t>300</a:t>
              </a: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938E0466-5539-0188-922F-5ADE84750FDE}"/>
                </a:ext>
              </a:extLst>
            </p:cNvPr>
            <p:cNvSpPr txBox="1"/>
            <p:nvPr/>
          </p:nvSpPr>
          <p:spPr>
            <a:xfrm>
              <a:off x="3061835" y="4006115"/>
              <a:ext cx="641522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it-IT" dirty="0"/>
                <a:t>-500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67BC7C5F-B3BD-F005-58A0-519B60981B45}"/>
                </a:ext>
              </a:extLst>
            </p:cNvPr>
            <p:cNvSpPr txBox="1"/>
            <p:nvPr/>
          </p:nvSpPr>
          <p:spPr>
            <a:xfrm>
              <a:off x="2016546" y="3377294"/>
              <a:ext cx="564578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it-IT" dirty="0"/>
                <a:t>700</a:t>
              </a: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4EE0C4B2-843D-EC46-CAB9-1168140A5420}"/>
                </a:ext>
              </a:extLst>
            </p:cNvPr>
            <p:cNvSpPr txBox="1"/>
            <p:nvPr/>
          </p:nvSpPr>
          <p:spPr>
            <a:xfrm>
              <a:off x="1997944" y="2394463"/>
              <a:ext cx="641522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it-IT" dirty="0"/>
                <a:t>-900</a:t>
              </a: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7DEA46DF-ABAC-9A4D-6877-1906D3F16431}"/>
                </a:ext>
              </a:extLst>
            </p:cNvPr>
            <p:cNvSpPr txBox="1"/>
            <p:nvPr/>
          </p:nvSpPr>
          <p:spPr>
            <a:xfrm>
              <a:off x="3100307" y="1719358"/>
              <a:ext cx="564578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it-IT" dirty="0"/>
                <a:t>500</a:t>
              </a:r>
            </a:p>
          </p:txBody>
        </p:sp>
      </p:grp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08087BFA-217B-C51D-8144-AA5632E8C8EE}"/>
              </a:ext>
            </a:extLst>
          </p:cNvPr>
          <p:cNvSpPr txBox="1"/>
          <p:nvPr/>
        </p:nvSpPr>
        <p:spPr>
          <a:xfrm>
            <a:off x="1609344" y="-1353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362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00681A-D17F-D97F-FEC1-06CC5FA6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Too large </a:t>
            </a:r>
            <a:r>
              <a:rPr lang="it-IT" dirty="0" err="1"/>
              <a:t>phase</a:t>
            </a:r>
            <a:r>
              <a:rPr lang="it-IT" dirty="0"/>
              <a:t> steps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7124FB3-1879-AC5D-CBE3-A1B759A6D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D13636D-EB2C-0E11-9EF4-B1984CFB4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D8CD29F-D5DD-8FD6-4676-521A493E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11</a:t>
            </a:fld>
            <a:endParaRPr lang="it-IT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96AF0EFF-8800-3C10-7FC5-2352AA6CFE39}"/>
              </a:ext>
            </a:extLst>
          </p:cNvPr>
          <p:cNvGrpSpPr/>
          <p:nvPr/>
        </p:nvGrpSpPr>
        <p:grpSpPr>
          <a:xfrm>
            <a:off x="1524000" y="1278205"/>
            <a:ext cx="4114800" cy="3600000"/>
            <a:chOff x="260431" y="1307805"/>
            <a:chExt cx="4114800" cy="360000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5F838762-B28C-367F-7F01-44770E170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93" r="7182"/>
            <a:stretch/>
          </p:blipFill>
          <p:spPr>
            <a:xfrm>
              <a:off x="260431" y="1307805"/>
              <a:ext cx="4114800" cy="3600000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ACD0221B-6923-772C-B16B-42CF285DBEC5}"/>
                </a:ext>
              </a:extLst>
            </p:cNvPr>
            <p:cNvSpPr txBox="1"/>
            <p:nvPr/>
          </p:nvSpPr>
          <p:spPr>
            <a:xfrm>
              <a:off x="2458578" y="2126259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0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3D44F1A1-D523-F550-E830-C114559FB2E0}"/>
                </a:ext>
              </a:extLst>
            </p:cNvPr>
            <p:cNvSpPr txBox="1"/>
            <p:nvPr/>
          </p:nvSpPr>
          <p:spPr>
            <a:xfrm>
              <a:off x="2690508" y="2923139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200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81CD45D-E917-65FF-A57B-975759D449C6}"/>
                </a:ext>
              </a:extLst>
            </p:cNvPr>
            <p:cNvSpPr txBox="1"/>
            <p:nvPr/>
          </p:nvSpPr>
          <p:spPr>
            <a:xfrm>
              <a:off x="2293469" y="3717183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-400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D47753DF-2FE0-F312-7913-0C8EDB02733D}"/>
                </a:ext>
              </a:extLst>
            </p:cNvPr>
            <p:cNvSpPr txBox="1"/>
            <p:nvPr/>
          </p:nvSpPr>
          <p:spPr>
            <a:xfrm>
              <a:off x="1415970" y="3720019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600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908B1656-5DC7-3DD0-6996-44C0895B1670}"/>
                </a:ext>
              </a:extLst>
            </p:cNvPr>
            <p:cNvSpPr txBox="1"/>
            <p:nvPr/>
          </p:nvSpPr>
          <p:spPr>
            <a:xfrm>
              <a:off x="928841" y="2923139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-800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38A70C9F-A5D1-3039-ECAE-CA15164A89AC}"/>
                </a:ext>
              </a:extLst>
            </p:cNvPr>
            <p:cNvSpPr txBox="1"/>
            <p:nvPr/>
          </p:nvSpPr>
          <p:spPr>
            <a:xfrm>
              <a:off x="1352651" y="2126259"/>
              <a:ext cx="691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1000</a:t>
              </a: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44C0F9B3-913E-8222-2365-B4285D1A2131}"/>
              </a:ext>
            </a:extLst>
          </p:cNvPr>
          <p:cNvGrpSpPr/>
          <p:nvPr/>
        </p:nvGrpSpPr>
        <p:grpSpPr>
          <a:xfrm>
            <a:off x="6349343" y="1278205"/>
            <a:ext cx="3981691" cy="3600000"/>
            <a:chOff x="5639048" y="1307805"/>
            <a:chExt cx="3981691" cy="3600000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96625D6-67AE-9C3B-5923-A9CD5113F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571" r="7476"/>
            <a:stretch/>
          </p:blipFill>
          <p:spPr>
            <a:xfrm>
              <a:off x="5639048" y="1307805"/>
              <a:ext cx="3981691" cy="3600000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6ED56E5D-E6F3-88B5-91CC-1A2122D5503A}"/>
                </a:ext>
              </a:extLst>
            </p:cNvPr>
            <p:cNvSpPr txBox="1"/>
            <p:nvPr/>
          </p:nvSpPr>
          <p:spPr>
            <a:xfrm>
              <a:off x="7318589" y="1847412"/>
              <a:ext cx="691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1000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03202E49-4AF4-E27B-CEBE-0993C10B22B6}"/>
                </a:ext>
              </a:extLst>
            </p:cNvPr>
            <p:cNvSpPr txBox="1"/>
            <p:nvPr/>
          </p:nvSpPr>
          <p:spPr>
            <a:xfrm>
              <a:off x="8009804" y="2571684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-200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48E14229-3191-D04E-275A-8CDCA07EAD36}"/>
                </a:ext>
              </a:extLst>
            </p:cNvPr>
            <p:cNvSpPr txBox="1"/>
            <p:nvPr/>
          </p:nvSpPr>
          <p:spPr>
            <a:xfrm>
              <a:off x="7919572" y="3565017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600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326F4C80-3CE3-6029-334A-99C80E2E0A4D}"/>
                </a:ext>
              </a:extLst>
            </p:cNvPr>
            <p:cNvSpPr txBox="1"/>
            <p:nvPr/>
          </p:nvSpPr>
          <p:spPr>
            <a:xfrm>
              <a:off x="6164922" y="3244334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-800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39D2A3A9-6DFD-4BD3-E10C-5C95411026FC}"/>
                </a:ext>
              </a:extLst>
            </p:cNvPr>
            <p:cNvSpPr txBox="1"/>
            <p:nvPr/>
          </p:nvSpPr>
          <p:spPr>
            <a:xfrm>
              <a:off x="6934509" y="3934349"/>
              <a:ext cx="768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-1000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B0986CAE-8B95-023D-E4B7-B6CDBC5DA17E}"/>
                </a:ext>
              </a:extLst>
            </p:cNvPr>
            <p:cNvSpPr txBox="1"/>
            <p:nvPr/>
          </p:nvSpPr>
          <p:spPr>
            <a:xfrm>
              <a:off x="6279950" y="2247456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400</a:t>
              </a:r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19D015C-3A85-E43D-B979-3E5C3F5653EC}"/>
              </a:ext>
            </a:extLst>
          </p:cNvPr>
          <p:cNvSpPr txBox="1"/>
          <p:nvPr/>
        </p:nvSpPr>
        <p:spPr>
          <a:xfrm rot="21286514">
            <a:off x="358724" y="1756191"/>
            <a:ext cx="178074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err="1"/>
              <a:t>Petals</a:t>
            </a:r>
            <a:r>
              <a:rPr lang="it-IT" dirty="0"/>
              <a:t> are </a:t>
            </a:r>
            <a:r>
              <a:rPr lang="it-IT" dirty="0" err="1"/>
              <a:t>within</a:t>
            </a:r>
            <a:r>
              <a:rPr lang="it-IT" dirty="0"/>
              <a:t> (-</a:t>
            </a:r>
            <a:r>
              <a:rPr lang="it-IT" dirty="0" err="1"/>
              <a:t>λ</a:t>
            </a:r>
            <a:r>
              <a:rPr lang="it-IT" dirty="0"/>
              <a:t>/2 , </a:t>
            </a:r>
            <a:r>
              <a:rPr lang="it-IT" dirty="0" err="1"/>
              <a:t>λ</a:t>
            </a:r>
            <a:r>
              <a:rPr lang="it-IT" dirty="0"/>
              <a:t>/2 )</a:t>
            </a: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F243A896-EDE6-09BB-8EC0-A78721280032}"/>
              </a:ext>
            </a:extLst>
          </p:cNvPr>
          <p:cNvGrpSpPr/>
          <p:nvPr/>
        </p:nvGrpSpPr>
        <p:grpSpPr>
          <a:xfrm>
            <a:off x="186725" y="1707272"/>
            <a:ext cx="4540224" cy="2991634"/>
            <a:chOff x="186725" y="1707272"/>
            <a:chExt cx="4540224" cy="2991634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4DA20613-4855-AFDA-E0DD-AC41D89D45E6}"/>
                </a:ext>
              </a:extLst>
            </p:cNvPr>
            <p:cNvSpPr txBox="1"/>
            <p:nvPr/>
          </p:nvSpPr>
          <p:spPr>
            <a:xfrm rot="21286514">
              <a:off x="186725" y="4052575"/>
              <a:ext cx="1780749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it-IT" dirty="0"/>
                <a:t>But </a:t>
              </a:r>
              <a:r>
                <a:rPr lang="it-IT" dirty="0" err="1"/>
                <a:t>jumps</a:t>
              </a:r>
              <a:r>
                <a:rPr lang="it-IT" dirty="0"/>
                <a:t> </a:t>
              </a:r>
              <a:r>
                <a:rPr lang="it-IT" dirty="0" err="1"/>
                <a:t>exceed</a:t>
              </a:r>
              <a:r>
                <a:rPr lang="it-IT" dirty="0"/>
                <a:t> (-</a:t>
              </a:r>
              <a:r>
                <a:rPr lang="it-IT" dirty="0" err="1"/>
                <a:t>λ</a:t>
              </a:r>
              <a:r>
                <a:rPr lang="it-IT" dirty="0"/>
                <a:t>/2 , </a:t>
              </a:r>
              <a:r>
                <a:rPr lang="it-IT" dirty="0" err="1"/>
                <a:t>λ</a:t>
              </a:r>
              <a:r>
                <a:rPr lang="it-IT" dirty="0"/>
                <a:t>/2 )</a:t>
              </a:r>
            </a:p>
          </p:txBody>
        </p:sp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413C1D33-DFF7-51F9-1A0F-1B0C340A4A13}"/>
                </a:ext>
              </a:extLst>
            </p:cNvPr>
            <p:cNvGrpSpPr/>
            <p:nvPr/>
          </p:nvGrpSpPr>
          <p:grpSpPr>
            <a:xfrm>
              <a:off x="1997944" y="1707272"/>
              <a:ext cx="2729005" cy="2751475"/>
              <a:chOff x="1997944" y="1707272"/>
              <a:chExt cx="2729005" cy="2751475"/>
            </a:xfrm>
          </p:grpSpPr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F79B5E81-A7C1-821F-9682-C3A49B2D2273}"/>
                  </a:ext>
                </a:extLst>
              </p:cNvPr>
              <p:cNvSpPr txBox="1"/>
              <p:nvPr/>
            </p:nvSpPr>
            <p:spPr>
              <a:xfrm>
                <a:off x="4085427" y="2400674"/>
                <a:ext cx="641522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it-IT" dirty="0"/>
                  <a:t>-200</a:t>
                </a:r>
              </a:p>
            </p:txBody>
          </p:sp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4FF177BF-EBEA-9F6A-7344-52A5EDD77E9D}"/>
                  </a:ext>
                </a:extLst>
              </p:cNvPr>
              <p:cNvSpPr txBox="1"/>
              <p:nvPr/>
            </p:nvSpPr>
            <p:spPr>
              <a:xfrm>
                <a:off x="4162371" y="3360732"/>
                <a:ext cx="564578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it-IT" dirty="0"/>
                  <a:t>600</a:t>
                </a:r>
              </a:p>
            </p:txBody>
          </p:sp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31B1F445-3E87-2254-55B2-1619DDA69335}"/>
                  </a:ext>
                </a:extLst>
              </p:cNvPr>
              <p:cNvSpPr txBox="1"/>
              <p:nvPr/>
            </p:nvSpPr>
            <p:spPr>
              <a:xfrm>
                <a:off x="2972129" y="4089415"/>
                <a:ext cx="768159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it-IT" dirty="0"/>
                  <a:t>-1000</a:t>
                </a:r>
              </a:p>
            </p:txBody>
          </p:sp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92C8AA28-EF99-41FC-DF4D-448A07C851A7}"/>
                  </a:ext>
                </a:extLst>
              </p:cNvPr>
              <p:cNvSpPr txBox="1"/>
              <p:nvPr/>
            </p:nvSpPr>
            <p:spPr>
              <a:xfrm>
                <a:off x="1997944" y="3495566"/>
                <a:ext cx="691215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it-IT" dirty="0"/>
                  <a:t>1400</a:t>
                </a:r>
              </a:p>
            </p:txBody>
          </p:sp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E374E990-126B-2FC7-A850-D73A46ED2B49}"/>
                  </a:ext>
                </a:extLst>
              </p:cNvPr>
              <p:cNvSpPr txBox="1"/>
              <p:nvPr/>
            </p:nvSpPr>
            <p:spPr>
              <a:xfrm>
                <a:off x="1997944" y="2394463"/>
                <a:ext cx="768159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it-IT" dirty="0"/>
                  <a:t>-1800</a:t>
                </a:r>
              </a:p>
            </p:txBody>
          </p:sp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65E2A561-84E9-9884-6DCD-714057E014BA}"/>
                  </a:ext>
                </a:extLst>
              </p:cNvPr>
              <p:cNvSpPr txBox="1"/>
              <p:nvPr/>
            </p:nvSpPr>
            <p:spPr>
              <a:xfrm>
                <a:off x="3010600" y="1707272"/>
                <a:ext cx="691215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it-IT" dirty="0"/>
                  <a:t>1000</a:t>
                </a:r>
              </a:p>
            </p:txBody>
          </p:sp>
        </p:grp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0A87B0B7-F8F5-557E-5919-696F0399C205}"/>
              </a:ext>
            </a:extLst>
          </p:cNvPr>
          <p:cNvGrpSpPr/>
          <p:nvPr/>
        </p:nvGrpSpPr>
        <p:grpSpPr>
          <a:xfrm>
            <a:off x="2347922" y="4961087"/>
            <a:ext cx="10555796" cy="1015663"/>
            <a:chOff x="2347922" y="4961087"/>
            <a:chExt cx="10555796" cy="10156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71E36FA6-32BF-9C22-56F4-09B6222B3B6B}"/>
                    </a:ext>
                  </a:extLst>
                </p:cNvPr>
                <p:cNvSpPr txBox="1"/>
                <p:nvPr/>
              </p:nvSpPr>
              <p:spPr>
                <a:xfrm>
                  <a:off x="2347922" y="4961087"/>
                  <a:ext cx="7353488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000" dirty="0"/>
                    <a:t>Expected  </a:t>
                  </a:r>
                  <a:r>
                    <a:rPr lang="it-IT" sz="2000" dirty="0" err="1"/>
                    <a:t>jumps</a:t>
                  </a:r>
                  <a:r>
                    <a:rPr lang="it-IT" sz="2000" dirty="0"/>
                    <a:t> 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+1000, −200, +600, −1000, +1400, −1800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𝑛𝑚</m:t>
                      </m:r>
                    </m:oMath>
                  </a14:m>
                  <a:endParaRPr lang="it-IT" sz="2000" b="0" dirty="0"/>
                </a:p>
                <a:p>
                  <a:r>
                    <a:rPr lang="it-IT" sz="2000" dirty="0" err="1"/>
                    <a:t>Measured</a:t>
                  </a:r>
                  <a:r>
                    <a:rPr lang="it-IT" sz="2000" dirty="0"/>
                    <a:t> </a:t>
                  </a:r>
                  <a:r>
                    <a:rPr lang="it-IT" sz="2000" dirty="0" err="1"/>
                    <a:t>jumps</a:t>
                  </a:r>
                  <a:r>
                    <a:rPr lang="it-IT" sz="2000" dirty="0"/>
                    <a:t> 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+1000, −200, +600, −1000, </m:t>
                          </m:r>
                          <m:r>
                            <a:rPr lang="it-IT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−800, 400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𝑛𝑚</m:t>
                      </m:r>
                    </m:oMath>
                  </a14:m>
                  <a:endParaRPr lang="it-IT" sz="2000" b="0" dirty="0"/>
                </a:p>
                <a:p>
                  <a:r>
                    <a:rPr lang="it-IT" sz="2000" b="0" dirty="0" err="1"/>
                    <a:t>Estimated</a:t>
                  </a:r>
                  <a:r>
                    <a:rPr lang="it-IT" sz="2000" b="0" dirty="0"/>
                    <a:t> </a:t>
                  </a:r>
                  <a:r>
                    <a:rPr lang="it-IT" sz="2000" b="0" dirty="0" err="1"/>
                    <a:t>petals</a:t>
                  </a:r>
                  <a:r>
                    <a:rPr lang="it-IT" sz="2000" b="0" dirty="0"/>
                    <a:t> 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0,  200, −400, 600, </m:t>
                          </m:r>
                          <m:r>
                            <a:rPr lang="it-IT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1400, </m:t>
                          </m:r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e>
                      </m:d>
                      <m:r>
                        <a:rPr lang="it-IT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a14:m>
                  <a:endParaRPr lang="it-IT" sz="2000" b="0" dirty="0"/>
                </a:p>
              </p:txBody>
            </p:sp>
          </mc:Choice>
          <mc:Fallback xmlns="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71E36FA6-32BF-9C22-56F4-09B6222B3B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7922" y="4961087"/>
                  <a:ext cx="7353488" cy="1015663"/>
                </a:xfrm>
                <a:prstGeom prst="rect">
                  <a:avLst/>
                </a:prstGeom>
                <a:blipFill>
                  <a:blip r:embed="rId5"/>
                  <a:stretch>
                    <a:fillRect l="-690" t="-3704" b="-987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5B7A8EA1-6AB6-B413-B770-F051D7E48E71}"/>
                </a:ext>
              </a:extLst>
            </p:cNvPr>
            <p:cNvSpPr txBox="1"/>
            <p:nvPr/>
          </p:nvSpPr>
          <p:spPr>
            <a:xfrm>
              <a:off x="9803882" y="5281419"/>
              <a:ext cx="30998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800" dirty="0" err="1"/>
                <a:t>Wrong</a:t>
              </a:r>
              <a:r>
                <a:rPr lang="it-IT" sz="1800" dirty="0"/>
                <a:t> by 2𝜋 </a:t>
              </a:r>
              <a:r>
                <a:rPr lang="it-IT" sz="1800" dirty="0" err="1"/>
                <a:t>ambiguity</a:t>
              </a:r>
              <a:endParaRPr lang="it-IT" sz="1800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8967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5EB536-FF00-0F92-C594-DA4B33B69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7507" y="136526"/>
            <a:ext cx="8876292" cy="1118116"/>
          </a:xfrm>
        </p:spPr>
        <p:txBody>
          <a:bodyPr/>
          <a:lstStyle/>
          <a:p>
            <a:r>
              <a:rPr lang="it-IT" dirty="0" err="1"/>
              <a:t>Rejection</a:t>
            </a:r>
            <a:r>
              <a:rPr lang="it-IT" dirty="0"/>
              <a:t> of low order </a:t>
            </a:r>
            <a:r>
              <a:rPr lang="it-IT" dirty="0" err="1"/>
              <a:t>aberrations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F9A3F9A-A61B-FF58-3ACB-5D5D571E0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BA9EE5-F855-2D44-7343-4D49D3783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2AA86EF-8970-237D-492B-D59842899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12</a:t>
            </a:fld>
            <a:endParaRPr lang="it-IT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1E24A22D-440D-E18D-956B-CDDBE6A9F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44" y="1687328"/>
            <a:ext cx="2687383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CB38B18B-E7F1-8557-7C85-011F2AAEA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038" y="1685261"/>
            <a:ext cx="2700000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38437EC3-D702-3137-CD60-68C868CF0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871" y="1685261"/>
            <a:ext cx="2639375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101EB61-2FE1-78DA-E965-368D811EAF39}"/>
                  </a:ext>
                </a:extLst>
              </p:cNvPr>
              <p:cNvSpPr txBox="1"/>
              <p:nvPr/>
            </p:nvSpPr>
            <p:spPr>
              <a:xfrm>
                <a:off x="544968" y="4529985"/>
                <a:ext cx="8876292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000" dirty="0"/>
                  <a:t>Residual tilt </a:t>
                </a:r>
                <a:r>
                  <a:rPr lang="it-IT" sz="2000" dirty="0" err="1"/>
                  <a:t>doesn’t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cancel</a:t>
                </a:r>
                <a:r>
                  <a:rPr lang="it-IT" sz="2000" dirty="0"/>
                  <a:t> out: </a:t>
                </a:r>
                <a:r>
                  <a:rPr lang="it-IT" sz="2000" dirty="0" err="1"/>
                  <a:t>it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seen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as</a:t>
                </a:r>
                <a:r>
                  <a:rPr lang="it-IT" sz="2000" dirty="0"/>
                  <a:t> a </a:t>
                </a:r>
                <a:r>
                  <a:rPr lang="it-IT" sz="2000" dirty="0" err="1"/>
                  <a:t>rotated</a:t>
                </a:r>
                <a:r>
                  <a:rPr lang="it-IT" sz="2000" dirty="0"/>
                  <a:t> tilt of </a:t>
                </a:r>
                <a:r>
                  <a:rPr lang="it-IT" sz="2000" dirty="0" err="1"/>
                  <a:t>smaller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amplitude</a:t>
                </a:r>
                <a:r>
                  <a:rPr lang="it-IT" sz="2000" dirty="0"/>
                  <a:t>:  </a:t>
                </a:r>
              </a:p>
              <a:p>
                <a:endParaRPr lang="it-IT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1 − </m:t>
                          </m:r>
                          <m:func>
                            <m:func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</m:e>
                      </m:d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 </m:t>
                      </m:r>
                      <m:func>
                        <m:func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it-IT" sz="2000" dirty="0"/>
              </a:p>
              <a:p>
                <a:endParaRPr lang="it-IT" sz="2000" dirty="0"/>
              </a:p>
              <a:p>
                <a:r>
                  <a:rPr lang="it-IT" sz="2000" dirty="0" err="1"/>
                  <a:t>where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the </a:t>
                </a:r>
                <a:r>
                  <a:rPr lang="it-IT" sz="2000" dirty="0" err="1"/>
                  <a:t>rotation</a:t>
                </a:r>
                <a:r>
                  <a:rPr lang="it-IT" sz="2000" dirty="0"/>
                  <a:t> </a:t>
                </a:r>
                <a:r>
                  <a:rPr lang="it-IT" sz="2000" dirty="0" err="1"/>
                  <a:t>matrix</a:t>
                </a:r>
                <a:r>
                  <a:rPr lang="it-IT" sz="2000" dirty="0"/>
                  <a:t> of the </a:t>
                </a:r>
                <a:r>
                  <a:rPr lang="it-IT" sz="2000" dirty="0" err="1"/>
                  <a:t>pupil</a:t>
                </a:r>
                <a:r>
                  <a:rPr lang="it-IT" sz="2000" dirty="0"/>
                  <a:t> image by </a:t>
                </a:r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=20°</m:t>
                    </m:r>
                  </m:oMath>
                </a14:m>
                <a:endParaRPr lang="el-GR" sz="200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101EB61-2FE1-78DA-E965-368D811EA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68" y="4529985"/>
                <a:ext cx="8876292" cy="1631216"/>
              </a:xfrm>
              <a:prstGeom prst="rect">
                <a:avLst/>
              </a:prstGeom>
              <a:blipFill>
                <a:blip r:embed="rId5"/>
                <a:stretch>
                  <a:fillRect l="-714" t="-1538" b="-53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po 5">
            <a:extLst>
              <a:ext uri="{FF2B5EF4-FFF2-40B4-BE49-F238E27FC236}">
                <a16:creationId xmlns:a16="http://schemas.microsoft.com/office/drawing/2014/main" id="{76E7C18D-F03F-46C4-0A2D-4E02F5BF3E33}"/>
              </a:ext>
            </a:extLst>
          </p:cNvPr>
          <p:cNvGrpSpPr/>
          <p:nvPr/>
        </p:nvGrpSpPr>
        <p:grpSpPr>
          <a:xfrm>
            <a:off x="6258174" y="2328015"/>
            <a:ext cx="5550524" cy="3132070"/>
            <a:chOff x="169101" y="1543540"/>
            <a:chExt cx="5550524" cy="3132070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472B0F1E-E4C7-A9C1-F0F7-5644B878A2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01" y="1543540"/>
              <a:ext cx="2714111" cy="27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F5B37E74-EC43-E886-61F9-BC051B5FFB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1" b="6650"/>
            <a:stretch/>
          </p:blipFill>
          <p:spPr bwMode="auto">
            <a:xfrm>
              <a:off x="2991173" y="1543540"/>
              <a:ext cx="2728452" cy="27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CEB5E8B4-254F-36BF-81BB-1692C429FCA0}"/>
                </a:ext>
              </a:extLst>
            </p:cNvPr>
            <p:cNvSpPr txBox="1"/>
            <p:nvPr/>
          </p:nvSpPr>
          <p:spPr>
            <a:xfrm>
              <a:off x="2290916" y="4306278"/>
              <a:ext cx="9711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Focus Z4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440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86A7E2-2AC1-157E-198F-42006F4E1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Residual</a:t>
            </a:r>
            <a:r>
              <a:rPr lang="it-IT" dirty="0"/>
              <a:t> </a:t>
            </a:r>
            <a:r>
              <a:rPr lang="it-IT" dirty="0" err="1"/>
              <a:t>turbulence</a:t>
            </a:r>
            <a:r>
              <a:rPr lang="it-IT" dirty="0"/>
              <a:t> of MORFEO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6FD3D18-8040-450B-0468-13E50F513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553C3F1-2092-0875-2FE8-EA135B342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522051E-1A93-0396-B595-7F4C539C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13</a:t>
            </a:fld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920A120-642C-8AB3-D32B-0FE0415BA480}"/>
              </a:ext>
            </a:extLst>
          </p:cNvPr>
          <p:cNvSpPr txBox="1"/>
          <p:nvPr/>
        </p:nvSpPr>
        <p:spPr>
          <a:xfrm>
            <a:off x="475488" y="1339881"/>
            <a:ext cx="11119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MCAO </a:t>
            </a:r>
            <a:r>
              <a:rPr lang="it-IT" sz="2400" dirty="0" err="1"/>
              <a:t>residual</a:t>
            </a:r>
            <a:r>
              <a:rPr lang="it-IT" sz="2400" dirty="0"/>
              <a:t> </a:t>
            </a:r>
            <a:r>
              <a:rPr lang="it-IT" sz="2400" dirty="0" err="1"/>
              <a:t>turbulence</a:t>
            </a:r>
            <a:r>
              <a:rPr lang="it-IT" sz="2400" dirty="0"/>
              <a:t> </a:t>
            </a:r>
            <a:r>
              <a:rPr lang="it-IT" sz="2400" dirty="0" err="1"/>
              <a:t>simulated</a:t>
            </a:r>
            <a:r>
              <a:rPr lang="it-IT" sz="2400" dirty="0"/>
              <a:t> with PASSATA</a:t>
            </a:r>
          </a:p>
          <a:p>
            <a:r>
              <a:rPr lang="it-IT" sz="2400" dirty="0"/>
              <a:t>r0=0.128m, 6 LGS + 3 NGS, M4+1pfDM, POLC-MMSE</a:t>
            </a:r>
          </a:p>
          <a:p>
            <a:r>
              <a:rPr lang="it-IT" sz="2400" dirty="0" err="1"/>
              <a:t>Residuals</a:t>
            </a:r>
            <a:r>
              <a:rPr lang="it-IT" sz="2400" dirty="0"/>
              <a:t> </a:t>
            </a:r>
            <a:r>
              <a:rPr lang="it-IT" sz="2400" dirty="0" err="1"/>
              <a:t>along</a:t>
            </a:r>
            <a:r>
              <a:rPr lang="it-IT" sz="2400" dirty="0"/>
              <a:t> 45 </a:t>
            </a:r>
            <a:r>
              <a:rPr lang="it-IT" sz="2400" dirty="0" err="1"/>
              <a:t>arcsec</a:t>
            </a:r>
            <a:r>
              <a:rPr lang="it-IT" sz="2400" dirty="0"/>
              <a:t> off-</a:t>
            </a:r>
            <a:r>
              <a:rPr lang="it-IT" sz="2400" dirty="0" err="1"/>
              <a:t>axis</a:t>
            </a:r>
            <a:r>
              <a:rPr lang="it-IT" sz="2400" dirty="0"/>
              <a:t>, 2s </a:t>
            </a:r>
            <a:r>
              <a:rPr lang="it-IT" sz="2400" dirty="0" err="1"/>
              <a:t>at</a:t>
            </a:r>
            <a:r>
              <a:rPr lang="it-IT" sz="2400" dirty="0"/>
              <a:t> 500fps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B480008D-8063-243E-B593-8A3C55A21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44" y="2708810"/>
            <a:ext cx="4726039" cy="3544529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D2D65B76-B078-A95E-B674-B6DE31DF3801}"/>
              </a:ext>
            </a:extLst>
          </p:cNvPr>
          <p:cNvGrpSpPr/>
          <p:nvPr/>
        </p:nvGrpSpPr>
        <p:grpSpPr>
          <a:xfrm>
            <a:off x="6644371" y="2289403"/>
            <a:ext cx="4724132" cy="3963936"/>
            <a:chOff x="6644371" y="2289403"/>
            <a:chExt cx="4724132" cy="3963936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B9B2A0F0-BFF4-0A3F-12AA-796751BC5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4371" y="2710240"/>
              <a:ext cx="4724132" cy="3543099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DD75FA6D-F66D-B81F-B8CA-F0FCE3D7787E}"/>
                </a:ext>
              </a:extLst>
            </p:cNvPr>
            <p:cNvSpPr txBox="1"/>
            <p:nvPr/>
          </p:nvSpPr>
          <p:spPr>
            <a:xfrm>
              <a:off x="9185139" y="2289403"/>
              <a:ext cx="2104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Cumulative </a:t>
              </a:r>
              <a:r>
                <a:rPr lang="it-IT" dirty="0" err="1"/>
                <a:t>average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348784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85D06D-B2C0-377F-4D78-0DEDD53EE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60DC319-89B0-4140-5B3C-298E0B2D5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9521D87-6916-9284-5173-F284FFA49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BF5D17B-2F26-CC6F-0CE9-AE2F74D29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14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2499306-EB57-1040-E685-EDD9E5330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75" y="1344576"/>
            <a:ext cx="5842000" cy="43815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8834E8C-0996-C547-C0BB-664CF5684E0A}"/>
              </a:ext>
            </a:extLst>
          </p:cNvPr>
          <p:cNvSpPr txBox="1"/>
          <p:nvPr/>
        </p:nvSpPr>
        <p:spPr>
          <a:xfrm>
            <a:off x="6202327" y="1611960"/>
            <a:ext cx="54509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Long </a:t>
            </a:r>
            <a:r>
              <a:rPr lang="it-IT" dirty="0" err="1"/>
              <a:t>exposure</a:t>
            </a:r>
            <a:r>
              <a:rPr lang="it-IT" dirty="0"/>
              <a:t> (2s) </a:t>
            </a:r>
            <a:r>
              <a:rPr lang="it-IT" dirty="0" err="1"/>
              <a:t>residual</a:t>
            </a:r>
            <a:r>
              <a:rPr lang="it-IT" dirty="0"/>
              <a:t>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map</a:t>
            </a:r>
            <a:r>
              <a:rPr lang="it-IT" dirty="0"/>
              <a:t>.</a:t>
            </a:r>
          </a:p>
          <a:p>
            <a:r>
              <a:rPr lang="it-IT" dirty="0" err="1"/>
              <a:t>spatial</a:t>
            </a:r>
            <a:r>
              <a:rPr lang="it-IT" dirty="0"/>
              <a:t> </a:t>
            </a:r>
            <a:r>
              <a:rPr lang="it-IT" dirty="0" err="1"/>
              <a:t>variance</a:t>
            </a:r>
            <a:r>
              <a:rPr lang="it-IT" dirty="0"/>
              <a:t> = 220nm </a:t>
            </a:r>
            <a:r>
              <a:rPr lang="it-IT" dirty="0" err="1"/>
              <a:t>rms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We</a:t>
            </a:r>
            <a:r>
              <a:rPr lang="it-IT" dirty="0"/>
              <a:t> can compute the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jumps</a:t>
            </a:r>
            <a:r>
              <a:rPr lang="it-IT" dirty="0"/>
              <a:t> </a:t>
            </a:r>
            <a:r>
              <a:rPr lang="it-IT" dirty="0" err="1"/>
              <a:t>across</a:t>
            </a:r>
            <a:r>
              <a:rPr lang="it-IT" dirty="0"/>
              <a:t> the spiders</a:t>
            </a:r>
          </a:p>
          <a:p>
            <a:r>
              <a:rPr lang="it-IT" dirty="0" err="1"/>
              <a:t>Jumps</a:t>
            </a:r>
            <a:r>
              <a:rPr lang="it-IT" dirty="0"/>
              <a:t> = </a:t>
            </a:r>
            <a:r>
              <a:rPr lang="it-IT" sz="1800" dirty="0"/>
              <a:t>[-179,  -96,  -50,  153,    7,   70]</a:t>
            </a:r>
            <a:r>
              <a:rPr lang="it-IT" dirty="0"/>
              <a:t> nm</a:t>
            </a:r>
          </a:p>
        </p:txBody>
      </p:sp>
    </p:spTree>
    <p:extLst>
      <p:ext uri="{BB962C8B-B14F-4D97-AF65-F5344CB8AC3E}">
        <p14:creationId xmlns:p14="http://schemas.microsoft.com/office/powerpoint/2010/main" val="2017469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C93C7D-1AED-EAC7-6AF5-6B2A411C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Interferograms</a:t>
            </a:r>
            <a:r>
              <a:rPr lang="it-IT" dirty="0"/>
              <a:t> of the </a:t>
            </a:r>
            <a:r>
              <a:rPr lang="it-IT" dirty="0" err="1"/>
              <a:t>residual</a:t>
            </a:r>
            <a:r>
              <a:rPr lang="it-IT" dirty="0"/>
              <a:t> </a:t>
            </a:r>
            <a:r>
              <a:rPr lang="it-IT" dirty="0" err="1"/>
              <a:t>turbulence</a:t>
            </a:r>
            <a:r>
              <a:rPr lang="it-IT" dirty="0"/>
              <a:t> of MORFEO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228C40A-C445-9C5D-BD96-A28142C2F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7C09039-52F2-479B-C9A0-357ADB2A3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80A7DCC-5FEF-A02F-206B-37DA466DC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15</a:t>
            </a:fld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309E363-33E9-17EC-46C2-33809B8CC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16" y="1740314"/>
            <a:ext cx="5059325" cy="3794494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F366E782-8863-D15F-B0B0-F36D9278EF79}"/>
              </a:ext>
            </a:extLst>
          </p:cNvPr>
          <p:cNvGrpSpPr/>
          <p:nvPr/>
        </p:nvGrpSpPr>
        <p:grpSpPr>
          <a:xfrm>
            <a:off x="5934166" y="1370982"/>
            <a:ext cx="5199486" cy="4163826"/>
            <a:chOff x="5934166" y="1370982"/>
            <a:chExt cx="5199486" cy="4163826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85501F6B-36A4-6EEE-7138-E7D53530E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4166" y="1740314"/>
              <a:ext cx="5059325" cy="3794494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035F98D6-A1C1-7829-FD3F-60FBA83DDB02}"/>
                </a:ext>
              </a:extLst>
            </p:cNvPr>
            <p:cNvSpPr txBox="1"/>
            <p:nvPr/>
          </p:nvSpPr>
          <p:spPr>
            <a:xfrm>
              <a:off x="9029548" y="1370982"/>
              <a:ext cx="2104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Cumulative </a:t>
              </a:r>
              <a:r>
                <a:rPr lang="it-IT" dirty="0" err="1"/>
                <a:t>average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51159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C93C7D-1AED-EAC7-6AF5-6B2A411C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Jumps</a:t>
            </a:r>
            <a:r>
              <a:rPr lang="it-IT" dirty="0"/>
              <a:t> </a:t>
            </a:r>
            <a:r>
              <a:rPr lang="it-IT" dirty="0" err="1"/>
              <a:t>estimation</a:t>
            </a:r>
            <a:r>
              <a:rPr lang="it-IT" dirty="0"/>
              <a:t> on </a:t>
            </a:r>
            <a:r>
              <a:rPr lang="it-IT" dirty="0" err="1"/>
              <a:t>residual</a:t>
            </a:r>
            <a:r>
              <a:rPr lang="it-IT" dirty="0"/>
              <a:t> </a:t>
            </a:r>
            <a:r>
              <a:rPr lang="it-IT" dirty="0" err="1"/>
              <a:t>turbulence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228C40A-C445-9C5D-BD96-A28142C2F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7C09039-52F2-479B-C9A0-357ADB2A3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80A7DCC-5FEF-A02F-206B-37DA466DC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16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EFE5168-F7C7-3BD4-1B36-A33FFB1D0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9" t="6584" r="7811" b="3418"/>
          <a:stretch/>
        </p:blipFill>
        <p:spPr>
          <a:xfrm>
            <a:off x="471878" y="1842620"/>
            <a:ext cx="4282617" cy="341765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439C276-E7D2-0A16-E9AE-99094AFD6ACD}"/>
              </a:ext>
            </a:extLst>
          </p:cNvPr>
          <p:cNvSpPr txBox="1"/>
          <p:nvPr/>
        </p:nvSpPr>
        <p:spPr>
          <a:xfrm>
            <a:off x="471878" y="5260279"/>
            <a:ext cx="2068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Exposure</a:t>
            </a:r>
            <a:r>
              <a:rPr lang="it-IT" dirty="0"/>
              <a:t> time=2s</a:t>
            </a:r>
          </a:p>
          <a:p>
            <a:r>
              <a:rPr lang="it-IT" dirty="0" err="1"/>
              <a:t>Overlapping</a:t>
            </a:r>
            <a:r>
              <a:rPr lang="it-IT" dirty="0"/>
              <a:t> 𝛼=10°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6633BF1-F697-49F8-7D53-DF19DBBED6C7}"/>
              </a:ext>
            </a:extLst>
          </p:cNvPr>
          <p:cNvSpPr txBox="1"/>
          <p:nvPr/>
        </p:nvSpPr>
        <p:spPr>
          <a:xfrm>
            <a:off x="5120667" y="1842620"/>
            <a:ext cx="6599455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dirty="0"/>
              <a:t>«Real» </a:t>
            </a:r>
            <a:r>
              <a:rPr lang="it-IT" sz="2000" dirty="0" err="1"/>
              <a:t>phase</a:t>
            </a:r>
            <a:r>
              <a:rPr lang="it-IT" sz="2000" dirty="0"/>
              <a:t> </a:t>
            </a:r>
            <a:r>
              <a:rPr lang="it-IT" sz="2000" dirty="0" err="1"/>
              <a:t>jumps</a:t>
            </a:r>
            <a:r>
              <a:rPr lang="it-IT" sz="2000" dirty="0"/>
              <a:t> = [-179,   -96,  -50,  153,    7,   70] nm</a:t>
            </a:r>
          </a:p>
          <a:p>
            <a:endParaRPr lang="it-IT" sz="2000" dirty="0"/>
          </a:p>
          <a:p>
            <a:r>
              <a:rPr lang="it-IT" sz="2000" dirty="0" err="1"/>
              <a:t>Estimated</a:t>
            </a:r>
            <a:r>
              <a:rPr lang="it-IT" sz="2000" dirty="0"/>
              <a:t> </a:t>
            </a:r>
            <a:r>
              <a:rPr lang="it-IT" sz="2000" dirty="0" err="1"/>
              <a:t>jumps</a:t>
            </a:r>
            <a:r>
              <a:rPr lang="it-IT" sz="2000" dirty="0"/>
              <a:t>       = [-168, -107,  -64,  161,  21,   63] nm</a:t>
            </a:r>
          </a:p>
          <a:p>
            <a:endParaRPr lang="it-IT" sz="2000" dirty="0"/>
          </a:p>
          <a:p>
            <a:r>
              <a:rPr lang="it-IT" sz="2000" dirty="0" err="1"/>
              <a:t>Stdev</a:t>
            </a:r>
            <a:r>
              <a:rPr lang="it-IT" sz="2000" dirty="0"/>
              <a:t> </a:t>
            </a:r>
            <a:r>
              <a:rPr lang="it-IT" sz="2000" dirty="0" err="1"/>
              <a:t>jumps</a:t>
            </a:r>
            <a:r>
              <a:rPr lang="it-IT" sz="2000" dirty="0"/>
              <a:t> </a:t>
            </a:r>
            <a:r>
              <a:rPr lang="it-IT" sz="2000" dirty="0" err="1"/>
              <a:t>error</a:t>
            </a:r>
            <a:r>
              <a:rPr lang="it-IT" sz="2000" dirty="0"/>
              <a:t> = 11nm    -  </a:t>
            </a:r>
            <a:r>
              <a:rPr lang="it-IT" sz="2800" dirty="0"/>
              <a:t>Not </a:t>
            </a:r>
            <a:r>
              <a:rPr lang="it-IT" sz="2800" dirty="0" err="1"/>
              <a:t>bad</a:t>
            </a:r>
            <a:r>
              <a:rPr lang="it-IT" sz="2800" dirty="0"/>
              <a:t>!</a:t>
            </a:r>
            <a:endParaRPr lang="it-IT" sz="20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3E77155-7F89-661F-3018-CFFC637EF820}"/>
              </a:ext>
            </a:extLst>
          </p:cNvPr>
          <p:cNvSpPr txBox="1"/>
          <p:nvPr/>
        </p:nvSpPr>
        <p:spPr>
          <a:xfrm>
            <a:off x="5080820" y="3804771"/>
            <a:ext cx="6145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 err="1"/>
              <a:t>Reconstructed</a:t>
            </a:r>
            <a:r>
              <a:rPr lang="it-IT" sz="1800" dirty="0"/>
              <a:t> </a:t>
            </a:r>
            <a:r>
              <a:rPr lang="it-IT" sz="1800" dirty="0" err="1"/>
              <a:t>petals</a:t>
            </a:r>
            <a:r>
              <a:rPr lang="it-IT" sz="1800" dirty="0"/>
              <a:t> = [-33, 74, 138, -24, -45,  -108] nm</a:t>
            </a:r>
          </a:p>
        </p:txBody>
      </p:sp>
    </p:spTree>
    <p:extLst>
      <p:ext uri="{BB962C8B-B14F-4D97-AF65-F5344CB8AC3E}">
        <p14:creationId xmlns:p14="http://schemas.microsoft.com/office/powerpoint/2010/main" val="1043159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>
            <a:extLst>
              <a:ext uri="{FF2B5EF4-FFF2-40B4-BE49-F238E27FC236}">
                <a16:creationId xmlns:a16="http://schemas.microsoft.com/office/drawing/2014/main" id="{F8600236-6951-5F40-E91A-31A6F6FFECB2}"/>
              </a:ext>
            </a:extLst>
          </p:cNvPr>
          <p:cNvGrpSpPr/>
          <p:nvPr/>
        </p:nvGrpSpPr>
        <p:grpSpPr>
          <a:xfrm>
            <a:off x="6221530" y="1392422"/>
            <a:ext cx="4185268" cy="3426679"/>
            <a:chOff x="6345137" y="136525"/>
            <a:chExt cx="4769085" cy="3904677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726D2E69-823D-5043-5004-9FAA8750D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52" r="3245"/>
            <a:stretch/>
          </p:blipFill>
          <p:spPr>
            <a:xfrm>
              <a:off x="6345137" y="136525"/>
              <a:ext cx="4769085" cy="3904677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401E7D68-5042-9C34-46CC-510B54541D03}"/>
                </a:ext>
              </a:extLst>
            </p:cNvPr>
            <p:cNvSpPr txBox="1"/>
            <p:nvPr/>
          </p:nvSpPr>
          <p:spPr>
            <a:xfrm>
              <a:off x="7314918" y="216308"/>
              <a:ext cx="3219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solidFill>
                    <a:schemeClr val="bg1"/>
                  </a:solidFill>
                </a:rPr>
                <a:t>Petals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err="1">
                  <a:solidFill>
                    <a:schemeClr val="bg1"/>
                  </a:solidFill>
                </a:rPr>
                <a:t>estimated</a:t>
              </a:r>
              <a:r>
                <a:rPr lang="it-IT" dirty="0">
                  <a:solidFill>
                    <a:schemeClr val="bg1"/>
                  </a:solidFill>
                </a:rPr>
                <a:t> by </a:t>
              </a:r>
              <a:r>
                <a:rPr lang="it-IT" dirty="0" err="1">
                  <a:solidFill>
                    <a:schemeClr val="bg1"/>
                  </a:solidFill>
                </a:rPr>
                <a:t>petalometer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39D7665C-6D1F-DD6D-974E-08A258370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Mimicking</a:t>
            </a:r>
            <a:r>
              <a:rPr lang="it-IT" dirty="0"/>
              <a:t> </a:t>
            </a:r>
            <a:r>
              <a:rPr lang="it-IT" dirty="0" err="1"/>
              <a:t>petals</a:t>
            </a:r>
            <a:r>
              <a:rPr lang="it-IT" dirty="0"/>
              <a:t> </a:t>
            </a:r>
            <a:r>
              <a:rPr lang="it-IT" dirty="0" err="1"/>
              <a:t>correction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A36425D-7202-AA4F-FBEB-614F696E5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CDBE686-83A7-C435-F3DA-B3A3C38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1E29D87-1095-449F-7118-31F79AE08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17</a:t>
            </a:fld>
            <a:endParaRPr lang="it-IT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06B5839-F795-F0E0-8EB9-DF678E303970}"/>
              </a:ext>
            </a:extLst>
          </p:cNvPr>
          <p:cNvGrpSpPr/>
          <p:nvPr/>
        </p:nvGrpSpPr>
        <p:grpSpPr>
          <a:xfrm>
            <a:off x="5981700" y="1344576"/>
            <a:ext cx="5257800" cy="4492698"/>
            <a:chOff x="2126800" y="585641"/>
            <a:chExt cx="5094710" cy="4381500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330AB5B8-B0C7-EF6F-FB9B-139AC976C6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46" r="5946"/>
            <a:stretch/>
          </p:blipFill>
          <p:spPr>
            <a:xfrm>
              <a:off x="2126800" y="585641"/>
              <a:ext cx="5094710" cy="4381500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81301778-A7F2-AAE7-05E1-A5AEAC2FD844}"/>
                </a:ext>
              </a:extLst>
            </p:cNvPr>
            <p:cNvSpPr txBox="1"/>
            <p:nvPr/>
          </p:nvSpPr>
          <p:spPr>
            <a:xfrm>
              <a:off x="3269201" y="674984"/>
              <a:ext cx="2826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solidFill>
                    <a:schemeClr val="bg1"/>
                  </a:solidFill>
                </a:rPr>
                <a:t>Petal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err="1">
                  <a:solidFill>
                    <a:schemeClr val="bg1"/>
                  </a:solidFill>
                </a:rPr>
                <a:t>corrected</a:t>
              </a:r>
              <a:r>
                <a:rPr lang="it-IT" dirty="0">
                  <a:solidFill>
                    <a:schemeClr val="bg1"/>
                  </a:solidFill>
                </a:rPr>
                <a:t> – 185nm </a:t>
              </a:r>
              <a:r>
                <a:rPr lang="it-IT" dirty="0" err="1">
                  <a:solidFill>
                    <a:schemeClr val="bg1"/>
                  </a:solidFill>
                </a:rPr>
                <a:t>rms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11E6143E-C46D-A057-0632-3D0E257A1395}"/>
              </a:ext>
            </a:extLst>
          </p:cNvPr>
          <p:cNvGrpSpPr/>
          <p:nvPr/>
        </p:nvGrpSpPr>
        <p:grpSpPr>
          <a:xfrm>
            <a:off x="496185" y="1344576"/>
            <a:ext cx="5194534" cy="4492698"/>
            <a:chOff x="496185" y="1344576"/>
            <a:chExt cx="4820093" cy="4168848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6995D31-158E-9FE4-C7E4-BCCFDACCE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70" r="7013"/>
            <a:stretch/>
          </p:blipFill>
          <p:spPr>
            <a:xfrm>
              <a:off x="496185" y="1344576"/>
              <a:ext cx="4820093" cy="4168848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7A66891D-3773-8AEB-0FFA-DDDF6F3D72DB}"/>
                </a:ext>
              </a:extLst>
            </p:cNvPr>
            <p:cNvSpPr txBox="1"/>
            <p:nvPr/>
          </p:nvSpPr>
          <p:spPr>
            <a:xfrm>
              <a:off x="1423931" y="1344576"/>
              <a:ext cx="3005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solidFill>
                    <a:schemeClr val="bg1"/>
                  </a:solidFill>
                </a:rPr>
                <a:t>Before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err="1">
                  <a:solidFill>
                    <a:schemeClr val="bg1"/>
                  </a:solidFill>
                </a:rPr>
                <a:t>correction</a:t>
              </a:r>
              <a:r>
                <a:rPr lang="it-IT" dirty="0">
                  <a:solidFill>
                    <a:schemeClr val="bg1"/>
                  </a:solidFill>
                </a:rPr>
                <a:t> – 221nm </a:t>
              </a:r>
              <a:r>
                <a:rPr lang="it-IT" dirty="0" err="1">
                  <a:solidFill>
                    <a:schemeClr val="bg1"/>
                  </a:solidFill>
                </a:rPr>
                <a:t>rms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70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86A7E2-2AC1-157E-198F-42006F4E1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Spectral</a:t>
            </a:r>
            <a:r>
              <a:rPr lang="it-IT" dirty="0"/>
              <a:t> </a:t>
            </a:r>
            <a:r>
              <a:rPr lang="it-IT" dirty="0" err="1"/>
              <a:t>properties</a:t>
            </a:r>
            <a:r>
              <a:rPr lang="it-IT" dirty="0"/>
              <a:t> of the </a:t>
            </a:r>
            <a:r>
              <a:rPr lang="it-IT" dirty="0" err="1"/>
              <a:t>residual</a:t>
            </a:r>
            <a:r>
              <a:rPr lang="it-IT" dirty="0"/>
              <a:t> </a:t>
            </a:r>
            <a:r>
              <a:rPr lang="it-IT" dirty="0" err="1"/>
              <a:t>turbulence</a:t>
            </a:r>
            <a:r>
              <a:rPr lang="it-IT" dirty="0"/>
              <a:t> of MORFEO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BE475FA-2E4C-722B-1989-564FF6D9C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261" y="1316321"/>
            <a:ext cx="4320172" cy="3522998"/>
          </a:xfrm>
          <a:prstGeom prst="rect">
            <a:avLst/>
          </a:prstGeom>
        </p:spPr>
      </p:pic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6FD3D18-8040-450B-0468-13E50F513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553C3F1-2092-0875-2FE8-EA135B342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522051E-1A93-0396-B595-7F4C539C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18</a:t>
            </a:fld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9AE2A88-5485-EBA5-AE25-41F54C241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029" y="1339881"/>
            <a:ext cx="4697331" cy="3522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D06CBBE-823A-449C-5C3A-63E29CA0B487}"/>
                  </a:ext>
                </a:extLst>
              </p:cNvPr>
              <p:cNvSpPr txBox="1"/>
              <p:nvPr/>
            </p:nvSpPr>
            <p:spPr>
              <a:xfrm>
                <a:off x="6700520" y="4984360"/>
                <a:ext cx="382015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800" dirty="0"/>
                  <a:t>Residual </a:t>
                </a:r>
                <a:r>
                  <a:rPr lang="it-IT" sz="1800" dirty="0" err="1"/>
                  <a:t>turbulence</a:t>
                </a:r>
                <a:r>
                  <a:rPr lang="it-IT" sz="1800" dirty="0"/>
                  <a:t> </a:t>
                </a:r>
                <a14:m>
                  <m:oMath xmlns:m="http://schemas.openxmlformats.org/officeDocument/2006/math">
                    <m:r>
                      <a:rPr lang="it-IT" sz="1800">
                        <a:latin typeface="Cambria Math" panose="02040503050406030204" pitchFamily="18" charset="0"/>
                      </a:rPr>
                      <m:t>∆</m:t>
                    </m:r>
                    <m:r>
                      <a:rPr lang="it-IT" sz="1800">
                        <a:latin typeface="Cambria Math" panose="02040503050406030204" pitchFamily="18" charset="0"/>
                      </a:rPr>
                      <m:t>𝜀</m:t>
                    </m:r>
                    <m:r>
                      <a:rPr lang="it-IT" sz="180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80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1800">
                        <a:latin typeface="Cambria Math" panose="02040503050406030204" pitchFamily="18" charset="0"/>
                      </a:rPr>
                      <m:t>)= 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18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180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80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1800">
                        <a:latin typeface="Cambria Math" panose="02040503050406030204" pitchFamily="18" charset="0"/>
                      </a:rPr>
                      <m:t>)−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18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it-IT" sz="1800" dirty="0"/>
                  <a:t>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1800" dirty="0"/>
                  <a:t> has a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/>
                  <a:t> power </a:t>
                </a:r>
                <a:r>
                  <a:rPr lang="it-IT" dirty="0" err="1"/>
                  <a:t>spectrum</a:t>
                </a:r>
                <a:endParaRPr lang="it-IT" dirty="0"/>
              </a:p>
              <a:p>
                <a:r>
                  <a:rPr lang="it-IT" dirty="0"/>
                  <a:t> </a:t>
                </a:r>
                <a:r>
                  <a:rPr lang="it-IT" sz="1800" dirty="0"/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D06CBBE-823A-449C-5C3A-63E29CA0B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0520" y="4984360"/>
                <a:ext cx="3820159" cy="1200329"/>
              </a:xfrm>
              <a:prstGeom prst="rect">
                <a:avLst/>
              </a:prstGeom>
              <a:blipFill>
                <a:blip r:embed="rId5"/>
                <a:stretch>
                  <a:fillRect l="-1325" t="-20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8FB11B7F-D8F4-583D-5618-295EC09E0CB1}"/>
                  </a:ext>
                </a:extLst>
              </p:cNvPr>
              <p:cNvSpPr txBox="1"/>
              <p:nvPr/>
            </p:nvSpPr>
            <p:spPr>
              <a:xfrm>
                <a:off x="1195973" y="4917954"/>
                <a:ext cx="435344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800" dirty="0"/>
                  <a:t>Structure </a:t>
                </a:r>
                <a:r>
                  <a:rPr lang="it-IT" sz="1800" dirty="0" err="1"/>
                  <a:t>function</a:t>
                </a:r>
                <a:r>
                  <a:rPr lang="it-IT" sz="18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</m:d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 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1800" b="0" dirty="0"/>
              </a:p>
              <a:p>
                <a:r>
                  <a:rPr lang="it-IT" dirty="0" err="1"/>
                  <a:t>r</a:t>
                </a:r>
                <a:r>
                  <a:rPr lang="it-IT" sz="1800" dirty="0" err="1"/>
                  <a:t>eaches</a:t>
                </a:r>
                <a:r>
                  <a:rPr lang="it-IT" sz="1800" dirty="0"/>
                  <a:t> plateau of </a:t>
                </a:r>
                <a:r>
                  <a:rPr lang="it-IT" dirty="0" err="1"/>
                  <a:t>about</a:t>
                </a:r>
                <a:r>
                  <a:rPr lang="it-IT" dirty="0"/>
                  <a:t> 350nm </a:t>
                </a:r>
                <a:r>
                  <a:rPr lang="it-IT" dirty="0" err="1"/>
                  <a:t>already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8FB11B7F-D8F4-583D-5618-295EC09E0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973" y="4917954"/>
                <a:ext cx="4353441" cy="1200329"/>
              </a:xfrm>
              <a:prstGeom prst="rect">
                <a:avLst/>
              </a:prstGeom>
              <a:blipFill>
                <a:blip r:embed="rId6"/>
                <a:stretch>
                  <a:fillRect l="-1166" t="-3158" b="-52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8819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7D4808-4343-2AD2-9854-421B84BEA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Trying</a:t>
            </a:r>
            <a:r>
              <a:rPr lang="it-IT" dirty="0"/>
              <a:t> to </a:t>
            </a:r>
            <a:r>
              <a:rPr lang="it-IT" dirty="0" err="1"/>
              <a:t>improve</a:t>
            </a:r>
            <a:r>
              <a:rPr lang="it-IT" dirty="0"/>
              <a:t> SNR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5">
                <a:extLst>
                  <a:ext uri="{FF2B5EF4-FFF2-40B4-BE49-F238E27FC236}">
                    <a16:creationId xmlns:a16="http://schemas.microsoft.com/office/drawing/2014/main" id="{32EC23A4-013F-164D-A69D-7167E21991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237274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dirty="0"/>
                  <a:t>The </a:t>
                </a:r>
                <a:r>
                  <a:rPr lang="it-IT" dirty="0" err="1"/>
                  <a:t>residual</a:t>
                </a:r>
                <a:r>
                  <a:rPr lang="it-IT" dirty="0"/>
                  <a:t> </a:t>
                </a:r>
                <a:r>
                  <a:rPr lang="it-IT" dirty="0" err="1"/>
                  <a:t>turbulence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too</a:t>
                </a:r>
                <a:r>
                  <a:rPr lang="it-IT" dirty="0"/>
                  <a:t> large to </a:t>
                </a:r>
                <a:r>
                  <a:rPr lang="it-IT" dirty="0" err="1"/>
                  <a:t>measure</a:t>
                </a:r>
                <a:r>
                  <a:rPr lang="it-IT" dirty="0"/>
                  <a:t> the </a:t>
                </a:r>
                <a:r>
                  <a:rPr lang="it-IT" dirty="0" err="1"/>
                  <a:t>phase</a:t>
                </a:r>
                <a:r>
                  <a:rPr lang="it-IT" dirty="0"/>
                  <a:t> </a:t>
                </a:r>
                <a:r>
                  <a:rPr lang="it-IT" dirty="0" err="1"/>
                  <a:t>difference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sz="2800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it-IT" sz="280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dirty="0"/>
                  <a:t>  with good SNR </a:t>
                </a:r>
              </a:p>
              <a:p>
                <a:pPr marL="0" indent="0">
                  <a:buNone/>
                </a:pPr>
                <a:r>
                  <a:rPr lang="it-IT" dirty="0" err="1"/>
                  <a:t>We</a:t>
                </a:r>
                <a:r>
                  <a:rPr lang="it-IT" dirty="0"/>
                  <a:t> are </a:t>
                </a:r>
                <a:r>
                  <a:rPr lang="it-IT" dirty="0" err="1"/>
                  <a:t>interested</a:t>
                </a:r>
                <a:r>
                  <a:rPr lang="it-IT" dirty="0"/>
                  <a:t> in a pseudo-</a:t>
                </a:r>
                <a:r>
                  <a:rPr lang="it-IT" dirty="0" err="1"/>
                  <a:t>static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sz="2800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it-IT" sz="280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dirty="0"/>
                  <a:t> and the </a:t>
                </a:r>
                <a:r>
                  <a:rPr lang="it-IT" dirty="0" err="1"/>
                  <a:t>temporal</a:t>
                </a:r>
                <a:r>
                  <a:rPr lang="it-IT" dirty="0"/>
                  <a:t> power </a:t>
                </a:r>
                <a:r>
                  <a:rPr lang="it-IT" dirty="0" err="1"/>
                  <a:t>spectrum</a:t>
                </a:r>
                <a:r>
                  <a:rPr lang="it-IT" dirty="0"/>
                  <a:t> of the </a:t>
                </a:r>
                <a:r>
                  <a:rPr lang="it-IT" dirty="0" err="1"/>
                  <a:t>residual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decreasing</a:t>
                </a:r>
                <a:r>
                  <a:rPr lang="it-IT" dirty="0"/>
                  <a:t> fast, so…</a:t>
                </a:r>
              </a:p>
              <a:p>
                <a:pPr marL="0" indent="0">
                  <a:buNone/>
                </a:pPr>
                <a:r>
                  <a:rPr lang="it-IT" dirty="0" err="1"/>
                  <a:t>we</a:t>
                </a:r>
                <a:r>
                  <a:rPr lang="it-IT" dirty="0"/>
                  <a:t> can </a:t>
                </a:r>
                <a:r>
                  <a:rPr lang="it-IT" dirty="0" err="1"/>
                  <a:t>apply</a:t>
                </a:r>
                <a:r>
                  <a:rPr lang="it-IT" dirty="0"/>
                  <a:t> </a:t>
                </a:r>
                <a:r>
                  <a:rPr lang="it-IT" dirty="0" err="1"/>
                  <a:t>homodyne</a:t>
                </a:r>
                <a:r>
                  <a:rPr lang="it-IT" dirty="0"/>
                  <a:t> </a:t>
                </a:r>
                <a:r>
                  <a:rPr lang="it-IT" dirty="0" err="1"/>
                  <a:t>detection</a:t>
                </a:r>
                <a:r>
                  <a:rPr lang="it-IT" dirty="0"/>
                  <a:t> </a:t>
                </a:r>
                <a:r>
                  <a:rPr lang="it-IT" sz="1600" dirty="0"/>
                  <a:t>(like in </a:t>
                </a:r>
                <a:r>
                  <a:rPr lang="it-IT" sz="1600" dirty="0" err="1"/>
                  <a:t>push</a:t>
                </a:r>
                <a:r>
                  <a:rPr lang="it-IT" sz="1600" dirty="0"/>
                  <a:t>-pull IM, lock-in </a:t>
                </a:r>
                <a:r>
                  <a:rPr lang="it-IT" sz="1600" dirty="0" err="1"/>
                  <a:t>amplifier</a:t>
                </a:r>
                <a:r>
                  <a:rPr lang="it-IT" sz="1600" dirty="0"/>
                  <a:t>, …)</a:t>
                </a:r>
                <a:endParaRPr lang="it-IT" dirty="0"/>
              </a:p>
            </p:txBody>
          </p:sp>
        </mc:Choice>
        <mc:Fallback xmlns="">
          <p:sp>
            <p:nvSpPr>
              <p:cNvPr id="6" name="Segnaposto contenuto 5">
                <a:extLst>
                  <a:ext uri="{FF2B5EF4-FFF2-40B4-BE49-F238E27FC236}">
                    <a16:creationId xmlns:a16="http://schemas.microsoft.com/office/drawing/2014/main" id="{32EC23A4-013F-164D-A69D-7167E21991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2372749"/>
              </a:xfrm>
              <a:blipFill>
                <a:blip r:embed="rId2"/>
                <a:stretch>
                  <a:fillRect l="-1206" t="-4255" b="-26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E40371B-DDEA-3E7E-DF28-890073545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AA8CDD3-8DE1-34FB-5726-FB91CEEC3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41A5E86-ADC7-A7B0-454D-4F8E9CF2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9441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25676-D74B-9098-44E0-F4CF5CB68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Why</a:t>
            </a:r>
            <a:r>
              <a:rPr lang="it-IT" dirty="0"/>
              <a:t> </a:t>
            </a:r>
            <a:r>
              <a:rPr lang="it-IT" dirty="0" err="1"/>
              <a:t>Yet</a:t>
            </a:r>
            <a:r>
              <a:rPr lang="it-IT" dirty="0"/>
              <a:t> </a:t>
            </a:r>
            <a:r>
              <a:rPr lang="it-IT" dirty="0" err="1"/>
              <a:t>Another</a:t>
            </a:r>
            <a:r>
              <a:rPr lang="it-IT" dirty="0"/>
              <a:t> </a:t>
            </a:r>
            <a:r>
              <a:rPr lang="it-IT" dirty="0" err="1"/>
              <a:t>Petalometer</a:t>
            </a:r>
            <a:endParaRPr lang="it-IT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54C47EF2-A0BE-8373-ED49-9E149FEF7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655504"/>
            <a:ext cx="9913087" cy="4351338"/>
          </a:xfrm>
        </p:spPr>
        <p:txBody>
          <a:bodyPr/>
          <a:lstStyle/>
          <a:p>
            <a:r>
              <a:rPr lang="it-IT" dirty="0"/>
              <a:t>ELT/GMT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segmented</a:t>
            </a:r>
            <a:r>
              <a:rPr lang="it-IT" dirty="0"/>
              <a:t> </a:t>
            </a:r>
            <a:r>
              <a:rPr lang="it-IT" dirty="0" err="1"/>
              <a:t>pupil</a:t>
            </a:r>
            <a:r>
              <a:rPr lang="it-IT" dirty="0"/>
              <a:t> with </a:t>
            </a:r>
            <a:r>
              <a:rPr lang="it-IT" dirty="0" err="1"/>
              <a:t>thick</a:t>
            </a:r>
            <a:r>
              <a:rPr lang="it-IT" dirty="0"/>
              <a:t> spider </a:t>
            </a:r>
            <a:r>
              <a:rPr lang="it-IT" dirty="0" err="1"/>
              <a:t>shadows</a:t>
            </a:r>
            <a:r>
              <a:rPr lang="it-IT" dirty="0"/>
              <a:t> or gaps</a:t>
            </a:r>
          </a:p>
          <a:p>
            <a:r>
              <a:rPr lang="it-IT" dirty="0" err="1"/>
              <a:t>WFSs</a:t>
            </a:r>
            <a:r>
              <a:rPr lang="it-IT" dirty="0"/>
              <a:t> </a:t>
            </a:r>
            <a:r>
              <a:rPr lang="it-IT" dirty="0" err="1"/>
              <a:t>can’t</a:t>
            </a:r>
            <a:r>
              <a:rPr lang="it-IT" dirty="0"/>
              <a:t> «</a:t>
            </a:r>
            <a:r>
              <a:rPr lang="it-IT" dirty="0" err="1"/>
              <a:t>easily</a:t>
            </a:r>
            <a:r>
              <a:rPr lang="it-IT" dirty="0"/>
              <a:t>» </a:t>
            </a:r>
            <a:r>
              <a:rPr lang="it-IT" dirty="0" err="1"/>
              <a:t>reconstruct</a:t>
            </a:r>
            <a:r>
              <a:rPr lang="it-IT" dirty="0"/>
              <a:t> the WF under the gaps</a:t>
            </a:r>
          </a:p>
          <a:p>
            <a:r>
              <a:rPr lang="it-IT" dirty="0" err="1"/>
              <a:t>Acting</a:t>
            </a:r>
            <a:r>
              <a:rPr lang="it-IT" dirty="0"/>
              <a:t> on DM control (</a:t>
            </a:r>
            <a:r>
              <a:rPr lang="it-IT" dirty="0" err="1"/>
              <a:t>slaving</a:t>
            </a:r>
            <a:r>
              <a:rPr lang="it-IT" dirty="0"/>
              <a:t>, POLC, …) </a:t>
            </a:r>
            <a:r>
              <a:rPr lang="it-IT" dirty="0" err="1"/>
              <a:t>may</a:t>
            </a:r>
            <a:r>
              <a:rPr lang="it-IT" dirty="0"/>
              <a:t> reduce </a:t>
            </a:r>
            <a:r>
              <a:rPr lang="it-IT" dirty="0" err="1"/>
              <a:t>unwanted</a:t>
            </a:r>
            <a:r>
              <a:rPr lang="it-IT" dirty="0"/>
              <a:t> </a:t>
            </a:r>
            <a:r>
              <a:rPr lang="it-IT" dirty="0" err="1"/>
              <a:t>petal</a:t>
            </a:r>
            <a:r>
              <a:rPr lang="it-IT" dirty="0"/>
              <a:t> </a:t>
            </a:r>
            <a:r>
              <a:rPr lang="it-IT" dirty="0" err="1"/>
              <a:t>pistons</a:t>
            </a:r>
            <a:endParaRPr lang="it-IT" dirty="0"/>
          </a:p>
          <a:p>
            <a:r>
              <a:rPr lang="it-IT" dirty="0"/>
              <a:t>But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want</a:t>
            </a:r>
            <a:r>
              <a:rPr lang="it-IT" dirty="0"/>
              <a:t>? Real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jumps</a:t>
            </a:r>
            <a:r>
              <a:rPr lang="it-IT" dirty="0"/>
              <a:t> do </a:t>
            </a:r>
            <a:r>
              <a:rPr lang="it-IT" dirty="0" err="1"/>
              <a:t>exist</a:t>
            </a:r>
            <a:r>
              <a:rPr lang="it-IT" dirty="0"/>
              <a:t> </a:t>
            </a:r>
            <a:r>
              <a:rPr lang="it-IT" dirty="0" err="1"/>
              <a:t>across</a:t>
            </a:r>
            <a:r>
              <a:rPr lang="it-IT" dirty="0"/>
              <a:t> the spider – </a:t>
            </a:r>
            <a:r>
              <a:rPr lang="it-IT" dirty="0" err="1"/>
              <a:t>pistoning</a:t>
            </a:r>
            <a:r>
              <a:rPr lang="it-IT" dirty="0"/>
              <a:t> </a:t>
            </a:r>
            <a:r>
              <a:rPr lang="it-IT" dirty="0" err="1"/>
              <a:t>petals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evil</a:t>
            </a:r>
            <a:endParaRPr lang="it-IT" dirty="0"/>
          </a:p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lack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capacity</a:t>
            </a:r>
            <a:r>
              <a:rPr lang="it-IT" dirty="0"/>
              <a:t> to </a:t>
            </a:r>
            <a:r>
              <a:rPr lang="it-IT" dirty="0" err="1"/>
              <a:t>measure</a:t>
            </a:r>
            <a:r>
              <a:rPr lang="it-IT" dirty="0"/>
              <a:t> the </a:t>
            </a:r>
            <a:r>
              <a:rPr lang="it-IT" dirty="0" err="1"/>
              <a:t>wavefront</a:t>
            </a:r>
            <a:r>
              <a:rPr lang="it-IT" dirty="0"/>
              <a:t> </a:t>
            </a:r>
            <a:r>
              <a:rPr lang="it-IT" dirty="0" err="1"/>
              <a:t>jumps</a:t>
            </a:r>
            <a:r>
              <a:rPr lang="it-IT" dirty="0"/>
              <a:t> </a:t>
            </a:r>
            <a:r>
              <a:rPr lang="it-IT" dirty="0" err="1"/>
              <a:t>across</a:t>
            </a:r>
            <a:r>
              <a:rPr lang="it-IT" dirty="0"/>
              <a:t> the spider.   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6471125-D579-5B82-6A41-9AACF529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32AE2BE-C901-4F9D-EEE5-6642242F5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696B037-D1AF-DC43-76EC-77FD5C32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2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B2AA72D-D7F5-7537-E66A-84499C59C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680022" y="2763617"/>
            <a:ext cx="5028517" cy="171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57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BDACC6-0A59-7954-8C33-E27BC924B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Homodyne</a:t>
            </a:r>
            <a:r>
              <a:rPr lang="it-IT" dirty="0"/>
              <a:t> </a:t>
            </a:r>
            <a:r>
              <a:rPr lang="it-IT" dirty="0" err="1"/>
              <a:t>detection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36D4CD-AC4F-1CE0-34DA-8C7F7AA2F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C56438-80AE-7F4B-3746-08905205F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2F8361-280A-6C7A-D6FD-0EBE1187D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20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3F722AE-B0EB-023B-B94F-F7E448E20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7" t="1175" r="28421" b="68558"/>
          <a:stretch/>
        </p:blipFill>
        <p:spPr>
          <a:xfrm>
            <a:off x="466161" y="1300508"/>
            <a:ext cx="3205316" cy="2075733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8181E165-DD4F-4497-DF02-FCEE0EA0F146}"/>
              </a:ext>
            </a:extLst>
          </p:cNvPr>
          <p:cNvGrpSpPr/>
          <p:nvPr/>
        </p:nvGrpSpPr>
        <p:grpSpPr>
          <a:xfrm>
            <a:off x="7063271" y="2844938"/>
            <a:ext cx="4849046" cy="2717876"/>
            <a:chOff x="7063271" y="2844938"/>
            <a:chExt cx="4849046" cy="2717876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3511D993-FAD6-8DF4-0E14-91DC2EC5D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0679"/>
            <a:stretch/>
          </p:blipFill>
          <p:spPr>
            <a:xfrm>
              <a:off x="7063271" y="2844938"/>
              <a:ext cx="4849046" cy="1325010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F5B4221C-12C2-5DBF-9892-71B575467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9535"/>
            <a:stretch/>
          </p:blipFill>
          <p:spPr>
            <a:xfrm>
              <a:off x="7063271" y="4159315"/>
              <a:ext cx="4849046" cy="1403499"/>
            </a:xfrm>
            <a:prstGeom prst="rect">
              <a:avLst/>
            </a:prstGeom>
          </p:spPr>
        </p:pic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D463EAB-85F5-8AD0-8A2E-B67CD6A0140B}"/>
              </a:ext>
            </a:extLst>
          </p:cNvPr>
          <p:cNvSpPr txBox="1"/>
          <p:nvPr/>
        </p:nvSpPr>
        <p:spPr>
          <a:xfrm>
            <a:off x="3671477" y="1283487"/>
            <a:ext cx="2149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Original</a:t>
            </a:r>
            <a:r>
              <a:rPr lang="it-IT" dirty="0"/>
              <a:t> </a:t>
            </a:r>
            <a:r>
              <a:rPr lang="it-IT" dirty="0" err="1"/>
              <a:t>signal</a:t>
            </a:r>
            <a:r>
              <a:rPr lang="it-IT" dirty="0"/>
              <a:t> </a:t>
            </a:r>
            <a:r>
              <a:rPr lang="it-IT" dirty="0" err="1"/>
              <a:t>overwhelmend</a:t>
            </a:r>
            <a:r>
              <a:rPr lang="it-IT" dirty="0"/>
              <a:t> by </a:t>
            </a:r>
            <a:r>
              <a:rPr lang="it-IT" dirty="0" err="1"/>
              <a:t>noise</a:t>
            </a:r>
            <a:endParaRPr lang="it-IT" dirty="0"/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6F2A5CB4-E373-233F-9556-3A34E19C98E5}"/>
              </a:ext>
            </a:extLst>
          </p:cNvPr>
          <p:cNvGrpSpPr/>
          <p:nvPr/>
        </p:nvGrpSpPr>
        <p:grpSpPr>
          <a:xfrm>
            <a:off x="7063271" y="982542"/>
            <a:ext cx="4849046" cy="1873029"/>
            <a:chOff x="7063271" y="982542"/>
            <a:chExt cx="4849046" cy="1873029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2EB30060-4069-9002-8BCB-B6FF86C392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1347" b="18188"/>
            <a:stretch/>
          </p:blipFill>
          <p:spPr>
            <a:xfrm>
              <a:off x="7063271" y="1452072"/>
              <a:ext cx="4849046" cy="140349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9FAC1970-A1D4-2C23-BF4E-11F7FFAF03EE}"/>
                    </a:ext>
                  </a:extLst>
                </p:cNvPr>
                <p:cNvSpPr txBox="1"/>
                <p:nvPr/>
              </p:nvSpPr>
              <p:spPr>
                <a:xfrm>
                  <a:off x="7095793" y="982542"/>
                  <a:ext cx="47840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/>
                    <a:t>Demodulation: </a:t>
                  </a:r>
                  <a:r>
                    <a:rPr lang="it-IT" dirty="0" err="1"/>
                    <a:t>multiply</a:t>
                  </a:r>
                  <a:r>
                    <a:rPr lang="it-IT" dirty="0"/>
                    <a:t> by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fun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r>
                    <a:rPr lang="it-IT" dirty="0"/>
                    <a:t> and </a:t>
                  </a:r>
                  <a:r>
                    <a:rPr lang="it-IT" dirty="0" err="1"/>
                    <a:t>average</a:t>
                  </a:r>
                  <a:r>
                    <a:rPr lang="it-IT" dirty="0"/>
                    <a:t> </a:t>
                  </a:r>
                </a:p>
              </p:txBody>
            </p:sp>
          </mc:Choice>
          <mc:Fallback xmlns="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9FAC1970-A1D4-2C23-BF4E-11F7FFAF03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5793" y="982542"/>
                  <a:ext cx="4784002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058" t="-6667" b="-2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E45FA17B-D94F-1E7D-BC3C-F258CA512B1F}"/>
              </a:ext>
            </a:extLst>
          </p:cNvPr>
          <p:cNvGrpSpPr/>
          <p:nvPr/>
        </p:nvGrpSpPr>
        <p:grpSpPr>
          <a:xfrm>
            <a:off x="466162" y="3569302"/>
            <a:ext cx="5456173" cy="2179675"/>
            <a:chOff x="466162" y="3569302"/>
            <a:chExt cx="5456173" cy="2179675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9A567B89-D057-6C31-5D84-6EE0D3B68294}"/>
                </a:ext>
              </a:extLst>
            </p:cNvPr>
            <p:cNvGrpSpPr/>
            <p:nvPr/>
          </p:nvGrpSpPr>
          <p:grpSpPr>
            <a:xfrm>
              <a:off x="466162" y="3569302"/>
              <a:ext cx="5456173" cy="2179675"/>
              <a:chOff x="466162" y="3569302"/>
              <a:chExt cx="5456173" cy="2179675"/>
            </a:xfrm>
          </p:grpSpPr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F59F8653-44B6-234D-44CF-546F4F2C3D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660" t="29637" r="29239" b="38580"/>
              <a:stretch/>
            </p:blipFill>
            <p:spPr>
              <a:xfrm>
                <a:off x="466162" y="3569302"/>
                <a:ext cx="3205316" cy="217967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CasellaDiTesto 14">
                    <a:extLst>
                      <a:ext uri="{FF2B5EF4-FFF2-40B4-BE49-F238E27FC236}">
                        <a16:creationId xmlns:a16="http://schemas.microsoft.com/office/drawing/2014/main" id="{A7FA34DC-AF10-F1EC-39D2-856762DD11D0}"/>
                      </a:ext>
                    </a:extLst>
                  </p:cNvPr>
                  <p:cNvSpPr txBox="1"/>
                  <p:nvPr/>
                </p:nvSpPr>
                <p:spPr>
                  <a:xfrm>
                    <a:off x="3671477" y="3626897"/>
                    <a:ext cx="2250858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dirty="0" err="1"/>
                      <a:t>Modulated</a:t>
                    </a:r>
                    <a:r>
                      <a:rPr lang="it-IT" dirty="0"/>
                      <a:t> </a:t>
                    </a:r>
                    <a:r>
                      <a:rPr lang="it-IT" dirty="0" err="1"/>
                      <a:t>signal</a:t>
                    </a:r>
                    <a:r>
                      <a:rPr lang="it-IT" dirty="0"/>
                      <a:t>: </a:t>
                    </a:r>
                    <a:r>
                      <a:rPr lang="it-IT" dirty="0" err="1"/>
                      <a:t>spectrum</a:t>
                    </a:r>
                    <a:r>
                      <a:rPr lang="it-IT" dirty="0"/>
                      <a:t> </a:t>
                    </a:r>
                    <a:r>
                      <a:rPr lang="it-IT" dirty="0" err="1"/>
                      <a:t>shifted</a:t>
                    </a:r>
                    <a:r>
                      <a:rPr lang="it-IT" dirty="0"/>
                      <a:t> </a:t>
                    </a:r>
                    <a:r>
                      <a:rPr lang="it-IT" dirty="0" err="1"/>
                      <a:t>at</a:t>
                    </a:r>
                    <a:r>
                      <a:rPr lang="it-IT" dirty="0"/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5" name="CasellaDiTesto 14">
                    <a:extLst>
                      <a:ext uri="{FF2B5EF4-FFF2-40B4-BE49-F238E27FC236}">
                        <a16:creationId xmlns:a16="http://schemas.microsoft.com/office/drawing/2014/main" id="{A7FA34DC-AF10-F1EC-39D2-856762DD11D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71477" y="3626897"/>
                    <a:ext cx="2250858" cy="92333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676" t="-2703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CasellaDiTesto 2">
                  <a:extLst>
                    <a:ext uri="{FF2B5EF4-FFF2-40B4-BE49-F238E27FC236}">
                      <a16:creationId xmlns:a16="http://schemas.microsoft.com/office/drawing/2014/main" id="{B10FE0A4-E42E-DF1E-F0B2-029A7D3979E6}"/>
                    </a:ext>
                  </a:extLst>
                </p:cNvPr>
                <p:cNvSpPr txBox="1"/>
                <p:nvPr/>
              </p:nvSpPr>
              <p:spPr>
                <a:xfrm>
                  <a:off x="2257664" y="4491732"/>
                  <a:ext cx="379206" cy="369332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it-IT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it-IT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3" name="CasellaDiTesto 2">
                  <a:extLst>
                    <a:ext uri="{FF2B5EF4-FFF2-40B4-BE49-F238E27FC236}">
                      <a16:creationId xmlns:a16="http://schemas.microsoft.com/office/drawing/2014/main" id="{B10FE0A4-E42E-DF1E-F0B2-029A7D3979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7664" y="4491732"/>
                  <a:ext cx="37920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9011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F6915A-BF45-2074-CCE4-B349BD4BA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How to modulate </a:t>
            </a:r>
            <a:r>
              <a:rPr lang="it-IT" dirty="0" err="1"/>
              <a:t>interferograms</a:t>
            </a:r>
            <a:r>
              <a:rPr lang="it-IT" dirty="0"/>
              <a:t>?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6DA75F-7F9B-C51E-1041-B716FC47A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961028-5CAA-1EE0-6676-D94DEEE30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Wavefront</a:t>
            </a:r>
            <a:r>
              <a:rPr lang="it-IT" dirty="0"/>
              <a:t> sensing in the VLT/ELT Era VII - Porto 19-21 </a:t>
            </a:r>
            <a:r>
              <a:rPr lang="it-IT" dirty="0" err="1"/>
              <a:t>Oct</a:t>
            </a:r>
            <a:r>
              <a:rPr lang="it-IT" dirty="0"/>
              <a:t> 22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C2875C-74F6-7F1C-1524-6C9B01AB3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21</a:t>
            </a:fld>
            <a:endParaRPr lang="it-IT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89CCA8EA-C6E1-BC38-2684-4D85A59F74E2}"/>
              </a:ext>
            </a:extLst>
          </p:cNvPr>
          <p:cNvGrpSpPr/>
          <p:nvPr/>
        </p:nvGrpSpPr>
        <p:grpSpPr>
          <a:xfrm>
            <a:off x="838200" y="1368944"/>
            <a:ext cx="8099601" cy="806413"/>
            <a:chOff x="838200" y="1368944"/>
            <a:chExt cx="8099601" cy="806413"/>
          </a:xfrm>
        </p:grpSpPr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67DD2ADA-914D-8B0F-48A0-86B703D29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8241"/>
            <a:stretch/>
          </p:blipFill>
          <p:spPr>
            <a:xfrm>
              <a:off x="838200" y="1368944"/>
              <a:ext cx="4849046" cy="806413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BC824E6F-3279-3A92-1F61-28ADA944BCE4}"/>
                </a:ext>
              </a:extLst>
            </p:cNvPr>
            <p:cNvSpPr txBox="1"/>
            <p:nvPr/>
          </p:nvSpPr>
          <p:spPr>
            <a:xfrm>
              <a:off x="6677246" y="1447582"/>
              <a:ext cx="2260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Non </a:t>
              </a:r>
              <a:r>
                <a:rPr lang="it-IT" dirty="0" err="1"/>
                <a:t>modulated</a:t>
              </a:r>
              <a:r>
                <a:rPr lang="it-IT" dirty="0"/>
                <a:t> </a:t>
              </a:r>
              <a:r>
                <a:rPr lang="it-IT" dirty="0" err="1"/>
                <a:t>signal</a:t>
              </a:r>
              <a:r>
                <a:rPr lang="it-IT" dirty="0"/>
                <a:t> </a:t>
              </a: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97A7C7EB-A4A7-B4E3-8234-D8434ACCD42B}"/>
              </a:ext>
            </a:extLst>
          </p:cNvPr>
          <p:cNvGrpSpPr/>
          <p:nvPr/>
        </p:nvGrpSpPr>
        <p:grpSpPr>
          <a:xfrm>
            <a:off x="838200" y="2434856"/>
            <a:ext cx="9848285" cy="994144"/>
            <a:chOff x="838200" y="2434856"/>
            <a:chExt cx="9848285" cy="994144"/>
          </a:xfrm>
        </p:grpSpPr>
        <p:pic>
          <p:nvPicPr>
            <p:cNvPr id="10" name="Immagine 9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354DE265-4B36-89B2-C635-BBD463CBF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807" b="75697"/>
            <a:stretch/>
          </p:blipFill>
          <p:spPr>
            <a:xfrm>
              <a:off x="838200" y="2434856"/>
              <a:ext cx="4849046" cy="9941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2F515CD2-0DC8-D08E-D939-69DE8FB37EEC}"/>
                    </a:ext>
                  </a:extLst>
                </p:cNvPr>
                <p:cNvSpPr txBox="1"/>
                <p:nvPr/>
              </p:nvSpPr>
              <p:spPr>
                <a:xfrm>
                  <a:off x="6677246" y="2490497"/>
                  <a:ext cx="400923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/>
                    <a:t>Small </a:t>
                  </a:r>
                  <a:r>
                    <a:rPr lang="it-IT" dirty="0" err="1"/>
                    <a:t>modulation</a:t>
                  </a:r>
                  <a:r>
                    <a:rPr lang="it-IT" dirty="0"/>
                    <a:t> of </a:t>
                  </a:r>
                  <a14:m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</m:oMath>
                  </a14:m>
                  <a:r>
                    <a:rPr lang="it-IT" dirty="0"/>
                    <a:t>  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a14:m>
                  <a:r>
                    <a:rPr lang="it-IT" dirty="0"/>
                    <a:t> must be small </a:t>
                  </a:r>
                  <a:r>
                    <a:rPr lang="it-IT" dirty="0" err="1"/>
                    <a:t>λ</a:t>
                  </a:r>
                  <a:r>
                    <a:rPr lang="it-IT" dirty="0"/>
                    <a:t>/100 to </a:t>
                  </a:r>
                  <a:r>
                    <a:rPr lang="it-IT" dirty="0" err="1"/>
                    <a:t>preserve</a:t>
                  </a:r>
                  <a:r>
                    <a:rPr lang="it-IT" dirty="0"/>
                    <a:t> PSF </a:t>
                  </a:r>
                </a:p>
              </p:txBody>
            </p:sp>
          </mc:Choice>
          <mc:Fallback xmlns="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2F515CD2-0DC8-D08E-D939-69DE8FB37E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7246" y="2490497"/>
                  <a:ext cx="4009239" cy="646331"/>
                </a:xfrm>
                <a:prstGeom prst="rect">
                  <a:avLst/>
                </a:prstGeom>
                <a:blipFill>
                  <a:blip r:embed="rId3"/>
                  <a:stretch>
                    <a:fillRect l="-1262" t="-5769" r="-315" b="-1346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24E51D49-39B6-C2E4-9BF9-D7D2E73FDDBA}"/>
              </a:ext>
            </a:extLst>
          </p:cNvPr>
          <p:cNvGrpSpPr/>
          <p:nvPr/>
        </p:nvGrpSpPr>
        <p:grpSpPr>
          <a:xfrm>
            <a:off x="838200" y="3630020"/>
            <a:ext cx="10226112" cy="1729581"/>
            <a:chOff x="838200" y="3630020"/>
            <a:chExt cx="10226112" cy="1729581"/>
          </a:xfrm>
        </p:grpSpPr>
        <p:pic>
          <p:nvPicPr>
            <p:cNvPr id="9" name="Immagine 8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A76B6175-FF33-E5A4-3B1D-4A67541F8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3386" b="51394"/>
            <a:stretch/>
          </p:blipFill>
          <p:spPr>
            <a:xfrm>
              <a:off x="838200" y="3630020"/>
              <a:ext cx="4849046" cy="1729581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4DC44EFF-BD77-736F-BA00-C3CCBD06BF96}"/>
                </a:ext>
              </a:extLst>
            </p:cNvPr>
            <p:cNvSpPr txBox="1"/>
            <p:nvPr/>
          </p:nvSpPr>
          <p:spPr>
            <a:xfrm>
              <a:off x="6811289" y="3865304"/>
              <a:ext cx="42530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The </a:t>
              </a:r>
              <a:r>
                <a:rPr lang="it-IT" dirty="0" err="1"/>
                <a:t>modulation</a:t>
              </a:r>
              <a:r>
                <a:rPr lang="it-IT" dirty="0"/>
                <a:t> </a:t>
              </a:r>
              <a:r>
                <a:rPr lang="it-IT" dirty="0" err="1"/>
                <a:t>above</a:t>
              </a:r>
              <a:r>
                <a:rPr lang="it-IT" dirty="0"/>
                <a:t> </a:t>
              </a:r>
              <a:r>
                <a:rPr lang="it-IT" dirty="0" err="1"/>
                <a:t>is</a:t>
              </a:r>
              <a:r>
                <a:rPr lang="it-IT" dirty="0"/>
                <a:t> </a:t>
              </a:r>
              <a:r>
                <a:rPr lang="it-IT" dirty="0" err="1"/>
                <a:t>not</a:t>
              </a:r>
              <a:r>
                <a:rPr lang="it-IT" dirty="0"/>
                <a:t> </a:t>
              </a:r>
              <a:r>
                <a:rPr lang="it-IT" dirty="0" err="1"/>
                <a:t>discriminating</a:t>
              </a:r>
              <a:r>
                <a:rPr lang="it-IT" dirty="0"/>
                <a:t> </a:t>
              </a:r>
              <a:r>
                <a:rPr lang="it-IT" dirty="0" err="1"/>
                <a:t>among</a:t>
              </a:r>
              <a:r>
                <a:rPr lang="it-IT" dirty="0"/>
                <a:t> </a:t>
              </a:r>
              <a:r>
                <a:rPr lang="it-IT" dirty="0" err="1"/>
                <a:t>signal</a:t>
              </a:r>
              <a:r>
                <a:rPr lang="it-IT" dirty="0"/>
                <a:t> and </a:t>
              </a:r>
              <a:r>
                <a:rPr lang="it-IT" dirty="0" err="1"/>
                <a:t>noise</a:t>
              </a:r>
              <a:r>
                <a:rPr lang="it-IT" dirty="0"/>
                <a:t>: the </a:t>
              </a:r>
              <a:r>
                <a:rPr lang="it-IT" dirty="0" err="1"/>
                <a:t>restored</a:t>
              </a:r>
              <a:r>
                <a:rPr lang="it-IT" dirty="0"/>
                <a:t> </a:t>
              </a:r>
              <a:r>
                <a:rPr lang="it-IT" dirty="0" err="1"/>
                <a:t>signal</a:t>
              </a:r>
              <a:r>
                <a:rPr lang="it-IT" dirty="0"/>
                <a:t> </a:t>
              </a:r>
              <a:r>
                <a:rPr lang="it-IT" dirty="0" err="1"/>
                <a:t>is</a:t>
              </a:r>
              <a:r>
                <a:rPr lang="it-IT" dirty="0"/>
                <a:t> </a:t>
              </a:r>
              <a:r>
                <a:rPr lang="it-IT" dirty="0" err="1"/>
                <a:t>still</a:t>
              </a:r>
              <a:r>
                <a:rPr lang="it-IT" dirty="0"/>
                <a:t> </a:t>
              </a:r>
              <a:r>
                <a:rPr lang="it-IT" dirty="0" err="1"/>
                <a:t>affected</a:t>
              </a:r>
              <a:r>
                <a:rPr lang="it-IT" dirty="0"/>
                <a:t> by large </a:t>
              </a:r>
              <a:r>
                <a:rPr lang="it-IT" dirty="0" err="1"/>
                <a:t>noise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163191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6A0080-D450-8F60-6439-2ED09558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079" y="-63833"/>
            <a:ext cx="7442791" cy="1171280"/>
          </a:xfrm>
        </p:spPr>
        <p:txBody>
          <a:bodyPr/>
          <a:lstStyle/>
          <a:p>
            <a:pPr algn="ctr"/>
            <a:r>
              <a:rPr lang="it-IT" dirty="0" err="1"/>
              <a:t>Conclusions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E7AE50-6729-13A2-925E-FF4EAC2CF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58" y="1719299"/>
            <a:ext cx="10515600" cy="4351338"/>
          </a:xfrm>
        </p:spPr>
        <p:txBody>
          <a:bodyPr>
            <a:normAutofit/>
          </a:bodyPr>
          <a:lstStyle/>
          <a:p>
            <a:r>
              <a:rPr lang="it-IT" dirty="0" err="1"/>
              <a:t>Yet</a:t>
            </a:r>
            <a:r>
              <a:rPr lang="it-IT" dirty="0"/>
              <a:t> </a:t>
            </a:r>
            <a:r>
              <a:rPr lang="it-IT" dirty="0" err="1"/>
              <a:t>another</a:t>
            </a:r>
            <a:r>
              <a:rPr lang="it-IT" dirty="0"/>
              <a:t> </a:t>
            </a:r>
            <a:r>
              <a:rPr lang="it-IT" dirty="0" err="1"/>
              <a:t>petalometer</a:t>
            </a:r>
            <a:r>
              <a:rPr lang="it-IT" dirty="0"/>
              <a:t> to </a:t>
            </a:r>
            <a:r>
              <a:rPr lang="it-IT" dirty="0" err="1"/>
              <a:t>sense</a:t>
            </a:r>
            <a:r>
              <a:rPr lang="it-IT" dirty="0"/>
              <a:t>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jumps</a:t>
            </a:r>
            <a:r>
              <a:rPr lang="it-IT" dirty="0"/>
              <a:t> </a:t>
            </a:r>
            <a:r>
              <a:rPr lang="it-IT" dirty="0" err="1"/>
              <a:t>across</a:t>
            </a:r>
            <a:r>
              <a:rPr lang="it-IT" dirty="0"/>
              <a:t> the spider</a:t>
            </a:r>
          </a:p>
          <a:p>
            <a:r>
              <a:rPr lang="it-IT" dirty="0" err="1"/>
              <a:t>Interferometer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</a:t>
            </a:r>
            <a:r>
              <a:rPr lang="it-IT" dirty="0" err="1"/>
              <a:t>overlapping</a:t>
            </a:r>
            <a:r>
              <a:rPr lang="it-IT" dirty="0"/>
              <a:t> of 2 </a:t>
            </a:r>
            <a:r>
              <a:rPr lang="it-IT" dirty="0" err="1"/>
              <a:t>rotated</a:t>
            </a:r>
            <a:r>
              <a:rPr lang="it-IT" dirty="0"/>
              <a:t> </a:t>
            </a:r>
            <a:r>
              <a:rPr lang="it-IT" dirty="0" err="1"/>
              <a:t>pupil</a:t>
            </a:r>
            <a:r>
              <a:rPr lang="it-IT" dirty="0"/>
              <a:t> images </a:t>
            </a:r>
          </a:p>
          <a:p>
            <a:r>
              <a:rPr lang="it-IT" dirty="0" err="1"/>
              <a:t>Decent</a:t>
            </a:r>
            <a:r>
              <a:rPr lang="it-IT" dirty="0"/>
              <a:t> </a:t>
            </a:r>
            <a:r>
              <a:rPr lang="it-IT" dirty="0" err="1"/>
              <a:t>jumps</a:t>
            </a:r>
            <a:r>
              <a:rPr lang="it-IT" dirty="0"/>
              <a:t> </a:t>
            </a:r>
            <a:r>
              <a:rPr lang="it-IT" dirty="0" err="1"/>
              <a:t>retrieval</a:t>
            </a:r>
            <a:r>
              <a:rPr lang="it-IT" dirty="0"/>
              <a:t> with 2s </a:t>
            </a:r>
            <a:r>
              <a:rPr lang="it-IT" dirty="0" err="1"/>
              <a:t>exposure</a:t>
            </a:r>
            <a:r>
              <a:rPr lang="it-IT" dirty="0"/>
              <a:t> time </a:t>
            </a:r>
            <a:r>
              <a:rPr lang="it-IT" dirty="0" err="1"/>
              <a:t>also</a:t>
            </a:r>
            <a:r>
              <a:rPr lang="it-IT" dirty="0"/>
              <a:t> with </a:t>
            </a:r>
            <a:r>
              <a:rPr lang="it-IT" dirty="0" err="1"/>
              <a:t>MORFEO’s</a:t>
            </a:r>
            <a:r>
              <a:rPr lang="it-IT" dirty="0"/>
              <a:t> good seeing </a:t>
            </a:r>
            <a:r>
              <a:rPr lang="it-IT" dirty="0" err="1"/>
              <a:t>residuals</a:t>
            </a:r>
            <a:endParaRPr lang="it-IT" dirty="0"/>
          </a:p>
          <a:p>
            <a:r>
              <a:rPr lang="it-IT" dirty="0" err="1"/>
              <a:t>Attempt</a:t>
            </a:r>
            <a:r>
              <a:rPr lang="it-IT" dirty="0"/>
              <a:t> to </a:t>
            </a:r>
            <a:r>
              <a:rPr lang="it-IT" dirty="0" err="1"/>
              <a:t>improve</a:t>
            </a:r>
            <a:r>
              <a:rPr lang="it-IT" dirty="0"/>
              <a:t> SNR with </a:t>
            </a:r>
            <a:r>
              <a:rPr lang="it-IT" dirty="0" err="1"/>
              <a:t>homodyne</a:t>
            </a:r>
            <a:r>
              <a:rPr lang="it-IT" dirty="0"/>
              <a:t> </a:t>
            </a:r>
            <a:r>
              <a:rPr lang="it-IT" dirty="0" err="1"/>
              <a:t>detection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left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an </a:t>
            </a:r>
            <a:r>
              <a:rPr lang="it-IT" dirty="0" err="1"/>
              <a:t>exercise</a:t>
            </a:r>
            <a:r>
              <a:rPr lang="it-IT" dirty="0"/>
              <a:t> to the reader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D4E022-0E1D-E973-E900-563B8A38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D29F3F-AC83-66A4-9DB7-F327D116E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09CC50-7CD6-508D-258A-6867A483A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8886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D1CA47-7B5E-07CE-C89B-EE095C9E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306BB7-464E-2E6B-A92C-3BE9C457B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05FB38-B67C-6617-4880-72F0B5F77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037FB7-BC10-A7B6-0DF0-227AFF4D9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C2D56B-08E2-6604-33CF-B2BD2BAF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9357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9CF44C-FA2C-2F10-18E2-D101D5024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6164C3C-FCE3-141A-E2DD-26BCA934A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7D8EACE-C7E4-DA66-C5D4-4B8DEE48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17FB0D6-E3CD-D7E1-C2CA-237A98BD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24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2C8CF22-81F0-3719-D969-67636E603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81" y="1405005"/>
            <a:ext cx="6115050" cy="404799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4C690E5-D0AC-5D21-2C55-1C52770782DC}"/>
              </a:ext>
            </a:extLst>
          </p:cNvPr>
          <p:cNvSpPr txBox="1"/>
          <p:nvPr/>
        </p:nvSpPr>
        <p:spPr>
          <a:xfrm>
            <a:off x="6708874" y="1573618"/>
            <a:ext cx="4644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Average</a:t>
            </a:r>
            <a:r>
              <a:rPr lang="it-IT" dirty="0"/>
              <a:t> </a:t>
            </a:r>
            <a:r>
              <a:rPr lang="it-IT" dirty="0" err="1"/>
              <a:t>std</a:t>
            </a:r>
            <a:r>
              <a:rPr lang="it-IT" dirty="0"/>
              <a:t> of short </a:t>
            </a:r>
            <a:r>
              <a:rPr lang="it-IT" dirty="0" err="1"/>
              <a:t>exposure</a:t>
            </a:r>
            <a:r>
              <a:rPr lang="it-IT" dirty="0"/>
              <a:t> </a:t>
            </a:r>
            <a:r>
              <a:rPr lang="it-IT" dirty="0" err="1"/>
              <a:t>residual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376nm</a:t>
            </a:r>
          </a:p>
        </p:txBody>
      </p:sp>
    </p:spTree>
    <p:extLst>
      <p:ext uri="{BB962C8B-B14F-4D97-AF65-F5344CB8AC3E}">
        <p14:creationId xmlns:p14="http://schemas.microsoft.com/office/powerpoint/2010/main" val="1254817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34DBDE-FBE0-1FF0-65C4-05A019E00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Shifting</a:t>
            </a:r>
            <a:r>
              <a:rPr lang="it-IT" dirty="0"/>
              <a:t> to </a:t>
            </a:r>
            <a:r>
              <a:rPr lang="it-IT" dirty="0" err="1"/>
              <a:t>extend</a:t>
            </a:r>
            <a:r>
              <a:rPr lang="it-IT" dirty="0"/>
              <a:t> the range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5">
                <a:extLst>
                  <a:ext uri="{FF2B5EF4-FFF2-40B4-BE49-F238E27FC236}">
                    <a16:creationId xmlns:a16="http://schemas.microsoft.com/office/drawing/2014/main" id="{43100488-0AB2-6B5F-3827-3FD3A423C8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9950" y="3479513"/>
                <a:ext cx="3302000" cy="209915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eqArr>
                                <m:eqArrPr>
                                  <m:ctrlP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  =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func>
                                    <m:func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it-IT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p>
                                      <m:box>
                                        <m:box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boxPr>
                                        <m:e>
                                          <m:argPr>
                                            <m:argSz m:val="-1"/>
                                          </m:argPr>
                                          <m:f>
                                            <m:fPr>
                                              <m:ctrlP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num>
                                            <m:den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box>
                                    </m:sup>
                                  </m:s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  =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func>
                                    <m:func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it-IT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p>
                                      <m:box>
                                        <m:box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boxPr>
                                        <m:e>
                                          <m:argPr>
                                            <m:argSz m:val="-1"/>
                                          </m:argPr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</m:box>
                                    </m:sup>
                                  </m:s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  =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func>
                                    <m:func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it-IT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eqArr>
                            </m:e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p>
                                  <m:box>
                                    <m:box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boxPr>
                                    <m:e>
                                      <m:argPr>
                                        <m:argSz m:val="-1"/>
                                      </m:argPr>
                                      <m:f>
                                        <m:f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box>
                                </m:sup>
                              </m:s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func>
                                <m:func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eqAr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Segnaposto contenuto 5">
                <a:extLst>
                  <a:ext uri="{FF2B5EF4-FFF2-40B4-BE49-F238E27FC236}">
                    <a16:creationId xmlns:a16="http://schemas.microsoft.com/office/drawing/2014/main" id="{43100488-0AB2-6B5F-3827-3FD3A423C8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9950" y="3479513"/>
                <a:ext cx="3302000" cy="2099155"/>
              </a:xfrm>
              <a:blipFill>
                <a:blip r:embed="rId2"/>
                <a:stretch>
                  <a:fillRect t="-3614" r="-11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4B192FD-35B3-1EF9-D361-BB7D1F704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38A7D73-4DED-6B56-28AC-2BC0ED71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12581F-B2ED-580C-4BC4-0397FF77A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25</a:t>
            </a:fld>
            <a:endParaRPr lang="it-IT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C2FBC2D7-1969-D493-5F82-990E8F79F434}"/>
              </a:ext>
            </a:extLst>
          </p:cNvPr>
          <p:cNvGrpSpPr/>
          <p:nvPr/>
        </p:nvGrpSpPr>
        <p:grpSpPr>
          <a:xfrm>
            <a:off x="869950" y="2002794"/>
            <a:ext cx="9417050" cy="2730404"/>
            <a:chOff x="869950" y="2120781"/>
            <a:chExt cx="9417050" cy="2730404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88BB43E6-6A78-40F2-1BC5-DF02029B56F3}"/>
                </a:ext>
              </a:extLst>
            </p:cNvPr>
            <p:cNvGrpSpPr/>
            <p:nvPr/>
          </p:nvGrpSpPr>
          <p:grpSpPr>
            <a:xfrm>
              <a:off x="869950" y="2120781"/>
              <a:ext cx="9417050" cy="1104725"/>
              <a:chOff x="869950" y="2120781"/>
              <a:chExt cx="9417050" cy="1104725"/>
            </a:xfrm>
          </p:grpSpPr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4B2F80D-6966-353B-D6BF-449FA5DC78BB}"/>
                  </a:ext>
                </a:extLst>
              </p:cNvPr>
              <p:cNvSpPr txBox="1"/>
              <p:nvPr/>
            </p:nvSpPr>
            <p:spPr>
              <a:xfrm>
                <a:off x="869950" y="2120781"/>
                <a:ext cx="94170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dirty="0"/>
                  <a:t>Classic 𝜋/2 </a:t>
                </a:r>
                <a:r>
                  <a:rPr lang="it-IT" sz="2800" dirty="0" err="1"/>
                  <a:t>phase</a:t>
                </a:r>
                <a:r>
                  <a:rPr lang="it-IT" sz="2800" dirty="0"/>
                  <a:t> shift to </a:t>
                </a:r>
                <a:r>
                  <a:rPr lang="it-IT" sz="2800" dirty="0" err="1"/>
                  <a:t>extend</a:t>
                </a:r>
                <a:r>
                  <a:rPr lang="it-IT" sz="2800" dirty="0"/>
                  <a:t> </a:t>
                </a:r>
                <a:r>
                  <a:rPr lang="it-IT" sz="2800" dirty="0" err="1"/>
                  <a:t>capture</a:t>
                </a:r>
                <a:r>
                  <a:rPr lang="it-IT" sz="2800" dirty="0"/>
                  <a:t> range to (-𝜋, 𝜋) 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CasellaDiTesto 9">
                    <a:extLst>
                      <a:ext uri="{FF2B5EF4-FFF2-40B4-BE49-F238E27FC236}">
                        <a16:creationId xmlns:a16="http://schemas.microsoft.com/office/drawing/2014/main" id="{FD3DF08A-DB9D-1F5E-87CB-D17E9C45EF5F}"/>
                      </a:ext>
                    </a:extLst>
                  </p:cNvPr>
                  <p:cNvSpPr txBox="1"/>
                  <p:nvPr/>
                </p:nvSpPr>
                <p:spPr>
                  <a:xfrm>
                    <a:off x="869950" y="2685678"/>
                    <a:ext cx="7429500" cy="53982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it-IT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it-IT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sup>
                        </m:sSup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  =</m:t>
                        </m:r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𝐵</m:t>
                        </m:r>
                        <m:func>
                          <m:func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it-IT" sz="28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it-IT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</m:d>
                          </m:e>
                        </m:func>
                      </m:oMath>
                    </a14:m>
                    <a:r>
                      <a:rPr lang="it-IT" sz="2800" dirty="0"/>
                      <a:t>  with </a:t>
                    </a:r>
                    <a14:m>
                      <m:oMath xmlns:m="http://schemas.openxmlformats.org/officeDocument/2006/math">
                        <m:r>
                          <a:rPr lang="it-IT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type m:val="lin"/>
                            <m:ctrlPr>
                              <a:rPr lang="it-IT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it-IT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a14:m>
                    <a:r>
                      <a:rPr lang="it-IT" sz="2800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10" name="CasellaDiTesto 9">
                    <a:extLst>
                      <a:ext uri="{FF2B5EF4-FFF2-40B4-BE49-F238E27FC236}">
                        <a16:creationId xmlns:a16="http://schemas.microsoft.com/office/drawing/2014/main" id="{FD3DF08A-DB9D-1F5E-87CB-D17E9C45EF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9950" y="2685678"/>
                    <a:ext cx="7429500" cy="53982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512" t="-120930" b="-188372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9D7DE95E-0221-D982-1106-D8624BA865EB}"/>
                    </a:ext>
                  </a:extLst>
                </p:cNvPr>
                <p:cNvSpPr txBox="1"/>
                <p:nvPr/>
              </p:nvSpPr>
              <p:spPr>
                <a:xfrm>
                  <a:off x="5046817" y="3869057"/>
                  <a:ext cx="4768850" cy="9821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it-IT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it-IT" sz="2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arctan</m:t>
                            </m:r>
                          </m:fName>
                          <m:e>
                            <m:f>
                              <m:fPr>
                                <m:ctrlPr>
                                  <a:rPr lang="it-IT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it-IT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800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p>
                                    <m:box>
                                      <m:boxPr>
                                        <m:ctrlPr>
                                          <a:rPr lang="it-IT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type m:val="lin"/>
                                            <m:ctrlPr>
                                              <a:rPr lang="it-IT" sz="28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it-IT" sz="28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  <m:r>
                                              <a:rPr lang="it-IT" sz="28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num>
                                          <m:den>
                                            <m:r>
                                              <a:rPr lang="it-IT" sz="28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sup>
                                </m:sSup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it-IT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800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p>
                                    <m:box>
                                      <m:boxPr>
                                        <m:ctrlPr>
                                          <a:rPr lang="it-IT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type m:val="lin"/>
                                            <m:ctrlPr>
                                              <a:rPr lang="it-IT" sz="28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it-IT" sz="28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num>
                                          <m:den>
                                            <m:r>
                                              <a:rPr lang="it-IT" sz="28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it-IT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800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p>
                                    <m:r>
                                      <a:rPr lang="it-IT" sz="2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it-IT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800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p>
                                    <m:r>
                                      <a:rPr lang="it-IT" sz="2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sup>
                                </m:sSup>
                              </m:den>
                            </m:f>
                          </m:e>
                        </m:func>
                      </m:oMath>
                    </m:oMathPara>
                  </a14:m>
                  <a:endParaRPr lang="it-IT" sz="2800" dirty="0"/>
                </a:p>
              </p:txBody>
            </p:sp>
          </mc:Choice>
          <mc:Fallback xmlns="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9D7DE95E-0221-D982-1106-D8624BA865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6817" y="3869057"/>
                  <a:ext cx="4768850" cy="982128"/>
                </a:xfrm>
                <a:prstGeom prst="rect">
                  <a:avLst/>
                </a:prstGeom>
                <a:blipFill>
                  <a:blip r:embed="rId4"/>
                  <a:stretch>
                    <a:fillRect t="-47436" b="-1538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63012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F7FFC1-249C-1992-80B5-50C5210B7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B69C89D-FB46-9C04-0405-50C8E9C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4D3E689-849F-82DF-D6FE-9BDF81FE3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A3C8D6-78CA-C593-1C28-91C57BC9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26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C1BE1E6-3D98-3114-B46B-58C6AFD7F3A6}"/>
              </a:ext>
            </a:extLst>
          </p:cNvPr>
          <p:cNvSpPr txBox="1"/>
          <p:nvPr/>
        </p:nvSpPr>
        <p:spPr>
          <a:xfrm>
            <a:off x="5537791" y="1947886"/>
            <a:ext cx="6145618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 err="1"/>
              <a:t>Phase</a:t>
            </a:r>
            <a:r>
              <a:rPr lang="it-IT" sz="1600" dirty="0"/>
              <a:t> </a:t>
            </a:r>
            <a:r>
              <a:rPr lang="it-IT" sz="1600" dirty="0" err="1"/>
              <a:t>jumps</a:t>
            </a:r>
            <a:r>
              <a:rPr lang="it-IT" sz="1600" dirty="0"/>
              <a:t> </a:t>
            </a:r>
            <a:r>
              <a:rPr lang="it-IT" sz="1600" dirty="0" err="1"/>
              <a:t>estimated</a:t>
            </a:r>
            <a:r>
              <a:rPr lang="it-IT" sz="1600" dirty="0"/>
              <a:t> by the </a:t>
            </a:r>
            <a:r>
              <a:rPr lang="it-IT" sz="1600" dirty="0" err="1"/>
              <a:t>petalometer</a:t>
            </a:r>
            <a:r>
              <a:rPr lang="it-IT" sz="1600" dirty="0"/>
              <a:t> for 5, 10 ,20° of </a:t>
            </a:r>
            <a:r>
              <a:rPr lang="it-IT" sz="1600" dirty="0" err="1"/>
              <a:t>rotation</a:t>
            </a:r>
            <a:r>
              <a:rPr lang="it-IT" sz="1600" dirty="0"/>
              <a:t> angle </a:t>
            </a:r>
          </a:p>
          <a:p>
            <a:endParaRPr lang="it-IT" sz="1600" dirty="0"/>
          </a:p>
          <a:p>
            <a:r>
              <a:rPr lang="it-IT" sz="1600" dirty="0"/>
              <a:t>In [81]: </a:t>
            </a:r>
            <a:r>
              <a:rPr lang="it-IT" sz="1600" dirty="0" err="1"/>
              <a:t>np.round</a:t>
            </a:r>
            <a:r>
              <a:rPr lang="it-IT" sz="1600" dirty="0"/>
              <a:t>(ej5[::2])</a:t>
            </a:r>
          </a:p>
          <a:p>
            <a:r>
              <a:rPr lang="it-IT" sz="1600" dirty="0"/>
              <a:t>Out[81]: &lt;</a:t>
            </a:r>
            <a:r>
              <a:rPr lang="it-IT" sz="1600" dirty="0" err="1"/>
              <a:t>Quantity</a:t>
            </a:r>
            <a:r>
              <a:rPr lang="it-IT" sz="1600" dirty="0"/>
              <a:t> [-168., -122.,  -46.,  171.,   15.,   51.] nm&gt;</a:t>
            </a:r>
          </a:p>
          <a:p>
            <a:endParaRPr lang="it-IT" sz="1600" dirty="0"/>
          </a:p>
          <a:p>
            <a:r>
              <a:rPr lang="it-IT" sz="1600" dirty="0"/>
              <a:t>In [82]: </a:t>
            </a:r>
            <a:r>
              <a:rPr lang="it-IT" sz="1600" dirty="0" err="1"/>
              <a:t>np.round</a:t>
            </a:r>
            <a:r>
              <a:rPr lang="it-IT" sz="1600" dirty="0"/>
              <a:t>(ej10[::2])</a:t>
            </a:r>
          </a:p>
          <a:p>
            <a:r>
              <a:rPr lang="it-IT" sz="1600" dirty="0"/>
              <a:t>Out[82]: &lt;</a:t>
            </a:r>
            <a:r>
              <a:rPr lang="it-IT" sz="1600" dirty="0" err="1"/>
              <a:t>Quantity</a:t>
            </a:r>
            <a:r>
              <a:rPr lang="it-IT" sz="1600" dirty="0"/>
              <a:t> [-168., -107.,  -64.,  161.,   21.,   63.] nm&gt;</a:t>
            </a:r>
          </a:p>
          <a:p>
            <a:endParaRPr lang="it-IT" sz="1600" dirty="0"/>
          </a:p>
          <a:p>
            <a:r>
              <a:rPr lang="it-IT" sz="1600" dirty="0"/>
              <a:t>In [83]: </a:t>
            </a:r>
            <a:r>
              <a:rPr lang="it-IT" sz="1600" dirty="0" err="1"/>
              <a:t>np.round</a:t>
            </a:r>
            <a:r>
              <a:rPr lang="it-IT" sz="1600" dirty="0"/>
              <a:t>(ej20[::2])</a:t>
            </a:r>
          </a:p>
          <a:p>
            <a:r>
              <a:rPr lang="it-IT" sz="1600" dirty="0"/>
              <a:t>Out[83]: &lt;</a:t>
            </a:r>
            <a:r>
              <a:rPr lang="it-IT" sz="1600" dirty="0" err="1"/>
              <a:t>Quantity</a:t>
            </a:r>
            <a:r>
              <a:rPr lang="it-IT" sz="1600" dirty="0"/>
              <a:t> [-66., -50., -11., 102.,  12.,   0.] nm&gt;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052C609-CDDC-B73B-BF8D-4B40E4E16A9F}"/>
              </a:ext>
            </a:extLst>
          </p:cNvPr>
          <p:cNvSpPr txBox="1"/>
          <p:nvPr/>
        </p:nvSpPr>
        <p:spPr>
          <a:xfrm>
            <a:off x="161525" y="1947886"/>
            <a:ext cx="51547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 err="1"/>
              <a:t>Phase</a:t>
            </a:r>
            <a:r>
              <a:rPr lang="it-IT" sz="1600" dirty="0"/>
              <a:t> </a:t>
            </a:r>
            <a:r>
              <a:rPr lang="it-IT" sz="1600" dirty="0" err="1"/>
              <a:t>jump</a:t>
            </a:r>
            <a:r>
              <a:rPr lang="it-IT" sz="1600" dirty="0"/>
              <a:t> on </a:t>
            </a:r>
            <a:r>
              <a:rPr lang="it-IT" sz="1600" dirty="0" err="1"/>
              <a:t>phase</a:t>
            </a:r>
            <a:r>
              <a:rPr lang="it-IT" sz="1600" dirty="0"/>
              <a:t> </a:t>
            </a:r>
            <a:r>
              <a:rPr lang="it-IT" sz="1600" dirty="0" err="1"/>
              <a:t>map</a:t>
            </a:r>
            <a:r>
              <a:rPr lang="it-IT" sz="1600" dirty="0"/>
              <a:t> </a:t>
            </a:r>
            <a:r>
              <a:rPr lang="it-IT" sz="1600" dirty="0" err="1"/>
              <a:t>using</a:t>
            </a:r>
            <a:r>
              <a:rPr lang="it-IT" sz="1600" dirty="0"/>
              <a:t> </a:t>
            </a:r>
            <a:r>
              <a:rPr lang="it-IT" sz="1600" dirty="0" err="1"/>
              <a:t>sectors</a:t>
            </a:r>
            <a:r>
              <a:rPr lang="it-IT" sz="1600" dirty="0"/>
              <a:t> of X° </a:t>
            </a:r>
            <a:r>
              <a:rPr lang="it-IT" sz="1600" dirty="0" err="1"/>
              <a:t>around</a:t>
            </a:r>
            <a:r>
              <a:rPr lang="it-IT" sz="1600" dirty="0"/>
              <a:t> the spider</a:t>
            </a:r>
          </a:p>
          <a:p>
            <a:endParaRPr lang="it-IT" sz="1600" dirty="0"/>
          </a:p>
          <a:p>
            <a:r>
              <a:rPr lang="it-IT" sz="1600" dirty="0"/>
              <a:t>In [73]: </a:t>
            </a:r>
            <a:r>
              <a:rPr lang="it-IT" sz="1600" dirty="0" err="1"/>
              <a:t>np.round</a:t>
            </a:r>
            <a:r>
              <a:rPr lang="it-IT" sz="1600" dirty="0"/>
              <a:t>(jj5[0::3] - jj5[1::3])</a:t>
            </a:r>
          </a:p>
          <a:p>
            <a:r>
              <a:rPr lang="it-IT" sz="1600" dirty="0"/>
              <a:t>Out[73]: array([-179.,  -96.,  -50.,  153.,    7.,   70.])</a:t>
            </a:r>
          </a:p>
          <a:p>
            <a:endParaRPr lang="it-IT" sz="1600" dirty="0"/>
          </a:p>
          <a:p>
            <a:r>
              <a:rPr lang="it-IT" sz="1600" dirty="0"/>
              <a:t>In [74]: </a:t>
            </a:r>
            <a:r>
              <a:rPr lang="it-IT" sz="1600" dirty="0" err="1"/>
              <a:t>np.round</a:t>
            </a:r>
            <a:r>
              <a:rPr lang="it-IT" sz="1600" dirty="0"/>
              <a:t>(jj10[0::3] - jj10[1::3])</a:t>
            </a:r>
          </a:p>
          <a:p>
            <a:r>
              <a:rPr lang="it-IT" sz="1600" dirty="0"/>
              <a:t>Out[74]: array([-169.,  -90.,  -57.,  198.,   20.,   41.])</a:t>
            </a:r>
          </a:p>
          <a:p>
            <a:endParaRPr lang="it-IT" sz="1600" dirty="0"/>
          </a:p>
          <a:p>
            <a:r>
              <a:rPr lang="it-IT" sz="1600" dirty="0"/>
              <a:t>In [75]: </a:t>
            </a:r>
            <a:r>
              <a:rPr lang="it-IT" sz="1600" dirty="0" err="1"/>
              <a:t>np.round</a:t>
            </a:r>
            <a:r>
              <a:rPr lang="it-IT" sz="1600" dirty="0"/>
              <a:t>(jj20[0::3] - jj20[1::3])</a:t>
            </a:r>
          </a:p>
          <a:p>
            <a:r>
              <a:rPr lang="it-IT" sz="1600" dirty="0"/>
              <a:t>Out[75]: array([-145., -112.,  -63.,  245.,   17.,  -12.])</a:t>
            </a:r>
          </a:p>
        </p:txBody>
      </p:sp>
    </p:spTree>
    <p:extLst>
      <p:ext uri="{BB962C8B-B14F-4D97-AF65-F5344CB8AC3E}">
        <p14:creationId xmlns:p14="http://schemas.microsoft.com/office/powerpoint/2010/main" val="1297346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8D464B-D846-993C-6AA0-5E2498F37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A4E3E85E-8A4C-DA10-8A30-5A425731B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055" y="1555237"/>
            <a:ext cx="6596273" cy="4353322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828CD07-2F55-C759-C8CC-30BE1B3E5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4A84B7-5146-6169-4A0A-D4F7F1BE0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F97A6C-4BCE-2848-80A0-6CC7B46AB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27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1A96B31-0FEC-B7F5-B941-CACA8FCEA837}"/>
                  </a:ext>
                </a:extLst>
              </p:cNvPr>
              <p:cNvSpPr txBox="1"/>
              <p:nvPr/>
            </p:nvSpPr>
            <p:spPr>
              <a:xfrm>
                <a:off x="7330440" y="1555237"/>
                <a:ext cx="3788664" cy="671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With an </a:t>
                </a:r>
                <a:r>
                  <a:rPr lang="it-IT" dirty="0" err="1"/>
                  <a:t>exposure</a:t>
                </a:r>
                <a:r>
                  <a:rPr lang="it-IT" dirty="0"/>
                  <a:t> time of 2s, the </a:t>
                </a:r>
                <a:r>
                  <a:rPr lang="it-IT" dirty="0" err="1"/>
                  <a:t>petal</a:t>
                </a:r>
                <a:r>
                  <a:rPr lang="it-IT" dirty="0"/>
                  <a:t> </a:t>
                </a:r>
                <a:r>
                  <a:rPr lang="it-IT" dirty="0" err="1"/>
                  <a:t>error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=90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1A96B31-0FEC-B7F5-B941-CACA8FCEA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440" y="1555237"/>
                <a:ext cx="3788664" cy="671530"/>
              </a:xfrm>
              <a:prstGeom prst="rect">
                <a:avLst/>
              </a:prstGeom>
              <a:blipFill>
                <a:blip r:embed="rId3"/>
                <a:stretch>
                  <a:fillRect l="-1338" t="-3704" b="-111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2662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E6E22D-E842-E534-E4B0-C116864D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Axisymmetric</a:t>
            </a:r>
            <a:r>
              <a:rPr lang="it-IT" dirty="0"/>
              <a:t> </a:t>
            </a:r>
            <a:r>
              <a:rPr lang="it-IT" dirty="0" err="1"/>
              <a:t>aberrations</a:t>
            </a:r>
            <a:r>
              <a:rPr lang="it-IT" dirty="0"/>
              <a:t> </a:t>
            </a:r>
            <a:r>
              <a:rPr lang="it-IT" dirty="0" err="1"/>
              <a:t>cancel</a:t>
            </a:r>
            <a:r>
              <a:rPr lang="it-IT" dirty="0"/>
              <a:t> out </a:t>
            </a:r>
            <a:r>
              <a:rPr lang="it-IT" dirty="0" err="1"/>
              <a:t>completely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506153A-42C7-4D20-4D50-8F68EB67E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84D9EDC-77EF-4779-3BCF-E2202E1A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8580228-A439-A63B-59BB-C86B27C7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28</a:t>
            </a:fld>
            <a:endParaRPr lang="it-IT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EE7303E-547C-7F25-2BEE-82B9D51B1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78" y="3325610"/>
            <a:ext cx="2690625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5D45F570-1004-C0A3-00E2-8F3C6D05B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595" y="3325610"/>
            <a:ext cx="2695304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F24A3ED8-EB88-16FC-4CD4-4648826A29A9}"/>
              </a:ext>
            </a:extLst>
          </p:cNvPr>
          <p:cNvGrpSpPr/>
          <p:nvPr/>
        </p:nvGrpSpPr>
        <p:grpSpPr>
          <a:xfrm>
            <a:off x="169101" y="1543540"/>
            <a:ext cx="5550524" cy="3132070"/>
            <a:chOff x="169101" y="1543540"/>
            <a:chExt cx="5550524" cy="3132070"/>
          </a:xfrm>
        </p:grpSpPr>
        <p:pic>
          <p:nvPicPr>
            <p:cNvPr id="4099" name="Picture 3">
              <a:extLst>
                <a:ext uri="{FF2B5EF4-FFF2-40B4-BE49-F238E27FC236}">
                  <a16:creationId xmlns:a16="http://schemas.microsoft.com/office/drawing/2014/main" id="{B2A25D09-C40B-98BF-2135-A59C13BBF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01" y="1543540"/>
              <a:ext cx="2714111" cy="27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8F8D684D-9689-19AF-5F30-F948F93257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1" b="6650"/>
            <a:stretch/>
          </p:blipFill>
          <p:spPr bwMode="auto">
            <a:xfrm>
              <a:off x="2991173" y="1543540"/>
              <a:ext cx="2728452" cy="27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D1644C44-F32D-BB59-F875-834FD6572258}"/>
                </a:ext>
              </a:extLst>
            </p:cNvPr>
            <p:cNvSpPr txBox="1"/>
            <p:nvPr/>
          </p:nvSpPr>
          <p:spPr>
            <a:xfrm>
              <a:off x="2290916" y="4306278"/>
              <a:ext cx="9711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Focus Z4</a:t>
              </a:r>
            </a:p>
          </p:txBody>
        </p: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BE8B4A5-1391-639E-291F-C4F35977AB4F}"/>
              </a:ext>
            </a:extLst>
          </p:cNvPr>
          <p:cNvSpPr txBox="1"/>
          <p:nvPr/>
        </p:nvSpPr>
        <p:spPr>
          <a:xfrm>
            <a:off x="8060670" y="2893540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Astigmatism</a:t>
            </a:r>
            <a:r>
              <a:rPr lang="it-IT" dirty="0"/>
              <a:t> Z5</a:t>
            </a:r>
          </a:p>
        </p:txBody>
      </p:sp>
    </p:spTree>
    <p:extLst>
      <p:ext uri="{BB962C8B-B14F-4D97-AF65-F5344CB8AC3E}">
        <p14:creationId xmlns:p14="http://schemas.microsoft.com/office/powerpoint/2010/main" val="842126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1CD161-DEDB-A409-50B3-D2B2B9B60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Wavefront</a:t>
            </a:r>
            <a:r>
              <a:rPr lang="it-IT" dirty="0"/>
              <a:t> </a:t>
            </a:r>
            <a:r>
              <a:rPr lang="it-IT" dirty="0" err="1"/>
              <a:t>jumps</a:t>
            </a:r>
            <a:r>
              <a:rPr lang="it-IT" dirty="0"/>
              <a:t> </a:t>
            </a:r>
            <a:r>
              <a:rPr lang="it-IT" dirty="0" err="1"/>
              <a:t>across</a:t>
            </a:r>
            <a:r>
              <a:rPr lang="it-IT" dirty="0"/>
              <a:t> the spider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BFAB339-6AA0-58F9-816A-E7298227C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2F3BD64-D590-B6F5-A16F-C6A095DFD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EDB05F-07CD-F085-7228-5F4FE5DEC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3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D272739-5495-37B6-DD11-614DDF017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684" y="1275392"/>
            <a:ext cx="3748548" cy="36812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1EB0A97-B239-B412-4A89-52F838DC4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684" y="5050232"/>
            <a:ext cx="3748548" cy="118279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44DAA8-2D1E-2F2C-99E7-F442E6A38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434" y="1275392"/>
            <a:ext cx="4071366" cy="327086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27F0553-3ACB-0B2D-50D9-62E9FF6B4279}"/>
              </a:ext>
            </a:extLst>
          </p:cNvPr>
          <p:cNvSpPr txBox="1"/>
          <p:nvPr/>
        </p:nvSpPr>
        <p:spPr>
          <a:xfrm>
            <a:off x="8420535" y="4546257"/>
            <a:ext cx="2993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Nuke</a:t>
            </a:r>
            <a:r>
              <a:rPr lang="it-IT" dirty="0"/>
              <a:t> </a:t>
            </a:r>
            <a:r>
              <a:rPr lang="it-IT" dirty="0" err="1"/>
              <a:t>wavefront</a:t>
            </a:r>
            <a:endParaRPr lang="it-IT" dirty="0"/>
          </a:p>
          <a:p>
            <a:r>
              <a:rPr lang="it-IT" dirty="0"/>
              <a:t>H. Bonnet, </a:t>
            </a:r>
            <a:r>
              <a:rPr lang="it-IT" dirty="0" err="1"/>
              <a:t>Petal</a:t>
            </a:r>
            <a:r>
              <a:rPr lang="it-IT" dirty="0"/>
              <a:t> day – Mar 22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DBB0178-CFFF-FD57-6EF2-8C7281D085E8}"/>
              </a:ext>
            </a:extLst>
          </p:cNvPr>
          <p:cNvSpPr txBox="1"/>
          <p:nvPr/>
        </p:nvSpPr>
        <p:spPr>
          <a:xfrm>
            <a:off x="285979" y="1294604"/>
            <a:ext cx="2514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Not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atmospheric</a:t>
            </a:r>
            <a:r>
              <a:rPr lang="it-IT" dirty="0"/>
              <a:t> </a:t>
            </a:r>
            <a:r>
              <a:rPr lang="it-IT" dirty="0" err="1"/>
              <a:t>turbulence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Low Wind </a:t>
            </a:r>
            <a:r>
              <a:rPr lang="it-IT" dirty="0" err="1"/>
              <a:t>Effect</a:t>
            </a:r>
            <a:r>
              <a:rPr lang="it-IT" dirty="0"/>
              <a:t>, M1 footprint, …</a:t>
            </a:r>
          </a:p>
        </p:txBody>
      </p:sp>
    </p:spTree>
    <p:extLst>
      <p:ext uri="{BB962C8B-B14F-4D97-AF65-F5344CB8AC3E}">
        <p14:creationId xmlns:p14="http://schemas.microsoft.com/office/powerpoint/2010/main" val="1065501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6F7E29-C17C-FE12-BDEF-838CF6B0D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WFS concept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1E79F17-739B-5A6B-F0E0-BC67F889F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5334137-5614-0790-B00E-22F116AFB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70A8355-1E61-4FFE-3F31-6266EF21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4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3740B89-0927-6055-435A-F49C27774EEC}"/>
              </a:ext>
            </a:extLst>
          </p:cNvPr>
          <p:cNvSpPr txBox="1"/>
          <p:nvPr/>
        </p:nvSpPr>
        <p:spPr>
          <a:xfrm>
            <a:off x="746235" y="1506022"/>
            <a:ext cx="923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 </a:t>
            </a:r>
            <a:r>
              <a:rPr lang="it-IT" dirty="0" err="1"/>
              <a:t>shearing</a:t>
            </a:r>
            <a:r>
              <a:rPr lang="it-IT" dirty="0"/>
              <a:t> </a:t>
            </a:r>
            <a:r>
              <a:rPr lang="it-IT" dirty="0" err="1"/>
              <a:t>interferometer</a:t>
            </a:r>
            <a:r>
              <a:rPr lang="it-IT" dirty="0"/>
              <a:t> with </a:t>
            </a:r>
            <a:r>
              <a:rPr lang="it-IT" dirty="0" err="1"/>
              <a:t>rotational</a:t>
            </a:r>
            <a:r>
              <a:rPr lang="it-IT" dirty="0"/>
              <a:t> </a:t>
            </a:r>
            <a:r>
              <a:rPr lang="it-IT" dirty="0" err="1"/>
              <a:t>symmetry</a:t>
            </a:r>
            <a:r>
              <a:rPr lang="it-IT" dirty="0"/>
              <a:t> to </a:t>
            </a:r>
            <a:r>
              <a:rPr lang="it-IT" dirty="0" err="1"/>
              <a:t>overlap</a:t>
            </a:r>
            <a:r>
              <a:rPr lang="it-IT" dirty="0"/>
              <a:t> </a:t>
            </a:r>
            <a:r>
              <a:rPr lang="it-IT" dirty="0" err="1"/>
              <a:t>sectors</a:t>
            </a:r>
            <a:r>
              <a:rPr lang="it-IT" dirty="0"/>
              <a:t> of </a:t>
            </a:r>
            <a:r>
              <a:rPr lang="it-IT" dirty="0" err="1"/>
              <a:t>pupil</a:t>
            </a:r>
            <a:r>
              <a:rPr lang="it-IT" dirty="0"/>
              <a:t> </a:t>
            </a:r>
            <a:r>
              <a:rPr lang="it-IT" dirty="0" err="1"/>
              <a:t>across</a:t>
            </a:r>
            <a:r>
              <a:rPr lang="it-IT" dirty="0"/>
              <a:t> the spider  </a:t>
            </a: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CF197F82-ADF9-DBAF-3ED7-4E1A285512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94" t="11443" r="18263" b="8749"/>
          <a:stretch/>
        </p:blipFill>
        <p:spPr>
          <a:xfrm>
            <a:off x="8859635" y="1955986"/>
            <a:ext cx="2743200" cy="2690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318D3C6-A681-E4FE-6B85-C1BEBF5B6B80}"/>
              </a:ext>
            </a:extLst>
          </p:cNvPr>
          <p:cNvSpPr txBox="1"/>
          <p:nvPr/>
        </p:nvSpPr>
        <p:spPr>
          <a:xfrm>
            <a:off x="1107742" y="4825448"/>
            <a:ext cx="14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 </a:t>
            </a:r>
            <a:r>
              <a:rPr lang="it-IT" dirty="0" err="1"/>
              <a:t>pupil</a:t>
            </a:r>
            <a:r>
              <a:rPr lang="it-IT" dirty="0"/>
              <a:t>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3568A34-3F20-A26A-1D40-C06B141AFC38}"/>
                  </a:ext>
                </a:extLst>
              </p:cNvPr>
              <p:cNvSpPr txBox="1"/>
              <p:nvPr/>
            </p:nvSpPr>
            <p:spPr>
              <a:xfrm>
                <a:off x="3753293" y="4825448"/>
                <a:ext cx="21371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The </a:t>
                </a:r>
                <a:r>
                  <a:rPr lang="it-IT" dirty="0" err="1"/>
                  <a:t>pupil</a:t>
                </a:r>
                <a:r>
                  <a:rPr lang="it-IT" dirty="0"/>
                  <a:t> image </a:t>
                </a:r>
                <a:r>
                  <a:rPr lang="it-IT" dirty="0" err="1"/>
                  <a:t>rotated</a:t>
                </a:r>
                <a:r>
                  <a:rPr lang="it-IT" dirty="0"/>
                  <a:t> by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=20°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3568A34-3F20-A26A-1D40-C06B141AF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3293" y="4825448"/>
                <a:ext cx="2137144" cy="646331"/>
              </a:xfrm>
              <a:prstGeom prst="rect">
                <a:avLst/>
              </a:prstGeom>
              <a:blipFill>
                <a:blip r:embed="rId4"/>
                <a:stretch>
                  <a:fillRect l="-2367" t="-5769" b="-134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621652F-C9ED-96A0-539F-E75CFFD09B49}"/>
              </a:ext>
            </a:extLst>
          </p:cNvPr>
          <p:cNvSpPr txBox="1"/>
          <p:nvPr/>
        </p:nvSpPr>
        <p:spPr>
          <a:xfrm>
            <a:off x="10152069" y="2037238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1-2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3D5D01A-78B2-DA37-BCCE-A9D0DFBBAB62}"/>
              </a:ext>
            </a:extLst>
          </p:cNvPr>
          <p:cNvSpPr txBox="1"/>
          <p:nvPr/>
        </p:nvSpPr>
        <p:spPr>
          <a:xfrm>
            <a:off x="10921158" y="2753992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2-3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4A861A6-78A4-BB55-5578-124A8C5B3BC8}"/>
              </a:ext>
            </a:extLst>
          </p:cNvPr>
          <p:cNvSpPr txBox="1"/>
          <p:nvPr/>
        </p:nvSpPr>
        <p:spPr>
          <a:xfrm>
            <a:off x="10603156" y="2395937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2-2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F7C5CAE-AE14-C630-5015-970E23E816CA}"/>
              </a:ext>
            </a:extLst>
          </p:cNvPr>
          <p:cNvSpPr txBox="1"/>
          <p:nvPr/>
        </p:nvSpPr>
        <p:spPr>
          <a:xfrm>
            <a:off x="10765205" y="3735733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3-4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B97D9B5-A045-13D7-6302-1107B3D7ED6F}"/>
              </a:ext>
            </a:extLst>
          </p:cNvPr>
          <p:cNvSpPr txBox="1"/>
          <p:nvPr/>
        </p:nvSpPr>
        <p:spPr>
          <a:xfrm>
            <a:off x="6769328" y="3074399"/>
            <a:ext cx="1684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Recombine</a:t>
            </a:r>
            <a:r>
              <a:rPr lang="it-IT" dirty="0"/>
              <a:t> and </a:t>
            </a:r>
          </a:p>
          <a:p>
            <a:endParaRPr lang="it-IT" dirty="0"/>
          </a:p>
          <a:p>
            <a:r>
              <a:rPr lang="it-IT" dirty="0"/>
              <a:t>make </a:t>
            </a:r>
            <a:r>
              <a:rPr lang="it-IT" dirty="0" err="1"/>
              <a:t>interference</a:t>
            </a:r>
            <a:endParaRPr lang="it-IT" dirty="0"/>
          </a:p>
        </p:txBody>
      </p:sp>
      <p:sp>
        <p:nvSpPr>
          <p:cNvPr id="23" name="Freccia destra 22">
            <a:extLst>
              <a:ext uri="{FF2B5EF4-FFF2-40B4-BE49-F238E27FC236}">
                <a16:creationId xmlns:a16="http://schemas.microsoft.com/office/drawing/2014/main" id="{CFEE813B-0616-1FC8-622D-9E0BAD1BB21A}"/>
              </a:ext>
            </a:extLst>
          </p:cNvPr>
          <p:cNvSpPr/>
          <p:nvPr/>
        </p:nvSpPr>
        <p:spPr>
          <a:xfrm>
            <a:off x="6873213" y="3498362"/>
            <a:ext cx="1157177" cy="152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8A0A2431-CF94-47AE-F900-103B51BEAAA2}"/>
              </a:ext>
            </a:extLst>
          </p:cNvPr>
          <p:cNvGrpSpPr/>
          <p:nvPr/>
        </p:nvGrpSpPr>
        <p:grpSpPr>
          <a:xfrm>
            <a:off x="669850" y="2019782"/>
            <a:ext cx="5426149" cy="2562851"/>
            <a:chOff x="669850" y="2019782"/>
            <a:chExt cx="5426149" cy="2562851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C3F60CC0-0F61-1DAD-1103-EEF023BB2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896" t="1544" b="2875"/>
            <a:stretch/>
          </p:blipFill>
          <p:spPr>
            <a:xfrm>
              <a:off x="669850" y="2019782"/>
              <a:ext cx="5426149" cy="25628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449CA439-F39B-16BA-6AE7-BBA6474B7F69}"/>
                </a:ext>
              </a:extLst>
            </p:cNvPr>
            <p:cNvGrpSpPr/>
            <p:nvPr/>
          </p:nvGrpSpPr>
          <p:grpSpPr>
            <a:xfrm>
              <a:off x="1535679" y="2271473"/>
              <a:ext cx="1253132" cy="1085551"/>
              <a:chOff x="1535679" y="2271473"/>
              <a:chExt cx="1253132" cy="1085551"/>
            </a:xfrm>
          </p:grpSpPr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E46720D-1138-E77B-AEA4-98E93792C1E5}"/>
                  </a:ext>
                </a:extLst>
              </p:cNvPr>
              <p:cNvSpPr txBox="1"/>
              <p:nvPr/>
            </p:nvSpPr>
            <p:spPr>
              <a:xfrm>
                <a:off x="1535679" y="2271473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1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DAD132AF-4FB9-804C-FEAB-7482A1735DF4}"/>
                  </a:ext>
                </a:extLst>
              </p:cNvPr>
              <p:cNvSpPr txBox="1"/>
              <p:nvPr/>
            </p:nvSpPr>
            <p:spPr>
              <a:xfrm>
                <a:off x="2054148" y="2271473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2</a:t>
                </a:r>
              </a:p>
            </p:txBody>
          </p: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9BC85B88-42AC-263F-0C7B-42E239AD0C77}"/>
                  </a:ext>
                </a:extLst>
              </p:cNvPr>
              <p:cNvSpPr txBox="1"/>
              <p:nvPr/>
            </p:nvSpPr>
            <p:spPr>
              <a:xfrm>
                <a:off x="2477507" y="2987692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3</a:t>
                </a:r>
              </a:p>
            </p:txBody>
          </p:sp>
        </p:grp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0F65B56C-67C2-B843-3FBB-6BCD30DE0D35}"/>
                </a:ext>
              </a:extLst>
            </p:cNvPr>
            <p:cNvGrpSpPr/>
            <p:nvPr/>
          </p:nvGrpSpPr>
          <p:grpSpPr>
            <a:xfrm rot="1220537">
              <a:off x="4536300" y="2360140"/>
              <a:ext cx="1253132" cy="1085551"/>
              <a:chOff x="1535679" y="2271473"/>
              <a:chExt cx="1253132" cy="1085551"/>
            </a:xfrm>
          </p:grpSpPr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4B3BCBAA-5639-0AB9-1322-C43234764067}"/>
                  </a:ext>
                </a:extLst>
              </p:cNvPr>
              <p:cNvSpPr txBox="1"/>
              <p:nvPr/>
            </p:nvSpPr>
            <p:spPr>
              <a:xfrm>
                <a:off x="1535679" y="2271473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1</a:t>
                </a:r>
              </a:p>
            </p:txBody>
          </p:sp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489F7441-248B-65E6-36F1-965042E2FCC2}"/>
                  </a:ext>
                </a:extLst>
              </p:cNvPr>
              <p:cNvSpPr txBox="1"/>
              <p:nvPr/>
            </p:nvSpPr>
            <p:spPr>
              <a:xfrm>
                <a:off x="2054148" y="2271473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2</a:t>
                </a:r>
              </a:p>
            </p:txBody>
          </p:sp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6E72033E-A8E7-AE25-482A-D77AACFBAA77}"/>
                  </a:ext>
                </a:extLst>
              </p:cNvPr>
              <p:cNvSpPr txBox="1"/>
              <p:nvPr/>
            </p:nvSpPr>
            <p:spPr>
              <a:xfrm>
                <a:off x="2477507" y="2987692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3</a:t>
                </a:r>
              </a:p>
            </p:txBody>
          </p:sp>
        </p:grp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C93806A2-407D-DA32-3003-68B14E3C0C4C}"/>
              </a:ext>
            </a:extLst>
          </p:cNvPr>
          <p:cNvGrpSpPr/>
          <p:nvPr/>
        </p:nvGrpSpPr>
        <p:grpSpPr>
          <a:xfrm>
            <a:off x="2465271" y="1397314"/>
            <a:ext cx="7941527" cy="3612800"/>
            <a:chOff x="2467985" y="1225448"/>
            <a:chExt cx="7941527" cy="3612800"/>
          </a:xfrm>
        </p:grpSpPr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E787557A-8AAC-068A-D03E-520F3C1AE0B2}"/>
                </a:ext>
              </a:extLst>
            </p:cNvPr>
            <p:cNvGrpSpPr/>
            <p:nvPr/>
          </p:nvGrpSpPr>
          <p:grpSpPr>
            <a:xfrm>
              <a:off x="2467985" y="1225448"/>
              <a:ext cx="7020937" cy="3612800"/>
              <a:chOff x="2467985" y="1225448"/>
              <a:chExt cx="7020937" cy="3612800"/>
            </a:xfrm>
          </p:grpSpPr>
          <p:pic>
            <p:nvPicPr>
              <p:cNvPr id="31" name="Immagine 30">
                <a:extLst>
                  <a:ext uri="{FF2B5EF4-FFF2-40B4-BE49-F238E27FC236}">
                    <a16:creationId xmlns:a16="http://schemas.microsoft.com/office/drawing/2014/main" id="{8E017408-B204-233B-90BA-FE8F640B9A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8211" t="6112" r="22578"/>
              <a:stretch/>
            </p:blipFill>
            <p:spPr>
              <a:xfrm>
                <a:off x="5950527" y="1225448"/>
                <a:ext cx="3538395" cy="3600000"/>
              </a:xfrm>
              <a:prstGeom prst="rect">
                <a:avLst/>
              </a:prstGeom>
            </p:spPr>
          </p:pic>
          <p:pic>
            <p:nvPicPr>
              <p:cNvPr id="33" name="Immagine 32">
                <a:extLst>
                  <a:ext uri="{FF2B5EF4-FFF2-40B4-BE49-F238E27FC236}">
                    <a16:creationId xmlns:a16="http://schemas.microsoft.com/office/drawing/2014/main" id="{BC1587D2-0EA1-3B29-CA24-A521214267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9899" t="6112" r="23139"/>
              <a:stretch/>
            </p:blipFill>
            <p:spPr>
              <a:xfrm>
                <a:off x="2467985" y="1238248"/>
                <a:ext cx="3423399" cy="3600000"/>
              </a:xfrm>
              <a:prstGeom prst="rect">
                <a:avLst/>
              </a:prstGeom>
            </p:spPr>
          </p:pic>
        </p:grp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D23822BC-45E4-F28F-2C29-3B219755FFB1}"/>
                </a:ext>
              </a:extLst>
            </p:cNvPr>
            <p:cNvSpPr txBox="1"/>
            <p:nvPr/>
          </p:nvSpPr>
          <p:spPr>
            <a:xfrm>
              <a:off x="3689718" y="2957164"/>
              <a:ext cx="49793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solidFill>
                    <a:schemeClr val="bg1"/>
                  </a:solidFill>
                </a:rPr>
                <a:t>Overlap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err="1">
                  <a:solidFill>
                    <a:schemeClr val="bg1"/>
                  </a:solidFill>
                </a:rPr>
                <a:t>this</a:t>
              </a:r>
              <a:r>
                <a:rPr lang="it-IT" dirty="0">
                  <a:solidFill>
                    <a:schemeClr val="bg1"/>
                  </a:solidFill>
                </a:rPr>
                <a:t> with </a:t>
              </a:r>
              <a:r>
                <a:rPr lang="it-IT" dirty="0" err="1">
                  <a:solidFill>
                    <a:schemeClr val="bg1"/>
                  </a:solidFill>
                </a:rPr>
                <a:t>this</a:t>
              </a:r>
              <a:r>
                <a:rPr lang="it-IT" dirty="0">
                  <a:solidFill>
                    <a:schemeClr val="bg1"/>
                  </a:solidFill>
                </a:rPr>
                <a:t> and make </a:t>
              </a:r>
              <a:r>
                <a:rPr lang="it-IT" dirty="0" err="1">
                  <a:solidFill>
                    <a:schemeClr val="bg1"/>
                  </a:solidFill>
                </a:rPr>
                <a:t>interference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err="1">
                  <a:solidFill>
                    <a:schemeClr val="bg1"/>
                  </a:solidFill>
                </a:rPr>
                <a:t>here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</a:p>
          </p:txBody>
        </p:sp>
        <p:cxnSp>
          <p:nvCxnSpPr>
            <p:cNvPr id="37" name="Connettore 2 36">
              <a:extLst>
                <a:ext uri="{FF2B5EF4-FFF2-40B4-BE49-F238E27FC236}">
                  <a16:creationId xmlns:a16="http://schemas.microsoft.com/office/drawing/2014/main" id="{30AEF092-5BAB-9B04-D5F5-C88D0DC0010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22440" y="2323837"/>
              <a:ext cx="413322" cy="701611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2 37">
              <a:extLst>
                <a:ext uri="{FF2B5EF4-FFF2-40B4-BE49-F238E27FC236}">
                  <a16:creationId xmlns:a16="http://schemas.microsoft.com/office/drawing/2014/main" id="{65435BC3-8F53-8ECA-1896-79272A4ECB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42084" y="2155928"/>
              <a:ext cx="2275665" cy="83176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2 41">
              <a:extLst>
                <a:ext uri="{FF2B5EF4-FFF2-40B4-BE49-F238E27FC236}">
                  <a16:creationId xmlns:a16="http://schemas.microsoft.com/office/drawing/2014/main" id="{48CED910-8662-EBC7-7F55-7BF7A388542E}"/>
                </a:ext>
              </a:extLst>
            </p:cNvPr>
            <p:cNvCxnSpPr>
              <a:cxnSpLocks/>
              <a:endCxn id="18" idx="2"/>
            </p:cNvCxnSpPr>
            <p:nvPr/>
          </p:nvCxnSpPr>
          <p:spPr>
            <a:xfrm flipV="1">
              <a:off x="8337561" y="2406570"/>
              <a:ext cx="2071951" cy="71149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11FEA8E0-F683-159E-014F-57F7FE8C76A0}"/>
              </a:ext>
            </a:extLst>
          </p:cNvPr>
          <p:cNvGrpSpPr/>
          <p:nvPr/>
        </p:nvGrpSpPr>
        <p:grpSpPr>
          <a:xfrm>
            <a:off x="4660489" y="1896129"/>
            <a:ext cx="2552458" cy="2552458"/>
            <a:chOff x="4669817" y="3131616"/>
            <a:chExt cx="2552458" cy="2552458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2DDEB782-2B42-B396-35A5-711C21776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9817" y="3131616"/>
              <a:ext cx="2552458" cy="2552458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02C6C33F-7763-DE11-D22F-098322234BA9}"/>
                </a:ext>
              </a:extLst>
            </p:cNvPr>
            <p:cNvSpPr txBox="1"/>
            <p:nvPr/>
          </p:nvSpPr>
          <p:spPr>
            <a:xfrm>
              <a:off x="4948236" y="4328725"/>
              <a:ext cx="2007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The Ciao Ciao WFS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035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B772B6B1-3BFB-722B-AB52-3A4BA3566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interferometric</a:t>
            </a:r>
            <a:r>
              <a:rPr lang="it-IT" dirty="0"/>
              <a:t> </a:t>
            </a:r>
            <a:r>
              <a:rPr lang="it-IT" dirty="0" err="1"/>
              <a:t>petalometers</a:t>
            </a:r>
            <a:endParaRPr 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295D98E-83F2-D536-C9BC-39D39BB55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B5F39B3-480D-E0BC-4AA0-86D8D42BC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CF271D4-F8BE-9DBA-BB5F-DFFF1479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5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D52ACC6-3601-233B-1373-00274AB02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" y="1276203"/>
            <a:ext cx="6344920" cy="354800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5CD22CC-64F7-B9C1-2845-1F8DD274BD11}"/>
              </a:ext>
            </a:extLst>
          </p:cNvPr>
          <p:cNvSpPr txBox="1"/>
          <p:nvPr/>
        </p:nvSpPr>
        <p:spPr>
          <a:xfrm>
            <a:off x="299720" y="5146286"/>
            <a:ext cx="411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Ron</a:t>
            </a:r>
            <a:r>
              <a:rPr lang="it-IT" dirty="0"/>
              <a:t> </a:t>
            </a:r>
            <a:r>
              <a:rPr lang="it-IT" dirty="0" err="1"/>
              <a:t>Holzloehner</a:t>
            </a:r>
            <a:r>
              <a:rPr lang="it-IT" dirty="0"/>
              <a:t> - WFS workshop Firenze    https://</a:t>
            </a:r>
            <a:r>
              <a:rPr lang="it-IT" dirty="0" err="1"/>
              <a:t>www.sait.it</a:t>
            </a:r>
            <a:r>
              <a:rPr lang="it-IT" dirty="0"/>
              <a:t>/</a:t>
            </a:r>
            <a:r>
              <a:rPr lang="it-IT" dirty="0" err="1"/>
              <a:t>node</a:t>
            </a:r>
            <a:r>
              <a:rPr lang="it-IT" dirty="0"/>
              <a:t>/470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72AE0C8-F969-9AAF-7B66-C2DB30CFC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216" y="5061025"/>
            <a:ext cx="4114800" cy="10668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D91A2AB-1790-E121-5A13-161C3913E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130" y="1313291"/>
            <a:ext cx="30988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49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14EACB-6374-478F-AD3C-6F035C233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difference</a:t>
            </a:r>
            <a:r>
              <a:rPr lang="it-IT" dirty="0"/>
              <a:t> </a:t>
            </a:r>
            <a:r>
              <a:rPr lang="it-IT" dirty="0" err="1"/>
              <a:t>reconstruction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CB06BB-B095-A38F-56F1-597BD011E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3099AF-7993-1623-3FF0-8F08CCFAE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E9F2EE-6E77-8329-8E74-FEE84FD9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6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11AC0DB-891F-7555-CD76-1188DB1A44D8}"/>
                  </a:ext>
                </a:extLst>
              </p:cNvPr>
              <p:cNvSpPr txBox="1"/>
              <p:nvPr/>
            </p:nvSpPr>
            <p:spPr>
              <a:xfrm>
                <a:off x="531628" y="1711842"/>
                <a:ext cx="25512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11AC0DB-891F-7555-CD76-1188DB1A4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28" y="1711842"/>
                <a:ext cx="2551276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E17ED425-8F22-F8FA-F178-1959FABEBB10}"/>
                  </a:ext>
                </a:extLst>
              </p:cNvPr>
              <p:cNvSpPr txBox="1"/>
              <p:nvPr/>
            </p:nvSpPr>
            <p:spPr>
              <a:xfrm>
                <a:off x="531628" y="2204484"/>
                <a:ext cx="25912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E17ED425-8F22-F8FA-F178-1959FABEB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28" y="2204484"/>
                <a:ext cx="2591286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C2BF3AF9-6FA9-C7EE-9305-46551BEE0060}"/>
                  </a:ext>
                </a:extLst>
              </p:cNvPr>
              <p:cNvSpPr txBox="1"/>
              <p:nvPr/>
            </p:nvSpPr>
            <p:spPr>
              <a:xfrm>
                <a:off x="3812362" y="1952871"/>
                <a:ext cx="5153206" cy="43845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1,2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⁡(</m:t>
                                  </m:r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C2BF3AF9-6FA9-C7EE-9305-46551BEE0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362" y="1952871"/>
                <a:ext cx="5153206" cy="438453"/>
              </a:xfrm>
              <a:prstGeom prst="rect">
                <a:avLst/>
              </a:prstGeom>
              <a:blipFill>
                <a:blip r:embed="rId5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9219318-5281-AF43-B130-744915E81818}"/>
                  </a:ext>
                </a:extLst>
              </p:cNvPr>
              <p:cNvSpPr txBox="1"/>
              <p:nvPr/>
            </p:nvSpPr>
            <p:spPr>
              <a:xfrm>
                <a:off x="9655016" y="1987431"/>
                <a:ext cx="2327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9219318-5281-AF43-B130-744915E81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5016" y="1987431"/>
                <a:ext cx="2327881" cy="369332"/>
              </a:xfrm>
              <a:prstGeom prst="rect">
                <a:avLst/>
              </a:prstGeom>
              <a:blipFill>
                <a:blip r:embed="rId6"/>
                <a:stretch>
                  <a:fillRect l="-2174" t="-6667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6D60837-EA57-35D8-5B40-A4963EF83855}"/>
                  </a:ext>
                </a:extLst>
              </p:cNvPr>
              <p:cNvSpPr txBox="1"/>
              <p:nvPr/>
            </p:nvSpPr>
            <p:spPr>
              <a:xfrm>
                <a:off x="531628" y="2966185"/>
                <a:ext cx="10822171" cy="2861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The </a:t>
                </a:r>
                <a:r>
                  <a:rPr lang="it-IT" dirty="0" err="1"/>
                  <a:t>phase</a:t>
                </a:r>
                <a:r>
                  <a:rPr lang="it-IT" dirty="0"/>
                  <a:t> </a:t>
                </a:r>
                <a:r>
                  <a:rPr lang="it-IT" dirty="0" err="1"/>
                  <a:t>difference</a:t>
                </a:r>
                <a:r>
                  <a:rPr lang="it-IT" dirty="0"/>
                  <a:t> </a:t>
                </a:r>
                <a:r>
                  <a:rPr lang="it-IT" dirty="0" err="1"/>
                  <a:t>across</a:t>
                </a:r>
                <a:r>
                  <a:rPr lang="it-IT" dirty="0"/>
                  <a:t> the spider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dirty="0"/>
                  <a:t> can be </a:t>
                </a:r>
                <a:r>
                  <a:rPr lang="it-IT" dirty="0" err="1"/>
                  <a:t>retrieved</a:t>
                </a:r>
                <a:r>
                  <a:rPr lang="it-IT" dirty="0"/>
                  <a:t> from the </a:t>
                </a:r>
                <a:r>
                  <a:rPr lang="it-IT" dirty="0" err="1"/>
                  <a:t>interferogram</a:t>
                </a:r>
                <a:endParaRPr lang="it-IT" dirty="0"/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arccos</m:t>
                          </m:r>
                        </m:fName>
                        <m:e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it-IT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it-IT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2400" i="1">
                                                  <a:latin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sz="2400" i="1">
                                                  <a:latin typeface="Cambria Math" panose="02040503050406030204" pitchFamily="18" charset="0"/>
                                                </a:rPr>
                                                <m:t>1,2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it-IT" dirty="0"/>
              </a:p>
              <a:p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err="1"/>
                  <a:t>It</a:t>
                </a:r>
                <a:r>
                  <a:rPr lang="it-IT" dirty="0"/>
                  <a:t> </a:t>
                </a:r>
                <a:r>
                  <a:rPr lang="it-IT" dirty="0" err="1"/>
                  <a:t>requires</a:t>
                </a:r>
                <a:r>
                  <a:rPr lang="it-IT" dirty="0"/>
                  <a:t> </a:t>
                </a:r>
                <a:r>
                  <a:rPr lang="it-IT" dirty="0" err="1"/>
                  <a:t>monochromatic</a:t>
                </a:r>
                <a:r>
                  <a:rPr lang="it-IT" dirty="0"/>
                  <a:t> </a:t>
                </a:r>
                <a:r>
                  <a:rPr lang="it-IT" dirty="0" err="1"/>
                  <a:t>beams</a:t>
                </a:r>
                <a:r>
                  <a:rPr lang="it-IT" dirty="0"/>
                  <a:t> – </a:t>
                </a:r>
                <a:r>
                  <a:rPr lang="it-IT" dirty="0" err="1"/>
                  <a:t>we</a:t>
                </a:r>
                <a:r>
                  <a:rPr lang="it-IT" dirty="0"/>
                  <a:t> assume </a:t>
                </a:r>
                <a:r>
                  <a:rPr lang="it-IT" dirty="0" err="1"/>
                  <a:t>narrowband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2200nm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err="1"/>
                  <a:t>Phase-shifting</a:t>
                </a:r>
                <a:r>
                  <a:rPr lang="it-IT" dirty="0"/>
                  <a:t> techniques can be </a:t>
                </a:r>
                <a:r>
                  <a:rPr lang="it-IT" dirty="0" err="1"/>
                  <a:t>used</a:t>
                </a:r>
                <a:r>
                  <a:rPr lang="it-IT" dirty="0"/>
                  <a:t> to </a:t>
                </a:r>
                <a:r>
                  <a:rPr lang="it-IT" dirty="0" err="1"/>
                  <a:t>extend</a:t>
                </a:r>
                <a:r>
                  <a:rPr lang="it-IT" dirty="0"/>
                  <a:t> the </a:t>
                </a:r>
                <a:r>
                  <a:rPr lang="it-IT" dirty="0" err="1"/>
                  <a:t>capture</a:t>
                </a:r>
                <a:r>
                  <a:rPr lang="it-IT" dirty="0"/>
                  <a:t> range 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it-IT" dirty="0"/>
                  <a:t>.   More </a:t>
                </a:r>
                <a:r>
                  <a:rPr lang="it-IT" dirty="0" err="1"/>
                  <a:t>exposures</a:t>
                </a:r>
                <a:r>
                  <a:rPr lang="it-IT" dirty="0">
                    <a:sym typeface="Wingdings" pitchFamily="2" charset="2"/>
                  </a:rPr>
                  <a:t>  -  </a:t>
                </a:r>
                <a:r>
                  <a:rPr lang="it-IT" dirty="0" err="1">
                    <a:sym typeface="Wingdings" pitchFamily="2" charset="2"/>
                  </a:rPr>
                  <a:t>slower</a:t>
                </a:r>
                <a:r>
                  <a:rPr lang="it-IT" dirty="0">
                    <a:sym typeface="Wingdings" pitchFamily="2" charset="2"/>
                  </a:rPr>
                  <a:t> – </a:t>
                </a:r>
                <a:r>
                  <a:rPr lang="it-IT" dirty="0" err="1">
                    <a:sym typeface="Wingdings" pitchFamily="2" charset="2"/>
                  </a:rPr>
                  <a:t>needs</a:t>
                </a:r>
                <a:r>
                  <a:rPr lang="it-IT" dirty="0">
                    <a:sym typeface="Wingdings" pitchFamily="2" charset="2"/>
                  </a:rPr>
                  <a:t>  </a:t>
                </a:r>
                <a:r>
                  <a:rPr lang="it-IT" dirty="0" err="1">
                    <a:sym typeface="Wingdings" pitchFamily="2" charset="2"/>
                  </a:rPr>
                  <a:t>piston</a:t>
                </a:r>
                <a:r>
                  <a:rPr lang="it-IT" dirty="0">
                    <a:sym typeface="Wingdings" pitchFamily="2" charset="2"/>
                  </a:rPr>
                  <a:t> </a:t>
                </a:r>
                <a:r>
                  <a:rPr lang="it-IT" dirty="0" err="1">
                    <a:sym typeface="Wingdings" pitchFamily="2" charset="2"/>
                  </a:rPr>
                  <a:t>mirror</a:t>
                </a:r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Multi-lambda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possible</a:t>
                </a:r>
                <a:r>
                  <a:rPr lang="it-IT" dirty="0"/>
                  <a:t> to </a:t>
                </a:r>
                <a:r>
                  <a:rPr lang="it-IT" dirty="0" err="1"/>
                  <a:t>extend</a:t>
                </a:r>
                <a:r>
                  <a:rPr lang="it-IT" dirty="0"/>
                  <a:t> </a:t>
                </a:r>
                <a:r>
                  <a:rPr lang="it-IT" dirty="0" err="1"/>
                  <a:t>beyond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it-IT" dirty="0"/>
                  <a:t> - </a:t>
                </a:r>
                <a:r>
                  <a:rPr lang="it-IT" dirty="0" err="1"/>
                  <a:t>even</a:t>
                </a:r>
                <a:r>
                  <a:rPr lang="it-IT" dirty="0"/>
                  <a:t> </a:t>
                </a:r>
                <a:r>
                  <a:rPr lang="it-IT" dirty="0" err="1"/>
                  <a:t>slower</a:t>
                </a:r>
                <a:endParaRPr lang="it-IT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6D60837-EA57-35D8-5B40-A4963EF83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28" y="2966185"/>
                <a:ext cx="10822171" cy="2861168"/>
              </a:xfrm>
              <a:prstGeom prst="rect">
                <a:avLst/>
              </a:prstGeom>
              <a:blipFill>
                <a:blip r:embed="rId7"/>
                <a:stretch>
                  <a:fillRect l="-469" t="-885" b="-2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magine 12">
            <a:extLst>
              <a:ext uri="{FF2B5EF4-FFF2-40B4-BE49-F238E27FC236}">
                <a16:creationId xmlns:a16="http://schemas.microsoft.com/office/drawing/2014/main" id="{461C43CD-6F8F-4ABF-5B63-D91CBA9ABE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6513" y="1773917"/>
            <a:ext cx="7772400" cy="3152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014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C48A34-10D0-D2D6-CB11-16FB225CD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Impact of </a:t>
            </a:r>
            <a:r>
              <a:rPr lang="it-IT" dirty="0" err="1"/>
              <a:t>residual</a:t>
            </a:r>
            <a:r>
              <a:rPr lang="it-IT" dirty="0"/>
              <a:t> </a:t>
            </a:r>
            <a:r>
              <a:rPr lang="it-IT" dirty="0" err="1"/>
              <a:t>turbulence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988C199-9D95-4227-10A3-744FBB44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1535407-85D9-B3A3-B1C9-65D5E216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5018A22-C393-9319-4E37-9AD54384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7</a:t>
            </a:fld>
            <a:endParaRPr lang="it-IT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95BDF1B-B3A5-54BB-DB23-75A78AC87512}"/>
              </a:ext>
            </a:extLst>
          </p:cNvPr>
          <p:cNvGrpSpPr/>
          <p:nvPr/>
        </p:nvGrpSpPr>
        <p:grpSpPr>
          <a:xfrm>
            <a:off x="693731" y="1527341"/>
            <a:ext cx="10982547" cy="4456028"/>
            <a:chOff x="704122" y="1515729"/>
            <a:chExt cx="10982547" cy="445602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CasellaDiTesto 6">
                  <a:extLst>
                    <a:ext uri="{FF2B5EF4-FFF2-40B4-BE49-F238E27FC236}">
                      <a16:creationId xmlns:a16="http://schemas.microsoft.com/office/drawing/2014/main" id="{52778D3F-357C-609E-D76C-A11FF65B02ED}"/>
                    </a:ext>
                  </a:extLst>
                </p:cNvPr>
                <p:cNvSpPr txBox="1"/>
                <p:nvPr/>
              </p:nvSpPr>
              <p:spPr>
                <a:xfrm>
                  <a:off x="704122" y="1515729"/>
                  <a:ext cx="10982547" cy="44560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2000" dirty="0"/>
                    <a:t>Splitting </a:t>
                  </a:r>
                  <a14:m>
                    <m:oMath xmlns:m="http://schemas.openxmlformats.org/officeDocument/2006/math">
                      <m:r>
                        <a:rPr lang="it-IT" sz="200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it-IT" sz="2000">
                          <a:latin typeface="Cambria Math" panose="02040503050406030204" pitchFamily="18" charset="0"/>
                        </a:rPr>
                        <m:t>𝜃</m:t>
                      </m:r>
                    </m:oMath>
                  </a14:m>
                  <a:r>
                    <a:rPr lang="it-IT" sz="2000" dirty="0"/>
                    <a:t>  in 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it-IT" sz="2000" dirty="0" err="1"/>
                    <a:t>static</a:t>
                  </a:r>
                  <a:r>
                    <a:rPr lang="it-IT" sz="2000" dirty="0"/>
                    <a:t> </a:t>
                  </a:r>
                  <a:r>
                    <a:rPr lang="it-IT" sz="2000" dirty="0" err="1"/>
                    <a:t>p</a:t>
                  </a:r>
                  <a:r>
                    <a:rPr lang="it-IT" sz="2000" dirty="0"/>
                    <a:t>hase jump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j</m:t>
                      </m:r>
                      <m:r>
                        <a:rPr lang="it-IT" sz="2000" b="0" i="0" smtClean="0">
                          <a:latin typeface="Cambria Math" panose="02040503050406030204" pitchFamily="18" charset="0"/>
                        </a:rPr>
                        <m:t>=∆</m:t>
                      </m:r>
                      <m:r>
                        <a:rPr lang="it-IT" sz="200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200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sz="20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00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sz="20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it-IT" sz="2000" dirty="0"/>
                    <a:t> and 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it-IT" sz="2000" dirty="0" err="1"/>
                    <a:t>turbulence</a:t>
                  </a:r>
                  <a:r>
                    <a:rPr lang="it-IT" sz="2000" dirty="0"/>
                    <a:t> </a:t>
                  </a:r>
                  <a14:m>
                    <m:oMath xmlns:m="http://schemas.openxmlformats.org/officeDocument/2006/math">
                      <m:r>
                        <a:rPr lang="it-IT" sz="200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it-IT" sz="200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it-IT" sz="200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000">
                          <a:latin typeface="Cambria Math" panose="02040503050406030204" pitchFamily="18" charset="0"/>
                        </a:rPr>
                        <m:t>)= 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20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00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000"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20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00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00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it-IT" sz="2000" dirty="0"/>
                    <a:t> </a:t>
                  </a:r>
                  <a:r>
                    <a:rPr lang="it-IT" sz="2000" dirty="0" err="1"/>
                    <a:t>evolving</a:t>
                  </a:r>
                  <a:r>
                    <a:rPr lang="it-IT" sz="2000" dirty="0"/>
                    <a:t> </a:t>
                  </a:r>
                  <a:r>
                    <a:rPr lang="it-IT" sz="2000" dirty="0" err="1"/>
                    <a:t>during</a:t>
                  </a:r>
                  <a:r>
                    <a:rPr lang="it-IT" sz="2000" dirty="0"/>
                    <a:t> T</a:t>
                  </a:r>
                </a:p>
                <a:p>
                  <a:r>
                    <a:rPr lang="it-IT" sz="2000" dirty="0">
                      <a:latin typeface="Cambria Math" panose="02040503050406030204" pitchFamily="18" charset="0"/>
                    </a:rPr>
                    <a:t>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it-IT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2000" i="1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it-IT" sz="2000" i="1">
                                            <a:latin typeface="Cambria Math" panose="02040503050406030204" pitchFamily="18" charset="0"/>
                                          </a:rPr>
                                          <m:t>1,2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−1= </m:t>
                        </m:r>
                        <m:sSub>
                          <m:sSub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unc>
                                  <m:funcPr>
                                    <m:ctrlP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it-IT" sz="20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it-IT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it-IT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it-IT" sz="20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it-IT" sz="20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it-IT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it-IT" sz="20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e>
                            </m:d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unc>
                                  <m:funcPr>
                                    <m:ctrlP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it-IT" sz="20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it-IT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∆</m:t>
                                        </m:r>
                                        <m:r>
                                          <a:rPr lang="it-IT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  <m:r>
                                          <a:rPr lang="it-IT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+∆</m:t>
                                        </m:r>
                                        <m:r>
                                          <a:rPr lang="it-IT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  <m:d>
                                          <m:dPr>
                                            <m:ctrlPr>
                                              <a:rPr lang="it-IT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it-IT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func>
                              </m:e>
                            </m:d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it-IT" sz="20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</m:func>
                        <m:sSub>
                          <m:sSub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unc>
                                  <m:funcPr>
                                    <m:ctrlP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it-IT" sz="20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it-IT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it-IT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  <m:d>
                                      <m:dPr>
                                        <m:ctrlPr>
                                          <a:rPr lang="it-IT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d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it-IT" sz="20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</m:func>
                        <m:sSub>
                          <m:sSub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unc>
                                  <m:funcPr>
                                    <m:ctrlP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it-IT" sz="20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it-IT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it-IT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  <m:d>
                                      <m:dPr>
                                        <m:ctrlPr>
                                          <a:rPr lang="it-IT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d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it-IT" sz="2000" i="1" dirty="0">
                    <a:latin typeface="Cambria Math" panose="02040503050406030204" pitchFamily="18" charset="0"/>
                  </a:endParaRPr>
                </a:p>
                <a:p>
                  <a:endParaRPr lang="it-IT" sz="2000" i="1" dirty="0">
                    <a:latin typeface="Cambria Math" panose="02040503050406030204" pitchFamily="18" charset="0"/>
                  </a:endParaRPr>
                </a:p>
                <a:p>
                  <a:endParaRPr lang="it-IT" sz="2000" dirty="0"/>
                </a:p>
                <a:p>
                  <a:endParaRPr lang="it-IT" sz="2000" dirty="0"/>
                </a:p>
                <a:p>
                  <a:r>
                    <a:rPr lang="it-IT" sz="2000" dirty="0" err="1"/>
                    <a:t>where</a:t>
                  </a:r>
                  <a:r>
                    <a:rPr lang="it-IT" sz="200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sz="2000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it-IT" sz="2000" dirty="0"/>
                    <a:t> assuming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d>
                                <m:d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it-IT" sz="2000" dirty="0"/>
                    <a:t> and </a:t>
                  </a:r>
                  <a:r>
                    <a:rPr lang="it-IT" sz="2000" dirty="0" err="1"/>
                    <a:t>skewness</a:t>
                  </a:r>
                  <a:r>
                    <a:rPr lang="it-IT" sz="2000" dirty="0"/>
                    <a:t> </a:t>
                  </a:r>
                  <a14:m>
                    <m:oMath xmlns:m="http://schemas.openxmlformats.org/officeDocument/2006/math"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it-IT" sz="2000" dirty="0"/>
                    <a:t> </a:t>
                  </a:r>
                </a:p>
                <a:p>
                  <a:endParaRPr lang="it-IT" sz="2000" dirty="0"/>
                </a:p>
                <a:p>
                  <a:r>
                    <a:rPr lang="it-IT" sz="2000" dirty="0"/>
                    <a:t>➜ the </a:t>
                  </a:r>
                  <a:r>
                    <a:rPr lang="it-IT" sz="2000" dirty="0" err="1"/>
                    <a:t>spatial</a:t>
                  </a:r>
                  <a:r>
                    <a:rPr lang="it-IT" sz="2000" dirty="0"/>
                    <a:t> </a:t>
                  </a:r>
                  <a:r>
                    <a:rPr lang="it-IT" sz="2000" dirty="0" err="1"/>
                    <a:t>decorrelation</a:t>
                  </a:r>
                  <a:r>
                    <a:rPr lang="it-IT" sz="2000" dirty="0"/>
                    <a:t> of the </a:t>
                  </a:r>
                  <a:r>
                    <a:rPr lang="it-IT" sz="2000" dirty="0" err="1"/>
                    <a:t>turbulence</a:t>
                  </a:r>
                  <a:r>
                    <a:rPr lang="it-IT" sz="2000" dirty="0"/>
                    <a:t> </a:t>
                  </a:r>
                  <a:r>
                    <a:rPr lang="it-IT" sz="2000" dirty="0" err="1"/>
                    <a:t>biases</a:t>
                  </a:r>
                  <a:r>
                    <a:rPr lang="it-IT" sz="2000" dirty="0"/>
                    <a:t> the </a:t>
                  </a:r>
                  <a:r>
                    <a:rPr lang="it-IT" sz="2000" dirty="0" err="1"/>
                    <a:t>measurement</a:t>
                  </a:r>
                  <a:r>
                    <a:rPr lang="it-IT" sz="2000" dirty="0"/>
                    <a:t> of </a:t>
                  </a:r>
                  <a14:m>
                    <m:oMath xmlns:m="http://schemas.openxmlformats.org/officeDocument/2006/math">
                      <m:r>
                        <a:rPr lang="it-IT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it-IT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it-IT" sz="2000" dirty="0"/>
                    <a:t>with a </a:t>
                  </a:r>
                  <a:r>
                    <a:rPr lang="it-IT" sz="2000" dirty="0" err="1"/>
                    <a:t>factor</a:t>
                  </a:r>
                  <a:r>
                    <a:rPr lang="it-IT" sz="2000" dirty="0"/>
                    <a:t> &lt; 1 </a:t>
                  </a:r>
                </a:p>
                <a:p>
                  <a:endParaRPr lang="it-IT" sz="2000" dirty="0"/>
                </a:p>
                <a:p>
                  <a:r>
                    <a:rPr lang="it-IT" i="1" dirty="0" err="1"/>
                    <a:t>Q</a:t>
                  </a:r>
                  <a:r>
                    <a:rPr lang="it-IT" i="1" dirty="0"/>
                    <a:t>: Can be </a:t>
                  </a:r>
                  <a:r>
                    <a:rPr lang="it-IT" i="1" dirty="0" err="1"/>
                    <a:t>estimated</a:t>
                  </a:r>
                  <a:r>
                    <a:rPr lang="it-IT" i="1" dirty="0"/>
                    <a:t> from the non-</a:t>
                  </a:r>
                  <a:r>
                    <a:rPr lang="it-IT" i="1" dirty="0" err="1"/>
                    <a:t>overlapping</a:t>
                  </a:r>
                  <a:r>
                    <a:rPr lang="it-IT" i="1" dirty="0"/>
                    <a:t> </a:t>
                  </a:r>
                  <a:r>
                    <a:rPr lang="it-IT" i="1" dirty="0" err="1"/>
                    <a:t>sectors</a:t>
                  </a:r>
                  <a:r>
                    <a:rPr lang="it-IT" i="1" dirty="0"/>
                    <a:t> (for large T)? Or </a:t>
                  </a:r>
                  <a:r>
                    <a:rPr lang="it-IT" i="1" dirty="0" err="1"/>
                    <a:t>calibrated</a:t>
                  </a:r>
                  <a:r>
                    <a:rPr lang="it-IT" i="1" dirty="0"/>
                    <a:t>?</a:t>
                  </a:r>
                  <a:endParaRPr lang="it-IT" sz="2000" i="1" dirty="0"/>
                </a:p>
              </p:txBody>
            </p:sp>
          </mc:Choice>
          <mc:Fallback>
            <p:sp>
              <p:nvSpPr>
                <p:cNvPr id="7" name="CasellaDiTesto 6">
                  <a:extLst>
                    <a:ext uri="{FF2B5EF4-FFF2-40B4-BE49-F238E27FC236}">
                      <a16:creationId xmlns:a16="http://schemas.microsoft.com/office/drawing/2014/main" id="{52778D3F-357C-609E-D76C-A11FF65B02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122" y="1515729"/>
                  <a:ext cx="10982547" cy="4456028"/>
                </a:xfrm>
                <a:prstGeom prst="rect">
                  <a:avLst/>
                </a:prstGeom>
                <a:blipFill>
                  <a:blip r:embed="rId2"/>
                  <a:stretch>
                    <a:fillRect l="-577" t="-852" b="-56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A3751D43-B213-D02F-1ADD-D2D795C9C060}"/>
                    </a:ext>
                  </a:extLst>
                </p:cNvPr>
                <p:cNvSpPr txBox="1"/>
                <p:nvPr/>
              </p:nvSpPr>
              <p:spPr>
                <a:xfrm>
                  <a:off x="4208585" y="3568922"/>
                  <a:ext cx="4545209" cy="63075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it-IT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it-IT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800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it-IT" sz="2800" i="1">
                                        <a:latin typeface="Cambria Math" panose="02040503050406030204" pitchFamily="18" charset="0"/>
                                      </a:rPr>
                                      <m:t>1,2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it-IT" sz="2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func>
                          <m:func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it-IT" sz="28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it-IT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it-IT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</m:func>
                        <m:sSub>
                          <m:sSub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it-IT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unc>
                                  <m:funcPr>
                                    <m:ctrlPr>
                                      <a:rPr lang="it-IT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it-IT" sz="28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it-IT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it-IT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  <m:d>
                                      <m:dPr>
                                        <m:ctrlPr>
                                          <a:rPr lang="it-IT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d>
                          </m:e>
                          <m:sub>
                            <m:r>
                              <a:rPr lang="it-IT" sz="2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it-IT" sz="2800" dirty="0"/>
                </a:p>
              </p:txBody>
            </p:sp>
          </mc:Choice>
          <mc:Fallback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A3751D43-B213-D02F-1ADD-D2D795C9C0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8585" y="3568922"/>
                  <a:ext cx="4545209" cy="630750"/>
                </a:xfrm>
                <a:prstGeom prst="rect">
                  <a:avLst/>
                </a:prstGeom>
                <a:blipFill>
                  <a:blip r:embed="rId3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00447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4EB723-BC15-DFD3-E85B-4ABC6D283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Optical concept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4DC0984-59DF-546F-14CB-3F23A2081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F2C6D69-5E54-2B29-90CD-8CCD8B70D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D7F3B25-B08F-0B95-A984-E6CABFD6C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8</a:t>
            </a:fld>
            <a:endParaRPr lang="it-IT"/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BF59E0DD-BDF9-EAE6-FF7F-01EFD1C7FF65}"/>
              </a:ext>
            </a:extLst>
          </p:cNvPr>
          <p:cNvGrpSpPr/>
          <p:nvPr/>
        </p:nvGrpSpPr>
        <p:grpSpPr>
          <a:xfrm>
            <a:off x="838200" y="1963990"/>
            <a:ext cx="9580228" cy="3661125"/>
            <a:chOff x="1589181" y="2011999"/>
            <a:chExt cx="9580228" cy="3661125"/>
          </a:xfrm>
        </p:grpSpPr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86B213C3-6902-595F-9460-52F1066C146C}"/>
                </a:ext>
              </a:extLst>
            </p:cNvPr>
            <p:cNvSpPr/>
            <p:nvPr/>
          </p:nvSpPr>
          <p:spPr>
            <a:xfrm rot="16200000">
              <a:off x="5890179" y="2380686"/>
              <a:ext cx="126000" cy="65295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Freccia circolare in su 20">
              <a:extLst>
                <a:ext uri="{FF2B5EF4-FFF2-40B4-BE49-F238E27FC236}">
                  <a16:creationId xmlns:a16="http://schemas.microsoft.com/office/drawing/2014/main" id="{092940EA-3E68-7401-1728-4D620C26D018}"/>
                </a:ext>
              </a:extLst>
            </p:cNvPr>
            <p:cNvSpPr/>
            <p:nvPr/>
          </p:nvSpPr>
          <p:spPr>
            <a:xfrm rot="10800000">
              <a:off x="4916336" y="2292684"/>
              <a:ext cx="1170038" cy="995748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218FAEA9-66F3-EA3C-2839-D8C243B03D2D}"/>
                </a:ext>
              </a:extLst>
            </p:cNvPr>
            <p:cNvSpPr/>
            <p:nvPr/>
          </p:nvSpPr>
          <p:spPr>
            <a:xfrm rot="18913836">
              <a:off x="3481056" y="2659126"/>
              <a:ext cx="124629" cy="128075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8468E829-C3EC-D4B2-EE59-2CF7B4DD72A4}"/>
                </a:ext>
              </a:extLst>
            </p:cNvPr>
            <p:cNvSpPr/>
            <p:nvPr/>
          </p:nvSpPr>
          <p:spPr>
            <a:xfrm rot="18913836">
              <a:off x="7818182" y="4073951"/>
              <a:ext cx="124629" cy="128075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B60797FE-E165-5707-4AF3-C1B07D4A5B1E}"/>
                </a:ext>
              </a:extLst>
            </p:cNvPr>
            <p:cNvSpPr/>
            <p:nvPr/>
          </p:nvSpPr>
          <p:spPr>
            <a:xfrm rot="18913836">
              <a:off x="8091086" y="2637075"/>
              <a:ext cx="124629" cy="128075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C5A41473-06FB-AB05-8789-C2B3AB6A3108}"/>
                </a:ext>
              </a:extLst>
            </p:cNvPr>
            <p:cNvSpPr/>
            <p:nvPr/>
          </p:nvSpPr>
          <p:spPr>
            <a:xfrm rot="18913836">
              <a:off x="3320731" y="4173653"/>
              <a:ext cx="124629" cy="128075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E488A2D3-D586-D108-D1AF-FF3EBCFF091D}"/>
                </a:ext>
              </a:extLst>
            </p:cNvPr>
            <p:cNvSpPr/>
            <p:nvPr/>
          </p:nvSpPr>
          <p:spPr>
            <a:xfrm rot="13514192">
              <a:off x="5296585" y="3943391"/>
              <a:ext cx="124629" cy="72000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B11F70CA-B871-8824-5B76-05FF327AA281}"/>
                </a:ext>
              </a:extLst>
            </p:cNvPr>
            <p:cNvSpPr/>
            <p:nvPr/>
          </p:nvSpPr>
          <p:spPr>
            <a:xfrm rot="16200000">
              <a:off x="5248229" y="2394832"/>
              <a:ext cx="126000" cy="624663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3" name="Triangolo 12">
              <a:extLst>
                <a:ext uri="{FF2B5EF4-FFF2-40B4-BE49-F238E27FC236}">
                  <a16:creationId xmlns:a16="http://schemas.microsoft.com/office/drawing/2014/main" id="{EA118BD7-8591-8FC0-AA24-3A8137733007}"/>
                </a:ext>
              </a:extLst>
            </p:cNvPr>
            <p:cNvSpPr/>
            <p:nvPr/>
          </p:nvSpPr>
          <p:spPr>
            <a:xfrm>
              <a:off x="4998898" y="3161924"/>
              <a:ext cx="1280759" cy="474411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Triangolo 13">
              <a:extLst>
                <a:ext uri="{FF2B5EF4-FFF2-40B4-BE49-F238E27FC236}">
                  <a16:creationId xmlns:a16="http://schemas.microsoft.com/office/drawing/2014/main" id="{F2882B81-0D5F-8EA4-05AD-A632C2491AEC}"/>
                </a:ext>
              </a:extLst>
            </p:cNvPr>
            <p:cNvSpPr/>
            <p:nvPr/>
          </p:nvSpPr>
          <p:spPr>
            <a:xfrm>
              <a:off x="4998897" y="4602777"/>
              <a:ext cx="1280759" cy="474411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Figura a mano libera 16">
              <a:extLst>
                <a:ext uri="{FF2B5EF4-FFF2-40B4-BE49-F238E27FC236}">
                  <a16:creationId xmlns:a16="http://schemas.microsoft.com/office/drawing/2014/main" id="{604CE789-82E8-AAF7-C995-786E4EFCC1A9}"/>
                </a:ext>
              </a:extLst>
            </p:cNvPr>
            <p:cNvSpPr/>
            <p:nvPr/>
          </p:nvSpPr>
          <p:spPr>
            <a:xfrm>
              <a:off x="2156580" y="2785730"/>
              <a:ext cx="7147606" cy="1986719"/>
            </a:xfrm>
            <a:custGeom>
              <a:avLst/>
              <a:gdLst>
                <a:gd name="connsiteX0" fmla="*/ 0 w 8006316"/>
                <a:gd name="connsiteY0" fmla="*/ 542261 h 1754372"/>
                <a:gd name="connsiteX1" fmla="*/ 4125432 w 8006316"/>
                <a:gd name="connsiteY1" fmla="*/ 499730 h 1754372"/>
                <a:gd name="connsiteX2" fmla="*/ 4274288 w 8006316"/>
                <a:gd name="connsiteY2" fmla="*/ 0 h 1754372"/>
                <a:gd name="connsiteX3" fmla="*/ 4486939 w 8006316"/>
                <a:gd name="connsiteY3" fmla="*/ 499730 h 1754372"/>
                <a:gd name="connsiteX4" fmla="*/ 6432698 w 8006316"/>
                <a:gd name="connsiteY4" fmla="*/ 478465 h 1754372"/>
                <a:gd name="connsiteX5" fmla="*/ 6443330 w 8006316"/>
                <a:gd name="connsiteY5" fmla="*/ 1754372 h 1754372"/>
                <a:gd name="connsiteX6" fmla="*/ 8006316 w 8006316"/>
                <a:gd name="connsiteY6" fmla="*/ 1722475 h 1754372"/>
                <a:gd name="connsiteX7" fmla="*/ 8006316 w 8006316"/>
                <a:gd name="connsiteY7" fmla="*/ 1722475 h 1754372"/>
                <a:gd name="connsiteX0" fmla="*/ 0 w 8006316"/>
                <a:gd name="connsiteY0" fmla="*/ 542261 h 1754372"/>
                <a:gd name="connsiteX1" fmla="*/ 4125432 w 8006316"/>
                <a:gd name="connsiteY1" fmla="*/ 499730 h 1754372"/>
                <a:gd name="connsiteX2" fmla="*/ 4274288 w 8006316"/>
                <a:gd name="connsiteY2" fmla="*/ 0 h 1754372"/>
                <a:gd name="connsiteX3" fmla="*/ 4486939 w 8006316"/>
                <a:gd name="connsiteY3" fmla="*/ 499730 h 1754372"/>
                <a:gd name="connsiteX4" fmla="*/ 6453963 w 8006316"/>
                <a:gd name="connsiteY4" fmla="*/ 520995 h 1754372"/>
                <a:gd name="connsiteX5" fmla="*/ 6443330 w 8006316"/>
                <a:gd name="connsiteY5" fmla="*/ 1754372 h 1754372"/>
                <a:gd name="connsiteX6" fmla="*/ 8006316 w 8006316"/>
                <a:gd name="connsiteY6" fmla="*/ 1722475 h 1754372"/>
                <a:gd name="connsiteX7" fmla="*/ 8006316 w 8006316"/>
                <a:gd name="connsiteY7" fmla="*/ 1722475 h 1754372"/>
                <a:gd name="connsiteX0" fmla="*/ 0 w 8006316"/>
                <a:gd name="connsiteY0" fmla="*/ 542261 h 1754372"/>
                <a:gd name="connsiteX1" fmla="*/ 4125432 w 8006316"/>
                <a:gd name="connsiteY1" fmla="*/ 499730 h 1754372"/>
                <a:gd name="connsiteX2" fmla="*/ 4274288 w 8006316"/>
                <a:gd name="connsiteY2" fmla="*/ 0 h 1754372"/>
                <a:gd name="connsiteX3" fmla="*/ 4540102 w 8006316"/>
                <a:gd name="connsiteY3" fmla="*/ 542260 h 1754372"/>
                <a:gd name="connsiteX4" fmla="*/ 6453963 w 8006316"/>
                <a:gd name="connsiteY4" fmla="*/ 520995 h 1754372"/>
                <a:gd name="connsiteX5" fmla="*/ 6443330 w 8006316"/>
                <a:gd name="connsiteY5" fmla="*/ 1754372 h 1754372"/>
                <a:gd name="connsiteX6" fmla="*/ 8006316 w 8006316"/>
                <a:gd name="connsiteY6" fmla="*/ 1722475 h 1754372"/>
                <a:gd name="connsiteX7" fmla="*/ 8006316 w 8006316"/>
                <a:gd name="connsiteY7" fmla="*/ 1722475 h 1754372"/>
                <a:gd name="connsiteX0" fmla="*/ 0 w 8006316"/>
                <a:gd name="connsiteY0" fmla="*/ 542261 h 1754372"/>
                <a:gd name="connsiteX1" fmla="*/ 4072270 w 8006316"/>
                <a:gd name="connsiteY1" fmla="*/ 552893 h 1754372"/>
                <a:gd name="connsiteX2" fmla="*/ 4274288 w 8006316"/>
                <a:gd name="connsiteY2" fmla="*/ 0 h 1754372"/>
                <a:gd name="connsiteX3" fmla="*/ 4540102 w 8006316"/>
                <a:gd name="connsiteY3" fmla="*/ 542260 h 1754372"/>
                <a:gd name="connsiteX4" fmla="*/ 6453963 w 8006316"/>
                <a:gd name="connsiteY4" fmla="*/ 520995 h 1754372"/>
                <a:gd name="connsiteX5" fmla="*/ 6443330 w 8006316"/>
                <a:gd name="connsiteY5" fmla="*/ 1754372 h 1754372"/>
                <a:gd name="connsiteX6" fmla="*/ 8006316 w 8006316"/>
                <a:gd name="connsiteY6" fmla="*/ 1722475 h 1754372"/>
                <a:gd name="connsiteX7" fmla="*/ 8006316 w 8006316"/>
                <a:gd name="connsiteY7" fmla="*/ 1722475 h 1754372"/>
                <a:gd name="connsiteX0" fmla="*/ 0 w 8006316"/>
                <a:gd name="connsiteY0" fmla="*/ 542261 h 1754372"/>
                <a:gd name="connsiteX1" fmla="*/ 4072270 w 8006316"/>
                <a:gd name="connsiteY1" fmla="*/ 552893 h 1754372"/>
                <a:gd name="connsiteX2" fmla="*/ 4274288 w 8006316"/>
                <a:gd name="connsiteY2" fmla="*/ 0 h 1754372"/>
                <a:gd name="connsiteX3" fmla="*/ 4540102 w 8006316"/>
                <a:gd name="connsiteY3" fmla="*/ 542260 h 1754372"/>
                <a:gd name="connsiteX4" fmla="*/ 6648835 w 8006316"/>
                <a:gd name="connsiteY4" fmla="*/ 513500 h 1754372"/>
                <a:gd name="connsiteX5" fmla="*/ 6443330 w 8006316"/>
                <a:gd name="connsiteY5" fmla="*/ 1754372 h 1754372"/>
                <a:gd name="connsiteX6" fmla="*/ 8006316 w 8006316"/>
                <a:gd name="connsiteY6" fmla="*/ 1722475 h 1754372"/>
                <a:gd name="connsiteX7" fmla="*/ 8006316 w 8006316"/>
                <a:gd name="connsiteY7" fmla="*/ 1722475 h 1754372"/>
                <a:gd name="connsiteX0" fmla="*/ 0 w 8006316"/>
                <a:gd name="connsiteY0" fmla="*/ 542261 h 1986719"/>
                <a:gd name="connsiteX1" fmla="*/ 4072270 w 8006316"/>
                <a:gd name="connsiteY1" fmla="*/ 552893 h 1986719"/>
                <a:gd name="connsiteX2" fmla="*/ 4274288 w 8006316"/>
                <a:gd name="connsiteY2" fmla="*/ 0 h 1986719"/>
                <a:gd name="connsiteX3" fmla="*/ 4540102 w 8006316"/>
                <a:gd name="connsiteY3" fmla="*/ 542260 h 1986719"/>
                <a:gd name="connsiteX4" fmla="*/ 6648835 w 8006316"/>
                <a:gd name="connsiteY4" fmla="*/ 513500 h 1986719"/>
                <a:gd name="connsiteX5" fmla="*/ 6690668 w 8006316"/>
                <a:gd name="connsiteY5" fmla="*/ 1986719 h 1986719"/>
                <a:gd name="connsiteX6" fmla="*/ 8006316 w 8006316"/>
                <a:gd name="connsiteY6" fmla="*/ 1722475 h 1986719"/>
                <a:gd name="connsiteX7" fmla="*/ 8006316 w 8006316"/>
                <a:gd name="connsiteY7" fmla="*/ 1722475 h 1986719"/>
                <a:gd name="connsiteX0" fmla="*/ 0 w 8006316"/>
                <a:gd name="connsiteY0" fmla="*/ 542261 h 1986719"/>
                <a:gd name="connsiteX1" fmla="*/ 4072270 w 8006316"/>
                <a:gd name="connsiteY1" fmla="*/ 552893 h 1986719"/>
                <a:gd name="connsiteX2" fmla="*/ 4274288 w 8006316"/>
                <a:gd name="connsiteY2" fmla="*/ 0 h 1986719"/>
                <a:gd name="connsiteX3" fmla="*/ 4540102 w 8006316"/>
                <a:gd name="connsiteY3" fmla="*/ 542260 h 1986719"/>
                <a:gd name="connsiteX4" fmla="*/ 6648835 w 8006316"/>
                <a:gd name="connsiteY4" fmla="*/ 513500 h 1986719"/>
                <a:gd name="connsiteX5" fmla="*/ 6690668 w 8006316"/>
                <a:gd name="connsiteY5" fmla="*/ 1986719 h 1986719"/>
                <a:gd name="connsiteX6" fmla="*/ 8006316 w 8006316"/>
                <a:gd name="connsiteY6" fmla="*/ 1722475 h 1986719"/>
                <a:gd name="connsiteX7" fmla="*/ 7953851 w 8006316"/>
                <a:gd name="connsiteY7" fmla="*/ 1954823 h 1986719"/>
                <a:gd name="connsiteX0" fmla="*/ 0 w 7953851"/>
                <a:gd name="connsiteY0" fmla="*/ 542261 h 1986719"/>
                <a:gd name="connsiteX1" fmla="*/ 4072270 w 7953851"/>
                <a:gd name="connsiteY1" fmla="*/ 552893 h 1986719"/>
                <a:gd name="connsiteX2" fmla="*/ 4274288 w 7953851"/>
                <a:gd name="connsiteY2" fmla="*/ 0 h 1986719"/>
                <a:gd name="connsiteX3" fmla="*/ 4540102 w 7953851"/>
                <a:gd name="connsiteY3" fmla="*/ 542260 h 1986719"/>
                <a:gd name="connsiteX4" fmla="*/ 6648835 w 7953851"/>
                <a:gd name="connsiteY4" fmla="*/ 513500 h 1986719"/>
                <a:gd name="connsiteX5" fmla="*/ 6690668 w 7953851"/>
                <a:gd name="connsiteY5" fmla="*/ 1986719 h 1986719"/>
                <a:gd name="connsiteX6" fmla="*/ 7953851 w 7953851"/>
                <a:gd name="connsiteY6" fmla="*/ 1954823 h 1986719"/>
                <a:gd name="connsiteX0" fmla="*/ 0 w 7953851"/>
                <a:gd name="connsiteY0" fmla="*/ 542261 h 1986719"/>
                <a:gd name="connsiteX1" fmla="*/ 4072270 w 7953851"/>
                <a:gd name="connsiteY1" fmla="*/ 552893 h 1986719"/>
                <a:gd name="connsiteX2" fmla="*/ 4274288 w 7953851"/>
                <a:gd name="connsiteY2" fmla="*/ 0 h 1986719"/>
                <a:gd name="connsiteX3" fmla="*/ 4540102 w 7953851"/>
                <a:gd name="connsiteY3" fmla="*/ 542260 h 1986719"/>
                <a:gd name="connsiteX4" fmla="*/ 6693805 w 7953851"/>
                <a:gd name="connsiteY4" fmla="*/ 520995 h 1986719"/>
                <a:gd name="connsiteX5" fmla="*/ 6690668 w 7953851"/>
                <a:gd name="connsiteY5" fmla="*/ 1986719 h 1986719"/>
                <a:gd name="connsiteX6" fmla="*/ 7953851 w 7953851"/>
                <a:gd name="connsiteY6" fmla="*/ 1954823 h 1986719"/>
                <a:gd name="connsiteX0" fmla="*/ 0 w 7953851"/>
                <a:gd name="connsiteY0" fmla="*/ 542261 h 1986719"/>
                <a:gd name="connsiteX1" fmla="*/ 4072270 w 7953851"/>
                <a:gd name="connsiteY1" fmla="*/ 552893 h 1986719"/>
                <a:gd name="connsiteX2" fmla="*/ 4274288 w 7953851"/>
                <a:gd name="connsiteY2" fmla="*/ 0 h 1986719"/>
                <a:gd name="connsiteX3" fmla="*/ 4540102 w 7953851"/>
                <a:gd name="connsiteY3" fmla="*/ 542260 h 1986719"/>
                <a:gd name="connsiteX4" fmla="*/ 6693805 w 7953851"/>
                <a:gd name="connsiteY4" fmla="*/ 520995 h 1986719"/>
                <a:gd name="connsiteX5" fmla="*/ 6690668 w 7953851"/>
                <a:gd name="connsiteY5" fmla="*/ 1986719 h 1986719"/>
                <a:gd name="connsiteX6" fmla="*/ 7953851 w 7953851"/>
                <a:gd name="connsiteY6" fmla="*/ 1977308 h 1986719"/>
                <a:gd name="connsiteX0" fmla="*/ 0 w 7147606"/>
                <a:gd name="connsiteY0" fmla="*/ 561925 h 1986719"/>
                <a:gd name="connsiteX1" fmla="*/ 3266025 w 7147606"/>
                <a:gd name="connsiteY1" fmla="*/ 552893 h 1986719"/>
                <a:gd name="connsiteX2" fmla="*/ 3468043 w 7147606"/>
                <a:gd name="connsiteY2" fmla="*/ 0 h 1986719"/>
                <a:gd name="connsiteX3" fmla="*/ 3733857 w 7147606"/>
                <a:gd name="connsiteY3" fmla="*/ 542260 h 1986719"/>
                <a:gd name="connsiteX4" fmla="*/ 5887560 w 7147606"/>
                <a:gd name="connsiteY4" fmla="*/ 520995 h 1986719"/>
                <a:gd name="connsiteX5" fmla="*/ 5884423 w 7147606"/>
                <a:gd name="connsiteY5" fmla="*/ 1986719 h 1986719"/>
                <a:gd name="connsiteX6" fmla="*/ 7147606 w 7147606"/>
                <a:gd name="connsiteY6" fmla="*/ 1977308 h 198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7606" h="1986719">
                  <a:moveTo>
                    <a:pt x="0" y="561925"/>
                  </a:moveTo>
                  <a:lnTo>
                    <a:pt x="3266025" y="552893"/>
                  </a:lnTo>
                  <a:lnTo>
                    <a:pt x="3468043" y="0"/>
                  </a:lnTo>
                  <a:lnTo>
                    <a:pt x="3733857" y="542260"/>
                  </a:lnTo>
                  <a:lnTo>
                    <a:pt x="5887560" y="520995"/>
                  </a:lnTo>
                  <a:cubicBezTo>
                    <a:pt x="5884016" y="932121"/>
                    <a:pt x="5887967" y="1575593"/>
                    <a:pt x="5884423" y="1986719"/>
                  </a:cubicBezTo>
                  <a:lnTo>
                    <a:pt x="7147606" y="1977308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Figura a mano libera 17">
              <a:extLst>
                <a:ext uri="{FF2B5EF4-FFF2-40B4-BE49-F238E27FC236}">
                  <a16:creationId xmlns:a16="http://schemas.microsoft.com/office/drawing/2014/main" id="{465E53BD-FB34-5ADC-1830-718CBDBFB8E4}"/>
                </a:ext>
              </a:extLst>
            </p:cNvPr>
            <p:cNvSpPr/>
            <p:nvPr/>
          </p:nvSpPr>
          <p:spPr>
            <a:xfrm>
              <a:off x="3476316" y="3331536"/>
              <a:ext cx="5841347" cy="1505926"/>
            </a:xfrm>
            <a:custGeom>
              <a:avLst/>
              <a:gdLst>
                <a:gd name="connsiteX0" fmla="*/ 0 w 8006316"/>
                <a:gd name="connsiteY0" fmla="*/ 542261 h 1754372"/>
                <a:gd name="connsiteX1" fmla="*/ 4125432 w 8006316"/>
                <a:gd name="connsiteY1" fmla="*/ 499730 h 1754372"/>
                <a:gd name="connsiteX2" fmla="*/ 4274288 w 8006316"/>
                <a:gd name="connsiteY2" fmla="*/ 0 h 1754372"/>
                <a:gd name="connsiteX3" fmla="*/ 4486939 w 8006316"/>
                <a:gd name="connsiteY3" fmla="*/ 499730 h 1754372"/>
                <a:gd name="connsiteX4" fmla="*/ 6432698 w 8006316"/>
                <a:gd name="connsiteY4" fmla="*/ 478465 h 1754372"/>
                <a:gd name="connsiteX5" fmla="*/ 6443330 w 8006316"/>
                <a:gd name="connsiteY5" fmla="*/ 1754372 h 1754372"/>
                <a:gd name="connsiteX6" fmla="*/ 8006316 w 8006316"/>
                <a:gd name="connsiteY6" fmla="*/ 1722475 h 1754372"/>
                <a:gd name="connsiteX7" fmla="*/ 8006316 w 8006316"/>
                <a:gd name="connsiteY7" fmla="*/ 1722475 h 1754372"/>
                <a:gd name="connsiteX0" fmla="*/ 0 w 8006316"/>
                <a:gd name="connsiteY0" fmla="*/ 542261 h 1754372"/>
                <a:gd name="connsiteX1" fmla="*/ 4125432 w 8006316"/>
                <a:gd name="connsiteY1" fmla="*/ 499730 h 1754372"/>
                <a:gd name="connsiteX2" fmla="*/ 4274288 w 8006316"/>
                <a:gd name="connsiteY2" fmla="*/ 0 h 1754372"/>
                <a:gd name="connsiteX3" fmla="*/ 4486939 w 8006316"/>
                <a:gd name="connsiteY3" fmla="*/ 499730 h 1754372"/>
                <a:gd name="connsiteX4" fmla="*/ 6453963 w 8006316"/>
                <a:gd name="connsiteY4" fmla="*/ 520995 h 1754372"/>
                <a:gd name="connsiteX5" fmla="*/ 6443330 w 8006316"/>
                <a:gd name="connsiteY5" fmla="*/ 1754372 h 1754372"/>
                <a:gd name="connsiteX6" fmla="*/ 8006316 w 8006316"/>
                <a:gd name="connsiteY6" fmla="*/ 1722475 h 1754372"/>
                <a:gd name="connsiteX7" fmla="*/ 8006316 w 8006316"/>
                <a:gd name="connsiteY7" fmla="*/ 1722475 h 1754372"/>
                <a:gd name="connsiteX0" fmla="*/ 0 w 8006316"/>
                <a:gd name="connsiteY0" fmla="*/ 542261 h 1754372"/>
                <a:gd name="connsiteX1" fmla="*/ 4125432 w 8006316"/>
                <a:gd name="connsiteY1" fmla="*/ 499730 h 1754372"/>
                <a:gd name="connsiteX2" fmla="*/ 4274288 w 8006316"/>
                <a:gd name="connsiteY2" fmla="*/ 0 h 1754372"/>
                <a:gd name="connsiteX3" fmla="*/ 4540102 w 8006316"/>
                <a:gd name="connsiteY3" fmla="*/ 542260 h 1754372"/>
                <a:gd name="connsiteX4" fmla="*/ 6453963 w 8006316"/>
                <a:gd name="connsiteY4" fmla="*/ 520995 h 1754372"/>
                <a:gd name="connsiteX5" fmla="*/ 6443330 w 8006316"/>
                <a:gd name="connsiteY5" fmla="*/ 1754372 h 1754372"/>
                <a:gd name="connsiteX6" fmla="*/ 8006316 w 8006316"/>
                <a:gd name="connsiteY6" fmla="*/ 1722475 h 1754372"/>
                <a:gd name="connsiteX7" fmla="*/ 8006316 w 8006316"/>
                <a:gd name="connsiteY7" fmla="*/ 1722475 h 1754372"/>
                <a:gd name="connsiteX0" fmla="*/ 0 w 8006316"/>
                <a:gd name="connsiteY0" fmla="*/ 542261 h 1754372"/>
                <a:gd name="connsiteX1" fmla="*/ 4072270 w 8006316"/>
                <a:gd name="connsiteY1" fmla="*/ 552893 h 1754372"/>
                <a:gd name="connsiteX2" fmla="*/ 4274288 w 8006316"/>
                <a:gd name="connsiteY2" fmla="*/ 0 h 1754372"/>
                <a:gd name="connsiteX3" fmla="*/ 4540102 w 8006316"/>
                <a:gd name="connsiteY3" fmla="*/ 542260 h 1754372"/>
                <a:gd name="connsiteX4" fmla="*/ 6453963 w 8006316"/>
                <a:gd name="connsiteY4" fmla="*/ 520995 h 1754372"/>
                <a:gd name="connsiteX5" fmla="*/ 6443330 w 8006316"/>
                <a:gd name="connsiteY5" fmla="*/ 1754372 h 1754372"/>
                <a:gd name="connsiteX6" fmla="*/ 8006316 w 8006316"/>
                <a:gd name="connsiteY6" fmla="*/ 1722475 h 1754372"/>
                <a:gd name="connsiteX7" fmla="*/ 8006316 w 8006316"/>
                <a:gd name="connsiteY7" fmla="*/ 1722475 h 1754372"/>
                <a:gd name="connsiteX0" fmla="*/ 0 w 8006316"/>
                <a:gd name="connsiteY0" fmla="*/ 542261 h 1977972"/>
                <a:gd name="connsiteX1" fmla="*/ 4072270 w 8006316"/>
                <a:gd name="connsiteY1" fmla="*/ 552893 h 1977972"/>
                <a:gd name="connsiteX2" fmla="*/ 4274288 w 8006316"/>
                <a:gd name="connsiteY2" fmla="*/ 0 h 1977972"/>
                <a:gd name="connsiteX3" fmla="*/ 4540102 w 8006316"/>
                <a:gd name="connsiteY3" fmla="*/ 542260 h 1977972"/>
                <a:gd name="connsiteX4" fmla="*/ 4486940 w 8006316"/>
                <a:gd name="connsiteY4" fmla="*/ 1871330 h 1977972"/>
                <a:gd name="connsiteX5" fmla="*/ 6443330 w 8006316"/>
                <a:gd name="connsiteY5" fmla="*/ 1754372 h 1977972"/>
                <a:gd name="connsiteX6" fmla="*/ 8006316 w 8006316"/>
                <a:gd name="connsiteY6" fmla="*/ 1722475 h 1977972"/>
                <a:gd name="connsiteX7" fmla="*/ 8006316 w 8006316"/>
                <a:gd name="connsiteY7" fmla="*/ 1722475 h 1977972"/>
                <a:gd name="connsiteX0" fmla="*/ 0 w 8006316"/>
                <a:gd name="connsiteY0" fmla="*/ 542261 h 1754372"/>
                <a:gd name="connsiteX1" fmla="*/ 4072270 w 8006316"/>
                <a:gd name="connsiteY1" fmla="*/ 552893 h 1754372"/>
                <a:gd name="connsiteX2" fmla="*/ 4274288 w 8006316"/>
                <a:gd name="connsiteY2" fmla="*/ 0 h 1754372"/>
                <a:gd name="connsiteX3" fmla="*/ 4540102 w 8006316"/>
                <a:gd name="connsiteY3" fmla="*/ 542260 h 1754372"/>
                <a:gd name="connsiteX4" fmla="*/ 6443330 w 8006316"/>
                <a:gd name="connsiteY4" fmla="*/ 1754372 h 1754372"/>
                <a:gd name="connsiteX5" fmla="*/ 8006316 w 8006316"/>
                <a:gd name="connsiteY5" fmla="*/ 1722475 h 1754372"/>
                <a:gd name="connsiteX6" fmla="*/ 8006316 w 8006316"/>
                <a:gd name="connsiteY6" fmla="*/ 1722475 h 1754372"/>
                <a:gd name="connsiteX0" fmla="*/ 0 w 8006316"/>
                <a:gd name="connsiteY0" fmla="*/ 542261 h 1945758"/>
                <a:gd name="connsiteX1" fmla="*/ 4072270 w 8006316"/>
                <a:gd name="connsiteY1" fmla="*/ 552893 h 1945758"/>
                <a:gd name="connsiteX2" fmla="*/ 4274288 w 8006316"/>
                <a:gd name="connsiteY2" fmla="*/ 0 h 1945758"/>
                <a:gd name="connsiteX3" fmla="*/ 4497571 w 8006316"/>
                <a:gd name="connsiteY3" fmla="*/ 1945758 h 1945758"/>
                <a:gd name="connsiteX4" fmla="*/ 6443330 w 8006316"/>
                <a:gd name="connsiteY4" fmla="*/ 1754372 h 1945758"/>
                <a:gd name="connsiteX5" fmla="*/ 8006316 w 8006316"/>
                <a:gd name="connsiteY5" fmla="*/ 1722475 h 1945758"/>
                <a:gd name="connsiteX6" fmla="*/ 8006316 w 8006316"/>
                <a:gd name="connsiteY6" fmla="*/ 1722475 h 1945758"/>
                <a:gd name="connsiteX0" fmla="*/ 0 w 8006316"/>
                <a:gd name="connsiteY0" fmla="*/ 0 h 1403497"/>
                <a:gd name="connsiteX1" fmla="*/ 4072270 w 8006316"/>
                <a:gd name="connsiteY1" fmla="*/ 10632 h 1403497"/>
                <a:gd name="connsiteX2" fmla="*/ 4157329 w 8006316"/>
                <a:gd name="connsiteY2" fmla="*/ 903767 h 1403497"/>
                <a:gd name="connsiteX3" fmla="*/ 4497571 w 8006316"/>
                <a:gd name="connsiteY3" fmla="*/ 1403497 h 1403497"/>
                <a:gd name="connsiteX4" fmla="*/ 6443330 w 8006316"/>
                <a:gd name="connsiteY4" fmla="*/ 1212111 h 1403497"/>
                <a:gd name="connsiteX5" fmla="*/ 8006316 w 8006316"/>
                <a:gd name="connsiteY5" fmla="*/ 1180214 h 1403497"/>
                <a:gd name="connsiteX6" fmla="*/ 8006316 w 8006316"/>
                <a:gd name="connsiteY6" fmla="*/ 1180214 h 1403497"/>
                <a:gd name="connsiteX0" fmla="*/ 0 w 8006316"/>
                <a:gd name="connsiteY0" fmla="*/ 0 h 1403497"/>
                <a:gd name="connsiteX1" fmla="*/ 3795823 w 8006316"/>
                <a:gd name="connsiteY1" fmla="*/ 1371599 h 1403497"/>
                <a:gd name="connsiteX2" fmla="*/ 4157329 w 8006316"/>
                <a:gd name="connsiteY2" fmla="*/ 903767 h 1403497"/>
                <a:gd name="connsiteX3" fmla="*/ 4497571 w 8006316"/>
                <a:gd name="connsiteY3" fmla="*/ 1403497 h 1403497"/>
                <a:gd name="connsiteX4" fmla="*/ 6443330 w 8006316"/>
                <a:gd name="connsiteY4" fmla="*/ 1212111 h 1403497"/>
                <a:gd name="connsiteX5" fmla="*/ 8006316 w 8006316"/>
                <a:gd name="connsiteY5" fmla="*/ 1180214 h 1403497"/>
                <a:gd name="connsiteX6" fmla="*/ 8006316 w 8006316"/>
                <a:gd name="connsiteY6" fmla="*/ 1180214 h 1403497"/>
                <a:gd name="connsiteX0" fmla="*/ 0 w 8006316"/>
                <a:gd name="connsiteY0" fmla="*/ 0 h 1403497"/>
                <a:gd name="connsiteX1" fmla="*/ 2250558 w 8006316"/>
                <a:gd name="connsiteY1" fmla="*/ 1325525 h 1403497"/>
                <a:gd name="connsiteX2" fmla="*/ 3795823 w 8006316"/>
                <a:gd name="connsiteY2" fmla="*/ 1371599 h 1403497"/>
                <a:gd name="connsiteX3" fmla="*/ 4157329 w 8006316"/>
                <a:gd name="connsiteY3" fmla="*/ 903767 h 1403497"/>
                <a:gd name="connsiteX4" fmla="*/ 4497571 w 8006316"/>
                <a:gd name="connsiteY4" fmla="*/ 1403497 h 1403497"/>
                <a:gd name="connsiteX5" fmla="*/ 6443330 w 8006316"/>
                <a:gd name="connsiteY5" fmla="*/ 1212111 h 1403497"/>
                <a:gd name="connsiteX6" fmla="*/ 8006316 w 8006316"/>
                <a:gd name="connsiteY6" fmla="*/ 1180214 h 1403497"/>
                <a:gd name="connsiteX7" fmla="*/ 8006316 w 8006316"/>
                <a:gd name="connsiteY7" fmla="*/ 1180214 h 1403497"/>
                <a:gd name="connsiteX0" fmla="*/ 0 w 6028660"/>
                <a:gd name="connsiteY0" fmla="*/ 0 h 1552353"/>
                <a:gd name="connsiteX1" fmla="*/ 272902 w 6028660"/>
                <a:gd name="connsiteY1" fmla="*/ 1474381 h 1552353"/>
                <a:gd name="connsiteX2" fmla="*/ 1818167 w 6028660"/>
                <a:gd name="connsiteY2" fmla="*/ 1520455 h 1552353"/>
                <a:gd name="connsiteX3" fmla="*/ 2179673 w 6028660"/>
                <a:gd name="connsiteY3" fmla="*/ 1052623 h 1552353"/>
                <a:gd name="connsiteX4" fmla="*/ 2519915 w 6028660"/>
                <a:gd name="connsiteY4" fmla="*/ 1552353 h 1552353"/>
                <a:gd name="connsiteX5" fmla="*/ 4465674 w 6028660"/>
                <a:gd name="connsiteY5" fmla="*/ 1360967 h 1552353"/>
                <a:gd name="connsiteX6" fmla="*/ 6028660 w 6028660"/>
                <a:gd name="connsiteY6" fmla="*/ 1329070 h 1552353"/>
                <a:gd name="connsiteX7" fmla="*/ 6028660 w 6028660"/>
                <a:gd name="connsiteY7" fmla="*/ 1329070 h 1552353"/>
                <a:gd name="connsiteX0" fmla="*/ 0 w 6028660"/>
                <a:gd name="connsiteY0" fmla="*/ 0 h 1552353"/>
                <a:gd name="connsiteX1" fmla="*/ 272902 w 6028660"/>
                <a:gd name="connsiteY1" fmla="*/ 1474381 h 1552353"/>
                <a:gd name="connsiteX2" fmla="*/ 1818167 w 6028660"/>
                <a:gd name="connsiteY2" fmla="*/ 1520455 h 1552353"/>
                <a:gd name="connsiteX3" fmla="*/ 2179673 w 6028660"/>
                <a:gd name="connsiteY3" fmla="*/ 1052623 h 1552353"/>
                <a:gd name="connsiteX4" fmla="*/ 2519915 w 6028660"/>
                <a:gd name="connsiteY4" fmla="*/ 1552353 h 1552353"/>
                <a:gd name="connsiteX5" fmla="*/ 4465674 w 6028660"/>
                <a:gd name="connsiteY5" fmla="*/ 1360967 h 1552353"/>
                <a:gd name="connsiteX6" fmla="*/ 6028660 w 6028660"/>
                <a:gd name="connsiteY6" fmla="*/ 1329070 h 1552353"/>
                <a:gd name="connsiteX7" fmla="*/ 6028660 w 6028660"/>
                <a:gd name="connsiteY7" fmla="*/ 1329070 h 1552353"/>
                <a:gd name="connsiteX0" fmla="*/ 10554 w 6039214"/>
                <a:gd name="connsiteY0" fmla="*/ 0 h 1552353"/>
                <a:gd name="connsiteX1" fmla="*/ 283456 w 6039214"/>
                <a:gd name="connsiteY1" fmla="*/ 1474381 h 1552353"/>
                <a:gd name="connsiteX2" fmla="*/ 1828721 w 6039214"/>
                <a:gd name="connsiteY2" fmla="*/ 1520455 h 1552353"/>
                <a:gd name="connsiteX3" fmla="*/ 2190227 w 6039214"/>
                <a:gd name="connsiteY3" fmla="*/ 1052623 h 1552353"/>
                <a:gd name="connsiteX4" fmla="*/ 2530469 w 6039214"/>
                <a:gd name="connsiteY4" fmla="*/ 1552353 h 1552353"/>
                <a:gd name="connsiteX5" fmla="*/ 4476228 w 6039214"/>
                <a:gd name="connsiteY5" fmla="*/ 1360967 h 1552353"/>
                <a:gd name="connsiteX6" fmla="*/ 6039214 w 6039214"/>
                <a:gd name="connsiteY6" fmla="*/ 1329070 h 1552353"/>
                <a:gd name="connsiteX7" fmla="*/ 6039214 w 6039214"/>
                <a:gd name="connsiteY7" fmla="*/ 1329070 h 1552353"/>
                <a:gd name="connsiteX0" fmla="*/ 50543 w 6079203"/>
                <a:gd name="connsiteY0" fmla="*/ 0 h 1552353"/>
                <a:gd name="connsiteX1" fmla="*/ 323445 w 6079203"/>
                <a:gd name="connsiteY1" fmla="*/ 1474381 h 1552353"/>
                <a:gd name="connsiteX2" fmla="*/ 1868710 w 6079203"/>
                <a:gd name="connsiteY2" fmla="*/ 1520455 h 1552353"/>
                <a:gd name="connsiteX3" fmla="*/ 2230216 w 6079203"/>
                <a:gd name="connsiteY3" fmla="*/ 1052623 h 1552353"/>
                <a:gd name="connsiteX4" fmla="*/ 2570458 w 6079203"/>
                <a:gd name="connsiteY4" fmla="*/ 1552353 h 1552353"/>
                <a:gd name="connsiteX5" fmla="*/ 4516217 w 6079203"/>
                <a:gd name="connsiteY5" fmla="*/ 1360967 h 1552353"/>
                <a:gd name="connsiteX6" fmla="*/ 6079203 w 6079203"/>
                <a:gd name="connsiteY6" fmla="*/ 1329070 h 1552353"/>
                <a:gd name="connsiteX7" fmla="*/ 6079203 w 6079203"/>
                <a:gd name="connsiteY7" fmla="*/ 1329070 h 1552353"/>
                <a:gd name="connsiteX0" fmla="*/ 50543 w 6079203"/>
                <a:gd name="connsiteY0" fmla="*/ 0 h 1552353"/>
                <a:gd name="connsiteX1" fmla="*/ 323445 w 6079203"/>
                <a:gd name="connsiteY1" fmla="*/ 1474381 h 1552353"/>
                <a:gd name="connsiteX2" fmla="*/ 1868710 w 6079203"/>
                <a:gd name="connsiteY2" fmla="*/ 1520455 h 1552353"/>
                <a:gd name="connsiteX3" fmla="*/ 2230216 w 6079203"/>
                <a:gd name="connsiteY3" fmla="*/ 1052623 h 1552353"/>
                <a:gd name="connsiteX4" fmla="*/ 2570458 w 6079203"/>
                <a:gd name="connsiteY4" fmla="*/ 1552353 h 1552353"/>
                <a:gd name="connsiteX5" fmla="*/ 4516217 w 6079203"/>
                <a:gd name="connsiteY5" fmla="*/ 1360967 h 1552353"/>
                <a:gd name="connsiteX6" fmla="*/ 6079203 w 6079203"/>
                <a:gd name="connsiteY6" fmla="*/ 1329070 h 1552353"/>
                <a:gd name="connsiteX7" fmla="*/ 6079203 w 6079203"/>
                <a:gd name="connsiteY7" fmla="*/ 1329070 h 1552353"/>
                <a:gd name="connsiteX0" fmla="*/ 0 w 6028660"/>
                <a:gd name="connsiteY0" fmla="*/ 0 h 1552353"/>
                <a:gd name="connsiteX1" fmla="*/ 272902 w 6028660"/>
                <a:gd name="connsiteY1" fmla="*/ 1474381 h 1552353"/>
                <a:gd name="connsiteX2" fmla="*/ 1818167 w 6028660"/>
                <a:gd name="connsiteY2" fmla="*/ 1520455 h 1552353"/>
                <a:gd name="connsiteX3" fmla="*/ 2179673 w 6028660"/>
                <a:gd name="connsiteY3" fmla="*/ 1052623 h 1552353"/>
                <a:gd name="connsiteX4" fmla="*/ 2519915 w 6028660"/>
                <a:gd name="connsiteY4" fmla="*/ 1552353 h 1552353"/>
                <a:gd name="connsiteX5" fmla="*/ 4465674 w 6028660"/>
                <a:gd name="connsiteY5" fmla="*/ 1360967 h 1552353"/>
                <a:gd name="connsiteX6" fmla="*/ 6028660 w 6028660"/>
                <a:gd name="connsiteY6" fmla="*/ 1329070 h 1552353"/>
                <a:gd name="connsiteX7" fmla="*/ 6028660 w 6028660"/>
                <a:gd name="connsiteY7" fmla="*/ 1329070 h 1552353"/>
                <a:gd name="connsiteX0" fmla="*/ 0 w 6028660"/>
                <a:gd name="connsiteY0" fmla="*/ 0 h 1552353"/>
                <a:gd name="connsiteX1" fmla="*/ 272902 w 6028660"/>
                <a:gd name="connsiteY1" fmla="*/ 1474381 h 1552353"/>
                <a:gd name="connsiteX2" fmla="*/ 1818167 w 6028660"/>
                <a:gd name="connsiteY2" fmla="*/ 1520455 h 1552353"/>
                <a:gd name="connsiteX3" fmla="*/ 2179673 w 6028660"/>
                <a:gd name="connsiteY3" fmla="*/ 1052623 h 1552353"/>
                <a:gd name="connsiteX4" fmla="*/ 2519915 w 6028660"/>
                <a:gd name="connsiteY4" fmla="*/ 1552353 h 1552353"/>
                <a:gd name="connsiteX5" fmla="*/ 4465674 w 6028660"/>
                <a:gd name="connsiteY5" fmla="*/ 1360967 h 1552353"/>
                <a:gd name="connsiteX6" fmla="*/ 6028660 w 6028660"/>
                <a:gd name="connsiteY6" fmla="*/ 1329070 h 1552353"/>
                <a:gd name="connsiteX7" fmla="*/ 6028660 w 6028660"/>
                <a:gd name="connsiteY7" fmla="*/ 1329070 h 1552353"/>
                <a:gd name="connsiteX0" fmla="*/ 0 w 6028660"/>
                <a:gd name="connsiteY0" fmla="*/ 0 h 1552353"/>
                <a:gd name="connsiteX1" fmla="*/ 102781 w 6028660"/>
                <a:gd name="connsiteY1" fmla="*/ 1495646 h 1552353"/>
                <a:gd name="connsiteX2" fmla="*/ 1818167 w 6028660"/>
                <a:gd name="connsiteY2" fmla="*/ 1520455 h 1552353"/>
                <a:gd name="connsiteX3" fmla="*/ 2179673 w 6028660"/>
                <a:gd name="connsiteY3" fmla="*/ 1052623 h 1552353"/>
                <a:gd name="connsiteX4" fmla="*/ 2519915 w 6028660"/>
                <a:gd name="connsiteY4" fmla="*/ 1552353 h 1552353"/>
                <a:gd name="connsiteX5" fmla="*/ 4465674 w 6028660"/>
                <a:gd name="connsiteY5" fmla="*/ 1360967 h 1552353"/>
                <a:gd name="connsiteX6" fmla="*/ 6028660 w 6028660"/>
                <a:gd name="connsiteY6" fmla="*/ 1329070 h 1552353"/>
                <a:gd name="connsiteX7" fmla="*/ 6028660 w 6028660"/>
                <a:gd name="connsiteY7" fmla="*/ 1329070 h 1552353"/>
                <a:gd name="connsiteX0" fmla="*/ 0 w 6028660"/>
                <a:gd name="connsiteY0" fmla="*/ 0 h 1552353"/>
                <a:gd name="connsiteX1" fmla="*/ 102781 w 6028660"/>
                <a:gd name="connsiteY1" fmla="*/ 1495646 h 1552353"/>
                <a:gd name="connsiteX2" fmla="*/ 1881962 w 6028660"/>
                <a:gd name="connsiteY2" fmla="*/ 1499190 h 1552353"/>
                <a:gd name="connsiteX3" fmla="*/ 2179673 w 6028660"/>
                <a:gd name="connsiteY3" fmla="*/ 1052623 h 1552353"/>
                <a:gd name="connsiteX4" fmla="*/ 2519915 w 6028660"/>
                <a:gd name="connsiteY4" fmla="*/ 1552353 h 1552353"/>
                <a:gd name="connsiteX5" fmla="*/ 4465674 w 6028660"/>
                <a:gd name="connsiteY5" fmla="*/ 1360967 h 1552353"/>
                <a:gd name="connsiteX6" fmla="*/ 6028660 w 6028660"/>
                <a:gd name="connsiteY6" fmla="*/ 1329070 h 1552353"/>
                <a:gd name="connsiteX7" fmla="*/ 6028660 w 6028660"/>
                <a:gd name="connsiteY7" fmla="*/ 1329070 h 1552353"/>
                <a:gd name="connsiteX0" fmla="*/ 0 w 6028660"/>
                <a:gd name="connsiteY0" fmla="*/ 0 h 1499190"/>
                <a:gd name="connsiteX1" fmla="*/ 102781 w 6028660"/>
                <a:gd name="connsiteY1" fmla="*/ 1495646 h 1499190"/>
                <a:gd name="connsiteX2" fmla="*/ 1881962 w 6028660"/>
                <a:gd name="connsiteY2" fmla="*/ 1499190 h 1499190"/>
                <a:gd name="connsiteX3" fmla="*/ 2179673 w 6028660"/>
                <a:gd name="connsiteY3" fmla="*/ 1052623 h 1499190"/>
                <a:gd name="connsiteX4" fmla="*/ 2466752 w 6028660"/>
                <a:gd name="connsiteY4" fmla="*/ 1488558 h 1499190"/>
                <a:gd name="connsiteX5" fmla="*/ 4465674 w 6028660"/>
                <a:gd name="connsiteY5" fmla="*/ 1360967 h 1499190"/>
                <a:gd name="connsiteX6" fmla="*/ 6028660 w 6028660"/>
                <a:gd name="connsiteY6" fmla="*/ 1329070 h 1499190"/>
                <a:gd name="connsiteX7" fmla="*/ 6028660 w 6028660"/>
                <a:gd name="connsiteY7" fmla="*/ 1329070 h 1499190"/>
                <a:gd name="connsiteX0" fmla="*/ 0 w 6028660"/>
                <a:gd name="connsiteY0" fmla="*/ 0 h 1499190"/>
                <a:gd name="connsiteX1" fmla="*/ 102781 w 6028660"/>
                <a:gd name="connsiteY1" fmla="*/ 1495646 h 1499190"/>
                <a:gd name="connsiteX2" fmla="*/ 1881962 w 6028660"/>
                <a:gd name="connsiteY2" fmla="*/ 1499190 h 1499190"/>
                <a:gd name="connsiteX3" fmla="*/ 2179673 w 6028660"/>
                <a:gd name="connsiteY3" fmla="*/ 1052623 h 1499190"/>
                <a:gd name="connsiteX4" fmla="*/ 2466752 w 6028660"/>
                <a:gd name="connsiteY4" fmla="*/ 1488558 h 1499190"/>
                <a:gd name="connsiteX5" fmla="*/ 4412511 w 6028660"/>
                <a:gd name="connsiteY5" fmla="*/ 1467292 h 1499190"/>
                <a:gd name="connsiteX6" fmla="*/ 6028660 w 6028660"/>
                <a:gd name="connsiteY6" fmla="*/ 1329070 h 1499190"/>
                <a:gd name="connsiteX7" fmla="*/ 6028660 w 6028660"/>
                <a:gd name="connsiteY7" fmla="*/ 1329070 h 1499190"/>
                <a:gd name="connsiteX0" fmla="*/ 0 w 6028660"/>
                <a:gd name="connsiteY0" fmla="*/ 0 h 1499190"/>
                <a:gd name="connsiteX1" fmla="*/ 102781 w 6028660"/>
                <a:gd name="connsiteY1" fmla="*/ 1495646 h 1499190"/>
                <a:gd name="connsiteX2" fmla="*/ 1881962 w 6028660"/>
                <a:gd name="connsiteY2" fmla="*/ 1499190 h 1499190"/>
                <a:gd name="connsiteX3" fmla="*/ 2179673 w 6028660"/>
                <a:gd name="connsiteY3" fmla="*/ 1052623 h 1499190"/>
                <a:gd name="connsiteX4" fmla="*/ 2466752 w 6028660"/>
                <a:gd name="connsiteY4" fmla="*/ 1488558 h 1499190"/>
                <a:gd name="connsiteX5" fmla="*/ 6028660 w 6028660"/>
                <a:gd name="connsiteY5" fmla="*/ 1329070 h 1499190"/>
                <a:gd name="connsiteX6" fmla="*/ 6028660 w 6028660"/>
                <a:gd name="connsiteY6" fmla="*/ 1329070 h 1499190"/>
                <a:gd name="connsiteX0" fmla="*/ 0 w 6028660"/>
                <a:gd name="connsiteY0" fmla="*/ 0 h 1499190"/>
                <a:gd name="connsiteX1" fmla="*/ 102781 w 6028660"/>
                <a:gd name="connsiteY1" fmla="*/ 1495646 h 1499190"/>
                <a:gd name="connsiteX2" fmla="*/ 1881962 w 6028660"/>
                <a:gd name="connsiteY2" fmla="*/ 1499190 h 1499190"/>
                <a:gd name="connsiteX3" fmla="*/ 2179673 w 6028660"/>
                <a:gd name="connsiteY3" fmla="*/ 1052623 h 1499190"/>
                <a:gd name="connsiteX4" fmla="*/ 2466752 w 6028660"/>
                <a:gd name="connsiteY4" fmla="*/ 1488558 h 1499190"/>
                <a:gd name="connsiteX5" fmla="*/ 6028660 w 6028660"/>
                <a:gd name="connsiteY5" fmla="*/ 1329070 h 1499190"/>
                <a:gd name="connsiteX0" fmla="*/ 0 w 6018027"/>
                <a:gd name="connsiteY0" fmla="*/ 0 h 1499190"/>
                <a:gd name="connsiteX1" fmla="*/ 102781 w 6018027"/>
                <a:gd name="connsiteY1" fmla="*/ 1495646 h 1499190"/>
                <a:gd name="connsiteX2" fmla="*/ 1881962 w 6018027"/>
                <a:gd name="connsiteY2" fmla="*/ 1499190 h 1499190"/>
                <a:gd name="connsiteX3" fmla="*/ 2179673 w 6018027"/>
                <a:gd name="connsiteY3" fmla="*/ 1052623 h 1499190"/>
                <a:gd name="connsiteX4" fmla="*/ 2466752 w 6018027"/>
                <a:gd name="connsiteY4" fmla="*/ 1488558 h 1499190"/>
                <a:gd name="connsiteX5" fmla="*/ 6018027 w 6018027"/>
                <a:gd name="connsiteY5" fmla="*/ 1456661 h 1499190"/>
                <a:gd name="connsiteX0" fmla="*/ 0 w 5837273"/>
                <a:gd name="connsiteY0" fmla="*/ 0 h 1499190"/>
                <a:gd name="connsiteX1" fmla="*/ 102781 w 5837273"/>
                <a:gd name="connsiteY1" fmla="*/ 1495646 h 1499190"/>
                <a:gd name="connsiteX2" fmla="*/ 1881962 w 5837273"/>
                <a:gd name="connsiteY2" fmla="*/ 1499190 h 1499190"/>
                <a:gd name="connsiteX3" fmla="*/ 2179673 w 5837273"/>
                <a:gd name="connsiteY3" fmla="*/ 1052623 h 1499190"/>
                <a:gd name="connsiteX4" fmla="*/ 2466752 w 5837273"/>
                <a:gd name="connsiteY4" fmla="*/ 1488558 h 1499190"/>
                <a:gd name="connsiteX5" fmla="*/ 5837273 w 5837273"/>
                <a:gd name="connsiteY5" fmla="*/ 1467294 h 1499190"/>
                <a:gd name="connsiteX0" fmla="*/ 0 w 5837273"/>
                <a:gd name="connsiteY0" fmla="*/ 0 h 1499190"/>
                <a:gd name="connsiteX1" fmla="*/ 1881962 w 5837273"/>
                <a:gd name="connsiteY1" fmla="*/ 1499190 h 1499190"/>
                <a:gd name="connsiteX2" fmla="*/ 2179673 w 5837273"/>
                <a:gd name="connsiteY2" fmla="*/ 1052623 h 1499190"/>
                <a:gd name="connsiteX3" fmla="*/ 2466752 w 5837273"/>
                <a:gd name="connsiteY3" fmla="*/ 1488558 h 1499190"/>
                <a:gd name="connsiteX4" fmla="*/ 5837273 w 5837273"/>
                <a:gd name="connsiteY4" fmla="*/ 1467294 h 1499190"/>
                <a:gd name="connsiteX0" fmla="*/ 56478 w 5893751"/>
                <a:gd name="connsiteY0" fmla="*/ 0 h 1562987"/>
                <a:gd name="connsiteX1" fmla="*/ 127362 w 5893751"/>
                <a:gd name="connsiteY1" fmla="*/ 1453116 h 1562987"/>
                <a:gd name="connsiteX2" fmla="*/ 1938440 w 5893751"/>
                <a:gd name="connsiteY2" fmla="*/ 1499190 h 1562987"/>
                <a:gd name="connsiteX3" fmla="*/ 2236151 w 5893751"/>
                <a:gd name="connsiteY3" fmla="*/ 1052623 h 1562987"/>
                <a:gd name="connsiteX4" fmla="*/ 2523230 w 5893751"/>
                <a:gd name="connsiteY4" fmla="*/ 1488558 h 1562987"/>
                <a:gd name="connsiteX5" fmla="*/ 5893751 w 5893751"/>
                <a:gd name="connsiteY5" fmla="*/ 1467294 h 1562987"/>
                <a:gd name="connsiteX0" fmla="*/ 56478 w 5893751"/>
                <a:gd name="connsiteY0" fmla="*/ 0 h 1562987"/>
                <a:gd name="connsiteX1" fmla="*/ 127362 w 5893751"/>
                <a:gd name="connsiteY1" fmla="*/ 1453116 h 1562987"/>
                <a:gd name="connsiteX2" fmla="*/ 1938440 w 5893751"/>
                <a:gd name="connsiteY2" fmla="*/ 1499190 h 1562987"/>
                <a:gd name="connsiteX3" fmla="*/ 2236151 w 5893751"/>
                <a:gd name="connsiteY3" fmla="*/ 1052623 h 1562987"/>
                <a:gd name="connsiteX4" fmla="*/ 2523230 w 5893751"/>
                <a:gd name="connsiteY4" fmla="*/ 1488558 h 1562987"/>
                <a:gd name="connsiteX5" fmla="*/ 5893751 w 5893751"/>
                <a:gd name="connsiteY5" fmla="*/ 1467294 h 1562987"/>
                <a:gd name="connsiteX0" fmla="*/ 56478 w 5893751"/>
                <a:gd name="connsiteY0" fmla="*/ 0 h 1499190"/>
                <a:gd name="connsiteX1" fmla="*/ 127362 w 5893751"/>
                <a:gd name="connsiteY1" fmla="*/ 1453116 h 1499190"/>
                <a:gd name="connsiteX2" fmla="*/ 1938440 w 5893751"/>
                <a:gd name="connsiteY2" fmla="*/ 1499190 h 1499190"/>
                <a:gd name="connsiteX3" fmla="*/ 2236151 w 5893751"/>
                <a:gd name="connsiteY3" fmla="*/ 1052623 h 1499190"/>
                <a:gd name="connsiteX4" fmla="*/ 2523230 w 5893751"/>
                <a:gd name="connsiteY4" fmla="*/ 1488558 h 1499190"/>
                <a:gd name="connsiteX5" fmla="*/ 5893751 w 5893751"/>
                <a:gd name="connsiteY5" fmla="*/ 1467294 h 1499190"/>
                <a:gd name="connsiteX0" fmla="*/ 0 w 5837273"/>
                <a:gd name="connsiteY0" fmla="*/ 0 h 1499190"/>
                <a:gd name="connsiteX1" fmla="*/ 70884 w 5837273"/>
                <a:gd name="connsiteY1" fmla="*/ 1453116 h 1499190"/>
                <a:gd name="connsiteX2" fmla="*/ 1881962 w 5837273"/>
                <a:gd name="connsiteY2" fmla="*/ 1499190 h 1499190"/>
                <a:gd name="connsiteX3" fmla="*/ 2179673 w 5837273"/>
                <a:gd name="connsiteY3" fmla="*/ 1052623 h 1499190"/>
                <a:gd name="connsiteX4" fmla="*/ 2466752 w 5837273"/>
                <a:gd name="connsiteY4" fmla="*/ 1488558 h 1499190"/>
                <a:gd name="connsiteX5" fmla="*/ 5837273 w 5837273"/>
                <a:gd name="connsiteY5" fmla="*/ 1467294 h 1499190"/>
                <a:gd name="connsiteX0" fmla="*/ 729 w 5838002"/>
                <a:gd name="connsiteY0" fmla="*/ 0 h 1499190"/>
                <a:gd name="connsiteX1" fmla="*/ 71613 w 5838002"/>
                <a:gd name="connsiteY1" fmla="*/ 1453116 h 1499190"/>
                <a:gd name="connsiteX2" fmla="*/ 1882691 w 5838002"/>
                <a:gd name="connsiteY2" fmla="*/ 1499190 h 1499190"/>
                <a:gd name="connsiteX3" fmla="*/ 2180402 w 5838002"/>
                <a:gd name="connsiteY3" fmla="*/ 1052623 h 1499190"/>
                <a:gd name="connsiteX4" fmla="*/ 2467481 w 5838002"/>
                <a:gd name="connsiteY4" fmla="*/ 1488558 h 1499190"/>
                <a:gd name="connsiteX5" fmla="*/ 5838002 w 5838002"/>
                <a:gd name="connsiteY5" fmla="*/ 1467294 h 1499190"/>
                <a:gd name="connsiteX0" fmla="*/ 729 w 5838002"/>
                <a:gd name="connsiteY0" fmla="*/ 0 h 1499199"/>
                <a:gd name="connsiteX1" fmla="*/ 71613 w 5838002"/>
                <a:gd name="connsiteY1" fmla="*/ 1453116 h 1499199"/>
                <a:gd name="connsiteX2" fmla="*/ 1882691 w 5838002"/>
                <a:gd name="connsiteY2" fmla="*/ 1499190 h 1499199"/>
                <a:gd name="connsiteX3" fmla="*/ 2180402 w 5838002"/>
                <a:gd name="connsiteY3" fmla="*/ 1052623 h 1499199"/>
                <a:gd name="connsiteX4" fmla="*/ 2467481 w 5838002"/>
                <a:gd name="connsiteY4" fmla="*/ 1488558 h 1499199"/>
                <a:gd name="connsiteX5" fmla="*/ 5838002 w 5838002"/>
                <a:gd name="connsiteY5" fmla="*/ 1467294 h 1499199"/>
                <a:gd name="connsiteX0" fmla="*/ 729 w 5838002"/>
                <a:gd name="connsiteY0" fmla="*/ 0 h 1499364"/>
                <a:gd name="connsiteX1" fmla="*/ 71613 w 5838002"/>
                <a:gd name="connsiteY1" fmla="*/ 1453116 h 1499364"/>
                <a:gd name="connsiteX2" fmla="*/ 1882691 w 5838002"/>
                <a:gd name="connsiteY2" fmla="*/ 1499190 h 1499364"/>
                <a:gd name="connsiteX3" fmla="*/ 2180402 w 5838002"/>
                <a:gd name="connsiteY3" fmla="*/ 1052623 h 1499364"/>
                <a:gd name="connsiteX4" fmla="*/ 2467481 w 5838002"/>
                <a:gd name="connsiteY4" fmla="*/ 1488558 h 1499364"/>
                <a:gd name="connsiteX5" fmla="*/ 5838002 w 5838002"/>
                <a:gd name="connsiteY5" fmla="*/ 1467294 h 1499364"/>
                <a:gd name="connsiteX0" fmla="*/ 442 w 5837715"/>
                <a:gd name="connsiteY0" fmla="*/ 0 h 1520912"/>
                <a:gd name="connsiteX1" fmla="*/ 131286 w 5837715"/>
                <a:gd name="connsiteY1" fmla="*/ 1520572 h 1520912"/>
                <a:gd name="connsiteX2" fmla="*/ 1882404 w 5837715"/>
                <a:gd name="connsiteY2" fmla="*/ 1499190 h 1520912"/>
                <a:gd name="connsiteX3" fmla="*/ 2180115 w 5837715"/>
                <a:gd name="connsiteY3" fmla="*/ 1052623 h 1520912"/>
                <a:gd name="connsiteX4" fmla="*/ 2467194 w 5837715"/>
                <a:gd name="connsiteY4" fmla="*/ 1488558 h 1520912"/>
                <a:gd name="connsiteX5" fmla="*/ 5837715 w 5837715"/>
                <a:gd name="connsiteY5" fmla="*/ 1467294 h 1520912"/>
                <a:gd name="connsiteX0" fmla="*/ 1704 w 5838977"/>
                <a:gd name="connsiteY0" fmla="*/ 0 h 1528406"/>
                <a:gd name="connsiteX1" fmla="*/ 20121 w 5838977"/>
                <a:gd name="connsiteY1" fmla="*/ 1528067 h 1528406"/>
                <a:gd name="connsiteX2" fmla="*/ 1883666 w 5838977"/>
                <a:gd name="connsiteY2" fmla="*/ 1499190 h 1528406"/>
                <a:gd name="connsiteX3" fmla="*/ 2181377 w 5838977"/>
                <a:gd name="connsiteY3" fmla="*/ 1052623 h 1528406"/>
                <a:gd name="connsiteX4" fmla="*/ 2468456 w 5838977"/>
                <a:gd name="connsiteY4" fmla="*/ 1488558 h 1528406"/>
                <a:gd name="connsiteX5" fmla="*/ 5838977 w 5838977"/>
                <a:gd name="connsiteY5" fmla="*/ 1467294 h 1528406"/>
                <a:gd name="connsiteX0" fmla="*/ 11563 w 5848836"/>
                <a:gd name="connsiteY0" fmla="*/ 0 h 1558379"/>
                <a:gd name="connsiteX1" fmla="*/ 0 w 5848836"/>
                <a:gd name="connsiteY1" fmla="*/ 1558047 h 1558379"/>
                <a:gd name="connsiteX2" fmla="*/ 1893525 w 5848836"/>
                <a:gd name="connsiteY2" fmla="*/ 1499190 h 1558379"/>
                <a:gd name="connsiteX3" fmla="*/ 2191236 w 5848836"/>
                <a:gd name="connsiteY3" fmla="*/ 1052623 h 1558379"/>
                <a:gd name="connsiteX4" fmla="*/ 2478315 w 5848836"/>
                <a:gd name="connsiteY4" fmla="*/ 1488558 h 1558379"/>
                <a:gd name="connsiteX5" fmla="*/ 5848836 w 5848836"/>
                <a:gd name="connsiteY5" fmla="*/ 1467294 h 1558379"/>
                <a:gd name="connsiteX0" fmla="*/ 4074 w 5841347"/>
                <a:gd name="connsiteY0" fmla="*/ 0 h 1505926"/>
                <a:gd name="connsiteX1" fmla="*/ 6 w 5841347"/>
                <a:gd name="connsiteY1" fmla="*/ 1505582 h 1505926"/>
                <a:gd name="connsiteX2" fmla="*/ 1886036 w 5841347"/>
                <a:gd name="connsiteY2" fmla="*/ 1499190 h 1505926"/>
                <a:gd name="connsiteX3" fmla="*/ 2183747 w 5841347"/>
                <a:gd name="connsiteY3" fmla="*/ 1052623 h 1505926"/>
                <a:gd name="connsiteX4" fmla="*/ 2470826 w 5841347"/>
                <a:gd name="connsiteY4" fmla="*/ 1488558 h 1505926"/>
                <a:gd name="connsiteX5" fmla="*/ 5841347 w 5841347"/>
                <a:gd name="connsiteY5" fmla="*/ 1467294 h 1505926"/>
                <a:gd name="connsiteX0" fmla="*/ 4074 w 5841347"/>
                <a:gd name="connsiteY0" fmla="*/ 0 h 1505926"/>
                <a:gd name="connsiteX1" fmla="*/ 6 w 5841347"/>
                <a:gd name="connsiteY1" fmla="*/ 1505582 h 1505926"/>
                <a:gd name="connsiteX2" fmla="*/ 1886036 w 5841347"/>
                <a:gd name="connsiteY2" fmla="*/ 1499190 h 1505926"/>
                <a:gd name="connsiteX3" fmla="*/ 1929747 w 5841347"/>
                <a:gd name="connsiteY3" fmla="*/ 1033573 h 1505926"/>
                <a:gd name="connsiteX4" fmla="*/ 2470826 w 5841347"/>
                <a:gd name="connsiteY4" fmla="*/ 1488558 h 1505926"/>
                <a:gd name="connsiteX5" fmla="*/ 5841347 w 5841347"/>
                <a:gd name="connsiteY5" fmla="*/ 1467294 h 1505926"/>
                <a:gd name="connsiteX0" fmla="*/ 4074 w 5841347"/>
                <a:gd name="connsiteY0" fmla="*/ 0 h 1505926"/>
                <a:gd name="connsiteX1" fmla="*/ 6 w 5841347"/>
                <a:gd name="connsiteY1" fmla="*/ 1505582 h 1505926"/>
                <a:gd name="connsiteX2" fmla="*/ 1886036 w 5841347"/>
                <a:gd name="connsiteY2" fmla="*/ 1499190 h 1505926"/>
                <a:gd name="connsiteX3" fmla="*/ 1929747 w 5841347"/>
                <a:gd name="connsiteY3" fmla="*/ 1033573 h 1505926"/>
                <a:gd name="connsiteX4" fmla="*/ 2481665 w 5841347"/>
                <a:gd name="connsiteY4" fmla="*/ 1059873 h 1505926"/>
                <a:gd name="connsiteX5" fmla="*/ 2470826 w 5841347"/>
                <a:gd name="connsiteY5" fmla="*/ 1488558 h 1505926"/>
                <a:gd name="connsiteX6" fmla="*/ 5841347 w 5841347"/>
                <a:gd name="connsiteY6" fmla="*/ 1467294 h 1505926"/>
                <a:gd name="connsiteX0" fmla="*/ 4074 w 5841347"/>
                <a:gd name="connsiteY0" fmla="*/ 0 h 1505926"/>
                <a:gd name="connsiteX1" fmla="*/ 6 w 5841347"/>
                <a:gd name="connsiteY1" fmla="*/ 1505582 h 1505926"/>
                <a:gd name="connsiteX2" fmla="*/ 1886036 w 5841347"/>
                <a:gd name="connsiteY2" fmla="*/ 1499190 h 1505926"/>
                <a:gd name="connsiteX3" fmla="*/ 1929747 w 5841347"/>
                <a:gd name="connsiteY3" fmla="*/ 1033573 h 1505926"/>
                <a:gd name="connsiteX4" fmla="*/ 2481665 w 5841347"/>
                <a:gd name="connsiteY4" fmla="*/ 1059873 h 1505926"/>
                <a:gd name="connsiteX5" fmla="*/ 2470826 w 5841347"/>
                <a:gd name="connsiteY5" fmla="*/ 1488558 h 1505926"/>
                <a:gd name="connsiteX6" fmla="*/ 5841347 w 5841347"/>
                <a:gd name="connsiteY6" fmla="*/ 1467294 h 1505926"/>
                <a:gd name="connsiteX0" fmla="*/ 4074 w 5841347"/>
                <a:gd name="connsiteY0" fmla="*/ 0 h 1505926"/>
                <a:gd name="connsiteX1" fmla="*/ 6 w 5841347"/>
                <a:gd name="connsiteY1" fmla="*/ 1505582 h 1505926"/>
                <a:gd name="connsiteX2" fmla="*/ 1886036 w 5841347"/>
                <a:gd name="connsiteY2" fmla="*/ 1499190 h 1505926"/>
                <a:gd name="connsiteX3" fmla="*/ 1929747 w 5841347"/>
                <a:gd name="connsiteY3" fmla="*/ 1033573 h 1505926"/>
                <a:gd name="connsiteX4" fmla="*/ 2481665 w 5841347"/>
                <a:gd name="connsiteY4" fmla="*/ 1059873 h 1505926"/>
                <a:gd name="connsiteX5" fmla="*/ 2470826 w 5841347"/>
                <a:gd name="connsiteY5" fmla="*/ 1488558 h 1505926"/>
                <a:gd name="connsiteX6" fmla="*/ 5841347 w 5841347"/>
                <a:gd name="connsiteY6" fmla="*/ 1467294 h 1505926"/>
                <a:gd name="connsiteX0" fmla="*/ 4074 w 5841347"/>
                <a:gd name="connsiteY0" fmla="*/ 0 h 1505926"/>
                <a:gd name="connsiteX1" fmla="*/ 6 w 5841347"/>
                <a:gd name="connsiteY1" fmla="*/ 1505582 h 1505926"/>
                <a:gd name="connsiteX2" fmla="*/ 1886036 w 5841347"/>
                <a:gd name="connsiteY2" fmla="*/ 1499190 h 1505926"/>
                <a:gd name="connsiteX3" fmla="*/ 1878947 w 5841347"/>
                <a:gd name="connsiteY3" fmla="*/ 1058973 h 1505926"/>
                <a:gd name="connsiteX4" fmla="*/ 2481665 w 5841347"/>
                <a:gd name="connsiteY4" fmla="*/ 1059873 h 1505926"/>
                <a:gd name="connsiteX5" fmla="*/ 2470826 w 5841347"/>
                <a:gd name="connsiteY5" fmla="*/ 1488558 h 1505926"/>
                <a:gd name="connsiteX6" fmla="*/ 5841347 w 5841347"/>
                <a:gd name="connsiteY6" fmla="*/ 1467294 h 1505926"/>
                <a:gd name="connsiteX0" fmla="*/ 4074 w 5841347"/>
                <a:gd name="connsiteY0" fmla="*/ 0 h 1505926"/>
                <a:gd name="connsiteX1" fmla="*/ 6 w 5841347"/>
                <a:gd name="connsiteY1" fmla="*/ 1505582 h 1505926"/>
                <a:gd name="connsiteX2" fmla="*/ 1886036 w 5841347"/>
                <a:gd name="connsiteY2" fmla="*/ 1499190 h 1505926"/>
                <a:gd name="connsiteX3" fmla="*/ 1878947 w 5841347"/>
                <a:gd name="connsiteY3" fmla="*/ 1058973 h 1505926"/>
                <a:gd name="connsiteX4" fmla="*/ 2481665 w 5841347"/>
                <a:gd name="connsiteY4" fmla="*/ 1059873 h 1505926"/>
                <a:gd name="connsiteX5" fmla="*/ 2470826 w 5841347"/>
                <a:gd name="connsiteY5" fmla="*/ 1488558 h 1505926"/>
                <a:gd name="connsiteX6" fmla="*/ 5841347 w 5841347"/>
                <a:gd name="connsiteY6" fmla="*/ 1467294 h 1505926"/>
                <a:gd name="connsiteX0" fmla="*/ 4074 w 5841347"/>
                <a:gd name="connsiteY0" fmla="*/ 0 h 1505926"/>
                <a:gd name="connsiteX1" fmla="*/ 6 w 5841347"/>
                <a:gd name="connsiteY1" fmla="*/ 1505582 h 1505926"/>
                <a:gd name="connsiteX2" fmla="*/ 1886036 w 5841347"/>
                <a:gd name="connsiteY2" fmla="*/ 1499190 h 1505926"/>
                <a:gd name="connsiteX3" fmla="*/ 1878947 w 5841347"/>
                <a:gd name="connsiteY3" fmla="*/ 1058973 h 1505926"/>
                <a:gd name="connsiteX4" fmla="*/ 2481665 w 5841347"/>
                <a:gd name="connsiteY4" fmla="*/ 1059873 h 1505926"/>
                <a:gd name="connsiteX5" fmla="*/ 2470826 w 5841347"/>
                <a:gd name="connsiteY5" fmla="*/ 1488558 h 1505926"/>
                <a:gd name="connsiteX6" fmla="*/ 5841347 w 5841347"/>
                <a:gd name="connsiteY6" fmla="*/ 1467294 h 1505926"/>
                <a:gd name="connsiteX0" fmla="*/ 4074 w 5841347"/>
                <a:gd name="connsiteY0" fmla="*/ 0 h 1505926"/>
                <a:gd name="connsiteX1" fmla="*/ 6 w 5841347"/>
                <a:gd name="connsiteY1" fmla="*/ 1505582 h 1505926"/>
                <a:gd name="connsiteX2" fmla="*/ 1886036 w 5841347"/>
                <a:gd name="connsiteY2" fmla="*/ 1499190 h 1505926"/>
                <a:gd name="connsiteX3" fmla="*/ 1878947 w 5841347"/>
                <a:gd name="connsiteY3" fmla="*/ 1058973 h 1505926"/>
                <a:gd name="connsiteX4" fmla="*/ 2481665 w 5841347"/>
                <a:gd name="connsiteY4" fmla="*/ 1059873 h 1505926"/>
                <a:gd name="connsiteX5" fmla="*/ 2470826 w 5841347"/>
                <a:gd name="connsiteY5" fmla="*/ 1488558 h 1505926"/>
                <a:gd name="connsiteX6" fmla="*/ 5841347 w 5841347"/>
                <a:gd name="connsiteY6" fmla="*/ 1467294 h 1505926"/>
                <a:gd name="connsiteX0" fmla="*/ 4074 w 5841347"/>
                <a:gd name="connsiteY0" fmla="*/ 0 h 1505926"/>
                <a:gd name="connsiteX1" fmla="*/ 6 w 5841347"/>
                <a:gd name="connsiteY1" fmla="*/ 1505582 h 1505926"/>
                <a:gd name="connsiteX2" fmla="*/ 1886036 w 5841347"/>
                <a:gd name="connsiteY2" fmla="*/ 1499190 h 1505926"/>
                <a:gd name="connsiteX3" fmla="*/ 1878947 w 5841347"/>
                <a:gd name="connsiteY3" fmla="*/ 1058973 h 1505926"/>
                <a:gd name="connsiteX4" fmla="*/ 2481665 w 5841347"/>
                <a:gd name="connsiteY4" fmla="*/ 1059873 h 1505926"/>
                <a:gd name="connsiteX5" fmla="*/ 2470826 w 5841347"/>
                <a:gd name="connsiteY5" fmla="*/ 1488558 h 1505926"/>
                <a:gd name="connsiteX6" fmla="*/ 5841347 w 5841347"/>
                <a:gd name="connsiteY6" fmla="*/ 1467294 h 1505926"/>
                <a:gd name="connsiteX0" fmla="*/ 4074 w 5841347"/>
                <a:gd name="connsiteY0" fmla="*/ 0 h 1505926"/>
                <a:gd name="connsiteX1" fmla="*/ 6 w 5841347"/>
                <a:gd name="connsiteY1" fmla="*/ 1505582 h 1505926"/>
                <a:gd name="connsiteX2" fmla="*/ 1886036 w 5841347"/>
                <a:gd name="connsiteY2" fmla="*/ 1499190 h 1505926"/>
                <a:gd name="connsiteX3" fmla="*/ 1878947 w 5841347"/>
                <a:gd name="connsiteY3" fmla="*/ 1058973 h 1505926"/>
                <a:gd name="connsiteX4" fmla="*/ 2475315 w 5841347"/>
                <a:gd name="connsiteY4" fmla="*/ 1028123 h 1505926"/>
                <a:gd name="connsiteX5" fmla="*/ 2470826 w 5841347"/>
                <a:gd name="connsiteY5" fmla="*/ 1488558 h 1505926"/>
                <a:gd name="connsiteX6" fmla="*/ 5841347 w 5841347"/>
                <a:gd name="connsiteY6" fmla="*/ 1467294 h 1505926"/>
                <a:gd name="connsiteX0" fmla="*/ 4074 w 5841347"/>
                <a:gd name="connsiteY0" fmla="*/ 0 h 1505926"/>
                <a:gd name="connsiteX1" fmla="*/ 6 w 5841347"/>
                <a:gd name="connsiteY1" fmla="*/ 1505582 h 1505926"/>
                <a:gd name="connsiteX2" fmla="*/ 1886036 w 5841347"/>
                <a:gd name="connsiteY2" fmla="*/ 1499190 h 1505926"/>
                <a:gd name="connsiteX3" fmla="*/ 1878947 w 5841347"/>
                <a:gd name="connsiteY3" fmla="*/ 1058973 h 1505926"/>
                <a:gd name="connsiteX4" fmla="*/ 2475315 w 5841347"/>
                <a:gd name="connsiteY4" fmla="*/ 1053523 h 1505926"/>
                <a:gd name="connsiteX5" fmla="*/ 2470826 w 5841347"/>
                <a:gd name="connsiteY5" fmla="*/ 1488558 h 1505926"/>
                <a:gd name="connsiteX6" fmla="*/ 5841347 w 5841347"/>
                <a:gd name="connsiteY6" fmla="*/ 1467294 h 150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41347" h="1505926">
                  <a:moveTo>
                    <a:pt x="4074" y="0"/>
                  </a:moveTo>
                  <a:cubicBezTo>
                    <a:pt x="-5377" y="10041"/>
                    <a:pt x="5322" y="1532164"/>
                    <a:pt x="6" y="1505582"/>
                  </a:cubicBezTo>
                  <a:cubicBezTo>
                    <a:pt x="5322" y="1489633"/>
                    <a:pt x="1879520" y="1500081"/>
                    <a:pt x="1886036" y="1499190"/>
                  </a:cubicBezTo>
                  <a:cubicBezTo>
                    <a:pt x="1872847" y="1507731"/>
                    <a:pt x="1868610" y="1042729"/>
                    <a:pt x="1878947" y="1058973"/>
                  </a:cubicBezTo>
                  <a:cubicBezTo>
                    <a:pt x="1887236" y="1035990"/>
                    <a:pt x="2473376" y="1044756"/>
                    <a:pt x="2475315" y="1053523"/>
                  </a:cubicBezTo>
                  <a:cubicBezTo>
                    <a:pt x="2465352" y="1031318"/>
                    <a:pt x="2474439" y="1345663"/>
                    <a:pt x="2470826" y="1488558"/>
                  </a:cubicBezTo>
                  <a:lnTo>
                    <a:pt x="5841347" y="1467294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C9631CF0-DB8D-F7D0-928D-2AEBC2CC0EB3}"/>
                </a:ext>
              </a:extLst>
            </p:cNvPr>
            <p:cNvSpPr txBox="1"/>
            <p:nvPr/>
          </p:nvSpPr>
          <p:spPr>
            <a:xfrm>
              <a:off x="3543370" y="2770166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BS1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23F13F75-07E6-7067-924A-E7612CD9D568}"/>
                </a:ext>
              </a:extLst>
            </p:cNvPr>
            <p:cNvSpPr txBox="1"/>
            <p:nvPr/>
          </p:nvSpPr>
          <p:spPr>
            <a:xfrm>
              <a:off x="7609428" y="5026793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BS2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23A75C01-7E04-F953-F33F-86E209E2C0FA}"/>
                </a:ext>
              </a:extLst>
            </p:cNvPr>
            <p:cNvSpPr txBox="1"/>
            <p:nvPr/>
          </p:nvSpPr>
          <p:spPr>
            <a:xfrm>
              <a:off x="4901334" y="2011999"/>
              <a:ext cx="1390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Pupil</a:t>
              </a:r>
              <a:r>
                <a:rPr lang="it-IT" dirty="0"/>
                <a:t> rotator </a:t>
              </a:r>
            </a:p>
          </p:txBody>
        </p:sp>
        <p:sp>
          <p:nvSpPr>
            <p:cNvPr id="25" name="Freccia bidirezionale verticale 24">
              <a:extLst>
                <a:ext uri="{FF2B5EF4-FFF2-40B4-BE49-F238E27FC236}">
                  <a16:creationId xmlns:a16="http://schemas.microsoft.com/office/drawing/2014/main" id="{D8553815-2D47-FCE8-858C-6FA66F62BB85}"/>
                </a:ext>
              </a:extLst>
            </p:cNvPr>
            <p:cNvSpPr/>
            <p:nvPr/>
          </p:nvSpPr>
          <p:spPr>
            <a:xfrm>
              <a:off x="4787998" y="4100674"/>
              <a:ext cx="190923" cy="429673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9D228EE5-F555-8BF8-8170-66215FE40D2B}"/>
                </a:ext>
              </a:extLst>
            </p:cNvPr>
            <p:cNvSpPr txBox="1"/>
            <p:nvPr/>
          </p:nvSpPr>
          <p:spPr>
            <a:xfrm>
              <a:off x="4785029" y="5026793"/>
              <a:ext cx="1872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Phase</a:t>
              </a:r>
              <a:r>
                <a:rPr lang="it-IT" dirty="0"/>
                <a:t> </a:t>
              </a:r>
              <a:r>
                <a:rPr lang="it-IT" dirty="0" err="1"/>
                <a:t>n</a:t>
              </a:r>
              <a:r>
                <a:rPr lang="it-IT" dirty="0"/>
                <a:t>𝜆/2 </a:t>
              </a:r>
              <a:r>
                <a:rPr lang="it-IT" dirty="0" err="1"/>
                <a:t>shifter</a:t>
              </a:r>
              <a:endParaRPr lang="it-IT" dirty="0"/>
            </a:p>
            <a:p>
              <a:r>
                <a:rPr lang="it-IT" dirty="0"/>
                <a:t>(optional)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0570084A-27FD-F980-0B67-0B3ABAF808C9}"/>
                </a:ext>
              </a:extLst>
            </p:cNvPr>
            <p:cNvSpPr txBox="1"/>
            <p:nvPr/>
          </p:nvSpPr>
          <p:spPr>
            <a:xfrm>
              <a:off x="1589181" y="3025119"/>
              <a:ext cx="9973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From AO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F04ABD2C-14BC-78C8-FD75-72DF948840F3}"/>
                </a:ext>
              </a:extLst>
            </p:cNvPr>
            <p:cNvSpPr txBox="1"/>
            <p:nvPr/>
          </p:nvSpPr>
          <p:spPr>
            <a:xfrm>
              <a:off x="8803600" y="4757395"/>
              <a:ext cx="23658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Recombination</a:t>
              </a:r>
              <a:r>
                <a:rPr lang="it-IT" dirty="0"/>
                <a:t>  in </a:t>
              </a:r>
              <a:r>
                <a:rPr lang="it-IT" dirty="0" err="1"/>
                <a:t>pupil</a:t>
              </a:r>
              <a:r>
                <a:rPr lang="it-IT" dirty="0"/>
                <a:t> </a:t>
              </a:r>
              <a:r>
                <a:rPr lang="it-IT" dirty="0" err="1"/>
                <a:t>conjugated</a:t>
              </a:r>
              <a:r>
                <a:rPr lang="it-IT" dirty="0"/>
                <a:t> </a:t>
              </a:r>
              <a:r>
                <a:rPr lang="it-IT" dirty="0" err="1"/>
                <a:t>plane</a:t>
              </a:r>
              <a:endParaRPr lang="it-IT" dirty="0"/>
            </a:p>
          </p:txBody>
        </p:sp>
      </p:grp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E36CE3B-15E3-7ED0-F07D-E77A43470652}"/>
              </a:ext>
            </a:extLst>
          </p:cNvPr>
          <p:cNvSpPr txBox="1"/>
          <p:nvPr/>
        </p:nvSpPr>
        <p:spPr>
          <a:xfrm>
            <a:off x="672354" y="1339531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Highly </a:t>
            </a:r>
            <a:r>
              <a:rPr lang="it-IT" dirty="0" err="1"/>
              <a:t>inefficient</a:t>
            </a:r>
            <a:r>
              <a:rPr lang="it-IT" dirty="0"/>
              <a:t> </a:t>
            </a:r>
            <a:r>
              <a:rPr lang="it-IT" dirty="0" err="1"/>
              <a:t>conceptual</a:t>
            </a:r>
            <a:r>
              <a:rPr lang="it-IT" dirty="0"/>
              <a:t> idea</a:t>
            </a:r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7ECE1225-DF30-FE4D-9049-9844ECD2FFC4}"/>
              </a:ext>
            </a:extLst>
          </p:cNvPr>
          <p:cNvGrpSpPr/>
          <p:nvPr/>
        </p:nvGrpSpPr>
        <p:grpSpPr>
          <a:xfrm>
            <a:off x="8954960" y="1171280"/>
            <a:ext cx="2743200" cy="2690441"/>
            <a:chOff x="8842381" y="1477359"/>
            <a:chExt cx="2743200" cy="2690441"/>
          </a:xfrm>
        </p:grpSpPr>
        <p:pic>
          <p:nvPicPr>
            <p:cNvPr id="33" name="Immagine 32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88A30662-5B0B-6776-ABCA-7F595A75D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394" t="11443" r="18263" b="8749"/>
            <a:stretch/>
          </p:blipFill>
          <p:spPr>
            <a:xfrm>
              <a:off x="8842381" y="1477359"/>
              <a:ext cx="2743200" cy="26904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4" name="Ovale 33">
              <a:extLst>
                <a:ext uri="{FF2B5EF4-FFF2-40B4-BE49-F238E27FC236}">
                  <a16:creationId xmlns:a16="http://schemas.microsoft.com/office/drawing/2014/main" id="{80D082E6-E1C5-FC1A-C239-C2B4C689A810}"/>
                </a:ext>
              </a:extLst>
            </p:cNvPr>
            <p:cNvSpPr/>
            <p:nvPr/>
          </p:nvSpPr>
          <p:spPr>
            <a:xfrm>
              <a:off x="9891005" y="1515103"/>
              <a:ext cx="961103" cy="961103"/>
            </a:xfrm>
            <a:prstGeom prst="ellipse">
              <a:avLst/>
            </a:prstGeom>
            <a:solidFill>
              <a:srgbClr val="809EC2">
                <a:alpha val="50196"/>
              </a:srgb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5EAE2772-E284-54F7-09D2-B9F98D089054}"/>
                </a:ext>
              </a:extLst>
            </p:cNvPr>
            <p:cNvSpPr/>
            <p:nvPr/>
          </p:nvSpPr>
          <p:spPr>
            <a:xfrm>
              <a:off x="10504750" y="2016007"/>
              <a:ext cx="961103" cy="961103"/>
            </a:xfrm>
            <a:prstGeom prst="ellipse">
              <a:avLst/>
            </a:prstGeom>
            <a:solidFill>
              <a:srgbClr val="809EC2">
                <a:alpha val="50196"/>
              </a:srgb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4B833BB9-5DB6-104E-C3EF-22C85C3A4176}"/>
                </a:ext>
              </a:extLst>
            </p:cNvPr>
            <p:cNvSpPr/>
            <p:nvPr/>
          </p:nvSpPr>
          <p:spPr>
            <a:xfrm>
              <a:off x="10305849" y="2841451"/>
              <a:ext cx="961103" cy="961103"/>
            </a:xfrm>
            <a:prstGeom prst="ellipse">
              <a:avLst/>
            </a:prstGeom>
            <a:solidFill>
              <a:srgbClr val="809EC2">
                <a:alpha val="50196"/>
              </a:srgb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B9B80BE4-2369-86E7-C5AF-630B61F9A2E7}"/>
                </a:ext>
              </a:extLst>
            </p:cNvPr>
            <p:cNvSpPr/>
            <p:nvPr/>
          </p:nvSpPr>
          <p:spPr>
            <a:xfrm>
              <a:off x="9487992" y="3109347"/>
              <a:ext cx="961103" cy="961103"/>
            </a:xfrm>
            <a:prstGeom prst="ellipse">
              <a:avLst/>
            </a:prstGeom>
            <a:solidFill>
              <a:srgbClr val="809EC2">
                <a:alpha val="50196"/>
              </a:srgb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CF43E4CA-E9DB-B234-ED4A-D85C5BE4CDB9}"/>
                </a:ext>
              </a:extLst>
            </p:cNvPr>
            <p:cNvSpPr/>
            <p:nvPr/>
          </p:nvSpPr>
          <p:spPr>
            <a:xfrm>
              <a:off x="8916743" y="2496558"/>
              <a:ext cx="961103" cy="961103"/>
            </a:xfrm>
            <a:prstGeom prst="ellipse">
              <a:avLst/>
            </a:prstGeom>
            <a:solidFill>
              <a:srgbClr val="809EC2">
                <a:alpha val="50196"/>
              </a:srgb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>
              <a:extLst>
                <a:ext uri="{FF2B5EF4-FFF2-40B4-BE49-F238E27FC236}">
                  <a16:creationId xmlns:a16="http://schemas.microsoft.com/office/drawing/2014/main" id="{BEA1F836-15DC-5763-2115-8EC8A0525430}"/>
                </a:ext>
              </a:extLst>
            </p:cNvPr>
            <p:cNvSpPr/>
            <p:nvPr/>
          </p:nvSpPr>
          <p:spPr>
            <a:xfrm>
              <a:off x="9115644" y="1744766"/>
              <a:ext cx="961103" cy="961103"/>
            </a:xfrm>
            <a:prstGeom prst="ellipse">
              <a:avLst/>
            </a:prstGeom>
            <a:solidFill>
              <a:srgbClr val="809EC2">
                <a:alpha val="50196"/>
              </a:srgb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967A1F8B-976A-9C0F-46BD-2634BA446E8D}"/>
              </a:ext>
            </a:extLst>
          </p:cNvPr>
          <p:cNvSpPr txBox="1"/>
          <p:nvPr/>
        </p:nvSpPr>
        <p:spPr>
          <a:xfrm>
            <a:off x="8968437" y="3803265"/>
            <a:ext cx="2613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 6x </a:t>
            </a:r>
            <a:r>
              <a:rPr lang="it-IT" dirty="0" err="1"/>
              <a:t>lenslet</a:t>
            </a:r>
            <a:r>
              <a:rPr lang="it-IT" dirty="0"/>
              <a:t> to </a:t>
            </a:r>
            <a:r>
              <a:rPr lang="it-IT" dirty="0" err="1"/>
              <a:t>collect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sector</a:t>
            </a:r>
            <a:r>
              <a:rPr lang="it-IT" dirty="0"/>
              <a:t> </a:t>
            </a:r>
            <a:r>
              <a:rPr lang="it-IT" dirty="0" err="1"/>
              <a:t>flux</a:t>
            </a:r>
            <a:r>
              <a:rPr lang="it-IT" dirty="0"/>
              <a:t> </a:t>
            </a:r>
            <a:r>
              <a:rPr lang="it-IT" dirty="0" err="1"/>
              <a:t>onto</a:t>
            </a:r>
            <a:r>
              <a:rPr lang="it-IT" dirty="0"/>
              <a:t> 6 APD</a:t>
            </a:r>
          </a:p>
        </p:txBody>
      </p: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F6A5ACA6-442B-544D-9CE9-BB88363FB9DE}"/>
              </a:ext>
            </a:extLst>
          </p:cNvPr>
          <p:cNvCxnSpPr/>
          <p:nvPr/>
        </p:nvCxnSpPr>
        <p:spPr>
          <a:xfrm flipH="1">
            <a:off x="8624386" y="3989407"/>
            <a:ext cx="210846" cy="5653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ettangolo 5">
            <a:extLst>
              <a:ext uri="{FF2B5EF4-FFF2-40B4-BE49-F238E27FC236}">
                <a16:creationId xmlns:a16="http://schemas.microsoft.com/office/drawing/2014/main" id="{C6741350-0F1F-8FE2-3F83-7E4DD1408A36}"/>
              </a:ext>
            </a:extLst>
          </p:cNvPr>
          <p:cNvSpPr/>
          <p:nvPr/>
        </p:nvSpPr>
        <p:spPr>
          <a:xfrm rot="18959342">
            <a:off x="5198963" y="3923866"/>
            <a:ext cx="129600" cy="7255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0330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01CA43-7A4E-4341-541A-C4F89F9F1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Optical </a:t>
            </a:r>
            <a:r>
              <a:rPr lang="it-IT" dirty="0" err="1"/>
              <a:t>simulations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F7BA741-4795-E398-705A-EF1CBA2B2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156" y="1825625"/>
            <a:ext cx="10963644" cy="4351338"/>
          </a:xfrm>
        </p:spPr>
        <p:txBody>
          <a:bodyPr>
            <a:normAutofit/>
          </a:bodyPr>
          <a:lstStyle/>
          <a:p>
            <a:r>
              <a:rPr lang="it-IT" sz="2400" dirty="0" err="1"/>
              <a:t>Based</a:t>
            </a:r>
            <a:r>
              <a:rPr lang="it-IT" sz="2400" dirty="0"/>
              <a:t> on </a:t>
            </a:r>
            <a:r>
              <a:rPr lang="it-IT" sz="2400" dirty="0" err="1"/>
              <a:t>poppy</a:t>
            </a:r>
            <a:endParaRPr lang="it-IT" sz="2400" dirty="0"/>
          </a:p>
          <a:p>
            <a:r>
              <a:rPr lang="it-IT" sz="2400" dirty="0"/>
              <a:t>Optical model </a:t>
            </a:r>
            <a:r>
              <a:rPr lang="it-IT" sz="2400" dirty="0" err="1"/>
              <a:t>consists</a:t>
            </a:r>
            <a:r>
              <a:rPr lang="it-IT" sz="2400" dirty="0"/>
              <a:t> of a stack of </a:t>
            </a:r>
            <a:r>
              <a:rPr lang="it-IT" sz="2400" dirty="0" err="1"/>
              <a:t>pupil</a:t>
            </a:r>
            <a:r>
              <a:rPr lang="it-IT" sz="2400" dirty="0"/>
              <a:t> </a:t>
            </a:r>
            <a:r>
              <a:rPr lang="it-IT" sz="2400" dirty="0" err="1"/>
              <a:t>layers</a:t>
            </a:r>
            <a:endParaRPr lang="it-IT" sz="2400" dirty="0"/>
          </a:p>
          <a:p>
            <a:pPr lvl="1"/>
            <a:r>
              <a:rPr lang="it-IT" sz="2000" dirty="0" err="1"/>
              <a:t>Residual</a:t>
            </a:r>
            <a:r>
              <a:rPr lang="it-IT" sz="2000" dirty="0"/>
              <a:t> </a:t>
            </a:r>
            <a:r>
              <a:rPr lang="it-IT" sz="2000" dirty="0" err="1"/>
              <a:t>turbulence</a:t>
            </a:r>
            <a:r>
              <a:rPr lang="it-IT" sz="2000" dirty="0"/>
              <a:t> from MORFEO </a:t>
            </a:r>
            <a:r>
              <a:rPr lang="it-IT" sz="2000" dirty="0" err="1"/>
              <a:t>simulations</a:t>
            </a:r>
            <a:endParaRPr lang="it-IT" sz="2000" dirty="0"/>
          </a:p>
          <a:p>
            <a:pPr lvl="1"/>
            <a:r>
              <a:rPr lang="it-IT" sz="2000" dirty="0"/>
              <a:t>Low Order </a:t>
            </a:r>
            <a:r>
              <a:rPr lang="it-IT" sz="2000" dirty="0" err="1"/>
              <a:t>Zernike</a:t>
            </a:r>
            <a:endParaRPr lang="it-IT" sz="2000" dirty="0"/>
          </a:p>
          <a:p>
            <a:pPr lvl="1"/>
            <a:r>
              <a:rPr lang="it-IT" sz="2000" dirty="0"/>
              <a:t>ELT </a:t>
            </a:r>
            <a:r>
              <a:rPr lang="it-IT" sz="2000" dirty="0" err="1"/>
              <a:t>Pupil</a:t>
            </a:r>
            <a:r>
              <a:rPr lang="it-IT" sz="2000" dirty="0"/>
              <a:t> Aperture</a:t>
            </a:r>
          </a:p>
          <a:p>
            <a:pPr lvl="1"/>
            <a:r>
              <a:rPr lang="it-IT" sz="2000" dirty="0" err="1"/>
              <a:t>Petaled</a:t>
            </a:r>
            <a:r>
              <a:rPr lang="it-IT" sz="2000" dirty="0"/>
              <a:t> M4</a:t>
            </a:r>
          </a:p>
          <a:p>
            <a:pPr lvl="1"/>
            <a:r>
              <a:rPr lang="it-IT" sz="2000" dirty="0"/>
              <a:t>Global Piston for </a:t>
            </a:r>
            <a:r>
              <a:rPr lang="it-IT" sz="2000" dirty="0" err="1"/>
              <a:t>phase</a:t>
            </a:r>
            <a:r>
              <a:rPr lang="it-IT" sz="2000" dirty="0"/>
              <a:t> </a:t>
            </a:r>
            <a:r>
              <a:rPr lang="it-IT" sz="2000" dirty="0" err="1"/>
              <a:t>shifting</a:t>
            </a:r>
            <a:endParaRPr lang="it-IT" sz="2000" dirty="0"/>
          </a:p>
          <a:p>
            <a:pPr lvl="1"/>
            <a:r>
              <a:rPr lang="it-IT" sz="2000" dirty="0"/>
              <a:t>Rotator</a:t>
            </a:r>
          </a:p>
          <a:p>
            <a:r>
              <a:rPr lang="it-IT" sz="2400" dirty="0"/>
              <a:t>2 </a:t>
            </a:r>
            <a:r>
              <a:rPr lang="it-IT" sz="2400" dirty="0" err="1"/>
              <a:t>identical</a:t>
            </a:r>
            <a:r>
              <a:rPr lang="it-IT" sz="2400" dirty="0"/>
              <a:t> models are </a:t>
            </a:r>
            <a:r>
              <a:rPr lang="it-IT" sz="2400" dirty="0" err="1"/>
              <a:t>instantiated</a:t>
            </a:r>
            <a:r>
              <a:rPr lang="it-IT" sz="2400" dirty="0"/>
              <a:t> with </a:t>
            </a:r>
            <a:r>
              <a:rPr lang="it-IT" sz="2400" dirty="0" err="1"/>
              <a:t>different</a:t>
            </a:r>
            <a:r>
              <a:rPr lang="it-IT" sz="2400" dirty="0"/>
              <a:t> </a:t>
            </a:r>
            <a:r>
              <a:rPr lang="it-IT" sz="2400" dirty="0" err="1"/>
              <a:t>rotation</a:t>
            </a:r>
            <a:r>
              <a:rPr lang="it-IT" sz="2400" dirty="0"/>
              <a:t>. Output </a:t>
            </a:r>
            <a:r>
              <a:rPr lang="it-IT" sz="2400" dirty="0" err="1"/>
              <a:t>wavefronts</a:t>
            </a:r>
            <a:r>
              <a:rPr lang="it-IT" sz="2400" dirty="0"/>
              <a:t> are </a:t>
            </a:r>
            <a:r>
              <a:rPr lang="it-IT" sz="2400" dirty="0" err="1"/>
              <a:t>recombined</a:t>
            </a:r>
            <a:r>
              <a:rPr lang="it-IT" sz="2400" dirty="0"/>
              <a:t> 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255327F-4A5F-6452-9FAD-DCE8B7ADF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19/10/22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63A619E-C984-B5DE-C6F7-D441CFCE0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Wavefront sensing in the VLT/ELT Era VII - Porto 19-21 Oct 22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9897F9-9F02-6F61-87C1-D66D52937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AD62-C104-B24E-BCB7-CFC5BA6FD497}" type="slidenum">
              <a:rPr lang="it-IT" smtClean="0"/>
              <a:t>9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A6D3B7D-F80A-DF16-AA45-83EF346AD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943" y="1145953"/>
            <a:ext cx="44831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948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8756</TotalTime>
  <Words>2093</Words>
  <Application>Microsoft Macintosh PowerPoint</Application>
  <PresentationFormat>Widescreen</PresentationFormat>
  <Paragraphs>323</Paragraphs>
  <Slides>28</Slides>
  <Notes>7</Notes>
  <HiddenSlides>6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3" baseType="lpstr">
      <vt:lpstr>Arial</vt:lpstr>
      <vt:lpstr>Calibri</vt:lpstr>
      <vt:lpstr>Cambria Math</vt:lpstr>
      <vt:lpstr>Tw Cen MT</vt:lpstr>
      <vt:lpstr>Tema di Office</vt:lpstr>
      <vt:lpstr>A rotational shearing interferometer to sense across-the-spider phase discontinuity at ELT</vt:lpstr>
      <vt:lpstr>Why Yet Another Petalometer</vt:lpstr>
      <vt:lpstr>Wavefront jumps across the spider</vt:lpstr>
      <vt:lpstr>WFS concept</vt:lpstr>
      <vt:lpstr>Other interferometric petalometers</vt:lpstr>
      <vt:lpstr>Phase difference reconstruction</vt:lpstr>
      <vt:lpstr>Impact of residual turbulence</vt:lpstr>
      <vt:lpstr>Optical concept</vt:lpstr>
      <vt:lpstr>Optical simulations</vt:lpstr>
      <vt:lpstr>No turbulence case</vt:lpstr>
      <vt:lpstr>Too large phase steps</vt:lpstr>
      <vt:lpstr>Rejection of low order aberrations</vt:lpstr>
      <vt:lpstr>Residual turbulence of MORFEO</vt:lpstr>
      <vt:lpstr>Presentazione standard di PowerPoint</vt:lpstr>
      <vt:lpstr>Interferograms of the residual turbulence of MORFEO</vt:lpstr>
      <vt:lpstr>Jumps estimation on residual turbulence</vt:lpstr>
      <vt:lpstr>Mimicking petals correction</vt:lpstr>
      <vt:lpstr>Spectral properties of the residual turbulence of MORFEO</vt:lpstr>
      <vt:lpstr>Trying to improve SNR</vt:lpstr>
      <vt:lpstr>Homodyne detection</vt:lpstr>
      <vt:lpstr>How to modulate interferograms?</vt:lpstr>
      <vt:lpstr>Conclusions</vt:lpstr>
      <vt:lpstr>Presentazione standard di PowerPoint</vt:lpstr>
      <vt:lpstr>Presentazione standard di PowerPoint</vt:lpstr>
      <vt:lpstr>Phase Shifting to extend the range</vt:lpstr>
      <vt:lpstr>Presentazione standard di PowerPoint</vt:lpstr>
      <vt:lpstr>Presentazione standard di PowerPoint</vt:lpstr>
      <vt:lpstr>Axisymmetric aberrations cancel out completely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Lorenzo Busoni</dc:creator>
  <cp:lastModifiedBy>Lorenzo Busoni</cp:lastModifiedBy>
  <cp:revision>81</cp:revision>
  <dcterms:created xsi:type="dcterms:W3CDTF">2022-10-13T10:43:47Z</dcterms:created>
  <dcterms:modified xsi:type="dcterms:W3CDTF">2022-10-19T12:53:36Z</dcterms:modified>
</cp:coreProperties>
</file>