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65" r:id="rId2"/>
    <p:sldId id="281" r:id="rId3"/>
    <p:sldId id="266" r:id="rId4"/>
    <p:sldId id="297" r:id="rId5"/>
    <p:sldId id="301" r:id="rId6"/>
    <p:sldId id="302" r:id="rId7"/>
    <p:sldId id="300" r:id="rId8"/>
    <p:sldId id="282" r:id="rId9"/>
    <p:sldId id="299" r:id="rId10"/>
    <p:sldId id="303" r:id="rId11"/>
    <p:sldId id="292" r:id="rId12"/>
    <p:sldId id="304" r:id="rId13"/>
    <p:sldId id="307" r:id="rId14"/>
    <p:sldId id="305" r:id="rId15"/>
    <p:sldId id="306" r:id="rId16"/>
    <p:sldId id="308" r:id="rId17"/>
    <p:sldId id="309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3E02E7-4415-1444-8E6C-7316A3012071}">
          <p14:sldIdLst>
            <p14:sldId id="265"/>
            <p14:sldId id="281"/>
          </p14:sldIdLst>
        </p14:section>
        <p14:section name="Introduction" id="{5A30C56D-C12C-7F40-8034-EA6AC1640B51}">
          <p14:sldIdLst>
            <p14:sldId id="266"/>
            <p14:sldId id="297"/>
            <p14:sldId id="301"/>
            <p14:sldId id="302"/>
          </p14:sldIdLst>
        </p14:section>
        <p14:section name="Method" id="{C9AA19E2-2A9B-FD4C-AA00-3D9E23B40255}">
          <p14:sldIdLst>
            <p14:sldId id="300"/>
            <p14:sldId id="282"/>
            <p14:sldId id="299"/>
            <p14:sldId id="303"/>
          </p14:sldIdLst>
        </p14:section>
        <p14:section name="Results" id="{4229B801-B887-A546-B59C-F1370E922C95}">
          <p14:sldIdLst>
            <p14:sldId id="292"/>
            <p14:sldId id="304"/>
            <p14:sldId id="307"/>
            <p14:sldId id="305"/>
            <p14:sldId id="306"/>
          </p14:sldIdLst>
        </p14:section>
        <p14:section name="Conclusions and future" id="{D7F518FD-90DB-3949-8018-AB967D1117BF}">
          <p14:sldIdLst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B4F"/>
    <a:srgbClr val="FFE200"/>
    <a:srgbClr val="FFCE2D"/>
    <a:srgbClr val="AF0822"/>
    <a:srgbClr val="54135A"/>
    <a:srgbClr val="00AEEF"/>
    <a:srgbClr val="109DEC"/>
    <a:srgbClr val="0A91C3"/>
    <a:srgbClr val="68246D"/>
    <a:srgbClr val="002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/>
    <p:restoredTop sz="96327"/>
  </p:normalViewPr>
  <p:slideViewPr>
    <p:cSldViewPr snapToGrid="0">
      <p:cViewPr varScale="1">
        <p:scale>
          <a:sx n="171" d="100"/>
          <a:sy n="171" d="100"/>
        </p:scale>
        <p:origin x="37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CD56-CA7D-3A42-9B42-9FD56464B91C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8D3B8-2EC2-4F46-B8AF-ABD68D92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7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95D0F-AB11-46E0-88BC-691EC5236ED4}" type="datetimeFigureOut">
              <a:rPr lang="en-US"/>
              <a:t>10/20/22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23099-1E91-4A55-B2CC-90E86BBBF5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6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3099-1E91-4A55-B2CC-90E86BBBF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3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3099-1E91-4A55-B2CC-90E86BBBF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C560-FAE3-4FD7-3D35-F9CE62130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AABF1-ECB9-F0C4-993A-656BF3139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93D0A-B57E-CF5A-097A-6398383A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FE7BB-3E9D-C99C-B798-7B6ED305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2C731-8011-B988-E2FF-FF74E552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9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2713-EE8A-9480-5018-EE2199C5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8E15C-4FEC-9448-36D3-C4DB2E5DA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C98C3-4529-70A0-5AF1-B14AD094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74BCF-CC9D-8B3C-395A-C02E3880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7A4F2-BC42-42A6-B4BF-5079F5B6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3E19AA-34E2-D908-B479-AAE246450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EB33E-EBCE-57E0-8D99-93C0E0CDB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CF8AB-EE79-CA31-B6F8-2B251B19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D7D76-6EF2-64E2-43A1-7EB05AE3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2E1A5-3766-841B-0AE7-545EA38D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rham Tex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Garamond" panose="02020404030301010803" pitchFamily="18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1553" y="1224708"/>
            <a:ext cx="5702678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Garamond" panose="02020404030301010803" pitchFamily="18" charset="0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Garamond" panose="02020404030301010803" pitchFamily="18" charset="0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Garamond" panose="02020404030301010803" pitchFamily="18" charset="0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BFDC8-453C-DC4A-3B9D-EC08C1C19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59" y="4298752"/>
            <a:ext cx="1454191" cy="95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910448-4857-98A8-CEE3-84F44822A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31" y="4466313"/>
            <a:ext cx="1176178" cy="48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Breaker Slide">
    <p:bg>
      <p:bgPr>
        <a:solidFill>
          <a:srgbClr val="A5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133494" y="1224708"/>
            <a:ext cx="516890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00"/>
              </a:spcBef>
              <a:buNone/>
              <a:defRPr sz="2400">
                <a:solidFill>
                  <a:srgbClr val="54145A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1000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54145A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1000"/>
              </a:spcBef>
              <a:buFont typeface="Lucida Grande"/>
              <a:buChar char="–"/>
              <a:defRPr sz="24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F63BCB-7044-274A-B7E0-C96AD4712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90" y="4470535"/>
            <a:ext cx="845926" cy="4706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777E3A-D839-2690-5A43-CE99FA2ED0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59" y="4298752"/>
            <a:ext cx="1454191" cy="9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4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1188-45F2-5C52-CE7E-97FD21B7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A74FB-170A-28CC-8C7F-A596C6046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0BAE3-6ED7-E22E-E0A1-6DB3908E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D5A41-32D0-DFF3-4E5D-FBEB52BC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E1E4-195E-1E1E-87A4-D9EDB659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5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943C-DE27-B5E9-8B8A-27EE06AE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FFCE3-F6DD-E229-ADDF-93A2B970E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49ADB-E431-D6F4-DE5F-C44B71F7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9A5BF-C2BD-009E-452D-EEBF11E3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339BD-3684-919F-D47F-55CD8AB5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3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BD84-C36E-EC68-8E42-D5FBDF85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F0F54-9737-8FD8-38F5-316A88288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A6484-0392-6199-D4CD-9EA7E39C5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6AFEA-C5E5-406D-6967-4883D1D6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5ACF3-00F7-89A4-5152-C15D2C31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8C733-CBCD-A05D-D45E-52A662E0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4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21F22-0623-2E23-6A7B-C5C8B0CB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3B384-6B81-82BE-B569-C44A8FEFD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0B214-704B-1872-102D-C8A20B1F3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3F7C92-46F3-B6CC-52BF-32D3BB09E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DF80E-448C-ADFA-FE20-9BE9E967B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25E29-288A-37D1-E084-117D7321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7EDB7-80EF-F3E2-BE1D-96007BDC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90CC1-9C78-561A-8DBD-DBB6876C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AFC4-13B0-285F-218E-3DE70AD0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DA30A-BFAA-30B7-3105-7321CA00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61D98-F596-B3DA-65FA-278A43EB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8F535-BA99-C163-A359-EB5B2692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0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E189B-922B-E299-1F36-B886B0F5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A0137-19B0-02CA-B260-DD575E83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0994A-9D1D-6A04-4122-8018332C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950C-6B55-8A49-7B5A-A36DB2D6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DBB43-41BA-B2CF-5F83-285A455CE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E0949-EBDB-6D4A-6A00-6112B9D4E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CD15F-CE51-7791-0C21-7EA50341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12AB6-F11C-FB1C-485A-D627B508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09434-2A8C-C4C5-9E3A-0B57DDAA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C944-CDA2-3C11-BAB3-9D72C58F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06839-FA8D-4E82-4743-3C5CE250F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5906E-2A74-F79C-DED7-5AD40B730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084DA-A290-7AC8-B07E-ED853EA0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B45C7-A26B-3BA6-8BE8-A94C4697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084AA-CD4D-008C-0295-C7AE45CB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B0911-2C93-9F8C-D1C4-96FBE3FA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8AB52-B554-4A94-C8B0-B4F59DCB5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DA10C-0D65-1429-7A03-DAF2EB63E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39E0-1E42-6E23-3D05-FA3B29A29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96187-6749-53A1-00E5-E94031B23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8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D382396D-4382-91E2-78B9-E1CC11D56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6" t="-917" r="-9473" b="-720"/>
          <a:stretch/>
        </p:blipFill>
        <p:spPr bwMode="auto">
          <a:xfrm>
            <a:off x="5957927" y="1055012"/>
            <a:ext cx="3459637" cy="3203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52" y="407532"/>
            <a:ext cx="4586345" cy="1574978"/>
          </a:xfrm>
        </p:spPr>
        <p:txBody>
          <a:bodyPr/>
          <a:lstStyle/>
          <a:p>
            <a:pPr algn="l"/>
            <a:r>
              <a:rPr lang="en-US" sz="2400" b="1" dirty="0">
                <a:latin typeface="Garamond" panose="02020404030301010803" pitchFamily="18" charset="0"/>
              </a:rPr>
              <a:t>Deep Learning Wavefront Reconstruction With Collimated Lasers Using Experimental Data from the PPPP Bench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52" y="2157047"/>
            <a:ext cx="5798555" cy="2675147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latin typeface="Garamond" panose="02020404030301010803" pitchFamily="18" charset="0"/>
              </a:rPr>
              <a:t>Nazim Ali Bharmal </a:t>
            </a:r>
            <a:r>
              <a:rPr lang="en-US" baseline="30000" dirty="0">
                <a:latin typeface="Garamond" panose="02020404030301010803" pitchFamily="18" charset="0"/>
              </a:rPr>
              <a:t>1</a:t>
            </a:r>
            <a:r>
              <a:rPr lang="en-US" dirty="0">
                <a:latin typeface="Garamond" panose="02020404030301010803" pitchFamily="18" charset="0"/>
              </a:rPr>
              <a:t>,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Carlos González-Gutiérrez </a:t>
            </a:r>
            <a:r>
              <a:rPr lang="en-US" baseline="30000" dirty="0">
                <a:latin typeface="Garamond" panose="02020404030301010803" pitchFamily="18" charset="0"/>
              </a:rPr>
              <a:t>2</a:t>
            </a:r>
            <a:r>
              <a:rPr lang="en-US" dirty="0">
                <a:latin typeface="Garamond" panose="02020404030301010803" pitchFamily="18" charset="0"/>
              </a:rPr>
              <a:t>,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Huizhe Yang </a:t>
            </a:r>
            <a:r>
              <a:rPr lang="en-US" baseline="30000" dirty="0">
                <a:latin typeface="Garamond" panose="02020404030301010803" pitchFamily="18" charset="0"/>
              </a:rPr>
              <a:t>1,3</a:t>
            </a:r>
            <a:r>
              <a:rPr lang="en-US" dirty="0">
                <a:latin typeface="Garamond" panose="02020404030301010803" pitchFamily="18" charset="0"/>
              </a:rPr>
              <a:t>,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Jorge Rodríguez </a:t>
            </a:r>
            <a:r>
              <a:rPr lang="en-US" dirty="0" err="1">
                <a:latin typeface="Garamond" panose="02020404030301010803" pitchFamily="18" charset="0"/>
              </a:rPr>
              <a:t>Muro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baseline="30000" dirty="0">
                <a:latin typeface="Garamond" panose="02020404030301010803" pitchFamily="18" charset="0"/>
              </a:rPr>
              <a:t>2</a:t>
            </a:r>
            <a:r>
              <a:rPr lang="en-US" dirty="0">
                <a:latin typeface="Garamond" panose="02020404030301010803" pitchFamily="18" charset="0"/>
              </a:rPr>
              <a:t>,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Tim Morris </a:t>
            </a:r>
            <a:r>
              <a:rPr lang="en-US" baseline="30000" dirty="0">
                <a:latin typeface="Garamond" panose="02020404030301010803" pitchFamily="18" charset="0"/>
              </a:rPr>
              <a:t>1</a:t>
            </a:r>
            <a:r>
              <a:rPr lang="en-US" dirty="0">
                <a:latin typeface="Garamond" panose="02020404030301010803" pitchFamily="18" charset="0"/>
              </a:rPr>
              <a:t>,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Francisco Javier de Cos </a:t>
            </a:r>
            <a:r>
              <a:rPr lang="en-US" dirty="0" err="1">
                <a:latin typeface="Garamond" panose="02020404030301010803" pitchFamily="18" charset="0"/>
              </a:rPr>
              <a:t>Juez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baseline="30000" dirty="0">
                <a:latin typeface="Garamond" panose="02020404030301010803" pitchFamily="18" charset="0"/>
              </a:rPr>
              <a:t>2</a:t>
            </a:r>
          </a:p>
          <a:p>
            <a:pPr algn="l"/>
            <a:endParaRPr lang="en-US" sz="1600" baseline="30000" dirty="0">
              <a:latin typeface="Garamond" panose="02020404030301010803" pitchFamily="18" charset="0"/>
            </a:endParaRPr>
          </a:p>
          <a:p>
            <a:pPr algn="l"/>
            <a:r>
              <a:rPr lang="en-US" sz="1600" baseline="30000" dirty="0">
                <a:latin typeface="Garamond" panose="02020404030301010803" pitchFamily="18" charset="0"/>
              </a:rPr>
              <a:t>1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200" dirty="0">
                <a:latin typeface="Garamond" panose="02020404030301010803" pitchFamily="18" charset="0"/>
              </a:rPr>
              <a:t>Centre for Advanced Instrumentation, Durham University, UK</a:t>
            </a:r>
          </a:p>
          <a:p>
            <a:pPr algn="l"/>
            <a:r>
              <a:rPr lang="en-US" sz="1600" baseline="30000" dirty="0">
                <a:latin typeface="Garamond" panose="02020404030301010803" pitchFamily="18" charset="0"/>
              </a:rPr>
              <a:t>2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200" dirty="0">
                <a:latin typeface="Garamond" panose="02020404030301010803" pitchFamily="18" charset="0"/>
              </a:rPr>
              <a:t>Instituto Universitario de </a:t>
            </a:r>
            <a:r>
              <a:rPr lang="en-US" sz="1200" dirty="0" err="1">
                <a:latin typeface="Garamond" panose="02020404030301010803" pitchFamily="18" charset="0"/>
              </a:rPr>
              <a:t>Ciencias</a:t>
            </a:r>
            <a:r>
              <a:rPr lang="en-US" sz="1200" dirty="0">
                <a:latin typeface="Garamond" panose="02020404030301010803" pitchFamily="18" charset="0"/>
              </a:rPr>
              <a:t> y </a:t>
            </a:r>
            <a:r>
              <a:rPr lang="en-US" sz="1200" dirty="0" err="1">
                <a:latin typeface="Garamond" panose="02020404030301010803" pitchFamily="18" charset="0"/>
              </a:rPr>
              <a:t>Tecnologías</a:t>
            </a:r>
            <a:r>
              <a:rPr lang="en-US" sz="1200" dirty="0">
                <a:latin typeface="Garamond" panose="02020404030301010803" pitchFamily="18" charset="0"/>
              </a:rPr>
              <a:t> </a:t>
            </a:r>
            <a:r>
              <a:rPr lang="en-US" sz="1200" dirty="0" err="1">
                <a:latin typeface="Garamond" panose="02020404030301010803" pitchFamily="18" charset="0"/>
              </a:rPr>
              <a:t>Espaciales</a:t>
            </a:r>
            <a:r>
              <a:rPr lang="en-US" sz="1200" dirty="0">
                <a:latin typeface="Garamond" panose="02020404030301010803" pitchFamily="18" charset="0"/>
              </a:rPr>
              <a:t> de Asturias, University of Oviedo, Spain</a:t>
            </a:r>
          </a:p>
          <a:p>
            <a:pPr algn="l"/>
            <a:r>
              <a:rPr lang="en-US" sz="1600" baseline="30000" dirty="0">
                <a:latin typeface="Garamond" panose="02020404030301010803" pitchFamily="18" charset="0"/>
              </a:rPr>
              <a:t>3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College of Advanced Interdisciplinary Studies, National University of </a:t>
            </a:r>
            <a:r>
              <a:rPr lang="en-GB" sz="1200" b="0" i="0" u="none" strike="noStrike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Defense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Technology, China</a:t>
            </a:r>
            <a:endParaRPr lang="en-US" sz="1200" dirty="0">
              <a:latin typeface="Garamond" panose="020204040303010108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D7E1EB-CC32-BE97-B247-092D6977D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46" t="14209" r="19378" b="17075"/>
          <a:stretch/>
        </p:blipFill>
        <p:spPr>
          <a:xfrm>
            <a:off x="7803573" y="116679"/>
            <a:ext cx="1298284" cy="956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90A259-2C5E-DAD4-C53D-23B03C825C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923" y="373373"/>
            <a:ext cx="1569407" cy="6473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1763F5-CA57-C543-FDDE-7DE0946795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208" y="4357851"/>
            <a:ext cx="1689965" cy="647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CF04C2-7B7F-AE14-4678-EA29D209C7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993" y="4357851"/>
            <a:ext cx="1298284" cy="6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9793-FA28-7D7D-0FFA-A9FFF70F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for higher SNR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9D3B05-0C3B-4DF2-3E10-319171E16C23}"/>
              </a:ext>
            </a:extLst>
          </p:cNvPr>
          <p:cNvGrpSpPr>
            <a:grpSpLocks noChangeAspect="1"/>
          </p:cNvGrpSpPr>
          <p:nvPr/>
        </p:nvGrpSpPr>
        <p:grpSpPr>
          <a:xfrm>
            <a:off x="2016000" y="829154"/>
            <a:ext cx="5112000" cy="3726691"/>
            <a:chOff x="2872960" y="2409535"/>
            <a:chExt cx="3323974" cy="24564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3C3370-124B-84D1-C23C-EB5D2F3DE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2960" y="2409535"/>
              <a:ext cx="3323974" cy="24564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95FA14-1175-88D7-204D-A9CDAC75B842}"/>
                </a:ext>
              </a:extLst>
            </p:cNvPr>
            <p:cNvSpPr/>
            <p:nvPr/>
          </p:nvSpPr>
          <p:spPr>
            <a:xfrm>
              <a:off x="5204297" y="2571751"/>
              <a:ext cx="836579" cy="5702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099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DB45-70CF-D04D-A888-6BB93FD6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Neural Network architecture for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CF15A-A3E4-F343-B213-F08027CDA1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553" y="1224708"/>
            <a:ext cx="8272190" cy="29146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Already demonstrated </a:t>
            </a:r>
            <a:r>
              <a:rPr lang="en-US" i="1" dirty="0"/>
              <a:t>in simulation</a:t>
            </a:r>
            <a:r>
              <a:rPr lang="en-US" dirty="0"/>
              <a:t> that a neural network architecture is superior to the linear solution,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(Except for unrealistic laser powers.)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use existing image-based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Wanted to confirm that NN-based ML algorithm works with hardware.</a:t>
            </a:r>
          </a:p>
        </p:txBody>
      </p:sp>
    </p:spTree>
    <p:extLst>
      <p:ext uri="{BB962C8B-B14F-4D97-AF65-F5344CB8AC3E}">
        <p14:creationId xmlns:p14="http://schemas.microsoft.com/office/powerpoint/2010/main" val="74644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CD8-B57C-BE6E-43EE-F93BC5C6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D6DC-7FA3-7EA2-6D52-820700B217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552" y="1224708"/>
            <a:ext cx="6019879" cy="29146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Only one source of aberrations, low-order modal DM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Fixed propagation distances &amp; zero turbulence altitude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Slow to operate, and need ca.10</a:t>
            </a:r>
            <a:r>
              <a:rPr lang="en-US" baseline="30000" dirty="0"/>
              <a:t>5</a:t>
            </a:r>
            <a:r>
              <a:rPr lang="en-US" dirty="0"/>
              <a:t> frames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Ignoring return propagation aberrations</a:t>
            </a:r>
          </a:p>
        </p:txBody>
      </p:sp>
    </p:spTree>
    <p:extLst>
      <p:ext uri="{BB962C8B-B14F-4D97-AF65-F5344CB8AC3E}">
        <p14:creationId xmlns:p14="http://schemas.microsoft.com/office/powerpoint/2010/main" val="352354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A50B-F127-AD13-4E62-D9BEC447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data inputs and outputs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5F5FC7-8197-8C87-3799-443C11653BDF}"/>
              </a:ext>
            </a:extLst>
          </p:cNvPr>
          <p:cNvSpPr/>
          <p:nvPr/>
        </p:nvSpPr>
        <p:spPr>
          <a:xfrm>
            <a:off x="1477898" y="1119398"/>
            <a:ext cx="1140643" cy="6975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WFS</a:t>
            </a:r>
            <a:endParaRPr lang="en-US" sz="14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1D8BA2-A926-1E9E-58C6-A17FF374299B}"/>
              </a:ext>
            </a:extLst>
          </p:cNvPr>
          <p:cNvCxnSpPr>
            <a:cxnSpLocks/>
            <a:stCxn id="4" idx="3"/>
            <a:endCxn id="8" idx="5"/>
          </p:cNvCxnSpPr>
          <p:nvPr/>
        </p:nvCxnSpPr>
        <p:spPr>
          <a:xfrm>
            <a:off x="2618541" y="1468190"/>
            <a:ext cx="637490" cy="7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31E537E-5114-224B-FE86-23FB54C5296A}"/>
              </a:ext>
            </a:extLst>
          </p:cNvPr>
          <p:cNvSpPr/>
          <p:nvPr/>
        </p:nvSpPr>
        <p:spPr>
          <a:xfrm>
            <a:off x="3193578" y="1225481"/>
            <a:ext cx="999240" cy="499623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slopes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21A271-57FA-D16F-C07F-DE95EABC6126}"/>
              </a:ext>
            </a:extLst>
          </p:cNvPr>
          <p:cNvCxnSpPr>
            <a:cxnSpLocks/>
            <a:stCxn id="8" idx="2"/>
            <a:endCxn id="15" idx="5"/>
          </p:cNvCxnSpPr>
          <p:nvPr/>
        </p:nvCxnSpPr>
        <p:spPr>
          <a:xfrm flipV="1">
            <a:off x="4130365" y="1475290"/>
            <a:ext cx="275161" cy="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44EBFC08-27FD-B9BD-89CD-6C2D68D5D282}"/>
              </a:ext>
            </a:extLst>
          </p:cNvPr>
          <p:cNvSpPr/>
          <p:nvPr/>
        </p:nvSpPr>
        <p:spPr>
          <a:xfrm>
            <a:off x="4343073" y="1225478"/>
            <a:ext cx="1228170" cy="499623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wavefront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8F56524-4304-3E74-2429-021BFF4928A4}"/>
              </a:ext>
            </a:extLst>
          </p:cNvPr>
          <p:cNvSpPr/>
          <p:nvPr/>
        </p:nvSpPr>
        <p:spPr>
          <a:xfrm>
            <a:off x="6115723" y="1119398"/>
            <a:ext cx="1453996" cy="697584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Zernikes</a:t>
            </a:r>
            <a:endParaRPr lang="en-US" sz="16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EEFFE1-0FB9-4D1E-AC09-6608DA568401}"/>
              </a:ext>
            </a:extLst>
          </p:cNvPr>
          <p:cNvCxnSpPr>
            <a:cxnSpLocks/>
            <a:stCxn id="15" idx="2"/>
            <a:endCxn id="19" idx="5"/>
          </p:cNvCxnSpPr>
          <p:nvPr/>
        </p:nvCxnSpPr>
        <p:spPr>
          <a:xfrm flipV="1">
            <a:off x="5508790" y="1468190"/>
            <a:ext cx="694131" cy="7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C2274A1-6EC7-1B2F-AD6F-FE01B50568AC}"/>
              </a:ext>
            </a:extLst>
          </p:cNvPr>
          <p:cNvSpPr/>
          <p:nvPr/>
        </p:nvSpPr>
        <p:spPr>
          <a:xfrm>
            <a:off x="1477898" y="2493942"/>
            <a:ext cx="1140643" cy="6975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Cam 1</a:t>
            </a:r>
            <a:endParaRPr lang="en-US" sz="1400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7FFC56-1541-C667-B25B-B403C6140F23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2618541" y="2842734"/>
            <a:ext cx="1074656" cy="499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639A447-26C4-A990-3E16-F0FC666575D7}"/>
              </a:ext>
            </a:extLst>
          </p:cNvPr>
          <p:cNvSpPr/>
          <p:nvPr/>
        </p:nvSpPr>
        <p:spPr>
          <a:xfrm>
            <a:off x="6115723" y="2993563"/>
            <a:ext cx="1453997" cy="697584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Zernikes</a:t>
            </a:r>
            <a:endParaRPr lang="en-US" sz="1400" b="1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425A8BA-3A61-B057-BCBC-B75703662416}"/>
              </a:ext>
            </a:extLst>
          </p:cNvPr>
          <p:cNvSpPr/>
          <p:nvPr/>
        </p:nvSpPr>
        <p:spPr>
          <a:xfrm>
            <a:off x="1477898" y="3311934"/>
            <a:ext cx="1140643" cy="6975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Cam 2</a:t>
            </a:r>
            <a:endParaRPr lang="en-US" sz="1400" b="1" dirty="0"/>
          </a:p>
        </p:txBody>
      </p:sp>
      <p:sp>
        <p:nvSpPr>
          <p:cNvPr id="32" name="Process 31">
            <a:extLst>
              <a:ext uri="{FF2B5EF4-FFF2-40B4-BE49-F238E27FC236}">
                <a16:creationId xmlns:a16="http://schemas.microsoft.com/office/drawing/2014/main" id="{2DDE0B1B-5402-A084-595F-3EA7DE925EA9}"/>
              </a:ext>
            </a:extLst>
          </p:cNvPr>
          <p:cNvSpPr/>
          <p:nvPr/>
        </p:nvSpPr>
        <p:spPr>
          <a:xfrm>
            <a:off x="3693197" y="2993564"/>
            <a:ext cx="1416131" cy="697584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ML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D68F920-F1D3-A1E3-5D68-7BA0A495FBFC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 flipV="1">
            <a:off x="2618541" y="3342356"/>
            <a:ext cx="1074656" cy="318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31DB20-5A3B-D03E-6755-9C3DF48AA7F7}"/>
              </a:ext>
            </a:extLst>
          </p:cNvPr>
          <p:cNvCxnSpPr>
            <a:cxnSpLocks/>
            <a:stCxn id="32" idx="3"/>
            <a:endCxn id="28" idx="5"/>
          </p:cNvCxnSpPr>
          <p:nvPr/>
        </p:nvCxnSpPr>
        <p:spPr>
          <a:xfrm flipV="1">
            <a:off x="5109328" y="3342355"/>
            <a:ext cx="109359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59A4A0D-4EE2-9FF7-4ADC-1701548E45DC}"/>
              </a:ext>
            </a:extLst>
          </p:cNvPr>
          <p:cNvSpPr txBox="1"/>
          <p:nvPr/>
        </p:nvSpPr>
        <p:spPr>
          <a:xfrm rot="16200000">
            <a:off x="417982" y="1133101"/>
            <a:ext cx="1263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Shack</a:t>
            </a:r>
          </a:p>
          <a:p>
            <a:pPr algn="ctr"/>
            <a:r>
              <a:rPr lang="en-US" sz="2000" b="1" dirty="0"/>
              <a:t>Hartmann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08A475-0FA4-2A17-47A0-950ED710E813}"/>
              </a:ext>
            </a:extLst>
          </p:cNvPr>
          <p:cNvSpPr txBox="1"/>
          <p:nvPr/>
        </p:nvSpPr>
        <p:spPr>
          <a:xfrm rot="16200000">
            <a:off x="825316" y="299147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PPPP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6FE004C-E9AC-24CE-9F49-9C65184C58A7}"/>
              </a:ext>
            </a:extLst>
          </p:cNvPr>
          <p:cNvCxnSpPr>
            <a:cxnSpLocks/>
          </p:cNvCxnSpPr>
          <p:nvPr/>
        </p:nvCxnSpPr>
        <p:spPr>
          <a:xfrm>
            <a:off x="6902075" y="1913641"/>
            <a:ext cx="0" cy="999241"/>
          </a:xfrm>
          <a:prstGeom prst="straightConnector1">
            <a:avLst/>
          </a:prstGeom>
          <a:ln w="50800">
            <a:solidFill>
              <a:srgbClr val="7030A0"/>
            </a:solidFill>
            <a:prstDash val="solid"/>
            <a:headEnd type="triangle" w="med" len="lg"/>
            <a:tailEnd type="triangle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5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72475-7ED4-B946-AAE3-4D07F124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1E4323-3F89-F7F6-5CB5-E7008C31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37" y="1451126"/>
            <a:ext cx="8792502" cy="30252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F483AED-1C1D-1082-0C2F-C048A859EA0B}"/>
              </a:ext>
            </a:extLst>
          </p:cNvPr>
          <p:cNvSpPr txBox="1"/>
          <p:nvPr/>
        </p:nvSpPr>
        <p:spPr>
          <a:xfrm>
            <a:off x="7052797" y="3934791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Fully connected</a:t>
            </a:r>
          </a:p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layers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5FE55C-F5CA-31E5-3871-E2905246826A}"/>
              </a:ext>
            </a:extLst>
          </p:cNvPr>
          <p:cNvSpPr txBox="1"/>
          <p:nvPr/>
        </p:nvSpPr>
        <p:spPr>
          <a:xfrm>
            <a:off x="2170250" y="418394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Convolutional</a:t>
            </a:r>
          </a:p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layers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912217-6259-E67E-07E0-78808250EDA9}"/>
              </a:ext>
            </a:extLst>
          </p:cNvPr>
          <p:cNvSpPr txBox="1"/>
          <p:nvPr/>
        </p:nvSpPr>
        <p:spPr>
          <a:xfrm>
            <a:off x="1219016" y="3796063"/>
            <a:ext cx="1578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Variable Filter Size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527643-00A9-B768-622E-29C8CA658298}"/>
              </a:ext>
            </a:extLst>
          </p:cNvPr>
          <p:cNvSpPr txBox="1"/>
          <p:nvPr/>
        </p:nvSpPr>
        <p:spPr>
          <a:xfrm>
            <a:off x="2952703" y="3793533"/>
            <a:ext cx="1270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Variable Stride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78C360-22E9-6083-B7AF-5B56529F40D6}"/>
              </a:ext>
            </a:extLst>
          </p:cNvPr>
          <p:cNvSpPr txBox="1"/>
          <p:nvPr/>
        </p:nvSpPr>
        <p:spPr>
          <a:xfrm>
            <a:off x="4579499" y="2460334"/>
            <a:ext cx="920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Four</a:t>
            </a:r>
          </a:p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convolutional</a:t>
            </a:r>
          </a:p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layers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673C74-EF13-4DE6-2E0B-F43B740FBCEB}"/>
              </a:ext>
            </a:extLst>
          </p:cNvPr>
          <p:cNvSpPr txBox="1"/>
          <p:nvPr/>
        </p:nvSpPr>
        <p:spPr>
          <a:xfrm>
            <a:off x="509380" y="728723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Input</a:t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images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E60C63-6B33-75C7-878F-1E116131B6CD}"/>
              </a:ext>
            </a:extLst>
          </p:cNvPr>
          <p:cNvSpPr txBox="1"/>
          <p:nvPr/>
        </p:nvSpPr>
        <p:spPr>
          <a:xfrm>
            <a:off x="6489202" y="1341214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128</a:t>
            </a:r>
          </a:p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neurons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1D1DD2-3566-41F8-A9B2-3CBE3C383FCB}"/>
              </a:ext>
            </a:extLst>
          </p:cNvPr>
          <p:cNvSpPr txBox="1"/>
          <p:nvPr/>
        </p:nvSpPr>
        <p:spPr>
          <a:xfrm>
            <a:off x="7353093" y="737340"/>
            <a:ext cx="715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Hidden</a:t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layer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C5ACCD-669E-BB39-6730-799ABC2B7FE2}"/>
              </a:ext>
            </a:extLst>
          </p:cNvPr>
          <p:cNvSpPr txBox="1"/>
          <p:nvPr/>
        </p:nvSpPr>
        <p:spPr>
          <a:xfrm>
            <a:off x="7389962" y="1341214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128</a:t>
            </a:r>
          </a:p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neurons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BB821F-17AA-2465-8401-390129B42F5D}"/>
              </a:ext>
            </a:extLst>
          </p:cNvPr>
          <p:cNvSpPr txBox="1"/>
          <p:nvPr/>
        </p:nvSpPr>
        <p:spPr>
          <a:xfrm>
            <a:off x="8173609" y="737340"/>
            <a:ext cx="68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Output</a:t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layer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8FF585-A999-ABBB-F5F1-708129925C27}"/>
              </a:ext>
            </a:extLst>
          </p:cNvPr>
          <p:cNvSpPr txBox="1"/>
          <p:nvPr/>
        </p:nvSpPr>
        <p:spPr>
          <a:xfrm>
            <a:off x="8196853" y="1341214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72</a:t>
            </a:r>
          </a:p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neurons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50A499-3BBC-647C-CF92-500DE5C324E1}"/>
              </a:ext>
            </a:extLst>
          </p:cNvPr>
          <p:cNvSpPr txBox="1"/>
          <p:nvPr/>
        </p:nvSpPr>
        <p:spPr>
          <a:xfrm>
            <a:off x="6496234" y="734883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Input</a:t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layer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9147C0-DD02-9D82-3DE4-357C1C9FDA7C}"/>
              </a:ext>
            </a:extLst>
          </p:cNvPr>
          <p:cNvSpPr txBox="1"/>
          <p:nvPr/>
        </p:nvSpPr>
        <p:spPr>
          <a:xfrm>
            <a:off x="443593" y="1341214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2×300×300</a:t>
            </a:r>
          </a:p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pixels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266F97-A9A7-2532-6CA2-F65D4704FED4}"/>
              </a:ext>
            </a:extLst>
          </p:cNvPr>
          <p:cNvSpPr txBox="1"/>
          <p:nvPr/>
        </p:nvSpPr>
        <p:spPr>
          <a:xfrm>
            <a:off x="1943265" y="1313498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8×150×150</a:t>
            </a:r>
          </a:p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pixels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97CF8A-5595-83B5-EEC9-9DAE34E702E3}"/>
              </a:ext>
            </a:extLst>
          </p:cNvPr>
          <p:cNvSpPr txBox="1"/>
          <p:nvPr/>
        </p:nvSpPr>
        <p:spPr>
          <a:xfrm>
            <a:off x="3735961" y="1313497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8×75×75</a:t>
            </a:r>
          </a:p>
          <a:p>
            <a:pPr algn="ctr"/>
            <a:r>
              <a:rPr lang="en-US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pixels</a:t>
            </a:r>
          </a:p>
        </p:txBody>
      </p:sp>
      <p:sp>
        <p:nvSpPr>
          <p:cNvPr id="37" name="TextBox 57">
            <a:extLst>
              <a:ext uri="{FF2B5EF4-FFF2-40B4-BE49-F238E27FC236}">
                <a16:creationId xmlns:a16="http://schemas.microsoft.com/office/drawing/2014/main" id="{9DB4D393-2B25-B96F-276E-FDE756E7871F}"/>
              </a:ext>
            </a:extLst>
          </p:cNvPr>
          <p:cNvSpPr txBox="1"/>
          <p:nvPr/>
        </p:nvSpPr>
        <p:spPr>
          <a:xfrm>
            <a:off x="2921317" y="5329387"/>
            <a:ext cx="25763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  <a:r>
              <a:rPr lang="en-US" sz="16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st 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layer: Filter size and stride: 2</a:t>
            </a:r>
          </a:p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  <a:r>
              <a:rPr lang="en-US" sz="16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nd 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layer: Filter size and stride: 2</a:t>
            </a:r>
          </a:p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  <a:r>
              <a:rPr lang="en-US" sz="16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th 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layer: Filter size and stride: 3</a:t>
            </a:r>
          </a:p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  <a:r>
              <a:rPr lang="en-US" sz="16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th 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layer: Filter size and stride: 5</a:t>
            </a:r>
          </a:p>
          <a:p>
            <a:pPr algn="ctr"/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5</a:t>
            </a:r>
            <a:r>
              <a:rPr lang="en-US" sz="16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th 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layer: Filter size and stride: 5</a:t>
            </a:r>
          </a:p>
        </p:txBody>
      </p:sp>
    </p:spTree>
    <p:extLst>
      <p:ext uri="{BB962C8B-B14F-4D97-AF65-F5344CB8AC3E}">
        <p14:creationId xmlns:p14="http://schemas.microsoft.com/office/powerpoint/2010/main" val="405331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D3AE-C944-3577-B4A2-2D17B763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DED268-33E7-6451-94D3-597330DF0F3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35345012"/>
              </p:ext>
            </p:extLst>
          </p:nvPr>
        </p:nvGraphicFramePr>
        <p:xfrm>
          <a:off x="197318" y="1134734"/>
          <a:ext cx="8749364" cy="3157420"/>
        </p:xfrm>
        <a:graphic>
          <a:graphicData uri="http://schemas.openxmlformats.org/drawingml/2006/table">
            <a:tbl>
              <a:tblPr/>
              <a:tblGrid>
                <a:gridCol w="1352473">
                  <a:extLst>
                    <a:ext uri="{9D8B030D-6E8A-4147-A177-3AD203B41FA5}">
                      <a16:colId xmlns:a16="http://schemas.microsoft.com/office/drawing/2014/main" val="1817433027"/>
                    </a:ext>
                  </a:extLst>
                </a:gridCol>
                <a:gridCol w="1411345">
                  <a:extLst>
                    <a:ext uri="{9D8B030D-6E8A-4147-A177-3AD203B41FA5}">
                      <a16:colId xmlns:a16="http://schemas.microsoft.com/office/drawing/2014/main" val="3496480375"/>
                    </a:ext>
                  </a:extLst>
                </a:gridCol>
                <a:gridCol w="1566708">
                  <a:extLst>
                    <a:ext uri="{9D8B030D-6E8A-4147-A177-3AD203B41FA5}">
                      <a16:colId xmlns:a16="http://schemas.microsoft.com/office/drawing/2014/main" val="2654368461"/>
                    </a:ext>
                  </a:extLst>
                </a:gridCol>
                <a:gridCol w="1514376">
                  <a:extLst>
                    <a:ext uri="{9D8B030D-6E8A-4147-A177-3AD203B41FA5}">
                      <a16:colId xmlns:a16="http://schemas.microsoft.com/office/drawing/2014/main" val="800409873"/>
                    </a:ext>
                  </a:extLst>
                </a:gridCol>
                <a:gridCol w="1291963">
                  <a:extLst>
                    <a:ext uri="{9D8B030D-6E8A-4147-A177-3AD203B41FA5}">
                      <a16:colId xmlns:a16="http://schemas.microsoft.com/office/drawing/2014/main" val="955345796"/>
                    </a:ext>
                  </a:extLst>
                </a:gridCol>
                <a:gridCol w="1612499">
                  <a:extLst>
                    <a:ext uri="{9D8B030D-6E8A-4147-A177-3AD203B41FA5}">
                      <a16:colId xmlns:a16="http://schemas.microsoft.com/office/drawing/2014/main" val="2336783324"/>
                    </a:ext>
                  </a:extLst>
                </a:gridCol>
              </a:tblGrid>
              <a:tr h="267999">
                <a:tc gridSpan="2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Images subset</a:t>
                      </a: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Output residual relative WFE </a:t>
                      </a: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97901"/>
                  </a:ext>
                </a:extLst>
              </a:tr>
              <a:tr h="90968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</a:t>
                      </a:r>
                    </a:p>
                  </a:txBody>
                  <a:tcPr marL="50566" marR="50566" marT="50566" marB="50566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</a:t>
                      </a:r>
                    </a:p>
                  </a:txBody>
                  <a:tcPr marL="50566" marR="50566" marT="50566" marB="50566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images</a:t>
                      </a:r>
                    </a:p>
                  </a:txBody>
                  <a:tcPr marL="50566" marR="50566" marT="50566" marB="50566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image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closer</a:t>
                      </a:r>
                      <a:endParaRPr lang="en-GB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66" marR="50566" marT="50566" marB="50566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image + WFE back propagation</a:t>
                      </a:r>
                    </a:p>
                  </a:txBody>
                  <a:tcPr marL="50566" marR="50566" marT="50566" marB="50566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 of images</a:t>
                      </a:r>
                    </a:p>
                  </a:txBody>
                  <a:tcPr marL="50566" marR="50566" marT="50566" marB="50566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080374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  <a:b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≡ </a:t>
                      </a:r>
                      <a:r>
                        <a:rPr lang="en-GB" sz="18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</a:t>
                      </a: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32.8%</a:t>
                      </a:r>
                    </a:p>
                  </a:txBody>
                  <a:tcPr marL="50566" marR="50566" marT="50566" marB="50566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</a:p>
                  </a:txBody>
                  <a:tcPr marL="50566" marR="50566" marT="50566" marB="50566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50566" marR="50566" marT="50566" marB="50566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14.6%</a:t>
                      </a:r>
                    </a:p>
                  </a:txBody>
                  <a:tcPr marL="50566" marR="50566" marT="50566" marB="50566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256462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Random</a:t>
                      </a: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Random</a:t>
                      </a:r>
                      <a:b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∉ training</a:t>
                      </a: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50566" marR="50566" marT="50566" marB="50566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56896"/>
                  </a:ext>
                </a:extLst>
              </a:tr>
              <a:tr h="267999">
                <a:tc gridSpan="4"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</a:t>
                      </a: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noise component  </a:t>
                      </a:r>
                    </a:p>
                  </a:txBody>
                  <a:tcPr marL="50566" marR="50566" marT="50566" marB="50566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66" marR="50566" marT="50566" marB="50566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66" marR="50566" marT="50566" marB="5056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863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22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BBF3-87BF-52CF-DBB2-71EEBB93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Future experiments with </a:t>
            </a:r>
            <a:r>
              <a:rPr lang="en-US" i="1" dirty="0"/>
              <a:t>WIVERN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848F-B2D2-D5C4-6717-B5A5EEA50C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552" y="1224707"/>
            <a:ext cx="7902387" cy="32799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PPPP bench reached its natural lifetime and has been dismantled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experiments will use </a:t>
            </a:r>
            <a:r>
              <a:rPr lang="en-US" i="1" dirty="0"/>
              <a:t>WIVERN</a:t>
            </a:r>
            <a:r>
              <a:rPr lang="en-US" dirty="0"/>
              <a:t>, a novel concepts experiment</a:t>
            </a:r>
            <a:r>
              <a:rPr lang="en-US" baseline="30000" dirty="0"/>
              <a:t>†</a:t>
            </a:r>
            <a:r>
              <a:rPr lang="en-US" dirty="0"/>
              <a:t> which has: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dirty="0"/>
              <a:t>1 arcminute </a:t>
            </a:r>
            <a:r>
              <a:rPr lang="en-US" dirty="0" err="1"/>
              <a:t>FoV</a:t>
            </a:r>
            <a:r>
              <a:rPr lang="en-US" dirty="0"/>
              <a:t>,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dirty="0"/>
              <a:t>Laser projection through turbulence (two way) as far as ≲ 100km,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dirty="0"/>
              <a:t>Phase screens between surface and 20km,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dirty="0"/>
              <a:t>Built-in DM—AO experiments such as pre-compensation, and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dirty="0"/>
              <a:t>Well-defined software-based RTC.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r"/>
            <a:r>
              <a:rPr lang="en-US" sz="1200" dirty="0"/>
              <a:t> † emulating a 4m telescope</a:t>
            </a:r>
          </a:p>
        </p:txBody>
      </p:sp>
    </p:spTree>
    <p:extLst>
      <p:ext uri="{BB962C8B-B14F-4D97-AF65-F5344CB8AC3E}">
        <p14:creationId xmlns:p14="http://schemas.microsoft.com/office/powerpoint/2010/main" val="285146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311B-E741-F37B-BD22-C75490B6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F85AE-AA14-5684-74EB-1E983416D8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553" y="1224708"/>
            <a:ext cx="7829428" cy="2914650"/>
          </a:xfrm>
        </p:spPr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en-US" dirty="0"/>
              <a:t>Recreate PPPP for investigating tomographic sensing.</a:t>
            </a:r>
          </a:p>
          <a:p>
            <a:pPr marL="688050" lvl="1" indent="-400050"/>
            <a:r>
              <a:rPr lang="en-US" dirty="0"/>
              <a:t>Currently at design stage for </a:t>
            </a:r>
            <a:r>
              <a:rPr lang="en-US" i="1" dirty="0"/>
              <a:t>WIVERN.</a:t>
            </a:r>
            <a:endParaRPr lang="en-US" dirty="0"/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Determine performance limits with ML wavefront retrieval.</a:t>
            </a:r>
          </a:p>
          <a:p>
            <a:pPr marL="688050" lvl="1" indent="-400050"/>
            <a:r>
              <a:rPr lang="en-US" dirty="0"/>
              <a:t>Enabled by faster (×100) and more accurate data from </a:t>
            </a:r>
            <a:r>
              <a:rPr lang="en-US" i="1" dirty="0"/>
              <a:t>WIVERN</a:t>
            </a:r>
            <a:r>
              <a:rPr lang="en-US" dirty="0"/>
              <a:t>.</a:t>
            </a:r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 Integrate tip/tilt sensing (or not).</a:t>
            </a:r>
          </a:p>
        </p:txBody>
      </p:sp>
    </p:spTree>
    <p:extLst>
      <p:ext uri="{BB962C8B-B14F-4D97-AF65-F5344CB8AC3E}">
        <p14:creationId xmlns:p14="http://schemas.microsoft.com/office/powerpoint/2010/main" val="426988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F0B2-45D8-43EF-9246-197FB3DB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ABBEC-D309-4FB6-A26E-83435A6D2E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552" y="1224708"/>
            <a:ext cx="6300357" cy="291465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US" dirty="0"/>
              <a:t>Alternative laser-based wavefront sensing, our technique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The PPPP bench, our source of experimental data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Results from ML, our analysis of the data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Next steps, our plans</a:t>
            </a:r>
          </a:p>
        </p:txBody>
      </p:sp>
    </p:spTree>
    <p:extLst>
      <p:ext uri="{BB962C8B-B14F-4D97-AF65-F5344CB8AC3E}">
        <p14:creationId xmlns:p14="http://schemas.microsoft.com/office/powerpoint/2010/main" val="191247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CE84-8008-1E44-A243-190A57ED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 non-LGS method of wavefront sensing:</a:t>
            </a:r>
            <a:br>
              <a:rPr lang="en-US" dirty="0"/>
            </a:br>
            <a:br>
              <a:rPr lang="en-US" b="0" dirty="0"/>
            </a:br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950ADC12-7668-B8EA-72C2-5D1D303D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7277" y="946346"/>
            <a:ext cx="4474724" cy="29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0CE00FCE-4D65-C0D0-ADB9-1B5FFFC48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4654" y="940853"/>
            <a:ext cx="4220695" cy="29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1BFD65C3-2486-C3C0-0F1A-8FAE02C08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410" y="1443342"/>
            <a:ext cx="1951612" cy="1951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 descr="Tick with solid fill">
            <a:extLst>
              <a:ext uri="{FF2B5EF4-FFF2-40B4-BE49-F238E27FC236}">
                <a16:creationId xmlns:a16="http://schemas.microsoft.com/office/drawing/2014/main" id="{C213B001-EC97-2B5E-E865-7C7E7E176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4886" y="1348742"/>
            <a:ext cx="1877438" cy="1877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43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ECA3-E176-2CFF-2826-64EF0FA6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2E7F0-2B7E-1F21-ECA6-E2775D958A8F}"/>
              </a:ext>
            </a:extLst>
          </p:cNvPr>
          <p:cNvGrpSpPr/>
          <p:nvPr/>
        </p:nvGrpSpPr>
        <p:grpSpPr>
          <a:xfrm>
            <a:off x="3377763" y="2551646"/>
            <a:ext cx="5466680" cy="1727908"/>
            <a:chOff x="5486915" y="5246945"/>
            <a:chExt cx="6636659" cy="2139040"/>
          </a:xfrm>
        </p:grpSpPr>
        <p:pic>
          <p:nvPicPr>
            <p:cNvPr id="5" name="Picture 4" descr="figure_3.pdf">
              <a:extLst>
                <a:ext uri="{FF2B5EF4-FFF2-40B4-BE49-F238E27FC236}">
                  <a16:creationId xmlns:a16="http://schemas.microsoft.com/office/drawing/2014/main" id="{F040308D-F8DD-E58E-E668-A9F8CAA14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785"/>
            <a:stretch/>
          </p:blipFill>
          <p:spPr>
            <a:xfrm>
              <a:off x="9773629" y="5831236"/>
              <a:ext cx="2349945" cy="1554749"/>
            </a:xfrm>
            <a:prstGeom prst="rect">
              <a:avLst/>
            </a:prstGeom>
          </p:spPr>
        </p:pic>
        <p:pic>
          <p:nvPicPr>
            <p:cNvPr id="6" name="Picture 5" descr="figure_2.pdf">
              <a:extLst>
                <a:ext uri="{FF2B5EF4-FFF2-40B4-BE49-F238E27FC236}">
                  <a16:creationId xmlns:a16="http://schemas.microsoft.com/office/drawing/2014/main" id="{05365875-3051-551C-6E5B-E85725D7B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876"/>
            <a:stretch/>
          </p:blipFill>
          <p:spPr>
            <a:xfrm>
              <a:off x="7687068" y="5829523"/>
              <a:ext cx="2352336" cy="1554749"/>
            </a:xfrm>
            <a:prstGeom prst="rect">
              <a:avLst/>
            </a:prstGeom>
          </p:spPr>
        </p:pic>
        <p:pic>
          <p:nvPicPr>
            <p:cNvPr id="7" name="Picture 6" descr="figure_1.pdf">
              <a:extLst>
                <a:ext uri="{FF2B5EF4-FFF2-40B4-BE49-F238E27FC236}">
                  <a16:creationId xmlns:a16="http://schemas.microsoft.com/office/drawing/2014/main" id="{23D6E729-DE93-57C4-5C7E-DEA1E4DEF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961"/>
            <a:stretch/>
          </p:blipFill>
          <p:spPr>
            <a:xfrm>
              <a:off x="5486915" y="5851439"/>
              <a:ext cx="2325101" cy="151780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A0CC89-8397-708C-C029-7A5CE4AB09D4}"/>
                </a:ext>
              </a:extLst>
            </p:cNvPr>
            <p:cNvSpPr txBox="1"/>
            <p:nvPr/>
          </p:nvSpPr>
          <p:spPr>
            <a:xfrm>
              <a:off x="8621426" y="5246945"/>
              <a:ext cx="574553" cy="584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aramond" panose="02020404030301010803" pitchFamily="18" charset="0"/>
                  <a:sym typeface="Helvetica Light"/>
                </a:rPr>
                <a:t>I</a:t>
              </a:r>
              <a:r>
                <a:rPr kumimoji="0" lang="en-US" sz="2400" b="1" i="1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aramond" panose="02020404030301010803" pitchFamily="18" charset="0"/>
                  <a:sym typeface="Helvetica Light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1AA0F3-666A-A271-493C-2F2A2C33EAE0}"/>
                </a:ext>
              </a:extLst>
            </p:cNvPr>
            <p:cNvSpPr txBox="1"/>
            <p:nvPr/>
          </p:nvSpPr>
          <p:spPr>
            <a:xfrm>
              <a:off x="10721561" y="5253314"/>
              <a:ext cx="574553" cy="584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aramond" panose="02020404030301010803" pitchFamily="18" charset="0"/>
                  <a:sym typeface="Helvetica Light"/>
                </a:rPr>
                <a:t>I</a:t>
              </a:r>
              <a:r>
                <a:rPr lang="en-US" altLang="zh-CN" sz="2400" b="1" i="1" baseline="-25000" dirty="0">
                  <a:latin typeface="Garamond" panose="02020404030301010803" pitchFamily="18" charset="0"/>
                </a:rPr>
                <a:t>2</a:t>
              </a:r>
              <a:endParaRPr kumimoji="0" lang="en-US" sz="2400" b="1" i="1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 Ligh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B4A901-564B-C32E-25D7-356E7511800F}"/>
                </a:ext>
              </a:extLst>
            </p:cNvPr>
            <p:cNvSpPr txBox="1"/>
            <p:nvPr/>
          </p:nvSpPr>
          <p:spPr>
            <a:xfrm>
              <a:off x="6362189" y="5251242"/>
              <a:ext cx="574553" cy="584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aramond" panose="02020404030301010803" pitchFamily="18" charset="0"/>
                  <a:sym typeface="Helvetica Light"/>
                </a:rPr>
                <a:t>I</a:t>
              </a:r>
              <a:r>
                <a:rPr lang="en-US" altLang="zh-CN" sz="2400" b="1" i="1" baseline="-25000" dirty="0">
                  <a:latin typeface="Garamond" panose="02020404030301010803" pitchFamily="18" charset="0"/>
                </a:rPr>
                <a:t>0</a:t>
              </a:r>
              <a:endParaRPr kumimoji="0" lang="en-US" sz="2400" b="1" i="1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Helvetica Light"/>
              </a:endParaRPr>
            </a:p>
          </p:txBody>
        </p:sp>
      </p:grpSp>
      <p:sp>
        <p:nvSpPr>
          <p:cNvPr id="11" name="Shape 184">
            <a:extLst>
              <a:ext uri="{FF2B5EF4-FFF2-40B4-BE49-F238E27FC236}">
                <a16:creationId xmlns:a16="http://schemas.microsoft.com/office/drawing/2014/main" id="{AFC67712-B787-5F40-AF7A-52B9747A45D0}"/>
              </a:ext>
            </a:extLst>
          </p:cNvPr>
          <p:cNvSpPr txBox="1">
            <a:spLocks/>
          </p:cNvSpPr>
          <p:nvPr/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A85D7C-6D7E-231D-CCFE-41587736F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3" y="734619"/>
            <a:ext cx="4342889" cy="36676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C1573A-9BB3-8D41-5F83-65F365CB5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889" y="1669505"/>
            <a:ext cx="4472826" cy="9022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1C40E-1520-2604-75D1-141C161D20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6889" y="1294650"/>
            <a:ext cx="3612776" cy="30813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Transport of Intensity Equation (TIE),</a:t>
            </a:r>
          </a:p>
        </p:txBody>
      </p:sp>
    </p:spTree>
    <p:extLst>
      <p:ext uri="{BB962C8B-B14F-4D97-AF65-F5344CB8AC3E}">
        <p14:creationId xmlns:p14="http://schemas.microsoft.com/office/powerpoint/2010/main" val="216948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B5B7-6D82-9860-F8B3-797A00F5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simulation, low-resolution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030702-8440-1D02-6F56-AB2306F3D09F}"/>
              </a:ext>
            </a:extLst>
          </p:cNvPr>
          <p:cNvGrpSpPr/>
          <p:nvPr/>
        </p:nvGrpSpPr>
        <p:grpSpPr>
          <a:xfrm>
            <a:off x="554445" y="721489"/>
            <a:ext cx="8035110" cy="3700521"/>
            <a:chOff x="350069" y="1351044"/>
            <a:chExt cx="8251036" cy="36537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C38F984-408D-72B7-C192-53BE1C02D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069" y="1351044"/>
              <a:ext cx="8251036" cy="36537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751B39-10ED-BBD3-6DD7-BE2C69FE18E6}"/>
                </a:ext>
              </a:extLst>
            </p:cNvPr>
            <p:cNvSpPr/>
            <p:nvPr/>
          </p:nvSpPr>
          <p:spPr>
            <a:xfrm>
              <a:off x="1550672" y="2918298"/>
              <a:ext cx="5773733" cy="20094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270D34-55EF-859F-2DBE-CED40EF5F832}"/>
              </a:ext>
            </a:extLst>
          </p:cNvPr>
          <p:cNvGrpSpPr/>
          <p:nvPr/>
        </p:nvGrpSpPr>
        <p:grpSpPr>
          <a:xfrm>
            <a:off x="2795138" y="2188723"/>
            <a:ext cx="4053133" cy="2954777"/>
            <a:chOff x="2872960" y="2409535"/>
            <a:chExt cx="3323974" cy="24564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C53B51-0E27-BFC5-37BC-2F74A4D73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057"/>
            <a:stretch/>
          </p:blipFill>
          <p:spPr>
            <a:xfrm>
              <a:off x="2872960" y="2409535"/>
              <a:ext cx="3323974" cy="245648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BAAC70-BADC-6E02-FA96-85A51AF7F543}"/>
                </a:ext>
              </a:extLst>
            </p:cNvPr>
            <p:cNvSpPr/>
            <p:nvPr/>
          </p:nvSpPr>
          <p:spPr>
            <a:xfrm>
              <a:off x="5204297" y="2571751"/>
              <a:ext cx="836579" cy="5702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103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A723-4203-25A8-3329-8F314D3A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0BC8055-FE20-3642-C1C4-BCF1A5380AFA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620059" y="837250"/>
                <a:ext cx="7098264" cy="3577434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Upward propagation </a:t>
                </a:r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</a:t>
                </a:r>
                <a:r>
                  <a:rPr lang="en-US" dirty="0">
                    <a:sym typeface="Wingdings" pitchFamily="2" charset="2"/>
                  </a:rPr>
                  <a:t> realistic </a:t>
                </a:r>
                <a:r>
                  <a:rPr lang="en-US" dirty="0">
                    <a:solidFill>
                      <a:srgbClr val="00B050"/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GB" dirty="0">
                    <a:latin typeface="Apple Color Emoji" pitchFamily="2" charset="0"/>
                  </a:rPr>
                  <a:t>✅</a:t>
                </a:r>
                <a:endParaRPr lang="en-US" dirty="0"/>
              </a:p>
              <a:p>
                <a:pPr marL="5737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Fresnel diffraction, angular spectrum propagator + arbitrary height turbulent layers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Downwards propagation </a:t>
                </a:r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</a:t>
                </a:r>
                <a:r>
                  <a:rPr lang="en-US" dirty="0">
                    <a:sym typeface="Wingdings" pitchFamily="2" charset="2"/>
                  </a:rPr>
                  <a:t> easy-to-implement assumption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ym typeface="Wingdings" pitchFamily="2" charset="2"/>
                  </a:rPr>
                  <a:t> ⛔️</a:t>
                </a:r>
                <a:endParaRPr lang="en-US" dirty="0"/>
              </a:p>
              <a:p>
                <a:pPr marL="5737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Simplify the situation by assuming,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seen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𝑘𝑒𝑟𝑛𝑒𝑙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Reconstruction </a:t>
                </a:r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</a:t>
                </a:r>
                <a:r>
                  <a:rPr lang="en-US" dirty="0">
                    <a:sym typeface="Wingdings" pitchFamily="2" charset="2"/>
                  </a:rPr>
                  <a:t> realistic for a filled circular pupil </a:t>
                </a:r>
                <a:r>
                  <a:rPr lang="en-US" dirty="0">
                    <a:solidFill>
                      <a:srgbClr val="FFC000"/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ym typeface="Wingdings" pitchFamily="2" charset="2"/>
                  </a:rPr>
                  <a:t> ☢️</a:t>
                </a:r>
                <a:endParaRPr lang="en-US" dirty="0"/>
              </a:p>
              <a:p>
                <a:pPr marL="5737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Modal, using </a:t>
                </a:r>
                <a:r>
                  <a:rPr lang="en-US" dirty="0" err="1"/>
                  <a:t>Zernikes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Desire to improve </a:t>
                </a:r>
                <a:r>
                  <a:rPr lang="en-US" b="1" u="sng" dirty="0"/>
                  <a:t>fidelity</a:t>
                </a:r>
                <a:r>
                  <a:rPr lang="en-US" b="1" dirty="0"/>
                  <a:t> via experimentation</a:t>
                </a:r>
              </a:p>
              <a:p>
                <a:pPr marL="5737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Include error sources, misalignments, and non-simulated effects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0BC8055-FE20-3642-C1C4-BCF1A5380A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620059" y="837250"/>
                <a:ext cx="7098264" cy="3577434"/>
              </a:xfrm>
              <a:blipFill>
                <a:blip r:embed="rId2"/>
                <a:stretch>
                  <a:fillRect l="-1786" t="-2827" r="-1250" b="-2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hape 236">
            <a:extLst>
              <a:ext uri="{FF2B5EF4-FFF2-40B4-BE49-F238E27FC236}">
                <a16:creationId xmlns:a16="http://schemas.microsoft.com/office/drawing/2014/main" id="{8151ACA1-A364-8A31-B2BC-4B91DAA1731F}"/>
              </a:ext>
            </a:extLst>
          </p:cNvPr>
          <p:cNvSpPr/>
          <p:nvPr/>
        </p:nvSpPr>
        <p:spPr>
          <a:xfrm>
            <a:off x="765687" y="2417861"/>
            <a:ext cx="86360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 lang="en-GB" sz="2000" baseline="-5999" dirty="0"/>
          </a:p>
        </p:txBody>
      </p:sp>
    </p:spTree>
    <p:extLst>
      <p:ext uri="{BB962C8B-B14F-4D97-AF65-F5344CB8AC3E}">
        <p14:creationId xmlns:p14="http://schemas.microsoft.com/office/powerpoint/2010/main" val="63761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890C-86F4-6BBB-93CB-7D0C8D71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PPPP bench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9C8DB-0C2F-C4D2-03C0-378AD9A54C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132" y="659049"/>
            <a:ext cx="4849115" cy="3799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B43818-97E7-D37C-1FDC-ACF0960F4CB1}"/>
              </a:ext>
            </a:extLst>
          </p:cNvPr>
          <p:cNvSpPr txBox="1"/>
          <p:nvPr/>
        </p:nvSpPr>
        <p:spPr>
          <a:xfrm rot="19503250">
            <a:off x="1870065" y="1308833"/>
            <a:ext cx="45817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>
                <a:ln/>
                <a:solidFill>
                  <a:srgbClr val="FFE200"/>
                </a:solidFill>
              </a:rPr>
              <a:t>20</a:t>
            </a:r>
            <a:r>
              <a:rPr lang="en-US" sz="4400" b="1" baseline="30000" dirty="0">
                <a:ln/>
                <a:solidFill>
                  <a:srgbClr val="FFE200"/>
                </a:solidFill>
              </a:rPr>
              <a:t>th</a:t>
            </a:r>
            <a:r>
              <a:rPr lang="en-US" sz="4400" b="1" dirty="0">
                <a:ln/>
                <a:solidFill>
                  <a:srgbClr val="FFE200"/>
                </a:solidFill>
              </a:rPr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56598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A6C9-6132-4D96-AD34-BCC942FB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</a:t>
            </a:r>
            <a:br>
              <a:rPr lang="en-US" dirty="0"/>
            </a:b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8AEF56-0191-68FC-DEE0-C3C3A894F141}"/>
              </a:ext>
            </a:extLst>
          </p:cNvPr>
          <p:cNvCxnSpPr/>
          <p:nvPr/>
        </p:nvCxnSpPr>
        <p:spPr>
          <a:xfrm>
            <a:off x="3944081" y="1529948"/>
            <a:ext cx="391565" cy="0"/>
          </a:xfrm>
          <a:prstGeom prst="line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259264-3F84-D884-30A0-7F382DBE2E7F}"/>
              </a:ext>
            </a:extLst>
          </p:cNvPr>
          <p:cNvCxnSpPr/>
          <p:nvPr/>
        </p:nvCxnSpPr>
        <p:spPr>
          <a:xfrm>
            <a:off x="3944081" y="2025111"/>
            <a:ext cx="391565" cy="0"/>
          </a:xfrm>
          <a:prstGeom prst="line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B0DD0F5-CAD9-23BD-79F4-1F78FE61ACE5}"/>
              </a:ext>
            </a:extLst>
          </p:cNvPr>
          <p:cNvSpPr/>
          <p:nvPr/>
        </p:nvSpPr>
        <p:spPr>
          <a:xfrm>
            <a:off x="3992387" y="2178516"/>
            <a:ext cx="276664" cy="29461"/>
          </a:xfrm>
          <a:prstGeom prst="rect">
            <a:avLst/>
          </a:prstGeom>
          <a:noFill/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5ABBCD-BECE-F0E8-E358-649336F576F0}"/>
              </a:ext>
            </a:extLst>
          </p:cNvPr>
          <p:cNvCxnSpPr/>
          <p:nvPr/>
        </p:nvCxnSpPr>
        <p:spPr>
          <a:xfrm>
            <a:off x="3944081" y="2286243"/>
            <a:ext cx="391565" cy="0"/>
          </a:xfrm>
          <a:prstGeom prst="line">
            <a:avLst/>
          </a:prstGeom>
          <a:ln>
            <a:solidFill>
              <a:schemeClr val="accent5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6180A2-C541-8D5A-7036-D3CB3B3CC492}"/>
              </a:ext>
            </a:extLst>
          </p:cNvPr>
          <p:cNvCxnSpPr/>
          <p:nvPr/>
        </p:nvCxnSpPr>
        <p:spPr>
          <a:xfrm>
            <a:off x="3948574" y="2704336"/>
            <a:ext cx="391565" cy="0"/>
          </a:xfrm>
          <a:prstGeom prst="line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1EDCCB-715B-0B16-B84E-2E90425D34A1}"/>
              </a:ext>
            </a:extLst>
          </p:cNvPr>
          <p:cNvCxnSpPr/>
          <p:nvPr/>
        </p:nvCxnSpPr>
        <p:spPr>
          <a:xfrm>
            <a:off x="3948574" y="3113280"/>
            <a:ext cx="391565" cy="0"/>
          </a:xfrm>
          <a:prstGeom prst="line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2D4A515-F2EA-1FEF-BD77-938226943618}"/>
              </a:ext>
            </a:extLst>
          </p:cNvPr>
          <p:cNvSpPr/>
          <p:nvPr/>
        </p:nvSpPr>
        <p:spPr>
          <a:xfrm>
            <a:off x="3779601" y="3303857"/>
            <a:ext cx="723527" cy="203074"/>
          </a:xfrm>
          <a:prstGeom prst="rect">
            <a:avLst/>
          </a:prstGeom>
          <a:noFill/>
          <a:ln w="19050" cmpd="sng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WFS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D43D46-E5C0-F06F-A990-CF4A966246E5}"/>
              </a:ext>
            </a:extLst>
          </p:cNvPr>
          <p:cNvCxnSpPr/>
          <p:nvPr/>
        </p:nvCxnSpPr>
        <p:spPr>
          <a:xfrm>
            <a:off x="5145781" y="1527274"/>
            <a:ext cx="391565" cy="0"/>
          </a:xfrm>
          <a:prstGeom prst="line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3FD424-CD84-02E8-EB1F-916B781D7E37}"/>
              </a:ext>
            </a:extLst>
          </p:cNvPr>
          <p:cNvCxnSpPr/>
          <p:nvPr/>
        </p:nvCxnSpPr>
        <p:spPr>
          <a:xfrm>
            <a:off x="5134679" y="2025111"/>
            <a:ext cx="391565" cy="0"/>
          </a:xfrm>
          <a:prstGeom prst="line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151391F-EA2B-F86D-3849-98DA0FB4C4B5}"/>
              </a:ext>
            </a:extLst>
          </p:cNvPr>
          <p:cNvCxnSpPr/>
          <p:nvPr/>
        </p:nvCxnSpPr>
        <p:spPr>
          <a:xfrm>
            <a:off x="5134679" y="2577943"/>
            <a:ext cx="391565" cy="0"/>
          </a:xfrm>
          <a:prstGeom prst="line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DB5239D-DA00-F4A8-2567-73F4E023D581}"/>
              </a:ext>
            </a:extLst>
          </p:cNvPr>
          <p:cNvSpPr/>
          <p:nvPr/>
        </p:nvSpPr>
        <p:spPr>
          <a:xfrm>
            <a:off x="4982660" y="2844755"/>
            <a:ext cx="681634" cy="218161"/>
          </a:xfrm>
          <a:prstGeom prst="rect">
            <a:avLst/>
          </a:prstGeom>
          <a:noFill/>
          <a:ln w="19050" cmpd="sng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Cam 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2E4CF7-B56D-1C2A-4DB7-26A6DDF75FFF}"/>
              </a:ext>
            </a:extLst>
          </p:cNvPr>
          <p:cNvCxnSpPr/>
          <p:nvPr/>
        </p:nvCxnSpPr>
        <p:spPr>
          <a:xfrm flipV="1">
            <a:off x="2174458" y="946678"/>
            <a:ext cx="276664" cy="23083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42DC08B-A3AC-2D3E-7500-E0982C654F21}"/>
              </a:ext>
            </a:extLst>
          </p:cNvPr>
          <p:cNvCxnSpPr/>
          <p:nvPr/>
        </p:nvCxnSpPr>
        <p:spPr>
          <a:xfrm>
            <a:off x="2117852" y="1532621"/>
            <a:ext cx="391565" cy="0"/>
          </a:xfrm>
          <a:prstGeom prst="line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7E7CB0E-2E93-369E-53A4-8B5BB64E7798}"/>
              </a:ext>
            </a:extLst>
          </p:cNvPr>
          <p:cNvCxnSpPr/>
          <p:nvPr/>
        </p:nvCxnSpPr>
        <p:spPr>
          <a:xfrm>
            <a:off x="2117852" y="2032818"/>
            <a:ext cx="391565" cy="0"/>
          </a:xfrm>
          <a:prstGeom prst="line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C3DD9B3-BD9D-E233-D096-074A6F4880FC}"/>
              </a:ext>
            </a:extLst>
          </p:cNvPr>
          <p:cNvCxnSpPr/>
          <p:nvPr/>
        </p:nvCxnSpPr>
        <p:spPr>
          <a:xfrm>
            <a:off x="2451122" y="2597418"/>
            <a:ext cx="317879" cy="56831"/>
          </a:xfrm>
          <a:prstGeom prst="straightConnector1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23CB19E8-462E-12E6-B3FA-7565D875EE25}"/>
              </a:ext>
            </a:extLst>
          </p:cNvPr>
          <p:cNvCxnSpPr>
            <a:cxnSpLocks/>
          </p:cNvCxnSpPr>
          <p:nvPr/>
        </p:nvCxnSpPr>
        <p:spPr>
          <a:xfrm rot="5940000">
            <a:off x="2597768" y="1947867"/>
            <a:ext cx="548750" cy="316773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1561A951-C824-CA2A-9376-2B5A4F5FBC21}"/>
              </a:ext>
            </a:extLst>
          </p:cNvPr>
          <p:cNvSpPr/>
          <p:nvPr/>
        </p:nvSpPr>
        <p:spPr>
          <a:xfrm>
            <a:off x="2798930" y="1635168"/>
            <a:ext cx="574717" cy="203074"/>
          </a:xfrm>
          <a:prstGeom prst="rect">
            <a:avLst/>
          </a:prstGeom>
          <a:noFill/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Laser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EFD7544-32CC-2D04-9325-829292E89BDD}"/>
              </a:ext>
            </a:extLst>
          </p:cNvPr>
          <p:cNvSpPr txBox="1"/>
          <p:nvPr/>
        </p:nvSpPr>
        <p:spPr>
          <a:xfrm>
            <a:off x="2771692" y="2515960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454905E-4E50-2ABA-AADB-894D6DC72056}"/>
              </a:ext>
            </a:extLst>
          </p:cNvPr>
          <p:cNvSpPr txBox="1"/>
          <p:nvPr/>
        </p:nvSpPr>
        <p:spPr>
          <a:xfrm>
            <a:off x="1875992" y="1912523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326578-2D4E-4166-38EA-D1698D9DCC82}"/>
              </a:ext>
            </a:extLst>
          </p:cNvPr>
          <p:cNvSpPr txBox="1"/>
          <p:nvPr/>
        </p:nvSpPr>
        <p:spPr>
          <a:xfrm>
            <a:off x="1875992" y="1428575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E68CD7-FAC0-F9DB-2540-DBBC5DC45E73}"/>
              </a:ext>
            </a:extLst>
          </p:cNvPr>
          <p:cNvSpPr txBox="1"/>
          <p:nvPr/>
        </p:nvSpPr>
        <p:spPr>
          <a:xfrm>
            <a:off x="3699469" y="1401955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49A3D2-CFC9-874F-760D-99F55097E1DF}"/>
              </a:ext>
            </a:extLst>
          </p:cNvPr>
          <p:cNvSpPr txBox="1"/>
          <p:nvPr/>
        </p:nvSpPr>
        <p:spPr>
          <a:xfrm>
            <a:off x="3695949" y="1912196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9B66CA-85D9-A6B8-B568-31E9A0AFE87B}"/>
              </a:ext>
            </a:extLst>
          </p:cNvPr>
          <p:cNvSpPr txBox="1"/>
          <p:nvPr/>
        </p:nvSpPr>
        <p:spPr>
          <a:xfrm>
            <a:off x="3695949" y="2565949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125286-C2C6-52BA-FD5F-E223170016D7}"/>
              </a:ext>
            </a:extLst>
          </p:cNvPr>
          <p:cNvSpPr txBox="1"/>
          <p:nvPr/>
        </p:nvSpPr>
        <p:spPr>
          <a:xfrm>
            <a:off x="3699469" y="3004199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5CE36B-7F43-5B4F-0362-1C20E729A740}"/>
              </a:ext>
            </a:extLst>
          </p:cNvPr>
          <p:cNvSpPr txBox="1"/>
          <p:nvPr/>
        </p:nvSpPr>
        <p:spPr>
          <a:xfrm>
            <a:off x="4903921" y="1423541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777920C-5CE2-0375-8628-A54B85E2B73B}"/>
              </a:ext>
            </a:extLst>
          </p:cNvPr>
          <p:cNvSpPr txBox="1"/>
          <p:nvPr/>
        </p:nvSpPr>
        <p:spPr>
          <a:xfrm>
            <a:off x="4903921" y="1916030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468B62-F33E-8D17-5D08-8F07F080DC4F}"/>
              </a:ext>
            </a:extLst>
          </p:cNvPr>
          <p:cNvSpPr txBox="1"/>
          <p:nvPr/>
        </p:nvSpPr>
        <p:spPr>
          <a:xfrm>
            <a:off x="4916052" y="2468863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F948D9E-ADD7-CB06-EB26-285F3DBFFBBC}"/>
              </a:ext>
            </a:extLst>
          </p:cNvPr>
          <p:cNvSpPr txBox="1"/>
          <p:nvPr/>
        </p:nvSpPr>
        <p:spPr>
          <a:xfrm>
            <a:off x="1786655" y="4073179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Deformable</a:t>
            </a:r>
            <a:br>
              <a:rPr lang="en-US" sz="16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Mirror</a:t>
            </a:r>
            <a:endParaRPr lang="en-US" sz="1600" baseline="-25000" dirty="0">
              <a:solidFill>
                <a:srgbClr val="59595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0DC100-CC61-8282-760B-4FF2FEF83A51}"/>
              </a:ext>
            </a:extLst>
          </p:cNvPr>
          <p:cNvSpPr/>
          <p:nvPr/>
        </p:nvSpPr>
        <p:spPr>
          <a:xfrm>
            <a:off x="4962520" y="277484"/>
            <a:ext cx="20141" cy="4664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24819B4-3533-68D2-D800-A540EE2144C3}"/>
              </a:ext>
            </a:extLst>
          </p:cNvPr>
          <p:cNvSpPr txBox="1"/>
          <p:nvPr/>
        </p:nvSpPr>
        <p:spPr>
          <a:xfrm>
            <a:off x="4729628" y="209766"/>
            <a:ext cx="2399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z</a:t>
            </a:r>
            <a:r>
              <a:rPr lang="en-US" sz="16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CA677AF-D84E-F246-5D7F-223388F4F170}"/>
              </a:ext>
            </a:extLst>
          </p:cNvPr>
          <p:cNvSpPr txBox="1"/>
          <p:nvPr/>
        </p:nvSpPr>
        <p:spPr>
          <a:xfrm>
            <a:off x="3964047" y="699205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B/S</a:t>
            </a:r>
            <a:endParaRPr lang="en-US" sz="800" baseline="-25000" dirty="0">
              <a:solidFill>
                <a:srgbClr val="59595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B103258-6688-79E1-4787-AAA94CEDFBBA}"/>
              </a:ext>
            </a:extLst>
          </p:cNvPr>
          <p:cNvSpPr txBox="1"/>
          <p:nvPr/>
        </p:nvSpPr>
        <p:spPr>
          <a:xfrm>
            <a:off x="5134679" y="704699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B/S</a:t>
            </a:r>
            <a:endParaRPr lang="en-US" sz="800" baseline="-25000" dirty="0">
              <a:solidFill>
                <a:srgbClr val="59595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381DE57-9AEC-3A91-A824-762F0CC65896}"/>
              </a:ext>
            </a:extLst>
          </p:cNvPr>
          <p:cNvSpPr txBox="1"/>
          <p:nvPr/>
        </p:nvSpPr>
        <p:spPr>
          <a:xfrm>
            <a:off x="3673299" y="3610699"/>
            <a:ext cx="95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SH WFS</a:t>
            </a:r>
          </a:p>
          <a:p>
            <a:pPr algn="ctr"/>
            <a:r>
              <a:rPr lang="en-US" sz="14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8×8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31310A-182C-A7A7-3B24-8809ECB57557}"/>
              </a:ext>
            </a:extLst>
          </p:cNvPr>
          <p:cNvSpPr txBox="1"/>
          <p:nvPr/>
        </p:nvSpPr>
        <p:spPr>
          <a:xfrm>
            <a:off x="4814453" y="3181448"/>
            <a:ext cx="982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detector conjugate to z</a:t>
            </a:r>
            <a:r>
              <a:rPr lang="en-US" sz="14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4447E31-835F-7355-F87C-282BD2B0275F}"/>
              </a:ext>
            </a:extLst>
          </p:cNvPr>
          <p:cNvCxnSpPr/>
          <p:nvPr/>
        </p:nvCxnSpPr>
        <p:spPr>
          <a:xfrm>
            <a:off x="2847930" y="705142"/>
            <a:ext cx="0" cy="285183"/>
          </a:xfrm>
          <a:prstGeom prst="straightConnector1">
            <a:avLst/>
          </a:prstGeom>
          <a:ln>
            <a:solidFill>
              <a:srgbClr val="59595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BC3AB58-6CCD-BB89-7854-3CBD36EEB3F5}"/>
              </a:ext>
            </a:extLst>
          </p:cNvPr>
          <p:cNvCxnSpPr/>
          <p:nvPr/>
        </p:nvCxnSpPr>
        <p:spPr>
          <a:xfrm>
            <a:off x="2847930" y="1138358"/>
            <a:ext cx="0" cy="285183"/>
          </a:xfrm>
          <a:prstGeom prst="straightConnector1">
            <a:avLst/>
          </a:prstGeom>
          <a:ln>
            <a:solidFill>
              <a:srgbClr val="595959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4D5AD54-E9F2-E5B9-2AAB-8341B4287634}"/>
              </a:ext>
            </a:extLst>
          </p:cNvPr>
          <p:cNvSpPr txBox="1"/>
          <p:nvPr/>
        </p:nvSpPr>
        <p:spPr>
          <a:xfrm>
            <a:off x="2832908" y="601090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</a:t>
            </a:r>
            <a:endParaRPr lang="en-US" sz="1600" baseline="-25000" dirty="0">
              <a:solidFill>
                <a:srgbClr val="59595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56B3EB-D74E-2383-8850-FF27481C6101}"/>
              </a:ext>
            </a:extLst>
          </p:cNvPr>
          <p:cNvSpPr txBox="1"/>
          <p:nvPr/>
        </p:nvSpPr>
        <p:spPr>
          <a:xfrm rot="16200000">
            <a:off x="4278412" y="2179816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MLA</a:t>
            </a:r>
            <a:endParaRPr lang="en-US" sz="800" baseline="-25000" dirty="0">
              <a:solidFill>
                <a:srgbClr val="59595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31269C1-F7A3-1317-2832-FEF2174CD2F2}"/>
              </a:ext>
            </a:extLst>
          </p:cNvPr>
          <p:cNvSpPr txBox="1"/>
          <p:nvPr/>
        </p:nvSpPr>
        <p:spPr>
          <a:xfrm>
            <a:off x="2128924" y="3924848"/>
            <a:ext cx="2856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</a:t>
            </a:r>
            <a:r>
              <a:rPr lang="en-US" altLang="zh-CN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  <a:endParaRPr lang="en-US" sz="1600" baseline="-25000" dirty="0">
              <a:solidFill>
                <a:srgbClr val="59595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BE87ABE-2358-1CDD-59AE-C1A7131EBD3A}"/>
              </a:ext>
            </a:extLst>
          </p:cNvPr>
          <p:cNvSpPr txBox="1"/>
          <p:nvPr/>
        </p:nvSpPr>
        <p:spPr>
          <a:xfrm>
            <a:off x="2026947" y="834552"/>
            <a:ext cx="2856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</a:t>
            </a:r>
            <a:r>
              <a:rPr lang="zh-CN" altLang="zh-CN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  <a:endParaRPr lang="en-US" sz="800" baseline="-25000" dirty="0">
              <a:solidFill>
                <a:srgbClr val="59595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0294676-AF40-A7CB-C04D-E28FFF49104A}"/>
              </a:ext>
            </a:extLst>
          </p:cNvPr>
          <p:cNvGrpSpPr/>
          <p:nvPr/>
        </p:nvGrpSpPr>
        <p:grpSpPr>
          <a:xfrm>
            <a:off x="7968480" y="355011"/>
            <a:ext cx="541944" cy="879311"/>
            <a:chOff x="8322813" y="253140"/>
            <a:chExt cx="541944" cy="87931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4507A8-0A8D-052D-BFD7-ED51CC98D6BD}"/>
                </a:ext>
              </a:extLst>
            </p:cNvPr>
            <p:cNvCxnSpPr/>
            <p:nvPr/>
          </p:nvCxnSpPr>
          <p:spPr>
            <a:xfrm flipV="1">
              <a:off x="8322813" y="852822"/>
              <a:ext cx="276664" cy="23083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86A18C-D4B3-47EE-6744-9D1C4887E946}"/>
                </a:ext>
              </a:extLst>
            </p:cNvPr>
            <p:cNvCxnSpPr/>
            <p:nvPr/>
          </p:nvCxnSpPr>
          <p:spPr>
            <a:xfrm flipH="1" flipV="1">
              <a:off x="8322814" y="288496"/>
              <a:ext cx="276664" cy="230829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2492186-72A7-8C26-7CBA-EA23F7550447}"/>
                </a:ext>
              </a:extLst>
            </p:cNvPr>
            <p:cNvSpPr txBox="1"/>
            <p:nvPr/>
          </p:nvSpPr>
          <p:spPr>
            <a:xfrm>
              <a:off x="8548645" y="917007"/>
              <a:ext cx="3161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595959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</a:t>
              </a:r>
              <a:r>
                <a:rPr lang="zh-CN" altLang="zh-CN" sz="800" baseline="-25000" dirty="0">
                  <a:solidFill>
                    <a:srgbClr val="595959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</a:t>
              </a:r>
              <a:r>
                <a:rPr lang="en-US" altLang="zh-CN" sz="800" baseline="-25000" dirty="0">
                  <a:solidFill>
                    <a:srgbClr val="595959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</a:t>
              </a:r>
              <a:endPara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0F2210A-5E30-2BA7-D039-24D87B6CA01F}"/>
                </a:ext>
              </a:extLst>
            </p:cNvPr>
            <p:cNvSpPr txBox="1"/>
            <p:nvPr/>
          </p:nvSpPr>
          <p:spPr>
            <a:xfrm>
              <a:off x="8545015" y="253140"/>
              <a:ext cx="3161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595959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</a:t>
              </a:r>
              <a:r>
                <a:rPr lang="zh-CN" altLang="zh-CN" sz="800" baseline="-25000" dirty="0">
                  <a:solidFill>
                    <a:srgbClr val="595959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</a:t>
              </a:r>
              <a:r>
                <a:rPr lang="en-GB" altLang="zh-CN" sz="800" baseline="-25000" dirty="0">
                  <a:solidFill>
                    <a:srgbClr val="595959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b</a:t>
              </a:r>
              <a:endPara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F7955190-29EF-5361-299C-F10AE36CA66B}"/>
              </a:ext>
            </a:extLst>
          </p:cNvPr>
          <p:cNvSpPr/>
          <p:nvPr/>
        </p:nvSpPr>
        <p:spPr>
          <a:xfrm>
            <a:off x="4862436" y="1219710"/>
            <a:ext cx="924970" cy="194278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E801267-D5D4-61B6-496F-AA3410ED047C}"/>
              </a:ext>
            </a:extLst>
          </p:cNvPr>
          <p:cNvSpPr/>
          <p:nvPr/>
        </p:nvSpPr>
        <p:spPr>
          <a:xfrm>
            <a:off x="3673299" y="1227752"/>
            <a:ext cx="950618" cy="236612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41AD30E-6C98-4692-555F-DE578DE68FDC}"/>
              </a:ext>
            </a:extLst>
          </p:cNvPr>
          <p:cNvCxnSpPr/>
          <p:nvPr/>
        </p:nvCxnSpPr>
        <p:spPr>
          <a:xfrm>
            <a:off x="6412193" y="1527274"/>
            <a:ext cx="391565" cy="0"/>
          </a:xfrm>
          <a:prstGeom prst="line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138ED2F-FF03-CCBF-3725-7BC6523BC521}"/>
              </a:ext>
            </a:extLst>
          </p:cNvPr>
          <p:cNvCxnSpPr/>
          <p:nvPr/>
        </p:nvCxnSpPr>
        <p:spPr>
          <a:xfrm>
            <a:off x="6401090" y="2025111"/>
            <a:ext cx="391565" cy="0"/>
          </a:xfrm>
          <a:prstGeom prst="line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A57C630-03AC-0AB6-7CFC-D20A2D37222E}"/>
              </a:ext>
            </a:extLst>
          </p:cNvPr>
          <p:cNvCxnSpPr/>
          <p:nvPr/>
        </p:nvCxnSpPr>
        <p:spPr>
          <a:xfrm>
            <a:off x="6401090" y="2577943"/>
            <a:ext cx="391565" cy="0"/>
          </a:xfrm>
          <a:prstGeom prst="line">
            <a:avLst/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D56BEAAA-509C-7824-69FA-8CF2CE0676FF}"/>
              </a:ext>
            </a:extLst>
          </p:cNvPr>
          <p:cNvSpPr txBox="1"/>
          <p:nvPr/>
        </p:nvSpPr>
        <p:spPr>
          <a:xfrm>
            <a:off x="6170332" y="1423541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79B4E79-0642-BE1F-B471-86F92FF9132A}"/>
              </a:ext>
            </a:extLst>
          </p:cNvPr>
          <p:cNvSpPr txBox="1"/>
          <p:nvPr/>
        </p:nvSpPr>
        <p:spPr>
          <a:xfrm>
            <a:off x="6170332" y="1916030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B34DF7B-A9A4-6191-3A9D-EA312C34080A}"/>
              </a:ext>
            </a:extLst>
          </p:cNvPr>
          <p:cNvSpPr txBox="1"/>
          <p:nvPr/>
        </p:nvSpPr>
        <p:spPr>
          <a:xfrm>
            <a:off x="6182463" y="2468863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en-US" sz="8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2D07FDA-12B0-25B0-A484-C31D6F1D3E06}"/>
              </a:ext>
            </a:extLst>
          </p:cNvPr>
          <p:cNvSpPr txBox="1"/>
          <p:nvPr/>
        </p:nvSpPr>
        <p:spPr>
          <a:xfrm>
            <a:off x="6440750" y="693988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B/S</a:t>
            </a:r>
            <a:endParaRPr lang="en-US" sz="800" baseline="-25000" dirty="0">
              <a:solidFill>
                <a:srgbClr val="59595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9546504-D798-937F-5D53-B8D0732809F5}"/>
              </a:ext>
            </a:extLst>
          </p:cNvPr>
          <p:cNvSpPr txBox="1"/>
          <p:nvPr/>
        </p:nvSpPr>
        <p:spPr>
          <a:xfrm>
            <a:off x="6080865" y="3181448"/>
            <a:ext cx="982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detector conjugate to z</a:t>
            </a:r>
            <a:r>
              <a:rPr lang="en-US" sz="14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17BE3CA-D00B-BF60-3EB8-22C34E786347}"/>
              </a:ext>
            </a:extLst>
          </p:cNvPr>
          <p:cNvSpPr/>
          <p:nvPr/>
        </p:nvSpPr>
        <p:spPr>
          <a:xfrm>
            <a:off x="6113863" y="1219710"/>
            <a:ext cx="924970" cy="194278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9C047BD-C888-100F-6E5A-24D4F5A5E83D}"/>
              </a:ext>
            </a:extLst>
          </p:cNvPr>
          <p:cNvSpPr/>
          <p:nvPr/>
        </p:nvSpPr>
        <p:spPr>
          <a:xfrm rot="16200000">
            <a:off x="7467171" y="1226026"/>
            <a:ext cx="31934" cy="3861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B621FF4-8F9B-68CB-D923-E9810D06B14C}"/>
              </a:ext>
            </a:extLst>
          </p:cNvPr>
          <p:cNvSpPr txBox="1"/>
          <p:nvPr/>
        </p:nvSpPr>
        <p:spPr>
          <a:xfrm>
            <a:off x="7685574" y="1220376"/>
            <a:ext cx="38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z</a:t>
            </a:r>
            <a:r>
              <a:rPr lang="en-US" sz="1600" baseline="-250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F301AA4-3B8E-A743-CDAE-C6DEA5A71A37}"/>
              </a:ext>
            </a:extLst>
          </p:cNvPr>
          <p:cNvGrpSpPr/>
          <p:nvPr/>
        </p:nvGrpSpPr>
        <p:grpSpPr>
          <a:xfrm flipH="1">
            <a:off x="7331638" y="402969"/>
            <a:ext cx="286031" cy="230831"/>
            <a:chOff x="2522450" y="1852443"/>
            <a:chExt cx="327085" cy="291899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0640B65-B3DF-71F1-8D0E-A3AD955388D1}"/>
                </a:ext>
              </a:extLst>
            </p:cNvPr>
            <p:cNvCxnSpPr>
              <a:cxnSpLocks/>
            </p:cNvCxnSpPr>
            <p:nvPr/>
          </p:nvCxnSpPr>
          <p:spPr>
            <a:xfrm>
              <a:off x="2522450" y="1852443"/>
              <a:ext cx="316374" cy="291899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F3616F4-8BCC-508A-5ECF-1B10414DE08A}"/>
                </a:ext>
              </a:extLst>
            </p:cNvPr>
            <p:cNvSpPr/>
            <p:nvPr/>
          </p:nvSpPr>
          <p:spPr>
            <a:xfrm>
              <a:off x="2533161" y="1852443"/>
              <a:ext cx="316374" cy="291898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3D89CB4-CCFF-5482-DA4B-7A43AAF5BDBB}"/>
              </a:ext>
            </a:extLst>
          </p:cNvPr>
          <p:cNvGrpSpPr/>
          <p:nvPr/>
        </p:nvGrpSpPr>
        <p:grpSpPr>
          <a:xfrm flipH="1">
            <a:off x="5199915" y="926897"/>
            <a:ext cx="286031" cy="230831"/>
            <a:chOff x="4270390" y="1836507"/>
            <a:chExt cx="327085" cy="291899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5599FFD-0875-768C-A2E2-D69B9D1099F9}"/>
                </a:ext>
              </a:extLst>
            </p:cNvPr>
            <p:cNvCxnSpPr>
              <a:cxnSpLocks/>
            </p:cNvCxnSpPr>
            <p:nvPr/>
          </p:nvCxnSpPr>
          <p:spPr>
            <a:xfrm>
              <a:off x="4270390" y="1836507"/>
              <a:ext cx="316374" cy="291899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864511E-B4D2-2440-D78C-2CD1FBEC6A71}"/>
                </a:ext>
              </a:extLst>
            </p:cNvPr>
            <p:cNvSpPr/>
            <p:nvPr/>
          </p:nvSpPr>
          <p:spPr>
            <a:xfrm>
              <a:off x="4281101" y="1836507"/>
              <a:ext cx="316374" cy="291898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819E34D-9454-13D3-13EF-610A7F960C25}"/>
              </a:ext>
            </a:extLst>
          </p:cNvPr>
          <p:cNvGrpSpPr/>
          <p:nvPr/>
        </p:nvGrpSpPr>
        <p:grpSpPr>
          <a:xfrm flipV="1">
            <a:off x="3992387" y="923301"/>
            <a:ext cx="276664" cy="238998"/>
            <a:chOff x="2889546" y="1826178"/>
            <a:chExt cx="316374" cy="30222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BBAADC9-4335-8A8D-33FF-2A53F0B76DF9}"/>
                </a:ext>
              </a:extLst>
            </p:cNvPr>
            <p:cNvSpPr/>
            <p:nvPr/>
          </p:nvSpPr>
          <p:spPr>
            <a:xfrm>
              <a:off x="2889546" y="1836507"/>
              <a:ext cx="316374" cy="291898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71CC88D-2D6A-6900-144F-A79E549229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9546" y="1826178"/>
              <a:ext cx="316373" cy="29189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4AF82B7-25E1-CABF-C554-CB716084C558}"/>
              </a:ext>
            </a:extLst>
          </p:cNvPr>
          <p:cNvGrpSpPr/>
          <p:nvPr/>
        </p:nvGrpSpPr>
        <p:grpSpPr>
          <a:xfrm flipH="1">
            <a:off x="6500789" y="923301"/>
            <a:ext cx="286031" cy="230831"/>
            <a:chOff x="4270390" y="1836507"/>
            <a:chExt cx="327085" cy="291899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D0EEF8F-0B22-2A9A-76DA-32DF406AD984}"/>
                </a:ext>
              </a:extLst>
            </p:cNvPr>
            <p:cNvCxnSpPr>
              <a:cxnSpLocks/>
            </p:cNvCxnSpPr>
            <p:nvPr/>
          </p:nvCxnSpPr>
          <p:spPr>
            <a:xfrm>
              <a:off x="4270390" y="1836507"/>
              <a:ext cx="316374" cy="291899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05CE4EC-07C4-C29C-4684-8224EE3D78ED}"/>
                </a:ext>
              </a:extLst>
            </p:cNvPr>
            <p:cNvSpPr/>
            <p:nvPr/>
          </p:nvSpPr>
          <p:spPr>
            <a:xfrm>
              <a:off x="4281101" y="1836507"/>
              <a:ext cx="316374" cy="291898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4EB17DD-30D8-C391-F2C4-FFBEEC327226}"/>
              </a:ext>
            </a:extLst>
          </p:cNvPr>
          <p:cNvSpPr/>
          <p:nvPr/>
        </p:nvSpPr>
        <p:spPr>
          <a:xfrm>
            <a:off x="6273209" y="2845902"/>
            <a:ext cx="681634" cy="218161"/>
          </a:xfrm>
          <a:prstGeom prst="rect">
            <a:avLst/>
          </a:prstGeom>
          <a:noFill/>
          <a:ln w="19050" cmpd="sng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Cam 2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475DD9D5-E329-1625-50DD-417E8A9EA676}"/>
              </a:ext>
            </a:extLst>
          </p:cNvPr>
          <p:cNvCxnSpPr>
            <a:cxnSpLocks/>
          </p:cNvCxnSpPr>
          <p:nvPr/>
        </p:nvCxnSpPr>
        <p:spPr>
          <a:xfrm rot="5940000">
            <a:off x="2029300" y="3709152"/>
            <a:ext cx="0" cy="285183"/>
          </a:xfrm>
          <a:prstGeom prst="straightConnector1">
            <a:avLst/>
          </a:prstGeom>
          <a:ln>
            <a:solidFill>
              <a:srgbClr val="595959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A721897-6015-6B56-9D4A-2EF0C9856CF8}"/>
              </a:ext>
            </a:extLst>
          </p:cNvPr>
          <p:cNvCxnSpPr/>
          <p:nvPr/>
        </p:nvCxnSpPr>
        <p:spPr>
          <a:xfrm>
            <a:off x="2200169" y="3876825"/>
            <a:ext cx="217042" cy="25423"/>
          </a:xfrm>
          <a:prstGeom prst="line">
            <a:avLst/>
          </a:prstGeom>
          <a:ln w="57150" cmpd="sng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1994479C-C0A8-FF92-BCE9-BFED1C523F98}"/>
              </a:ext>
            </a:extLst>
          </p:cNvPr>
          <p:cNvCxnSpPr>
            <a:cxnSpLocks/>
          </p:cNvCxnSpPr>
          <p:nvPr/>
        </p:nvCxnSpPr>
        <p:spPr>
          <a:xfrm rot="-4860000">
            <a:off x="2600183" y="3784402"/>
            <a:ext cx="0" cy="285183"/>
          </a:xfrm>
          <a:prstGeom prst="straightConnector1">
            <a:avLst/>
          </a:prstGeom>
          <a:ln>
            <a:solidFill>
              <a:srgbClr val="595959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>
            <a:extLst>
              <a:ext uri="{FF2B5EF4-FFF2-40B4-BE49-F238E27FC236}">
                <a16:creationId xmlns:a16="http://schemas.microsoft.com/office/drawing/2014/main" id="{701F4D7A-B27E-C5CC-B841-0330D57D1030}"/>
              </a:ext>
            </a:extLst>
          </p:cNvPr>
          <p:cNvCxnSpPr>
            <a:cxnSpLocks/>
            <a:stCxn id="131" idx="1"/>
            <a:endCxn id="79" idx="3"/>
          </p:cNvCxnSpPr>
          <p:nvPr/>
        </p:nvCxnSpPr>
        <p:spPr>
          <a:xfrm rot="10800000">
            <a:off x="4969583" y="332877"/>
            <a:ext cx="1303627" cy="2622106"/>
          </a:xfrm>
          <a:prstGeom prst="bentConnector3">
            <a:avLst>
              <a:gd name="adj1" fmla="val 15298"/>
            </a:avLst>
          </a:prstGeom>
          <a:ln w="28575">
            <a:solidFill>
              <a:srgbClr val="9F9B4F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>
            <a:extLst>
              <a:ext uri="{FF2B5EF4-FFF2-40B4-BE49-F238E27FC236}">
                <a16:creationId xmlns:a16="http://schemas.microsoft.com/office/drawing/2014/main" id="{3D889A05-CB42-FF23-A557-81DA0C76D699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5664294" y="1403947"/>
            <a:ext cx="1573959" cy="1549889"/>
          </a:xfrm>
          <a:prstGeom prst="bentConnector3">
            <a:avLst>
              <a:gd name="adj1" fmla="val 12169"/>
            </a:avLst>
          </a:prstGeom>
          <a:ln w="38100">
            <a:solidFill>
              <a:srgbClr val="9F9B4F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79EC59D-3830-9A24-AB38-E2EEE6F0824E}"/>
              </a:ext>
            </a:extLst>
          </p:cNvPr>
          <p:cNvGrpSpPr/>
          <p:nvPr/>
        </p:nvGrpSpPr>
        <p:grpSpPr>
          <a:xfrm>
            <a:off x="2800726" y="2287537"/>
            <a:ext cx="1037506" cy="1638774"/>
            <a:chOff x="3155059" y="2185666"/>
            <a:chExt cx="1037506" cy="1638774"/>
          </a:xfrm>
        </p:grpSpPr>
        <p:cxnSp>
          <p:nvCxnSpPr>
            <p:cNvPr id="160" name="Elbow Connector 159">
              <a:extLst>
                <a:ext uri="{FF2B5EF4-FFF2-40B4-BE49-F238E27FC236}">
                  <a16:creationId xmlns:a16="http://schemas.microsoft.com/office/drawing/2014/main" id="{25E8D03F-E1F8-A771-C820-908E7732A8E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682186" y="2719817"/>
              <a:ext cx="1577496" cy="631750"/>
            </a:xfrm>
            <a:prstGeom prst="bentConnector3">
              <a:avLst>
                <a:gd name="adj1" fmla="val -1035"/>
              </a:avLst>
            </a:prstGeom>
            <a:ln w="38100">
              <a:solidFill>
                <a:srgbClr val="9F9B4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Elbow Connector 175">
              <a:extLst>
                <a:ext uri="{FF2B5EF4-FFF2-40B4-BE49-F238E27FC236}">
                  <a16:creationId xmlns:a16="http://schemas.microsoft.com/office/drawing/2014/main" id="{ABB781EF-BA77-A982-03D5-4BBBCADB476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779903" y="2185666"/>
              <a:ext cx="412662" cy="70491"/>
            </a:xfrm>
            <a:prstGeom prst="bentConnector3">
              <a:avLst>
                <a:gd name="adj1" fmla="val 98171"/>
              </a:avLst>
            </a:prstGeom>
            <a:ln w="38100">
              <a:solidFill>
                <a:srgbClr val="9F9B4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07AD47D1-E9E6-F246-4DDC-B2D2320AAC60}"/>
              </a:ext>
            </a:extLst>
          </p:cNvPr>
          <p:cNvGrpSpPr/>
          <p:nvPr/>
        </p:nvGrpSpPr>
        <p:grpSpPr>
          <a:xfrm>
            <a:off x="2319838" y="1038716"/>
            <a:ext cx="1831692" cy="2779660"/>
            <a:chOff x="2766144" y="1070555"/>
            <a:chExt cx="1831692" cy="2779660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55B1102-5DF3-DA5A-575B-C09FF0081D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7828" y="2406922"/>
              <a:ext cx="328938" cy="1443293"/>
            </a:xfrm>
            <a:prstGeom prst="line">
              <a:avLst/>
            </a:prstGeom>
            <a:ln w="28575">
              <a:solidFill>
                <a:srgbClr val="FF0000">
                  <a:alpha val="80000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6E8F19DC-CB24-6C18-2BC9-96FC3B2CE46A}"/>
                </a:ext>
              </a:extLst>
            </p:cNvPr>
            <p:cNvCxnSpPr>
              <a:cxnSpLocks/>
            </p:cNvCxnSpPr>
            <p:nvPr/>
          </p:nvCxnSpPr>
          <p:spPr>
            <a:xfrm>
              <a:off x="2766144" y="1070555"/>
              <a:ext cx="8283" cy="2768504"/>
            </a:xfrm>
            <a:prstGeom prst="line">
              <a:avLst/>
            </a:prstGeom>
            <a:ln w="28575">
              <a:solidFill>
                <a:srgbClr val="FF0000">
                  <a:alpha val="80000"/>
                </a:srgbClr>
              </a:solidFill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5DFE704-4EE7-B6F6-A833-5A0EAA1F9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7547" y="1070555"/>
              <a:ext cx="1820289" cy="9260"/>
            </a:xfrm>
            <a:prstGeom prst="line">
              <a:avLst/>
            </a:prstGeom>
            <a:ln w="28575">
              <a:solidFill>
                <a:srgbClr val="FF0000">
                  <a:alpha val="80000"/>
                </a:srgb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64336505-3669-7B8F-9D6E-A190794BE1C5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4137804" y="1060848"/>
            <a:ext cx="3561" cy="2243009"/>
          </a:xfrm>
          <a:prstGeom prst="line">
            <a:avLst/>
          </a:prstGeom>
          <a:ln w="28575">
            <a:solidFill>
              <a:srgbClr val="FF0000">
                <a:alpha val="80000"/>
              </a:srgbClr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CA97100-AE8A-60A4-3366-BF43DFD00DE3}"/>
              </a:ext>
            </a:extLst>
          </p:cNvPr>
          <p:cNvGrpSpPr/>
          <p:nvPr/>
        </p:nvGrpSpPr>
        <p:grpSpPr>
          <a:xfrm>
            <a:off x="4133736" y="499894"/>
            <a:ext cx="3982361" cy="567222"/>
            <a:chOff x="4587460" y="509601"/>
            <a:chExt cx="3982361" cy="567222"/>
          </a:xfrm>
        </p:grpSpPr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6B22CD51-0723-A8FA-8B91-BAD9DF8D2600}"/>
                </a:ext>
              </a:extLst>
            </p:cNvPr>
            <p:cNvCxnSpPr>
              <a:cxnSpLocks/>
            </p:cNvCxnSpPr>
            <p:nvPr/>
          </p:nvCxnSpPr>
          <p:spPr>
            <a:xfrm>
              <a:off x="4587460" y="1064991"/>
              <a:ext cx="3982361" cy="0"/>
            </a:xfrm>
            <a:prstGeom prst="line">
              <a:avLst/>
            </a:prstGeom>
            <a:ln w="28575">
              <a:solidFill>
                <a:srgbClr val="FF0000">
                  <a:alpha val="80000"/>
                </a:srgb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55C7DCA8-E79F-9AD6-5867-6895A196F1B8}"/>
                </a:ext>
              </a:extLst>
            </p:cNvPr>
            <p:cNvCxnSpPr>
              <a:cxnSpLocks/>
            </p:cNvCxnSpPr>
            <p:nvPr/>
          </p:nvCxnSpPr>
          <p:spPr>
            <a:xfrm>
              <a:off x="8549934" y="509601"/>
              <a:ext cx="0" cy="567222"/>
            </a:xfrm>
            <a:prstGeom prst="line">
              <a:avLst/>
            </a:prstGeom>
            <a:ln w="28575">
              <a:solidFill>
                <a:srgbClr val="FF0000">
                  <a:alpha val="80000"/>
                </a:srgbClr>
              </a:solidFill>
              <a:headEnd type="non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2FCA472-BD83-5310-9A9E-0E4CA1EFAB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9182" y="518097"/>
              <a:ext cx="640072" cy="0"/>
            </a:xfrm>
            <a:prstGeom prst="line">
              <a:avLst/>
            </a:prstGeom>
            <a:ln w="28575">
              <a:solidFill>
                <a:srgbClr val="FF0000">
                  <a:alpha val="80000"/>
                </a:srgb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506A511-CD7F-64FF-AE70-CC4E4B1EB0F3}"/>
              </a:ext>
            </a:extLst>
          </p:cNvPr>
          <p:cNvGrpSpPr/>
          <p:nvPr/>
        </p:nvGrpSpPr>
        <p:grpSpPr>
          <a:xfrm>
            <a:off x="4982661" y="510726"/>
            <a:ext cx="3207781" cy="2334029"/>
            <a:chOff x="4982661" y="510721"/>
            <a:chExt cx="3207781" cy="2334029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E1762F0-1C02-C4A3-401B-8890329753F1}"/>
                </a:ext>
              </a:extLst>
            </p:cNvPr>
            <p:cNvCxnSpPr>
              <a:cxnSpLocks/>
              <a:endCxn id="48" idx="3"/>
            </p:cNvCxnSpPr>
            <p:nvPr/>
          </p:nvCxnSpPr>
          <p:spPr>
            <a:xfrm flipH="1" flipV="1">
              <a:off x="4982661" y="510721"/>
              <a:ext cx="2496676" cy="0"/>
            </a:xfrm>
            <a:prstGeom prst="line">
              <a:avLst/>
            </a:prstGeom>
            <a:ln w="28575">
              <a:solidFill>
                <a:srgbClr val="FF0000">
                  <a:alpha val="80000"/>
                </a:srgbClr>
              </a:solidFill>
              <a:tailEnd type="oval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17716C5-7908-EB43-6D4B-1208F796EDB1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4982661" y="510721"/>
              <a:ext cx="3207781" cy="92755"/>
            </a:xfrm>
            <a:prstGeom prst="line">
              <a:avLst/>
            </a:prstGeom>
            <a:ln w="28575" cmpd="tri">
              <a:solidFill>
                <a:srgbClr val="FF0000">
                  <a:alpha val="80000"/>
                </a:srgbClr>
              </a:solidFill>
              <a:headEnd type="oval" w="lg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EA8433D-F8CE-005F-09F0-F31C61541B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8595" y="614540"/>
              <a:ext cx="16586" cy="406559"/>
            </a:xfrm>
            <a:prstGeom prst="line">
              <a:avLst/>
            </a:prstGeom>
            <a:ln w="28575" cap="sq" cmpd="tri">
              <a:solidFill>
                <a:srgbClr val="FF0000">
                  <a:alpha val="80000"/>
                </a:srgbClr>
              </a:solidFill>
              <a:prstDash val="solid"/>
              <a:headEnd type="non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9454781-07B3-45BA-A09E-4DB82BDD728C}"/>
                </a:ext>
              </a:extLst>
            </p:cNvPr>
            <p:cNvCxnSpPr>
              <a:cxnSpLocks/>
            </p:cNvCxnSpPr>
            <p:nvPr/>
          </p:nvCxnSpPr>
          <p:spPr>
            <a:xfrm>
              <a:off x="5405044" y="988398"/>
              <a:ext cx="2763551" cy="25140"/>
            </a:xfrm>
            <a:prstGeom prst="line">
              <a:avLst/>
            </a:prstGeom>
            <a:ln w="28575" cmpd="tri">
              <a:solidFill>
                <a:srgbClr val="FF0000">
                  <a:alpha val="80000"/>
                </a:srgbClr>
              </a:solidFill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857DF885-438F-C579-1E80-120F7134F20A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 flipH="1">
              <a:off x="5323477" y="982120"/>
              <a:ext cx="97717" cy="1862630"/>
            </a:xfrm>
            <a:prstGeom prst="line">
              <a:avLst/>
            </a:prstGeom>
            <a:ln w="28575" cmpd="tri">
              <a:solidFill>
                <a:srgbClr val="FF0000">
                  <a:alpha val="80000"/>
                </a:srgb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03B9B89D-EF0C-378C-1878-FB4F2A74072A}"/>
              </a:ext>
            </a:extLst>
          </p:cNvPr>
          <p:cNvGrpSpPr/>
          <p:nvPr/>
        </p:nvGrpSpPr>
        <p:grpSpPr>
          <a:xfrm>
            <a:off x="6600955" y="448749"/>
            <a:ext cx="1467769" cy="2402257"/>
            <a:chOff x="7054679" y="450961"/>
            <a:chExt cx="1467769" cy="2402257"/>
          </a:xfrm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B5605B8A-C10B-A086-FC6D-C44C333460AA}"/>
                </a:ext>
              </a:extLst>
            </p:cNvPr>
            <p:cNvGrpSpPr/>
            <p:nvPr/>
          </p:nvGrpSpPr>
          <p:grpSpPr>
            <a:xfrm rot="5400000" flipH="1">
              <a:off x="7344387" y="219431"/>
              <a:ext cx="946531" cy="1409591"/>
              <a:chOff x="5436385" y="-60951"/>
              <a:chExt cx="2729109" cy="1409591"/>
            </a:xfrm>
          </p:grpSpPr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2D1DA9A7-EB2A-572E-CCD5-262E6AD66D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36385" y="520428"/>
                <a:ext cx="2496676" cy="0"/>
              </a:xfrm>
              <a:prstGeom prst="line">
                <a:avLst/>
              </a:prstGeom>
              <a:ln w="28575">
                <a:solidFill>
                  <a:srgbClr val="FF0000">
                    <a:alpha val="80000"/>
                  </a:srgbClr>
                </a:solidFill>
                <a:tailEnd type="oval" w="lg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5327F64D-9266-F03A-5CB6-AB2CEFD6F1A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764520" y="-880547"/>
                <a:ext cx="72839" cy="2729108"/>
              </a:xfrm>
              <a:prstGeom prst="line">
                <a:avLst/>
              </a:prstGeom>
              <a:ln w="28575" cmpd="tri">
                <a:solidFill>
                  <a:srgbClr val="FF0000">
                    <a:alpha val="80000"/>
                  </a:srgbClr>
                </a:solidFill>
                <a:headEnd type="oval" w="lg" len="med"/>
                <a:tailEnd type="non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B01068DB-D6B1-1906-DC92-79F7B6BE8F8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856456" y="138551"/>
                <a:ext cx="508538" cy="109533"/>
              </a:xfrm>
              <a:prstGeom prst="line">
                <a:avLst/>
              </a:prstGeom>
              <a:ln w="28575" cap="sq" cmpd="tri">
                <a:solidFill>
                  <a:srgbClr val="FF0000">
                    <a:alpha val="80000"/>
                  </a:srgbClr>
                </a:solidFill>
                <a:prstDash val="solid"/>
                <a:headEnd type="none" w="lg" len="lg"/>
                <a:tailEnd type="non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3EEE6E3-553D-60AE-C5A1-BCB2D37D956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076448" y="-996427"/>
                <a:ext cx="40310" cy="1918721"/>
              </a:xfrm>
              <a:prstGeom prst="line">
                <a:avLst/>
              </a:prstGeom>
              <a:ln w="28575" cmpd="tri">
                <a:solidFill>
                  <a:srgbClr val="FF0000">
                    <a:alpha val="80000"/>
                  </a:srgbClr>
                </a:solidFill>
                <a:tailEnd type="non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9D5540F1-D889-580F-0BCB-024AF99356A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633968" y="524794"/>
                <a:ext cx="1365555" cy="282137"/>
              </a:xfrm>
              <a:prstGeom prst="line">
                <a:avLst/>
              </a:prstGeom>
              <a:ln w="28575" cmpd="tri">
                <a:solidFill>
                  <a:srgbClr val="FF0000">
                    <a:alpha val="80000"/>
                  </a:srgbClr>
                </a:solidFill>
                <a:tailEnd type="non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F628122D-8776-C760-4A1E-8D9FD08BAB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4679" y="1028585"/>
              <a:ext cx="80548" cy="1824633"/>
            </a:xfrm>
            <a:prstGeom prst="line">
              <a:avLst/>
            </a:prstGeom>
            <a:ln w="28575" cmpd="tri">
              <a:solidFill>
                <a:srgbClr val="FF0000">
                  <a:alpha val="80000"/>
                </a:srgbClr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30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BB47-A86D-509F-60E3-18BD9436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DM response</a:t>
            </a:r>
          </a:p>
        </p:txBody>
      </p:sp>
      <p:grpSp>
        <p:nvGrpSpPr>
          <p:cNvPr id="21" name="Group 478">
            <a:extLst>
              <a:ext uri="{FF2B5EF4-FFF2-40B4-BE49-F238E27FC236}">
                <a16:creationId xmlns:a16="http://schemas.microsoft.com/office/drawing/2014/main" id="{B71409EF-AD72-5BAD-3FE1-89D875D35148}"/>
              </a:ext>
            </a:extLst>
          </p:cNvPr>
          <p:cNvGrpSpPr>
            <a:grpSpLocks noChangeAspect="1"/>
          </p:cNvGrpSpPr>
          <p:nvPr/>
        </p:nvGrpSpPr>
        <p:grpSpPr>
          <a:xfrm>
            <a:off x="4573998" y="613575"/>
            <a:ext cx="4574565" cy="3060000"/>
            <a:chOff x="0" y="0"/>
            <a:chExt cx="6282553" cy="4202499"/>
          </a:xfrm>
        </p:grpSpPr>
        <p:pic>
          <p:nvPicPr>
            <p:cNvPr id="22" name="pasted-image.png">
              <a:extLst>
                <a:ext uri="{FF2B5EF4-FFF2-40B4-BE49-F238E27FC236}">
                  <a16:creationId xmlns:a16="http://schemas.microsoft.com/office/drawing/2014/main" id="{7FDE2566-DB1E-4D8B-272D-77EAC7E8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132" y="0"/>
              <a:ext cx="1416669" cy="14328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pasted-image.png">
              <a:extLst>
                <a:ext uri="{FF2B5EF4-FFF2-40B4-BE49-F238E27FC236}">
                  <a16:creationId xmlns:a16="http://schemas.microsoft.com/office/drawing/2014/main" id="{29023F9C-2F17-866B-DF83-6A8C359F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9258" y="0"/>
              <a:ext cx="1416669" cy="14328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pasted-image.png">
              <a:extLst>
                <a:ext uri="{FF2B5EF4-FFF2-40B4-BE49-F238E27FC236}">
                  <a16:creationId xmlns:a16="http://schemas.microsoft.com/office/drawing/2014/main" id="{3BC7A7A0-65A2-35FF-3F48-3F074584E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2678" y="0"/>
              <a:ext cx="1416669" cy="14328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pasted-image.png">
              <a:extLst>
                <a:ext uri="{FF2B5EF4-FFF2-40B4-BE49-F238E27FC236}">
                  <a16:creationId xmlns:a16="http://schemas.microsoft.com/office/drawing/2014/main" id="{96919981-3B72-B557-7D0C-7AE91D53B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803" y="1389784"/>
              <a:ext cx="1416669" cy="1432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pasted-image.png">
              <a:extLst>
                <a:ext uri="{FF2B5EF4-FFF2-40B4-BE49-F238E27FC236}">
                  <a16:creationId xmlns:a16="http://schemas.microsoft.com/office/drawing/2014/main" id="{F82B1A8F-39A5-76A0-58A6-33690CB8D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1339" y="1389784"/>
              <a:ext cx="1416669" cy="1432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pasted-image.png">
              <a:extLst>
                <a:ext uri="{FF2B5EF4-FFF2-40B4-BE49-F238E27FC236}">
                  <a16:creationId xmlns:a16="http://schemas.microsoft.com/office/drawing/2014/main" id="{60521221-67FF-C77C-C551-607FADA58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411" y="1389784"/>
              <a:ext cx="1416670" cy="1432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pasted-image.png">
              <a:extLst>
                <a:ext uri="{FF2B5EF4-FFF2-40B4-BE49-F238E27FC236}">
                  <a16:creationId xmlns:a16="http://schemas.microsoft.com/office/drawing/2014/main" id="{1C78FE2B-2A40-AFC8-820B-2BB8A3517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6689" y="1389784"/>
              <a:ext cx="1416669" cy="1432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pasted-image.png">
              <a:extLst>
                <a:ext uri="{FF2B5EF4-FFF2-40B4-BE49-F238E27FC236}">
                  <a16:creationId xmlns:a16="http://schemas.microsoft.com/office/drawing/2014/main" id="{4BDF2AC8-86A5-C37E-4F0C-05D899625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769609"/>
              <a:ext cx="1416669" cy="1432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pasted-image.png">
              <a:extLst>
                <a:ext uri="{FF2B5EF4-FFF2-40B4-BE49-F238E27FC236}">
                  <a16:creationId xmlns:a16="http://schemas.microsoft.com/office/drawing/2014/main" id="{B3E18807-6731-3351-8F0D-95191E1E5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5301" y="2769609"/>
              <a:ext cx="1416669" cy="1432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pasted-image.png">
              <a:extLst>
                <a:ext uri="{FF2B5EF4-FFF2-40B4-BE49-F238E27FC236}">
                  <a16:creationId xmlns:a16="http://schemas.microsoft.com/office/drawing/2014/main" id="{D08259D6-BC1B-DEEB-99FF-F573BDBE9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2942" y="2769609"/>
              <a:ext cx="1416669" cy="1432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pasted-image.png">
              <a:extLst>
                <a:ext uri="{FF2B5EF4-FFF2-40B4-BE49-F238E27FC236}">
                  <a16:creationId xmlns:a16="http://schemas.microsoft.com/office/drawing/2014/main" id="{F62401A1-4E01-F406-1C16-44EB87EF3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0119" y="2769609"/>
              <a:ext cx="1416669" cy="1432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pasted-image.png">
              <a:extLst>
                <a:ext uri="{FF2B5EF4-FFF2-40B4-BE49-F238E27FC236}">
                  <a16:creationId xmlns:a16="http://schemas.microsoft.com/office/drawing/2014/main" id="{29F115E3-9013-AF22-30BB-BEBC620E2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5884" y="2769609"/>
              <a:ext cx="1416670" cy="1432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0594F3-BD4C-E74A-A61C-D9BA04249714}"/>
              </a:ext>
            </a:extLst>
          </p:cNvPr>
          <p:cNvGrpSpPr/>
          <p:nvPr/>
        </p:nvGrpSpPr>
        <p:grpSpPr>
          <a:xfrm>
            <a:off x="137919" y="613575"/>
            <a:ext cx="4422886" cy="3060000"/>
            <a:chOff x="274842" y="1435528"/>
            <a:chExt cx="3716871" cy="2520000"/>
          </a:xfrm>
        </p:grpSpPr>
        <p:grpSp>
          <p:nvGrpSpPr>
            <p:cNvPr id="4" name="Group 463">
              <a:extLst>
                <a:ext uri="{FF2B5EF4-FFF2-40B4-BE49-F238E27FC236}">
                  <a16:creationId xmlns:a16="http://schemas.microsoft.com/office/drawing/2014/main" id="{F22737CF-7A1D-CCE3-6723-D2A9735B84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4842" y="1435528"/>
              <a:ext cx="3716871" cy="2520000"/>
              <a:chOff x="1126551" y="0"/>
              <a:chExt cx="6211190" cy="4211119"/>
            </a:xfrm>
          </p:grpSpPr>
          <p:grpSp>
            <p:nvGrpSpPr>
              <p:cNvPr id="5" name="Group 451">
                <a:extLst>
                  <a:ext uri="{FF2B5EF4-FFF2-40B4-BE49-F238E27FC236}">
                    <a16:creationId xmlns:a16="http://schemas.microsoft.com/office/drawing/2014/main" id="{713592A9-2A71-3134-471F-1BA3F9824E9F}"/>
                  </a:ext>
                </a:extLst>
              </p:cNvPr>
              <p:cNvGrpSpPr/>
              <p:nvPr/>
            </p:nvGrpSpPr>
            <p:grpSpPr>
              <a:xfrm>
                <a:off x="2328946" y="0"/>
                <a:ext cx="3830147" cy="1609072"/>
                <a:chOff x="0" y="0"/>
                <a:chExt cx="3830145" cy="1609071"/>
              </a:xfrm>
            </p:grpSpPr>
            <p:sp>
              <p:nvSpPr>
                <p:cNvPr id="17" name="Shape 447">
                  <a:extLst>
                    <a:ext uri="{FF2B5EF4-FFF2-40B4-BE49-F238E27FC236}">
                      <a16:creationId xmlns:a16="http://schemas.microsoft.com/office/drawing/2014/main" id="{DC4CEA6C-E834-E301-434B-E4B0F192F839}"/>
                    </a:ext>
                  </a:extLst>
                </p:cNvPr>
                <p:cNvSpPr/>
                <p:nvPr/>
              </p:nvSpPr>
              <p:spPr>
                <a:xfrm>
                  <a:off x="2446705" y="1148794"/>
                  <a:ext cx="532566" cy="46027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SH</a:t>
                  </a:r>
                </a:p>
              </p:txBody>
            </p:sp>
            <p:pic>
              <p:nvPicPr>
                <p:cNvPr id="18" name="pasted-image.png">
                  <a:extLst>
                    <a:ext uri="{FF2B5EF4-FFF2-40B4-BE49-F238E27FC236}">
                      <a16:creationId xmlns:a16="http://schemas.microsoft.com/office/drawing/2014/main" id="{ED10531E-DBF1-C294-F731-78FC6FA9DA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412890" cy="14290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9" name="pasted-image.png">
                  <a:extLst>
                    <a:ext uri="{FF2B5EF4-FFF2-40B4-BE49-F238E27FC236}">
                      <a16:creationId xmlns:a16="http://schemas.microsoft.com/office/drawing/2014/main" id="{856FCE17-C456-9052-E9B3-C19B1F607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6116" y="0"/>
                  <a:ext cx="1412890" cy="14290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0" name="pasted-image.png">
                  <a:extLst>
                    <a:ext uri="{FF2B5EF4-FFF2-40B4-BE49-F238E27FC236}">
                      <a16:creationId xmlns:a16="http://schemas.microsoft.com/office/drawing/2014/main" id="{01DA5A23-A1A4-0600-A79F-77B49352D1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256" y="0"/>
                  <a:ext cx="1412890" cy="14290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6" name="Group 455">
                <a:extLst>
                  <a:ext uri="{FF2B5EF4-FFF2-40B4-BE49-F238E27FC236}">
                    <a16:creationId xmlns:a16="http://schemas.microsoft.com/office/drawing/2014/main" id="{50B59F5C-3154-F2E7-CDAC-963ACB188B95}"/>
                  </a:ext>
                </a:extLst>
              </p:cNvPr>
              <p:cNvGrpSpPr/>
              <p:nvPr/>
            </p:nvGrpSpPr>
            <p:grpSpPr>
              <a:xfrm>
                <a:off x="1727479" y="1377820"/>
                <a:ext cx="3819154" cy="1429069"/>
                <a:chOff x="0" y="0"/>
                <a:chExt cx="3819153" cy="1429067"/>
              </a:xfrm>
            </p:grpSpPr>
            <p:pic>
              <p:nvPicPr>
                <p:cNvPr id="14" name="pasted-image.png">
                  <a:extLst>
                    <a:ext uri="{FF2B5EF4-FFF2-40B4-BE49-F238E27FC236}">
                      <a16:creationId xmlns:a16="http://schemas.microsoft.com/office/drawing/2014/main" id="{6C18CDFD-B961-8BBD-5A20-4759E18453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412890" cy="14290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5" name="pasted-image.png">
                  <a:extLst>
                    <a:ext uri="{FF2B5EF4-FFF2-40B4-BE49-F238E27FC236}">
                      <a16:creationId xmlns:a16="http://schemas.microsoft.com/office/drawing/2014/main" id="{D001BD9E-76C1-B124-CD7C-5AED07EFFD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66" y="0"/>
                  <a:ext cx="1412890" cy="14290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6" name="pasted-image.png">
                  <a:extLst>
                    <a:ext uri="{FF2B5EF4-FFF2-40B4-BE49-F238E27FC236}">
                      <a16:creationId xmlns:a16="http://schemas.microsoft.com/office/drawing/2014/main" id="{AB59DDB9-FD25-918E-EB60-671EDB3517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2419" y="3113"/>
                  <a:ext cx="1406735" cy="142284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7" name="Group 462">
                <a:extLst>
                  <a:ext uri="{FF2B5EF4-FFF2-40B4-BE49-F238E27FC236}">
                    <a16:creationId xmlns:a16="http://schemas.microsoft.com/office/drawing/2014/main" id="{EE1A6276-23FA-8A55-8C5A-4BF7E13F1A92}"/>
                  </a:ext>
                </a:extLst>
              </p:cNvPr>
              <p:cNvGrpSpPr/>
              <p:nvPr/>
            </p:nvGrpSpPr>
            <p:grpSpPr>
              <a:xfrm>
                <a:off x="1126551" y="2782050"/>
                <a:ext cx="6211190" cy="1429069"/>
                <a:chOff x="0" y="0"/>
                <a:chExt cx="6211189" cy="1429067"/>
              </a:xfrm>
            </p:grpSpPr>
            <p:sp>
              <p:nvSpPr>
                <p:cNvPr id="8" name="Shape 456">
                  <a:extLst>
                    <a:ext uri="{FF2B5EF4-FFF2-40B4-BE49-F238E27FC236}">
                      <a16:creationId xmlns:a16="http://schemas.microsoft.com/office/drawing/2014/main" id="{D467FF36-1D6A-D406-800C-5942AE4F27BE}"/>
                    </a:ext>
                  </a:extLst>
                </p:cNvPr>
                <p:cNvSpPr/>
                <p:nvPr/>
              </p:nvSpPr>
              <p:spPr>
                <a:xfrm>
                  <a:off x="2974629" y="224372"/>
                  <a:ext cx="478627" cy="460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P4</a:t>
                  </a:r>
                </a:p>
              </p:txBody>
            </p:sp>
            <p:pic>
              <p:nvPicPr>
                <p:cNvPr id="9" name="pasted-image.png">
                  <a:extLst>
                    <a:ext uri="{FF2B5EF4-FFF2-40B4-BE49-F238E27FC236}">
                      <a16:creationId xmlns:a16="http://schemas.microsoft.com/office/drawing/2014/main" id="{29E7B247-2033-6FBB-2D64-C530919FCE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412890" cy="14290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" name="pasted-image.png">
                  <a:extLst>
                    <a:ext uri="{FF2B5EF4-FFF2-40B4-BE49-F238E27FC236}">
                      <a16:creationId xmlns:a16="http://schemas.microsoft.com/office/drawing/2014/main" id="{60F72AA1-612A-9A06-2115-F2AE2D2634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4906" y="0"/>
                  <a:ext cx="1412891" cy="14290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" name="pasted-image.png">
                  <a:extLst>
                    <a:ext uri="{FF2B5EF4-FFF2-40B4-BE49-F238E27FC236}">
                      <a16:creationId xmlns:a16="http://schemas.microsoft.com/office/drawing/2014/main" id="{12DE630B-B219-6C70-6D00-4102351728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02227" y="0"/>
                  <a:ext cx="1412890" cy="14290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" name="pasted-image.png">
                  <a:extLst>
                    <a:ext uri="{FF2B5EF4-FFF2-40B4-BE49-F238E27FC236}">
                      <a16:creationId xmlns:a16="http://schemas.microsoft.com/office/drawing/2014/main" id="{A9895E74-5B7A-AFF9-90E4-0B681430AF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98891" y="0"/>
                  <a:ext cx="1412890" cy="14290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3" name="pasted-image.png">
                  <a:extLst>
                    <a:ext uri="{FF2B5EF4-FFF2-40B4-BE49-F238E27FC236}">
                      <a16:creationId xmlns:a16="http://schemas.microsoft.com/office/drawing/2014/main" id="{FAC83DF1-BD5B-1CE6-F968-BBEAEE5109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4455" y="0"/>
                  <a:ext cx="1406735" cy="142284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pic>
          <p:nvPicPr>
            <p:cNvPr id="34" name="pasted-image.png">
              <a:extLst>
                <a:ext uri="{FF2B5EF4-FFF2-40B4-BE49-F238E27FC236}">
                  <a16:creationId xmlns:a16="http://schemas.microsoft.com/office/drawing/2014/main" id="{318F2E8F-9269-C147-9A7A-F73B407D7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0334" y="2251634"/>
              <a:ext cx="849496" cy="8592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B3A0425-D72A-DE35-0E1A-B25754E764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3675" y="3759289"/>
            <a:ext cx="5702678" cy="1371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Choice to use: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dirty="0"/>
              <a:t>measured IM and its inverse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dirty="0"/>
              <a:t>forward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work well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ym typeface="Wingdings" pitchFamily="2" charset="2"/>
              </a:rPr>
              <a:t>linear algebra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25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{1A802499-7ACD-F745-B31B-00873FDEDEB3}tf10001120</Template>
  <TotalTime>13632</TotalTime>
  <Words>664</Words>
  <Application>Microsoft Macintosh PowerPoint</Application>
  <PresentationFormat>On-screen Show (16:9)</PresentationFormat>
  <Paragraphs>175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Apple Color Emoji</vt:lpstr>
      <vt:lpstr>Arial</vt:lpstr>
      <vt:lpstr>Arial Narrow</vt:lpstr>
      <vt:lpstr>Calibri</vt:lpstr>
      <vt:lpstr>Calibri Light</vt:lpstr>
      <vt:lpstr>Cambria Math</vt:lpstr>
      <vt:lpstr>Garamond</vt:lpstr>
      <vt:lpstr>Helvetica</vt:lpstr>
      <vt:lpstr>Lucida Grande</vt:lpstr>
      <vt:lpstr>Office Theme</vt:lpstr>
      <vt:lpstr>Deep Learning Wavefront Reconstruction With Collimated Lasers Using Experimental Data from the PPPP Bench</vt:lpstr>
      <vt:lpstr>Outline</vt:lpstr>
      <vt:lpstr>1. A non-LGS method of wavefront sensing:  </vt:lpstr>
      <vt:lpstr>Mathematical model</vt:lpstr>
      <vt:lpstr>Example of simulation, low-resolution</vt:lpstr>
      <vt:lpstr>Simulation approach</vt:lpstr>
      <vt:lpstr>2. The PPPP bench</vt:lpstr>
      <vt:lpstr>Schematic </vt:lpstr>
      <vt:lpstr>Modal DM response</vt:lpstr>
      <vt:lpstr>Neural networks for higher SNR</vt:lpstr>
      <vt:lpstr>3. Neural Network architecture for Machine Learning</vt:lpstr>
      <vt:lpstr>Limitations</vt:lpstr>
      <vt:lpstr>Comparison of data inputs and outputs </vt:lpstr>
      <vt:lpstr>Neural Network architecture</vt:lpstr>
      <vt:lpstr>Results</vt:lpstr>
      <vt:lpstr>4. Future experiments with WIVERN</vt:lpstr>
      <vt:lpstr>Future goals</vt:lpstr>
    </vt:vector>
  </TitlesOfParts>
  <Manager/>
  <Company>Durham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Nazim Bharmal</dc:creator>
  <cp:keywords/>
  <dc:description/>
  <cp:lastModifiedBy>BHARMAL, NAZIM A.</cp:lastModifiedBy>
  <cp:revision>235</cp:revision>
  <dcterms:created xsi:type="dcterms:W3CDTF">2019-09-04T13:17:49Z</dcterms:created>
  <dcterms:modified xsi:type="dcterms:W3CDTF">2022-10-20T07:56:24Z</dcterms:modified>
  <cp:category/>
</cp:coreProperties>
</file>