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266" r:id="rId3"/>
    <p:sldId id="322" r:id="rId4"/>
    <p:sldId id="307" r:id="rId5"/>
    <p:sldId id="308" r:id="rId6"/>
    <p:sldId id="258" r:id="rId7"/>
    <p:sldId id="291" r:id="rId8"/>
    <p:sldId id="260" r:id="rId9"/>
    <p:sldId id="309" r:id="rId10"/>
    <p:sldId id="285" r:id="rId11"/>
    <p:sldId id="311" r:id="rId12"/>
    <p:sldId id="312" r:id="rId13"/>
    <p:sldId id="288" r:id="rId14"/>
    <p:sldId id="289" r:id="rId15"/>
    <p:sldId id="303" r:id="rId16"/>
    <p:sldId id="321" r:id="rId17"/>
    <p:sldId id="293" r:id="rId18"/>
    <p:sldId id="325" r:id="rId19"/>
    <p:sldId id="319" r:id="rId20"/>
    <p:sldId id="320" r:id="rId21"/>
    <p:sldId id="324" r:id="rId22"/>
    <p:sldId id="316" r:id="rId23"/>
    <p:sldId id="323" r:id="rId24"/>
    <p:sldId id="300" r:id="rId25"/>
    <p:sldId id="315" r:id="rId26"/>
    <p:sldId id="318" r:id="rId27"/>
    <p:sldId id="296" r:id="rId28"/>
    <p:sldId id="298" r:id="rId29"/>
    <p:sldId id="317" r:id="rId30"/>
    <p:sldId id="290" r:id="rId31"/>
    <p:sldId id="304" r:id="rId32"/>
    <p:sldId id="297" r:id="rId33"/>
    <p:sldId id="261" r:id="rId34"/>
    <p:sldId id="305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15"/>
    <a:srgbClr val="44A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terne\etudes\R&amp;D%20HASO\simulation%20Shack%20Hartmann\FTI%20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26866227427545E-2"/>
          <c:y val="4.3734156189343683E-2"/>
          <c:w val="0.67014588718919532"/>
          <c:h val="0.770270228737616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Feuil1!$F$4</c:f>
              <c:strCache>
                <c:ptCount val="1"/>
                <c:pt idx="0">
                  <c:v>HASO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Feuil1!$E$5:$E$14</c:f>
              <c:numCache>
                <c:formatCode>General</c:formatCode>
                <c:ptCount val="10"/>
                <c:pt idx="0">
                  <c:v>0.125</c:v>
                </c:pt>
                <c:pt idx="1">
                  <c:v>0.14285714285714285</c:v>
                </c:pt>
                <c:pt idx="2">
                  <c:v>0.16666666666666666</c:v>
                </c:pt>
                <c:pt idx="3">
                  <c:v>0.2</c:v>
                </c:pt>
                <c:pt idx="4">
                  <c:v>0.25</c:v>
                </c:pt>
                <c:pt idx="5">
                  <c:v>0.33333333333333331</c:v>
                </c:pt>
                <c:pt idx="6">
                  <c:v>0.4</c:v>
                </c:pt>
                <c:pt idx="7">
                  <c:v>0.5</c:v>
                </c:pt>
                <c:pt idx="8">
                  <c:v>0.66666666666666663</c:v>
                </c:pt>
                <c:pt idx="9">
                  <c:v>1</c:v>
                </c:pt>
              </c:numCache>
            </c:numRef>
          </c:xVal>
          <c:yVal>
            <c:numRef>
              <c:f>Feuil1!$F$5:$F$14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0.96</c:v>
                </c:pt>
                <c:pt idx="4">
                  <c:v>0.8</c:v>
                </c:pt>
                <c:pt idx="5">
                  <c:v>0.5</c:v>
                </c:pt>
                <c:pt idx="6">
                  <c:v>0.33333333333333331</c:v>
                </c:pt>
                <c:pt idx="7">
                  <c:v>0.125</c:v>
                </c:pt>
                <c:pt idx="8">
                  <c:v>8.3333333333333332E-3</c:v>
                </c:pt>
                <c:pt idx="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F7F-4CFF-B3C5-0EAFD44984EE}"/>
            </c:ext>
          </c:extLst>
        </c:ser>
        <c:ser>
          <c:idx val="1"/>
          <c:order val="1"/>
          <c:tx>
            <c:strRef>
              <c:f>Feuil1!$G$4</c:f>
              <c:strCache>
                <c:ptCount val="1"/>
                <c:pt idx="0">
                  <c:v>HASO LIFT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Feuil1!$E$5:$E$14</c:f>
              <c:numCache>
                <c:formatCode>General</c:formatCode>
                <c:ptCount val="10"/>
                <c:pt idx="0">
                  <c:v>0.125</c:v>
                </c:pt>
                <c:pt idx="1">
                  <c:v>0.14285714285714285</c:v>
                </c:pt>
                <c:pt idx="2">
                  <c:v>0.16666666666666666</c:v>
                </c:pt>
                <c:pt idx="3">
                  <c:v>0.2</c:v>
                </c:pt>
                <c:pt idx="4">
                  <c:v>0.25</c:v>
                </c:pt>
                <c:pt idx="5">
                  <c:v>0.33333333333333331</c:v>
                </c:pt>
                <c:pt idx="6">
                  <c:v>0.4</c:v>
                </c:pt>
                <c:pt idx="7">
                  <c:v>0.5</c:v>
                </c:pt>
                <c:pt idx="8">
                  <c:v>0.66666666666666663</c:v>
                </c:pt>
                <c:pt idx="9">
                  <c:v>1</c:v>
                </c:pt>
              </c:numCache>
            </c:numRef>
          </c:xVal>
          <c:yVal>
            <c:numRef>
              <c:f>Feuil1!$G$5:$G$14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0.96666666666666667</c:v>
                </c:pt>
                <c:pt idx="9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F7F-4CFF-B3C5-0EAFD4498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24480"/>
        <c:axId val="211927040"/>
      </c:scatterChart>
      <c:valAx>
        <c:axId val="21192448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strRef>
              <c:f>Feuil1!$E$4</c:f>
              <c:strCache>
                <c:ptCount val="1"/>
                <c:pt idx="0">
                  <c:v>Spatial Frequency</c:v>
                </c:pt>
              </c:strCache>
            </c:strRef>
          </c:tx>
          <c:layout>
            <c:manualLayout>
              <c:xMode val="edge"/>
              <c:yMode val="edge"/>
              <c:x val="0.46237988029341276"/>
              <c:y val="0.91790335261893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accent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927040"/>
        <c:crosses val="autoZero"/>
        <c:crossBetween val="midCat"/>
      </c:valAx>
      <c:valAx>
        <c:axId val="211927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Contrast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924480"/>
        <c:crossesAt val="0.1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00383749528224"/>
          <c:y val="0.34240568593205123"/>
          <c:w val="0.16540324655402741"/>
          <c:h val="0.19893944783001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Shack-Hartmann ITF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924717468167718"/>
          <c:y val="0.15057272212917608"/>
          <c:w val="0.67513242662848949"/>
          <c:h val="0.68389970628478425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Feuil1!$R$10</c:f>
              <c:strCache>
                <c:ptCount val="1"/>
                <c:pt idx="0">
                  <c:v>in WFE</c:v>
                </c:pt>
              </c:strCache>
            </c:strRef>
          </c:tx>
          <c:xVal>
            <c:numRef>
              <c:f>Feuil1!$M$11:$M$26</c:f>
              <c:numCache>
                <c:formatCode>General</c:formatCode>
                <c:ptCount val="16"/>
                <c:pt idx="0">
                  <c:v>0.5</c:v>
                </c:pt>
                <c:pt idx="1">
                  <c:v>0.45600000000000002</c:v>
                </c:pt>
                <c:pt idx="2">
                  <c:v>0.38</c:v>
                </c:pt>
                <c:pt idx="3">
                  <c:v>0.32571428571428573</c:v>
                </c:pt>
                <c:pt idx="4">
                  <c:v>0.28499999999999998</c:v>
                </c:pt>
                <c:pt idx="5">
                  <c:v>0.25333333333333335</c:v>
                </c:pt>
                <c:pt idx="6">
                  <c:v>0.22800000000000001</c:v>
                </c:pt>
                <c:pt idx="7">
                  <c:v>0.20727272727272728</c:v>
                </c:pt>
                <c:pt idx="8">
                  <c:v>0.19</c:v>
                </c:pt>
                <c:pt idx="9">
                  <c:v>0.17538461538461539</c:v>
                </c:pt>
                <c:pt idx="10">
                  <c:v>0.16285714285714287</c:v>
                </c:pt>
                <c:pt idx="11">
                  <c:v>0.14249999999999999</c:v>
                </c:pt>
                <c:pt idx="12">
                  <c:v>0.12666666666666668</c:v>
                </c:pt>
                <c:pt idx="13">
                  <c:v>0.114</c:v>
                </c:pt>
                <c:pt idx="14">
                  <c:v>0.10363636363636364</c:v>
                </c:pt>
                <c:pt idx="15">
                  <c:v>0.1</c:v>
                </c:pt>
              </c:numCache>
            </c:numRef>
          </c:xVal>
          <c:yVal>
            <c:numRef>
              <c:f>Feuil1!$R$11:$R$26</c:f>
              <c:numCache>
                <c:formatCode>General</c:formatCode>
                <c:ptCount val="16"/>
                <c:pt idx="0">
                  <c:v>1.0052799999999999E-2</c:v>
                </c:pt>
                <c:pt idx="1">
                  <c:v>0.17582079999999994</c:v>
                </c:pt>
                <c:pt idx="2">
                  <c:v>0.31931999999999994</c:v>
                </c:pt>
                <c:pt idx="3">
                  <c:v>0.47325999999999996</c:v>
                </c:pt>
                <c:pt idx="4">
                  <c:v>0.57175999999999993</c:v>
                </c:pt>
                <c:pt idx="5">
                  <c:v>0.65654000000000001</c:v>
                </c:pt>
                <c:pt idx="6">
                  <c:v>0.73331999999999986</c:v>
                </c:pt>
                <c:pt idx="7">
                  <c:v>0.75731999999999988</c:v>
                </c:pt>
                <c:pt idx="8">
                  <c:v>0.79055999999999993</c:v>
                </c:pt>
                <c:pt idx="9">
                  <c:v>0.82031999999999994</c:v>
                </c:pt>
                <c:pt idx="10">
                  <c:v>0.83865999999999996</c:v>
                </c:pt>
                <c:pt idx="11">
                  <c:v>0.87273999999999996</c:v>
                </c:pt>
                <c:pt idx="12">
                  <c:v>0.90625999999999995</c:v>
                </c:pt>
                <c:pt idx="13">
                  <c:v>0.92535999999999985</c:v>
                </c:pt>
                <c:pt idx="14">
                  <c:v>0.93665999999999994</c:v>
                </c:pt>
                <c:pt idx="15">
                  <c:v>0.93427999999999989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AA-4E72-80A1-89316AF9D607}"/>
            </c:ext>
          </c:extLst>
        </c:ser>
        <c:ser>
          <c:idx val="1"/>
          <c:order val="1"/>
          <c:tx>
            <c:strRef>
              <c:f>Feuil1!$S$10</c:f>
              <c:strCache>
                <c:ptCount val="1"/>
                <c:pt idx="0">
                  <c:v>in slopes</c:v>
                </c:pt>
              </c:strCache>
            </c:strRef>
          </c:tx>
          <c:xVal>
            <c:numRef>
              <c:f>Feuil1!$M$11:$M$26</c:f>
              <c:numCache>
                <c:formatCode>General</c:formatCode>
                <c:ptCount val="16"/>
                <c:pt idx="0">
                  <c:v>0.5</c:v>
                </c:pt>
                <c:pt idx="1">
                  <c:v>0.45600000000000002</c:v>
                </c:pt>
                <c:pt idx="2">
                  <c:v>0.38</c:v>
                </c:pt>
                <c:pt idx="3">
                  <c:v>0.32571428571428573</c:v>
                </c:pt>
                <c:pt idx="4">
                  <c:v>0.28499999999999998</c:v>
                </c:pt>
                <c:pt idx="5">
                  <c:v>0.25333333333333335</c:v>
                </c:pt>
                <c:pt idx="6">
                  <c:v>0.22800000000000001</c:v>
                </c:pt>
                <c:pt idx="7">
                  <c:v>0.20727272727272728</c:v>
                </c:pt>
                <c:pt idx="8">
                  <c:v>0.19</c:v>
                </c:pt>
                <c:pt idx="9">
                  <c:v>0.17538461538461539</c:v>
                </c:pt>
                <c:pt idx="10">
                  <c:v>0.16285714285714287</c:v>
                </c:pt>
                <c:pt idx="11">
                  <c:v>0.14249999999999999</c:v>
                </c:pt>
                <c:pt idx="12">
                  <c:v>0.12666666666666668</c:v>
                </c:pt>
                <c:pt idx="13">
                  <c:v>0.114</c:v>
                </c:pt>
                <c:pt idx="14">
                  <c:v>0.10363636363636364</c:v>
                </c:pt>
                <c:pt idx="15">
                  <c:v>0.1</c:v>
                </c:pt>
              </c:numCache>
            </c:numRef>
          </c:xVal>
          <c:yVal>
            <c:numRef>
              <c:f>Feuil1!$S$11:$S$26</c:f>
              <c:numCache>
                <c:formatCode>General</c:formatCode>
                <c:ptCount val="16"/>
                <c:pt idx="0">
                  <c:v>0.47512039175257742</c:v>
                </c:pt>
                <c:pt idx="1">
                  <c:v>0.56097294915254248</c:v>
                </c:pt>
                <c:pt idx="2">
                  <c:v>0.66860170270270292</c:v>
                </c:pt>
                <c:pt idx="3">
                  <c:v>0.74108818897637796</c:v>
                </c:pt>
                <c:pt idx="4">
                  <c:v>0.79867387387387379</c:v>
                </c:pt>
                <c:pt idx="5">
                  <c:v>0.84457448979591832</c:v>
                </c:pt>
                <c:pt idx="6">
                  <c:v>0.86575617977528085</c:v>
                </c:pt>
                <c:pt idx="7">
                  <c:v>0.88654320987654311</c:v>
                </c:pt>
                <c:pt idx="8">
                  <c:v>0.9059067567567568</c:v>
                </c:pt>
                <c:pt idx="9">
                  <c:v>0.92089117647058827</c:v>
                </c:pt>
                <c:pt idx="10">
                  <c:v>0.94194444444444436</c:v>
                </c:pt>
                <c:pt idx="11">
                  <c:v>0.93864642857142855</c:v>
                </c:pt>
                <c:pt idx="12">
                  <c:v>0.96430204081632653</c:v>
                </c:pt>
                <c:pt idx="13">
                  <c:v>0.97802045454545461</c:v>
                </c:pt>
                <c:pt idx="14">
                  <c:v>0.98129749999999993</c:v>
                </c:pt>
                <c:pt idx="15">
                  <c:v>0.97296666666666665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AA-4E72-80A1-89316AF9D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78560"/>
        <c:axId val="116577024"/>
      </c:scatterChart>
      <c:valAx>
        <c:axId val="1165785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spatial frequency in 1/microlens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6577024"/>
        <c:crosses val="autoZero"/>
        <c:crossBetween val="midCat"/>
      </c:valAx>
      <c:valAx>
        <c:axId val="116577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Contrast</a:t>
                </a:r>
              </a:p>
            </c:rich>
          </c:tx>
          <c:layout>
            <c:manualLayout>
              <c:xMode val="edge"/>
              <c:yMode val="edge"/>
              <c:x val="3.7465564738292011E-2"/>
              <c:y val="0.41836807723605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1657856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47B6F-6451-4911-9E47-E88FBE337635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F14B0-F0EF-489F-B7D2-1265B32AA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76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22C2A-B01C-45A3-8461-20702E1B68F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5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22C2A-B01C-45A3-8461-20702E1B68F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4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22C2A-B01C-45A3-8461-20702E1B68F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76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2877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416373"/>
            <a:ext cx="9144000" cy="500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D7031F27-3FBF-4C18-AA85-605E2E4D7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975" y="6214823"/>
            <a:ext cx="2528050" cy="4996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168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B22F9-8541-4D8E-A6F5-B20796BBA37F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8AA1E-5C45-43B1-82F5-E68095809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54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 userDrawn="1"/>
        </p:nvGrpSpPr>
        <p:grpSpPr>
          <a:xfrm>
            <a:off x="1487497" y="188652"/>
            <a:ext cx="9361041" cy="6065083"/>
            <a:chOff x="-16578" y="-19050"/>
            <a:chExt cx="9163050" cy="6065083"/>
          </a:xfrm>
        </p:grpSpPr>
        <p:pic>
          <p:nvPicPr>
            <p:cNvPr id="16" name="Picture 2" descr="C:\Users\gdovillaire\Desktop\IO intro.png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b="51524"/>
            <a:stretch/>
          </p:blipFill>
          <p:spPr bwMode="auto">
            <a:xfrm>
              <a:off x="-16578" y="-19050"/>
              <a:ext cx="9163050" cy="3333750"/>
            </a:xfrm>
            <a:prstGeom prst="rect">
              <a:avLst/>
            </a:prstGeom>
            <a:noFill/>
          </p:spPr>
        </p:pic>
        <p:grpSp>
          <p:nvGrpSpPr>
            <p:cNvPr id="17" name="Groupe 16"/>
            <p:cNvGrpSpPr/>
            <p:nvPr userDrawn="1"/>
          </p:nvGrpSpPr>
          <p:grpSpPr>
            <a:xfrm>
              <a:off x="5840" y="3395092"/>
              <a:ext cx="9011605" cy="2650941"/>
              <a:chOff x="-3685" y="2074203"/>
              <a:chExt cx="9011605" cy="2650941"/>
            </a:xfrm>
          </p:grpSpPr>
          <p:sp>
            <p:nvSpPr>
              <p:cNvPr id="18" name="ZoneTexte 15"/>
              <p:cNvSpPr txBox="1"/>
              <p:nvPr userDrawn="1"/>
            </p:nvSpPr>
            <p:spPr>
              <a:xfrm>
                <a:off x="1578068" y="2074203"/>
                <a:ext cx="61893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dirty="0">
                    <a:solidFill>
                      <a:schemeClr val="bg1">
                        <a:lumMod val="6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Wavefront sensors and adaptive optics for </a:t>
                </a:r>
              </a:p>
              <a:p>
                <a:pPr algn="ctr"/>
                <a:r>
                  <a:rPr lang="fr-FR" sz="2400" dirty="0">
                    <a:solidFill>
                      <a:schemeClr val="bg1">
                        <a:lumMod val="6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optical metrology, lasers and microscopy</a:t>
                </a:r>
              </a:p>
            </p:txBody>
          </p:sp>
          <p:grpSp>
            <p:nvGrpSpPr>
              <p:cNvPr id="19" name="Groupe 18"/>
              <p:cNvGrpSpPr/>
              <p:nvPr userDrawn="1"/>
            </p:nvGrpSpPr>
            <p:grpSpPr>
              <a:xfrm>
                <a:off x="-3685" y="3356992"/>
                <a:ext cx="9011605" cy="1368152"/>
                <a:chOff x="-3685" y="3356992"/>
                <a:chExt cx="9011605" cy="1368152"/>
              </a:xfrm>
            </p:grpSpPr>
            <p:pic>
              <p:nvPicPr>
                <p:cNvPr id="20" name="Image 19"/>
                <p:cNvPicPr>
                  <a:picLocks noChangeAspect="1"/>
                </p:cNvPicPr>
                <p:nvPr userDrawn="1"/>
              </p:nvPicPr>
              <p:blipFill rotWithShape="1">
                <a:blip r:embed="rId3"/>
                <a:srcRect l="3873" t="43018"/>
                <a:stretch/>
              </p:blipFill>
              <p:spPr>
                <a:xfrm>
                  <a:off x="-3685" y="3356992"/>
                  <a:ext cx="7190417" cy="1368152"/>
                </a:xfrm>
                <a:prstGeom prst="rect">
                  <a:avLst/>
                </a:prstGeom>
              </p:spPr>
            </p:pic>
            <p:grpSp>
              <p:nvGrpSpPr>
                <p:cNvPr id="21" name="Groupe 20"/>
                <p:cNvGrpSpPr>
                  <a:grpSpLocks noChangeAspect="1"/>
                </p:cNvGrpSpPr>
                <p:nvPr userDrawn="1"/>
              </p:nvGrpSpPr>
              <p:grpSpPr>
                <a:xfrm>
                  <a:off x="6864370" y="3356996"/>
                  <a:ext cx="2143550" cy="1345518"/>
                  <a:chOff x="2987824" y="4849399"/>
                  <a:chExt cx="2566229" cy="1610824"/>
                </a:xfrm>
              </p:grpSpPr>
              <p:pic>
                <p:nvPicPr>
                  <p:cNvPr id="22" name="Image 21"/>
                  <p:cNvPicPr>
                    <a:picLocks noChangeAspect="1"/>
                  </p:cNvPicPr>
                  <p:nvPr userDrawn="1"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800" t="11941" r="3546"/>
                  <a:stretch/>
                </p:blipFill>
                <p:spPr>
                  <a:xfrm>
                    <a:off x="2987824" y="4849399"/>
                    <a:ext cx="2483894" cy="1603937"/>
                  </a:xfrm>
                  <a:prstGeom prst="rect">
                    <a:avLst/>
                  </a:prstGeom>
                </p:spPr>
              </p:pic>
              <p:sp>
                <p:nvSpPr>
                  <p:cNvPr id="23" name="Rectangle 22"/>
                  <p:cNvSpPr/>
                  <p:nvPr userDrawn="1"/>
                </p:nvSpPr>
                <p:spPr>
                  <a:xfrm>
                    <a:off x="3070159" y="4865582"/>
                    <a:ext cx="2483894" cy="1594641"/>
                  </a:xfrm>
                  <a:prstGeom prst="rect">
                    <a:avLst/>
                  </a:prstGeom>
                  <a:solidFill>
                    <a:srgbClr val="914AA8">
                      <a:alpha val="6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 sz="1200"/>
                  </a:p>
                </p:txBody>
              </p:sp>
              <p:sp>
                <p:nvSpPr>
                  <p:cNvPr id="24" name="ZoneTexte 21"/>
                  <p:cNvSpPr txBox="1"/>
                  <p:nvPr userDrawn="1"/>
                </p:nvSpPr>
                <p:spPr>
                  <a:xfrm>
                    <a:off x="3420901" y="5157191"/>
                    <a:ext cx="1879030" cy="773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Optical metrology </a:t>
                    </a:r>
                  </a:p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&amp; adaptive optics</a:t>
                    </a:r>
                  </a:p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for X-EUV </a:t>
                    </a:r>
                    <a:endParaRPr lang="fr-FR" sz="12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9" name="Picture 2" descr="Z:\TRAVAUX\IO _IDENTITE VISUELLE\8_POWERPOINT\M LOG Imagine Optic RGB MASTE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231" y="44624"/>
            <a:ext cx="4050279" cy="72008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 userDrawn="1"/>
        </p:nvSpPr>
        <p:spPr>
          <a:xfrm>
            <a:off x="0" y="6734902"/>
            <a:ext cx="336037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 MOD 010c</a:t>
            </a:r>
          </a:p>
        </p:txBody>
      </p:sp>
    </p:spTree>
    <p:extLst>
      <p:ext uri="{BB962C8B-B14F-4D97-AF65-F5344CB8AC3E}">
        <p14:creationId xmlns:p14="http://schemas.microsoft.com/office/powerpoint/2010/main" val="208069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52736"/>
            <a:ext cx="12192000" cy="648072"/>
          </a:xfrm>
          <a:prstGeom prst="rect">
            <a:avLst/>
          </a:prstGeom>
          <a:solidFill>
            <a:srgbClr val="DD0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0" y="6734902"/>
            <a:ext cx="336037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 MOD 010c</a:t>
            </a:r>
          </a:p>
        </p:txBody>
      </p:sp>
      <p:pic>
        <p:nvPicPr>
          <p:cNvPr id="6" name="Picture 2" descr="Z:\TRAVAUX\IO _IDENTITE VISUELLE\8_POWERPOINT\M LOG Imagine Optic RGB MAS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31" y="44624"/>
            <a:ext cx="4050279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66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41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30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66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8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63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57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16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1039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156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69C3804A-28C7-4A4C-B09D-D5209165911E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7F96D2AA-462B-4D1D-AF2D-E978C19BA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58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id="{00715767-82F9-4606-8998-85CD87DCD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233" y="6453447"/>
            <a:ext cx="1383453" cy="2734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4286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Picture 2" descr="Picture 2">
            <a:extLst>
              <a:ext uri="{FF2B5EF4-FFF2-40B4-BE49-F238E27FC236}">
                <a16:creationId xmlns:a16="http://schemas.microsoft.com/office/drawing/2014/main" id="{BE328520-4426-465F-94AD-474208509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233" y="6453447"/>
            <a:ext cx="1383453" cy="2734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285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Picture 2" descr="Picture 2">
            <a:extLst>
              <a:ext uri="{FF2B5EF4-FFF2-40B4-BE49-F238E27FC236}">
                <a16:creationId xmlns:a16="http://schemas.microsoft.com/office/drawing/2014/main" id="{975E88F4-2AB6-4AD5-898E-85B9A74DA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233" y="6453447"/>
            <a:ext cx="1383453" cy="2734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579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94AD5DB1-A1AF-4973-BE1F-4AC56C787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233" y="6453447"/>
            <a:ext cx="1383453" cy="2734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476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id="{A54576B0-E6EB-4BEF-9AC4-018E8E30C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233" y="6453447"/>
            <a:ext cx="1383453" cy="2734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1154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B22F9-8541-4D8E-A6F5-B20796BBA37F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8AA1E-5C45-43B1-82F5-E68095809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34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4B22F9-8541-4D8E-A6F5-B20796BBA37F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8AA1E-5C45-43B1-82F5-E68095809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21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8175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rbitron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74709" y="6611792"/>
            <a:ext cx="1161729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50" dirty="0">
                <a:solidFill>
                  <a:srgbClr val="8E8E8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IMAGINE OPTIC HASO</a:t>
            </a:r>
            <a:r>
              <a:rPr lang="fr-FR" sz="750" baseline="0" dirty="0">
                <a:solidFill>
                  <a:srgbClr val="8E8E8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LIFT, Porto, </a:t>
            </a:r>
            <a:r>
              <a:rPr lang="fr-FR" sz="750" baseline="0" dirty="0" err="1">
                <a:solidFill>
                  <a:srgbClr val="8E8E8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October</a:t>
            </a:r>
            <a:r>
              <a:rPr lang="fr-FR" sz="750" baseline="0" dirty="0">
                <a:solidFill>
                  <a:srgbClr val="8E8E8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20th 2022</a:t>
            </a:r>
            <a:r>
              <a:rPr lang="fr-FR" sz="750" dirty="0">
                <a:solidFill>
                  <a:srgbClr val="8E8E8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      	</a:t>
            </a:r>
            <a:fld id="{E7D4D83C-88B8-4B20-B044-0851D5801E5D}" type="slidenum">
              <a:rPr lang="fr-FR" sz="750" smtClean="0">
                <a:solidFill>
                  <a:srgbClr val="8E8E8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pPr algn="r"/>
              <a:t>‹N°›</a:t>
            </a:fld>
            <a:endParaRPr lang="fr-FR" sz="750" dirty="0">
              <a:solidFill>
                <a:srgbClr val="8E8E8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A9129E-CEA6-4D3E-8923-31523A6F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r="5046" b="12905"/>
          <a:stretch/>
        </p:blipFill>
        <p:spPr>
          <a:xfrm>
            <a:off x="-20885" y="-1"/>
            <a:ext cx="1222214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0885" y="337352"/>
            <a:ext cx="11250699" cy="5079022"/>
          </a:xfrm>
        </p:spPr>
        <p:txBody>
          <a:bodyPr anchor="t">
            <a:normAutofit/>
          </a:bodyPr>
          <a:lstStyle/>
          <a:p>
            <a:r>
              <a:rPr lang="fr-FR" sz="6600" dirty="0"/>
              <a:t>HASO LIFT</a:t>
            </a:r>
            <a:br>
              <a:rPr lang="fr-FR" sz="6600" dirty="0"/>
            </a:br>
            <a:br>
              <a:rPr lang="fr-FR" sz="2800" dirty="0"/>
            </a:br>
            <a:r>
              <a:rPr lang="fr-FR" sz="2800" dirty="0"/>
              <a:t>Imagine </a:t>
            </a:r>
            <a:r>
              <a:rPr lang="fr-FR" sz="2800" dirty="0" err="1"/>
              <a:t>optic</a:t>
            </a:r>
            <a:br>
              <a:rPr lang="fr-FR" sz="2800" dirty="0"/>
            </a:br>
            <a:endParaRPr lang="fr-FR" sz="6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68A54C-9987-F1B6-53A4-84C291595721}"/>
              </a:ext>
            </a:extLst>
          </p:cNvPr>
          <p:cNvSpPr txBox="1"/>
          <p:nvPr/>
        </p:nvSpPr>
        <p:spPr>
          <a:xfrm>
            <a:off x="10081935" y="5753727"/>
            <a:ext cx="2110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Guillaume Dovillaire</a:t>
            </a:r>
          </a:p>
          <a:p>
            <a:r>
              <a:rPr lang="en-US" dirty="0">
                <a:solidFill>
                  <a:schemeClr val="bg1"/>
                </a:solidFill>
              </a:rPr>
              <a:t>wfs2022 Porto</a:t>
            </a:r>
          </a:p>
          <a:p>
            <a:r>
              <a:rPr lang="en-US" dirty="0">
                <a:solidFill>
                  <a:schemeClr val="bg1"/>
                </a:solidFill>
              </a:rPr>
              <a:t>October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08316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FEE15A2-5DC4-4BBB-A9B8-F112126AB7D7}"/>
              </a:ext>
            </a:extLst>
          </p:cNvPr>
          <p:cNvSpPr txBox="1"/>
          <p:nvPr/>
        </p:nvSpPr>
        <p:spPr>
          <a:xfrm>
            <a:off x="2152680" y="1194849"/>
            <a:ext cx="77228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Transfer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function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: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Wavefront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amplitude/spatial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frequency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735114" y="3955457"/>
            <a:ext cx="1584176" cy="86409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456966" y="3955460"/>
            <a:ext cx="2862318" cy="5400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889014" y="3307385"/>
            <a:ext cx="2322258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889014" y="3307393"/>
            <a:ext cx="0" cy="70207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-540000">
            <a:off x="5344972" y="3663386"/>
            <a:ext cx="108012" cy="567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455188" y="3739433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213050" y="376643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260245" y="4289414"/>
            <a:ext cx="216024" cy="36812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26996" y="3820443"/>
            <a:ext cx="324036" cy="3510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726996" y="3820443"/>
            <a:ext cx="324036" cy="351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35897" y="3793438"/>
            <a:ext cx="59406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9641" y="3098681"/>
            <a:ext cx="59406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5464" y="3874447"/>
            <a:ext cx="144016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5631" y="3172370"/>
            <a:ext cx="144016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2679278" y="3735484"/>
            <a:ext cx="425760" cy="62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2700000">
            <a:off x="2788538" y="2987335"/>
            <a:ext cx="108012" cy="567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527198" y="2945367"/>
            <a:ext cx="7419" cy="6860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3735116" y="4387505"/>
            <a:ext cx="525137" cy="4320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735114" y="4571901"/>
            <a:ext cx="700736" cy="2476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4265234" y="3809467"/>
            <a:ext cx="1054050" cy="57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4419081" y="4063468"/>
            <a:ext cx="922707" cy="5119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476269" y="3803358"/>
            <a:ext cx="842082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455196" y="4063475"/>
            <a:ext cx="921509" cy="319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3215058" y="3815489"/>
            <a:ext cx="1244049" cy="2920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3214123" y="3868430"/>
            <a:ext cx="1278024" cy="2429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1" idx="0"/>
          </p:cNvCxnSpPr>
          <p:nvPr/>
        </p:nvCxnSpPr>
        <p:spPr>
          <a:xfrm flipV="1">
            <a:off x="2497474" y="3858427"/>
            <a:ext cx="722897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2486239" y="4118110"/>
            <a:ext cx="722897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019529" y="3735480"/>
            <a:ext cx="0" cy="3986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781002" y="3735485"/>
            <a:ext cx="0" cy="1325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endCxn id="24" idx="3"/>
          </p:cNvCxnSpPr>
          <p:nvPr/>
        </p:nvCxnSpPr>
        <p:spPr>
          <a:xfrm flipH="1" flipV="1">
            <a:off x="2880738" y="3309051"/>
            <a:ext cx="107234" cy="4143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784351" y="3302661"/>
            <a:ext cx="107234" cy="4143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886110" y="2967834"/>
            <a:ext cx="1648510" cy="3323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2874479" y="3289710"/>
            <a:ext cx="1648510" cy="3323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4484410" y="2967543"/>
            <a:ext cx="842082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534685" y="3598316"/>
            <a:ext cx="842082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5449803" y="3768664"/>
            <a:ext cx="529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262404" y="4857947"/>
            <a:ext cx="16535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Source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597" r="53" b="49575"/>
          <a:stretch/>
        </p:blipFill>
        <p:spPr>
          <a:xfrm>
            <a:off x="7669119" y="2194001"/>
            <a:ext cx="2998886" cy="11207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-4677" r="429" b="54722"/>
          <a:stretch/>
        </p:blipFill>
        <p:spPr>
          <a:xfrm>
            <a:off x="7649226" y="3269010"/>
            <a:ext cx="3021632" cy="1132098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4"/>
          <a:stretch/>
        </p:blipFill>
        <p:spPr>
          <a:xfrm>
            <a:off x="7669119" y="4490252"/>
            <a:ext cx="2998886" cy="1261013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6093185" y="3597397"/>
            <a:ext cx="13235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patterns sent to 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Connecteur droit avec flèche 51"/>
          <p:cNvCxnSpPr>
            <a:endCxn id="44" idx="0"/>
          </p:cNvCxnSpPr>
          <p:nvPr/>
        </p:nvCxnSpPr>
        <p:spPr>
          <a:xfrm flipH="1">
            <a:off x="5714689" y="3172370"/>
            <a:ext cx="1934536" cy="5962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4" idx="1"/>
          </p:cNvCxnSpPr>
          <p:nvPr/>
        </p:nvCxnSpPr>
        <p:spPr>
          <a:xfrm flipH="1" flipV="1">
            <a:off x="5927810" y="3820446"/>
            <a:ext cx="1721416" cy="1461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44" idx="2"/>
          </p:cNvCxnSpPr>
          <p:nvPr/>
        </p:nvCxnSpPr>
        <p:spPr>
          <a:xfrm flipH="1" flipV="1">
            <a:off x="5714689" y="4068746"/>
            <a:ext cx="1931926" cy="60969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86D4977-B89C-7423-89B6-F3EC0B4511C3}"/>
              </a:ext>
            </a:extLst>
          </p:cNvPr>
          <p:cNvSpPr txBox="1"/>
          <p:nvPr/>
        </p:nvSpPr>
        <p:spPr>
          <a:xfrm>
            <a:off x="449116" y="4342140"/>
            <a:ext cx="20551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HASO LIFT 272</a:t>
            </a:r>
          </a:p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Normal mode</a:t>
            </a:r>
          </a:p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or Lift mode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414626-B029-1F11-AB0B-3D9BA160311D}"/>
              </a:ext>
            </a:extLst>
          </p:cNvPr>
          <p:cNvSpPr txBox="1"/>
          <p:nvPr/>
        </p:nvSpPr>
        <p:spPr>
          <a:xfrm>
            <a:off x="5398978" y="2576718"/>
            <a:ext cx="17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HASO4 BROADBAND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90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9FEE15A2-5DC4-4BBB-A9B8-F112126AB7D7}"/>
              </a:ext>
            </a:extLst>
          </p:cNvPr>
          <p:cNvSpPr txBox="1"/>
          <p:nvPr/>
        </p:nvSpPr>
        <p:spPr>
          <a:xfrm>
            <a:off x="2144059" y="1229407"/>
            <a:ext cx="8046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Transfer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function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: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examples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for 0.125 cycles/µ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lens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55" y="3592486"/>
            <a:ext cx="3161897" cy="14178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10" y="3516659"/>
            <a:ext cx="3115235" cy="1396911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164B2231-5E9C-494B-9727-026E410FB039}"/>
              </a:ext>
            </a:extLst>
          </p:cNvPr>
          <p:cNvGrpSpPr/>
          <p:nvPr/>
        </p:nvGrpSpPr>
        <p:grpSpPr>
          <a:xfrm>
            <a:off x="902744" y="4060919"/>
            <a:ext cx="846935" cy="1287801"/>
            <a:chOff x="5264201" y="4850664"/>
            <a:chExt cx="397205" cy="775728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543671E-C091-419D-8B09-90AE74FF072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4850664"/>
              <a:ext cx="0" cy="5900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59699C7-E69C-4266-B69B-EE9F82D96EB2}"/>
                </a:ext>
              </a:extLst>
            </p:cNvPr>
            <p:cNvCxnSpPr>
              <a:cxnSpLocks/>
            </p:cNvCxnSpPr>
            <p:nvPr/>
          </p:nvCxnSpPr>
          <p:spPr>
            <a:xfrm>
              <a:off x="5618779" y="4876703"/>
              <a:ext cx="0" cy="5640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F04B854D-344F-4AC8-BAD3-AD22EBE4D50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5443176"/>
              <a:ext cx="3545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FB25E7F-28D4-4F02-8A34-5102F981F26E}"/>
                </a:ext>
              </a:extLst>
            </p:cNvPr>
            <p:cNvSpPr txBox="1"/>
            <p:nvPr/>
          </p:nvSpPr>
          <p:spPr>
            <a:xfrm>
              <a:off x="5325204" y="5445633"/>
              <a:ext cx="336202" cy="180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dirty="0">
                  <a:solidFill>
                    <a:prstClr val="black"/>
                  </a:solidFill>
                  <a:latin typeface="Calibri"/>
                </a:rPr>
                <a:t>550 nm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64B2231-5E9C-494B-9727-026E410FB039}"/>
              </a:ext>
            </a:extLst>
          </p:cNvPr>
          <p:cNvGrpSpPr/>
          <p:nvPr/>
        </p:nvGrpSpPr>
        <p:grpSpPr>
          <a:xfrm>
            <a:off x="4775207" y="4517611"/>
            <a:ext cx="789595" cy="906363"/>
            <a:chOff x="5264201" y="4850664"/>
            <a:chExt cx="419567" cy="889452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543671E-C091-419D-8B09-90AE74FF072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4850664"/>
              <a:ext cx="0" cy="5900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359699C7-E69C-4266-B69B-EE9F82D96EB2}"/>
                </a:ext>
              </a:extLst>
            </p:cNvPr>
            <p:cNvCxnSpPr>
              <a:cxnSpLocks/>
            </p:cNvCxnSpPr>
            <p:nvPr/>
          </p:nvCxnSpPr>
          <p:spPr>
            <a:xfrm>
              <a:off x="5618779" y="4876703"/>
              <a:ext cx="0" cy="5640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F04B854D-344F-4AC8-BAD3-AD22EBE4D50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5443176"/>
              <a:ext cx="3545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FB25E7F-28D4-4F02-8A34-5102F981F26E}"/>
                </a:ext>
              </a:extLst>
            </p:cNvPr>
            <p:cNvSpPr txBox="1"/>
            <p:nvPr/>
          </p:nvSpPr>
          <p:spPr>
            <a:xfrm>
              <a:off x="5302849" y="5445633"/>
              <a:ext cx="380919" cy="294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dirty="0">
                  <a:solidFill>
                    <a:prstClr val="black"/>
                  </a:solidFill>
                  <a:latin typeface="Calibri"/>
                </a:rPr>
                <a:t>550 nm</a:t>
              </a: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809" y="3547956"/>
            <a:ext cx="2931317" cy="146236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107" y="3602569"/>
            <a:ext cx="1752076" cy="1287239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164B2231-5E9C-494B-9727-026E410FB039}"/>
              </a:ext>
            </a:extLst>
          </p:cNvPr>
          <p:cNvGrpSpPr/>
          <p:nvPr/>
        </p:nvGrpSpPr>
        <p:grpSpPr>
          <a:xfrm>
            <a:off x="8863676" y="4184130"/>
            <a:ext cx="716863" cy="1168181"/>
            <a:chOff x="5187337" y="4850664"/>
            <a:chExt cx="611939" cy="800636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543671E-C091-419D-8B09-90AE74FF072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4850664"/>
              <a:ext cx="0" cy="5900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59699C7-E69C-4266-B69B-EE9F82D96EB2}"/>
                </a:ext>
              </a:extLst>
            </p:cNvPr>
            <p:cNvCxnSpPr>
              <a:cxnSpLocks/>
            </p:cNvCxnSpPr>
            <p:nvPr/>
          </p:nvCxnSpPr>
          <p:spPr>
            <a:xfrm>
              <a:off x="5618779" y="4876703"/>
              <a:ext cx="0" cy="5640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F04B854D-344F-4AC8-BAD3-AD22EBE4D50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5443176"/>
              <a:ext cx="3545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FB25E7F-28D4-4F02-8A34-5102F981F26E}"/>
                </a:ext>
              </a:extLst>
            </p:cNvPr>
            <p:cNvSpPr txBox="1"/>
            <p:nvPr/>
          </p:nvSpPr>
          <p:spPr>
            <a:xfrm>
              <a:off x="5187337" y="5445633"/>
              <a:ext cx="611939" cy="205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dirty="0">
                  <a:solidFill>
                    <a:prstClr val="black"/>
                  </a:solidFill>
                  <a:latin typeface="Calibri"/>
                </a:rPr>
                <a:t>550 nm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032817" y="2802682"/>
            <a:ext cx="15856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Zoom x4 :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reference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32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lenses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per cycle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361774" y="2747645"/>
            <a:ext cx="15113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Standard HASO</a:t>
            </a: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8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lenses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per cycle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374415" y="2643769"/>
            <a:ext cx="163307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Enhanced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resolution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but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still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8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lenses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per cycle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318E71-0F13-527E-EB43-CD28BF7D7A89}"/>
              </a:ext>
            </a:extLst>
          </p:cNvPr>
          <p:cNvSpPr txBox="1"/>
          <p:nvPr/>
        </p:nvSpPr>
        <p:spPr>
          <a:xfrm>
            <a:off x="842012" y="2244189"/>
            <a:ext cx="17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prstClr val="black"/>
                </a:solidFill>
                <a:latin typeface="Calibri"/>
              </a:rPr>
              <a:t>HASO4 BROADBAND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4BA355-1EA7-5C56-0565-4D2469CC59C9}"/>
              </a:ext>
            </a:extLst>
          </p:cNvPr>
          <p:cNvSpPr txBox="1"/>
          <p:nvPr/>
        </p:nvSpPr>
        <p:spPr>
          <a:xfrm>
            <a:off x="5040658" y="2173192"/>
            <a:ext cx="2461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prstClr val="black"/>
                </a:solidFill>
                <a:latin typeface="Calibri"/>
              </a:rPr>
              <a:t>HASO LIFT 272 </a:t>
            </a:r>
            <a:r>
              <a:rPr lang="fr-FR" sz="1350" b="1" dirty="0" err="1">
                <a:solidFill>
                  <a:prstClr val="black"/>
                </a:solidFill>
                <a:latin typeface="Calibri"/>
              </a:rPr>
              <a:t>wo</a:t>
            </a:r>
            <a:r>
              <a:rPr lang="fr-FR" sz="1350" b="1" dirty="0">
                <a:solidFill>
                  <a:prstClr val="black"/>
                </a:solidFill>
                <a:latin typeface="Calibri"/>
              </a:rPr>
              <a:t> LIFT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050E8A-66C4-7527-0D92-BD1CE5E8D6C7}"/>
              </a:ext>
            </a:extLst>
          </p:cNvPr>
          <p:cNvSpPr txBox="1"/>
          <p:nvPr/>
        </p:nvSpPr>
        <p:spPr>
          <a:xfrm>
            <a:off x="9542039" y="2211343"/>
            <a:ext cx="18079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prstClr val="black"/>
                </a:solidFill>
                <a:latin typeface="Calibri"/>
              </a:rPr>
              <a:t>HASO LIFT 272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5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265" y="3073539"/>
            <a:ext cx="3078342" cy="151144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FEE15A2-5DC4-4BBB-A9B8-F112126AB7D7}"/>
              </a:ext>
            </a:extLst>
          </p:cNvPr>
          <p:cNvSpPr txBox="1"/>
          <p:nvPr/>
        </p:nvSpPr>
        <p:spPr>
          <a:xfrm>
            <a:off x="1667510" y="1230302"/>
            <a:ext cx="9054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Transfer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function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: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examples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for 0.5 cycles/µ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lens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46" y="3102705"/>
            <a:ext cx="3132348" cy="1431338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164B2231-5E9C-494B-9727-026E410FB039}"/>
              </a:ext>
            </a:extLst>
          </p:cNvPr>
          <p:cNvGrpSpPr/>
          <p:nvPr/>
        </p:nvGrpSpPr>
        <p:grpSpPr>
          <a:xfrm>
            <a:off x="843909" y="3797681"/>
            <a:ext cx="716863" cy="1021670"/>
            <a:chOff x="5127662" y="4850664"/>
            <a:chExt cx="731287" cy="842395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543671E-C091-419D-8B09-90AE74FF072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4850664"/>
              <a:ext cx="0" cy="5900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59699C7-E69C-4266-B69B-EE9F82D96EB2}"/>
                </a:ext>
              </a:extLst>
            </p:cNvPr>
            <p:cNvCxnSpPr>
              <a:cxnSpLocks/>
            </p:cNvCxnSpPr>
            <p:nvPr/>
          </p:nvCxnSpPr>
          <p:spPr>
            <a:xfrm>
              <a:off x="5618779" y="4876703"/>
              <a:ext cx="0" cy="5640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F04B854D-344F-4AC8-BAD3-AD22EBE4D50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5443176"/>
              <a:ext cx="3545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FB25E7F-28D4-4F02-8A34-5102F981F26E}"/>
                </a:ext>
              </a:extLst>
            </p:cNvPr>
            <p:cNvSpPr txBox="1"/>
            <p:nvPr/>
          </p:nvSpPr>
          <p:spPr>
            <a:xfrm>
              <a:off x="5127662" y="5445633"/>
              <a:ext cx="731287" cy="247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dirty="0">
                  <a:solidFill>
                    <a:prstClr val="black"/>
                  </a:solidFill>
                  <a:latin typeface="Calibri"/>
                </a:rPr>
                <a:t>100 nm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74696" y="2446845"/>
            <a:ext cx="15856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Zoom x4 :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reference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8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lenses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per cycle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104745" y="2451587"/>
            <a:ext cx="15113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2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lenses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per cycle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4129265" y="5441269"/>
            <a:ext cx="560030" cy="612958"/>
          </a:xfrm>
          <a:custGeom>
            <a:avLst/>
            <a:gdLst>
              <a:gd name="connsiteX0" fmla="*/ 401896 w 746707"/>
              <a:gd name="connsiteY0" fmla="*/ 0 h 530942"/>
              <a:gd name="connsiteX1" fmla="*/ 8606 w 746707"/>
              <a:gd name="connsiteY1" fmla="*/ 176981 h 530942"/>
              <a:gd name="connsiteX2" fmla="*/ 736193 w 746707"/>
              <a:gd name="connsiteY2" fmla="*/ 353961 h 530942"/>
              <a:gd name="connsiteX3" fmla="*/ 372399 w 746707"/>
              <a:gd name="connsiteY3" fmla="*/ 530942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07" h="530942">
                <a:moveTo>
                  <a:pt x="401896" y="0"/>
                </a:moveTo>
                <a:cubicBezTo>
                  <a:pt x="177393" y="58994"/>
                  <a:pt x="-47110" y="117988"/>
                  <a:pt x="8606" y="176981"/>
                </a:cubicBezTo>
                <a:cubicBezTo>
                  <a:pt x="64322" y="235975"/>
                  <a:pt x="675561" y="294968"/>
                  <a:pt x="736193" y="353961"/>
                </a:cubicBezTo>
                <a:cubicBezTo>
                  <a:pt x="796825" y="412955"/>
                  <a:pt x="584612" y="471948"/>
                  <a:pt x="372399" y="5309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4719205" y="5379970"/>
            <a:ext cx="0" cy="378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719205" y="5721563"/>
            <a:ext cx="0" cy="378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151253" y="5357567"/>
            <a:ext cx="0" cy="7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719205" y="5390772"/>
            <a:ext cx="432048" cy="22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4719205" y="5517990"/>
            <a:ext cx="432048" cy="22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719205" y="5740776"/>
            <a:ext cx="432048" cy="140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4719205" y="5942905"/>
            <a:ext cx="432048" cy="156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211086" y="5511954"/>
            <a:ext cx="179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No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centroid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displacement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020712" y="4521479"/>
            <a:ext cx="2316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oscilaltion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in the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wavefront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not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measured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F2014C4A-E969-4D23-BCB8-271BF3545F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37434" r="171" b="1056"/>
          <a:stretch/>
        </p:blipFill>
        <p:spPr>
          <a:xfrm>
            <a:off x="8309395" y="3020680"/>
            <a:ext cx="2973381" cy="1468416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164B2231-5E9C-494B-9727-026E410FB039}"/>
              </a:ext>
            </a:extLst>
          </p:cNvPr>
          <p:cNvGrpSpPr/>
          <p:nvPr/>
        </p:nvGrpSpPr>
        <p:grpSpPr>
          <a:xfrm>
            <a:off x="8501254" y="3750038"/>
            <a:ext cx="716863" cy="906363"/>
            <a:chOff x="4987018" y="4850664"/>
            <a:chExt cx="1012576" cy="889452"/>
          </a:xfrm>
        </p:grpSpPr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7543671E-C091-419D-8B09-90AE74FF072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4850664"/>
              <a:ext cx="0" cy="5900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359699C7-E69C-4266-B69B-EE9F82D96EB2}"/>
                </a:ext>
              </a:extLst>
            </p:cNvPr>
            <p:cNvCxnSpPr>
              <a:cxnSpLocks/>
            </p:cNvCxnSpPr>
            <p:nvPr/>
          </p:nvCxnSpPr>
          <p:spPr>
            <a:xfrm>
              <a:off x="5618779" y="4876703"/>
              <a:ext cx="0" cy="5640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F04B854D-344F-4AC8-BAD3-AD22EBE4D508}"/>
                </a:ext>
              </a:extLst>
            </p:cNvPr>
            <p:cNvCxnSpPr>
              <a:cxnSpLocks/>
            </p:cNvCxnSpPr>
            <p:nvPr/>
          </p:nvCxnSpPr>
          <p:spPr>
            <a:xfrm>
              <a:off x="5264201" y="5443176"/>
              <a:ext cx="3545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FB25E7F-28D4-4F02-8A34-5102F981F26E}"/>
                </a:ext>
              </a:extLst>
            </p:cNvPr>
            <p:cNvSpPr txBox="1"/>
            <p:nvPr/>
          </p:nvSpPr>
          <p:spPr>
            <a:xfrm>
              <a:off x="4987018" y="5445633"/>
              <a:ext cx="1012576" cy="294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dirty="0">
                  <a:solidFill>
                    <a:prstClr val="black"/>
                  </a:solidFill>
                  <a:latin typeface="Calibri"/>
                </a:rPr>
                <a:t>100 nm</a:t>
              </a: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9364520" y="2486523"/>
            <a:ext cx="15113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2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lenses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per cycle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Forme libre 53"/>
          <p:cNvSpPr/>
          <p:nvPr/>
        </p:nvSpPr>
        <p:spPr>
          <a:xfrm>
            <a:off x="8444772" y="5346117"/>
            <a:ext cx="560030" cy="612958"/>
          </a:xfrm>
          <a:custGeom>
            <a:avLst/>
            <a:gdLst>
              <a:gd name="connsiteX0" fmla="*/ 401896 w 746707"/>
              <a:gd name="connsiteY0" fmla="*/ 0 h 530942"/>
              <a:gd name="connsiteX1" fmla="*/ 8606 w 746707"/>
              <a:gd name="connsiteY1" fmla="*/ 176981 h 530942"/>
              <a:gd name="connsiteX2" fmla="*/ 736193 w 746707"/>
              <a:gd name="connsiteY2" fmla="*/ 353961 h 530942"/>
              <a:gd name="connsiteX3" fmla="*/ 372399 w 746707"/>
              <a:gd name="connsiteY3" fmla="*/ 530942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07" h="530942">
                <a:moveTo>
                  <a:pt x="401896" y="0"/>
                </a:moveTo>
                <a:cubicBezTo>
                  <a:pt x="177393" y="58994"/>
                  <a:pt x="-47110" y="117988"/>
                  <a:pt x="8606" y="176981"/>
                </a:cubicBezTo>
                <a:cubicBezTo>
                  <a:pt x="64322" y="235975"/>
                  <a:pt x="675561" y="294968"/>
                  <a:pt x="736193" y="353961"/>
                </a:cubicBezTo>
                <a:cubicBezTo>
                  <a:pt x="796825" y="412955"/>
                  <a:pt x="584612" y="471948"/>
                  <a:pt x="372399" y="5309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9034712" y="5278791"/>
            <a:ext cx="0" cy="378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9034712" y="5620384"/>
            <a:ext cx="0" cy="378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9466760" y="5256388"/>
            <a:ext cx="0" cy="7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9034712" y="5289593"/>
            <a:ext cx="432048" cy="22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9034712" y="5416811"/>
            <a:ext cx="432048" cy="22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9034712" y="5639597"/>
            <a:ext cx="432048" cy="140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9034712" y="5847093"/>
            <a:ext cx="432048" cy="13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9523341" y="5357567"/>
            <a:ext cx="185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No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centroid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displacement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but PSF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shape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modification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9281507" y="4489095"/>
            <a:ext cx="1633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Enhanced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resolution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4719205" y="5557025"/>
            <a:ext cx="43204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719205" y="5912071"/>
            <a:ext cx="43204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9034712" y="5466466"/>
            <a:ext cx="43204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9034712" y="5807145"/>
            <a:ext cx="43204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4EAA2AA-0319-59FA-C641-06C18EB63D0A}"/>
              </a:ext>
            </a:extLst>
          </p:cNvPr>
          <p:cNvSpPr txBox="1"/>
          <p:nvPr/>
        </p:nvSpPr>
        <p:spPr>
          <a:xfrm>
            <a:off x="670035" y="2032534"/>
            <a:ext cx="17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prstClr val="black"/>
                </a:solidFill>
                <a:latin typeface="Calibri"/>
              </a:rPr>
              <a:t>HASO4 BROADBAND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32A0AE-BECF-B9E9-D64C-11CC5D38B834}"/>
              </a:ext>
            </a:extLst>
          </p:cNvPr>
          <p:cNvSpPr txBox="1"/>
          <p:nvPr/>
        </p:nvSpPr>
        <p:spPr>
          <a:xfrm>
            <a:off x="4875798" y="2015770"/>
            <a:ext cx="2461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prstClr val="black"/>
                </a:solidFill>
                <a:latin typeface="Calibri"/>
              </a:rPr>
              <a:t>HASO LIFT 272 </a:t>
            </a:r>
            <a:r>
              <a:rPr lang="fr-FR" sz="1350" b="1" dirty="0" err="1">
                <a:solidFill>
                  <a:prstClr val="black"/>
                </a:solidFill>
                <a:latin typeface="Calibri"/>
              </a:rPr>
              <a:t>wo</a:t>
            </a:r>
            <a:r>
              <a:rPr lang="fr-FR" sz="1350" b="1" dirty="0">
                <a:solidFill>
                  <a:prstClr val="black"/>
                </a:solidFill>
                <a:latin typeface="Calibri"/>
              </a:rPr>
              <a:t> LIFT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8F7D98-9DBA-4252-8BFE-09DA150F57E6}"/>
              </a:ext>
            </a:extLst>
          </p:cNvPr>
          <p:cNvSpPr txBox="1"/>
          <p:nvPr/>
        </p:nvSpPr>
        <p:spPr>
          <a:xfrm>
            <a:off x="9474827" y="2083358"/>
            <a:ext cx="18079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prstClr val="black"/>
                </a:solidFill>
                <a:latin typeface="Calibri"/>
              </a:rPr>
              <a:t>HASO LIFT 272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99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9FEE15A2-5DC4-4BBB-A9B8-F112126AB7D7}"/>
              </a:ext>
            </a:extLst>
          </p:cNvPr>
          <p:cNvSpPr txBox="1"/>
          <p:nvPr/>
        </p:nvSpPr>
        <p:spPr>
          <a:xfrm>
            <a:off x="915997" y="1153160"/>
            <a:ext cx="9054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and HASO LIFT Transfer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function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623744"/>
              </p:ext>
            </p:extLst>
          </p:nvPr>
        </p:nvGraphicFramePr>
        <p:xfrm>
          <a:off x="2107662" y="1814545"/>
          <a:ext cx="8722356" cy="357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471138" y="4563130"/>
            <a:ext cx="31771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>
                <a:solidFill>
                  <a:prstClr val="black"/>
                </a:solidFill>
                <a:latin typeface="Calibri"/>
              </a:rPr>
              <a:t>0.2</a:t>
            </a:r>
            <a:endParaRPr lang="en-US" sz="8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43246" y="4563130"/>
            <a:ext cx="31771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>
                <a:solidFill>
                  <a:prstClr val="black"/>
                </a:solidFill>
                <a:latin typeface="Calibri"/>
              </a:rPr>
              <a:t>0.3</a:t>
            </a:r>
            <a:endParaRPr lang="en-US" sz="8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577372" y="4563130"/>
            <a:ext cx="31771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dirty="0">
                <a:solidFill>
                  <a:prstClr val="black"/>
                </a:solidFill>
                <a:latin typeface="Calibri"/>
              </a:rPr>
              <a:t>0.5</a:t>
            </a:r>
            <a:endParaRPr lang="en-US" sz="825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5107886" y="2942950"/>
            <a:ext cx="0" cy="16201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685421" y="2942950"/>
            <a:ext cx="0" cy="1620180"/>
          </a:xfrm>
          <a:prstGeom prst="line">
            <a:avLst/>
          </a:prstGeom>
          <a:ln w="28575">
            <a:solidFill>
              <a:srgbClr val="C94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721204" y="5252586"/>
            <a:ext cx="19087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Twice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Nyquist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frequency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for HASO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Accolade fermante 28"/>
          <p:cNvSpPr/>
          <p:nvPr/>
        </p:nvSpPr>
        <p:spPr>
          <a:xfrm rot="5400000">
            <a:off x="6801793" y="3807908"/>
            <a:ext cx="185033" cy="3582221"/>
          </a:xfrm>
          <a:prstGeom prst="rightBrac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423553" y="5804413"/>
            <a:ext cx="2941511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Resolution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improvement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: x4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3535AE-5692-5ED9-9874-FA734B494BD8}"/>
              </a:ext>
            </a:extLst>
          </p:cNvPr>
          <p:cNvSpPr txBox="1"/>
          <p:nvPr/>
        </p:nvSpPr>
        <p:spPr>
          <a:xfrm>
            <a:off x="9534768" y="4885793"/>
            <a:ext cx="19087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Twice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Nyquist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frequency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for HASO LIFT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F3EC8F5-73DA-E586-1160-EFDB292DF0F5}"/>
              </a:ext>
            </a:extLst>
          </p:cNvPr>
          <p:cNvCxnSpPr/>
          <p:nvPr/>
        </p:nvCxnSpPr>
        <p:spPr>
          <a:xfrm flipV="1">
            <a:off x="3764132" y="4782421"/>
            <a:ext cx="1154097" cy="357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2D66B0B-43C6-9AB6-A9E4-16EAFB5364BB}"/>
              </a:ext>
            </a:extLst>
          </p:cNvPr>
          <p:cNvCxnSpPr/>
          <p:nvPr/>
        </p:nvCxnSpPr>
        <p:spPr>
          <a:xfrm flipH="1" flipV="1">
            <a:off x="8921226" y="4563130"/>
            <a:ext cx="613542" cy="46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1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EB8BCD8-77FD-442A-B5E5-65C9A96F730B}"/>
              </a:ext>
            </a:extLst>
          </p:cNvPr>
          <p:cNvSpPr txBox="1"/>
          <p:nvPr/>
        </p:nvSpPr>
        <p:spPr>
          <a:xfrm>
            <a:off x="2733881" y="1196752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272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5634" y="4395238"/>
            <a:ext cx="3144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hologram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sent to SLM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Black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0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White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2</a:t>
            </a:r>
            <a:r>
              <a:rPr lang="fr-FR" sz="2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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97097" y="2488958"/>
            <a:ext cx="388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standard</a:t>
            </a:r>
          </a:p>
          <a:p>
            <a:r>
              <a:rPr lang="fr-FR" sz="2000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-Hartmann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804096" y="4395238"/>
            <a:ext cx="290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with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r="13351"/>
          <a:stretch/>
        </p:blipFill>
        <p:spPr>
          <a:xfrm>
            <a:off x="843671" y="2207636"/>
            <a:ext cx="1890210" cy="19165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821748" y="3517084"/>
            <a:ext cx="2104332" cy="17456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268" y="2488958"/>
            <a:ext cx="2148278" cy="1652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938724" y="2488958"/>
            <a:ext cx="2162822" cy="17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2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8142"/>
          <a:stretch/>
        </p:blipFill>
        <p:spPr>
          <a:xfrm>
            <a:off x="4155960" y="2441893"/>
            <a:ext cx="4972250" cy="14252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8142"/>
          <a:stretch/>
        </p:blipFill>
        <p:spPr>
          <a:xfrm>
            <a:off x="4155960" y="4002049"/>
            <a:ext cx="4972250" cy="13628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5836"/>
          <a:stretch/>
        </p:blipFill>
        <p:spPr>
          <a:xfrm>
            <a:off x="4163922" y="4002047"/>
            <a:ext cx="4995668" cy="13682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51484" y="5021577"/>
            <a:ext cx="2180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hologram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sent to 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35979" y="2923664"/>
            <a:ext cx="172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standard</a:t>
            </a:r>
          </a:p>
          <a:p>
            <a:r>
              <a:rPr lang="fr-FR" sz="1200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-Hartmann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280157" y="4504813"/>
            <a:ext cx="1520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sz="120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2589"/>
          <a:stretch/>
        </p:blipFill>
        <p:spPr>
          <a:xfrm>
            <a:off x="1528059" y="2879430"/>
            <a:ext cx="2043085" cy="20522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2700" y="3778497"/>
            <a:ext cx="1018440" cy="3033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cteur droit 13"/>
          <p:cNvCxnSpPr>
            <a:cxnSpLocks/>
          </p:cNvCxnSpPr>
          <p:nvPr/>
        </p:nvCxnSpPr>
        <p:spPr>
          <a:xfrm flipH="1">
            <a:off x="4492102" y="2263251"/>
            <a:ext cx="3561150" cy="19201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395599" y="1880609"/>
            <a:ext cx="1435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Spatial Frequency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4136712" y="4105743"/>
            <a:ext cx="4991498" cy="1150196"/>
            <a:chOff x="3483608" y="4331318"/>
            <a:chExt cx="6655330" cy="1533594"/>
          </a:xfrm>
        </p:grpSpPr>
        <p:cxnSp>
          <p:nvCxnSpPr>
            <p:cNvPr id="22" name="Connecteur droit 21"/>
            <p:cNvCxnSpPr/>
            <p:nvPr/>
          </p:nvCxnSpPr>
          <p:spPr>
            <a:xfrm flipH="1">
              <a:off x="3509272" y="4331318"/>
              <a:ext cx="6629666" cy="897032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7" idx="3"/>
            </p:cNvCxnSpPr>
            <p:nvPr/>
          </p:nvCxnSpPr>
          <p:spPr>
            <a:xfrm flipH="1">
              <a:off x="3483608" y="5101647"/>
              <a:ext cx="6655330" cy="12670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3517490" y="5239959"/>
              <a:ext cx="6547168" cy="62495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CF4074BA-AD2D-B2C1-7CFB-E716B744286C}"/>
              </a:ext>
            </a:extLst>
          </p:cNvPr>
          <p:cNvSpPr txBox="1"/>
          <p:nvPr/>
        </p:nvSpPr>
        <p:spPr>
          <a:xfrm>
            <a:off x="2733881" y="1196752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272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8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EB8BCD8-77FD-442A-B5E5-65C9A96F730B}"/>
              </a:ext>
            </a:extLst>
          </p:cNvPr>
          <p:cNvSpPr txBox="1"/>
          <p:nvPr/>
        </p:nvSpPr>
        <p:spPr>
          <a:xfrm>
            <a:off x="2733881" y="1196752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272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E59223B-1398-47B5-9ED7-DB47280F7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7" t="28355" r="31042" b="8442"/>
          <a:stretch/>
        </p:blipFill>
        <p:spPr>
          <a:xfrm flipH="1">
            <a:off x="4594076" y="3362607"/>
            <a:ext cx="2525385" cy="24669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485C7B8-3602-4CF3-8D40-F4ACE7DAB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8637" r="18803" b="8417"/>
          <a:stretch/>
        </p:blipFill>
        <p:spPr>
          <a:xfrm rot="10800000" flipH="1">
            <a:off x="546913" y="2264866"/>
            <a:ext cx="2476271" cy="24718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9581" y="4736760"/>
            <a:ext cx="28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hologram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sent to SLM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55445" y="2443934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standard</a:t>
            </a:r>
          </a:p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-Hartmann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899454" y="4782926"/>
            <a:ext cx="263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with</a:t>
            </a:r>
            <a:endParaRPr lang="fr-FR" dirty="0">
              <a:solidFill>
                <a:prstClr val="black"/>
              </a:solidFill>
              <a:latin typeface="Calibri"/>
            </a:endParaRP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51433" y="2148652"/>
            <a:ext cx="2482810" cy="24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8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B1596D-D8EC-CC0F-E214-33FA29FA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1" y="1735615"/>
            <a:ext cx="9037468" cy="4848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8F623B-3855-6482-3D63-4FED54984813}"/>
              </a:ext>
            </a:extLst>
          </p:cNvPr>
          <p:cNvSpPr txBox="1"/>
          <p:nvPr/>
        </p:nvSpPr>
        <p:spPr>
          <a:xfrm>
            <a:off x="2023667" y="1232263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Implementation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in Waview4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3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80C213A-413F-3F9B-770B-253F49A9F298}"/>
              </a:ext>
            </a:extLst>
          </p:cNvPr>
          <p:cNvSpPr txBox="1"/>
          <p:nvPr/>
        </p:nvSpPr>
        <p:spPr>
          <a:xfrm>
            <a:off x="2711624" y="119675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Our HASO LIFT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7B8DDA-1EC4-A985-EBF3-88201238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44" y="2037459"/>
            <a:ext cx="8176334" cy="33756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A43C90-984D-BED5-5A60-9B22EAB9239B}"/>
              </a:ext>
            </a:extLst>
          </p:cNvPr>
          <p:cNvSpPr txBox="1"/>
          <p:nvPr/>
        </p:nvSpPr>
        <p:spPr>
          <a:xfrm>
            <a:off x="4767135" y="5468994"/>
            <a:ext cx="23438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400-800nm</a:t>
            </a:r>
          </a:p>
          <a:p>
            <a:r>
              <a:rPr lang="en-US" sz="1400" dirty="0"/>
              <a:t>10.2 x 13.8 mm²</a:t>
            </a:r>
          </a:p>
          <a:p>
            <a:r>
              <a:rPr lang="en-US" sz="1400" dirty="0">
                <a:latin typeface="Symbol" panose="05050102010706020507" pitchFamily="18" charset="2"/>
              </a:rPr>
              <a:t>l</a:t>
            </a:r>
            <a:r>
              <a:rPr lang="en-US" sz="1400" dirty="0"/>
              <a:t>/100 RMS absolute accuracy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860643-802F-F5AB-6726-9025FF1B4B7A}"/>
              </a:ext>
            </a:extLst>
          </p:cNvPr>
          <p:cNvSpPr txBox="1"/>
          <p:nvPr/>
        </p:nvSpPr>
        <p:spPr>
          <a:xfrm>
            <a:off x="1447059" y="5468994"/>
            <a:ext cx="23438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400-800nm</a:t>
            </a:r>
          </a:p>
          <a:p>
            <a:r>
              <a:rPr lang="en-US" sz="1400" dirty="0"/>
              <a:t>5.2 x 7 mm²</a:t>
            </a:r>
          </a:p>
          <a:p>
            <a:r>
              <a:rPr lang="en-US" sz="1400" dirty="0">
                <a:latin typeface="Symbol" panose="05050102010706020507" pitchFamily="18" charset="2"/>
              </a:rPr>
              <a:t>l</a:t>
            </a:r>
            <a:r>
              <a:rPr lang="en-US" sz="1400" dirty="0"/>
              <a:t>/100 RMS absolute accuracy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524F70-0909-A29D-610D-B612088E51D9}"/>
              </a:ext>
            </a:extLst>
          </p:cNvPr>
          <p:cNvSpPr txBox="1"/>
          <p:nvPr/>
        </p:nvSpPr>
        <p:spPr>
          <a:xfrm>
            <a:off x="8000259" y="5413117"/>
            <a:ext cx="23438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1050-1700nm</a:t>
            </a:r>
          </a:p>
          <a:p>
            <a:r>
              <a:rPr lang="en-US" sz="1400" dirty="0"/>
              <a:t>7.4 x 9.3 mm²</a:t>
            </a:r>
          </a:p>
          <a:p>
            <a:r>
              <a:rPr lang="en-US" sz="1400" dirty="0">
                <a:latin typeface="Symbol" panose="05050102010706020507" pitchFamily="18" charset="2"/>
              </a:rPr>
              <a:t>l</a:t>
            </a:r>
            <a:r>
              <a:rPr lang="en-US" sz="1400" dirty="0"/>
              <a:t>/100 RMS absolute accuracy</a:t>
            </a:r>
          </a:p>
        </p:txBody>
      </p:sp>
    </p:spTree>
    <p:extLst>
      <p:ext uri="{BB962C8B-B14F-4D97-AF65-F5344CB8AC3E}">
        <p14:creationId xmlns:p14="http://schemas.microsoft.com/office/powerpoint/2010/main" val="4131398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0A63C15-4E19-30AE-846A-F4566D905FDE}"/>
              </a:ext>
            </a:extLst>
          </p:cNvPr>
          <p:cNvSpPr txBox="1"/>
          <p:nvPr/>
        </p:nvSpPr>
        <p:spPr>
          <a:xfrm>
            <a:off x="2711624" y="119675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Some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other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newly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released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HASO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FE4EA2B-5357-C55F-C691-5A25D89DC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21491"/>
              </p:ext>
            </p:extLst>
          </p:nvPr>
        </p:nvGraphicFramePr>
        <p:xfrm>
          <a:off x="451854" y="4441054"/>
          <a:ext cx="5366967" cy="195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967">
                  <a:extLst>
                    <a:ext uri="{9D8B030D-6E8A-4147-A177-3AD203B41FA5}">
                      <a16:colId xmlns:a16="http://schemas.microsoft.com/office/drawing/2014/main" val="2623733390"/>
                    </a:ext>
                  </a:extLst>
                </a:gridCol>
              </a:tblGrid>
              <a:tr h="120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7.12 x 5.33 mm²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912954092"/>
                  </a:ext>
                </a:extLst>
              </a:tr>
              <a:tr h="237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14 microlenses on 3.6mm </a:t>
                      </a:r>
                      <a:r>
                        <a:rPr lang="fr-FR" sz="1800" u="none" strike="noStrike" dirty="0" err="1">
                          <a:effectLst/>
                        </a:rPr>
                        <a:t>diameter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1007701333"/>
                  </a:ext>
                </a:extLst>
              </a:tr>
              <a:tr h="120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Optimized for 637nm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4028174420"/>
                  </a:ext>
                </a:extLst>
              </a:tr>
              <a:tr h="237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Accuracy (systematic errors) : 5 nm RMS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3429325265"/>
                  </a:ext>
                </a:extLst>
              </a:tr>
              <a:tr h="178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Repeatability at saturation : 5 nm 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2647779086"/>
                  </a:ext>
                </a:extLst>
              </a:tr>
              <a:tr h="175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10nm RMS of repeatability at 1000ph/s in the pupil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2088436359"/>
                  </a:ext>
                </a:extLst>
              </a:tr>
              <a:tr h="6411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USB3.0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205486586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F3732C73-D8F2-D404-2CBB-396203C8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098" y="2014901"/>
            <a:ext cx="2439591" cy="22248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403DAF-2F9A-704E-76AC-846067B4D0E7}"/>
              </a:ext>
            </a:extLst>
          </p:cNvPr>
          <p:cNvSpPr txBox="1"/>
          <p:nvPr/>
        </p:nvSpPr>
        <p:spPr>
          <a:xfrm>
            <a:off x="243490" y="2771406"/>
            <a:ext cx="2533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ultra-low light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3A28121-BB0D-D1B5-51CF-2CCF06400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58458"/>
              </p:ext>
            </p:extLst>
          </p:nvPr>
        </p:nvGraphicFramePr>
        <p:xfrm>
          <a:off x="6454638" y="4441054"/>
          <a:ext cx="5366967" cy="195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967">
                  <a:extLst>
                    <a:ext uri="{9D8B030D-6E8A-4147-A177-3AD203B41FA5}">
                      <a16:colId xmlns:a16="http://schemas.microsoft.com/office/drawing/2014/main" val="2623733390"/>
                    </a:ext>
                  </a:extLst>
                </a:gridCol>
              </a:tblGrid>
              <a:tr h="120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7.12 x 5.33 mm²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912954092"/>
                  </a:ext>
                </a:extLst>
              </a:tr>
              <a:tr h="237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14x14 microlenses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1007701333"/>
                  </a:ext>
                </a:extLst>
              </a:tr>
              <a:tr h="120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0.9 to 1.7µm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4028174420"/>
                  </a:ext>
                </a:extLst>
              </a:tr>
              <a:tr h="237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Accuracy (systematic errors) : 12 nm 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3429325265"/>
                  </a:ext>
                </a:extLst>
              </a:tr>
              <a:tr h="178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Repeatability at max speed : 30 nm 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2647779086"/>
                  </a:ext>
                </a:extLst>
              </a:tr>
              <a:tr h="58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1.7kHz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2088436359"/>
                  </a:ext>
                </a:extLst>
              </a:tr>
              <a:tr h="6411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USB3.0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0" marR="4330" marT="4330" marB="0" anchor="b"/>
                </a:tc>
                <a:extLst>
                  <a:ext uri="{0D108BD9-81ED-4DB2-BD59-A6C34878D82A}">
                    <a16:rowId xmlns:a16="http://schemas.microsoft.com/office/drawing/2014/main" val="205486586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91D55173-4F63-7789-B0D1-8DD9A25914FB}"/>
              </a:ext>
            </a:extLst>
          </p:cNvPr>
          <p:cNvSpPr txBox="1"/>
          <p:nvPr/>
        </p:nvSpPr>
        <p:spPr>
          <a:xfrm>
            <a:off x="6681280" y="2771406"/>
            <a:ext cx="203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SWIR FAST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AEAEEB9-3CA3-E855-0C1B-27B06E02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206" y="2003157"/>
            <a:ext cx="2682814" cy="22248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3E3ADE-2558-CAEF-A01C-F5FFB9A1B47F}"/>
              </a:ext>
            </a:extLst>
          </p:cNvPr>
          <p:cNvSpPr/>
          <p:nvPr/>
        </p:nvSpPr>
        <p:spPr>
          <a:xfrm>
            <a:off x="6178858" y="1908699"/>
            <a:ext cx="5832629" cy="461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E3F9408-B50D-A92F-1FDD-CC0C5EBCEC2B}"/>
              </a:ext>
            </a:extLst>
          </p:cNvPr>
          <p:cNvGrpSpPr/>
          <p:nvPr/>
        </p:nvGrpSpPr>
        <p:grpSpPr>
          <a:xfrm>
            <a:off x="1385466" y="396458"/>
            <a:ext cx="9421068" cy="6065083"/>
            <a:chOff x="-16578" y="-19050"/>
            <a:chExt cx="9163050" cy="6065083"/>
          </a:xfrm>
        </p:grpSpPr>
        <p:pic>
          <p:nvPicPr>
            <p:cNvPr id="5" name="Picture 2" descr="C:\Users\gdovillaire\Desktop\IO intro.png">
              <a:extLst>
                <a:ext uri="{FF2B5EF4-FFF2-40B4-BE49-F238E27FC236}">
                  <a16:creationId xmlns:a16="http://schemas.microsoft.com/office/drawing/2014/main" id="{7A8CA76A-96CE-57F5-5974-9056F2A521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b="51524"/>
            <a:stretch/>
          </p:blipFill>
          <p:spPr bwMode="auto">
            <a:xfrm>
              <a:off x="-16578" y="-19050"/>
              <a:ext cx="9163050" cy="3333750"/>
            </a:xfrm>
            <a:prstGeom prst="rect">
              <a:avLst/>
            </a:prstGeom>
            <a:noFill/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D774E2E8-5E77-F35C-B6EB-358394DA3989}"/>
                </a:ext>
              </a:extLst>
            </p:cNvPr>
            <p:cNvGrpSpPr/>
            <p:nvPr userDrawn="1"/>
          </p:nvGrpSpPr>
          <p:grpSpPr>
            <a:xfrm>
              <a:off x="5840" y="3395092"/>
              <a:ext cx="9011606" cy="2650941"/>
              <a:chOff x="-3685" y="2074203"/>
              <a:chExt cx="9011606" cy="2650941"/>
            </a:xfrm>
          </p:grpSpPr>
          <p:sp>
            <p:nvSpPr>
              <p:cNvPr id="7" name="ZoneTexte 15">
                <a:extLst>
                  <a:ext uri="{FF2B5EF4-FFF2-40B4-BE49-F238E27FC236}">
                    <a16:creationId xmlns:a16="http://schemas.microsoft.com/office/drawing/2014/main" id="{F2DB835A-035D-9FC1-C5C9-5C68CDD08AB4}"/>
                  </a:ext>
                </a:extLst>
              </p:cNvPr>
              <p:cNvSpPr txBox="1"/>
              <p:nvPr userDrawn="1"/>
            </p:nvSpPr>
            <p:spPr>
              <a:xfrm>
                <a:off x="1536086" y="2074203"/>
                <a:ext cx="627330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3200" dirty="0">
                    <a:solidFill>
                      <a:schemeClr val="bg1">
                        <a:lumMod val="6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Wavefront sensors and adaptive optics for </a:t>
                </a:r>
              </a:p>
              <a:p>
                <a:pPr algn="ctr"/>
                <a:r>
                  <a:rPr lang="fr-FR" sz="3200" dirty="0">
                    <a:solidFill>
                      <a:schemeClr val="bg1">
                        <a:lumMod val="6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optical metrology, lasers and microscopy</a:t>
                </a:r>
              </a:p>
            </p:txBody>
          </p: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B211FCF6-C27D-C355-5DC0-F3A48BAF7B8A}"/>
                  </a:ext>
                </a:extLst>
              </p:cNvPr>
              <p:cNvGrpSpPr/>
              <p:nvPr userDrawn="1"/>
            </p:nvGrpSpPr>
            <p:grpSpPr>
              <a:xfrm>
                <a:off x="-3685" y="3356992"/>
                <a:ext cx="9011606" cy="1368152"/>
                <a:chOff x="-3685" y="3356992"/>
                <a:chExt cx="9011606" cy="1368152"/>
              </a:xfrm>
            </p:grpSpPr>
            <p:pic>
              <p:nvPicPr>
                <p:cNvPr id="9" name="Image 8">
                  <a:extLst>
                    <a:ext uri="{FF2B5EF4-FFF2-40B4-BE49-F238E27FC236}">
                      <a16:creationId xmlns:a16="http://schemas.microsoft.com/office/drawing/2014/main" id="{BC339216-8537-A365-A1C6-846C9EFD537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3"/>
                <a:srcRect l="3873" t="43018"/>
                <a:stretch/>
              </p:blipFill>
              <p:spPr>
                <a:xfrm>
                  <a:off x="-3685" y="3356992"/>
                  <a:ext cx="7190417" cy="1368152"/>
                </a:xfrm>
                <a:prstGeom prst="rect">
                  <a:avLst/>
                </a:prstGeom>
              </p:spPr>
            </p:pic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3FD5802D-BDC2-C93D-BD72-920FC2D490F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>
                <a:xfrm>
                  <a:off x="6864370" y="3356996"/>
                  <a:ext cx="2143551" cy="1345518"/>
                  <a:chOff x="2987824" y="4849399"/>
                  <a:chExt cx="2566229" cy="1610824"/>
                </a:xfrm>
              </p:grpSpPr>
              <p:pic>
                <p:nvPicPr>
                  <p:cNvPr id="11" name="Image 10">
                    <a:extLst>
                      <a:ext uri="{FF2B5EF4-FFF2-40B4-BE49-F238E27FC236}">
                        <a16:creationId xmlns:a16="http://schemas.microsoft.com/office/drawing/2014/main" id="{B93619CC-5F4E-D328-1B2C-D7B5076C30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800" t="11941" r="3546"/>
                  <a:stretch/>
                </p:blipFill>
                <p:spPr>
                  <a:xfrm>
                    <a:off x="2987824" y="4849399"/>
                    <a:ext cx="2483894" cy="1603937"/>
                  </a:xfrm>
                  <a:prstGeom prst="rect">
                    <a:avLst/>
                  </a:prstGeom>
                </p:spPr>
              </p:pic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749AADEF-807F-5843-6C00-67FFF63DE0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070159" y="4865582"/>
                    <a:ext cx="2483894" cy="1594641"/>
                  </a:xfrm>
                  <a:prstGeom prst="rect">
                    <a:avLst/>
                  </a:prstGeom>
                  <a:solidFill>
                    <a:srgbClr val="914AA8">
                      <a:alpha val="6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 sz="1600"/>
                  </a:p>
                </p:txBody>
              </p:sp>
              <p:sp>
                <p:nvSpPr>
                  <p:cNvPr id="13" name="ZoneTexte 21">
                    <a:extLst>
                      <a:ext uri="{FF2B5EF4-FFF2-40B4-BE49-F238E27FC236}">
                        <a16:creationId xmlns:a16="http://schemas.microsoft.com/office/drawing/2014/main" id="{982E10E4-9A0C-2107-1935-3809B3BF0FA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3427275" y="5157191"/>
                    <a:ext cx="1866280" cy="9948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Optical metrology 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&amp; adaptive optics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for X-EUV </a:t>
                    </a:r>
                    <a:endParaRPr lang="fr-FR" sz="16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14" name="Picture 2" descr="Z:\TRAVAUX\IO _IDENTITE VISUELLE\8_POWERPOINT\M LOG Imagine Optic RGB MASTER.jpg">
            <a:extLst>
              <a:ext uri="{FF2B5EF4-FFF2-40B4-BE49-F238E27FC236}">
                <a16:creationId xmlns:a16="http://schemas.microsoft.com/office/drawing/2014/main" id="{55B80C13-F585-3020-2ADC-01877160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226" y="180434"/>
            <a:ext cx="3816424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1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03E2AD-00B9-BD7A-3C12-28C069D853B5}"/>
              </a:ext>
            </a:extLst>
          </p:cNvPr>
          <p:cNvSpPr txBox="1"/>
          <p:nvPr/>
        </p:nvSpPr>
        <p:spPr>
          <a:xfrm>
            <a:off x="2711624" y="119675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you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0F4A1E-FA04-3EE2-63B4-486B83860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6" y="2565215"/>
            <a:ext cx="3480478" cy="34804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53499C-5680-A379-1DC9-7AD7FFD6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9087"/>
            <a:ext cx="3620267" cy="48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A54BC-4844-E39F-DC31-92EEA94C7D6D}"/>
              </a:ext>
            </a:extLst>
          </p:cNvPr>
          <p:cNvSpPr txBox="1"/>
          <p:nvPr/>
        </p:nvSpPr>
        <p:spPr>
          <a:xfrm>
            <a:off x="4857676" y="3951511"/>
            <a:ext cx="63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B65C9F-211F-AA73-46A8-EC241FF61F71}"/>
              </a:ext>
            </a:extLst>
          </p:cNvPr>
          <p:cNvSpPr txBox="1"/>
          <p:nvPr/>
        </p:nvSpPr>
        <p:spPr>
          <a:xfrm>
            <a:off x="10274016" y="3878555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33630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55841" y="3429001"/>
            <a:ext cx="320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prstClr val="black"/>
                </a:solidFill>
                <a:latin typeface="Calibri"/>
              </a:rPr>
              <a:t>BACK-UP SLIDES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01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290511"/>
              </p:ext>
            </p:extLst>
          </p:nvPr>
        </p:nvGraphicFramePr>
        <p:xfrm>
          <a:off x="2397941" y="1991843"/>
          <a:ext cx="7047900" cy="428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19BA717-E2CE-CCB4-9762-AB6688DD6BDF}"/>
              </a:ext>
            </a:extLst>
          </p:cNvPr>
          <p:cNvSpPr txBox="1"/>
          <p:nvPr/>
        </p:nvSpPr>
        <p:spPr>
          <a:xfrm>
            <a:off x="915997" y="1153160"/>
            <a:ext cx="9054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Shack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-Hartmann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transfer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function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5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92CB18-77D9-4331-B98D-1DDF67EB7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1"/>
          <a:stretch/>
        </p:blipFill>
        <p:spPr>
          <a:xfrm>
            <a:off x="3718" y="0"/>
            <a:ext cx="12188282" cy="66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09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EB8BCD8-77FD-442A-B5E5-65C9A96F730B}"/>
              </a:ext>
            </a:extLst>
          </p:cNvPr>
          <p:cNvSpPr txBox="1"/>
          <p:nvPr/>
        </p:nvSpPr>
        <p:spPr>
          <a:xfrm>
            <a:off x="2747635" y="1203997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</a:t>
            </a:r>
            <a:endParaRPr lang="fr-FR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67608" y="2060848"/>
            <a:ext cx="847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HASO LIFT = The best of </a:t>
            </a:r>
            <a:r>
              <a:rPr lang="fr-FR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Shack</a:t>
            </a:r>
            <a:r>
              <a:rPr lang="fr-FR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-Hartmann </a:t>
            </a:r>
            <a:r>
              <a:rPr lang="fr-FR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lang="fr-FR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High </a:t>
            </a:r>
            <a:r>
              <a:rPr lang="fr-FR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sampling</a:t>
            </a:r>
            <a:r>
              <a:rPr lang="fr-FR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density</a:t>
            </a:r>
            <a:endParaRPr lang="fr-FR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057" y="26573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</a:t>
            </a:r>
            <a:r>
              <a:rPr lang="fr-FR" sz="15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</a:t>
            </a: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fr-FR" sz="1500" dirty="0">
                <a:solidFill>
                  <a:prstClr val="black"/>
                </a:solidFill>
                <a:latin typeface="Symbol" panose="05050102010706020507" pitchFamily="18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/100 RMS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fr-FR" sz="15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Huge</a:t>
            </a: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5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</a:t>
            </a: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range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fr-FR" sz="15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Insensitive</a:t>
            </a: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vibrations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fr-FR" sz="15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high spatial </a:t>
            </a:r>
            <a:r>
              <a:rPr lang="fr-FR" sz="15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resolution</a:t>
            </a:r>
            <a:endParaRPr lang="fr-FR" sz="15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0057" y="387488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HASO LIFT 272 : 200x</a:t>
            </a:r>
            <a:r>
              <a:rPr lang="fr-FR" sz="15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272</a:t>
            </a: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phase points</a:t>
            </a:r>
          </a:p>
          <a:p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HASO LIFT 680 : 504x</a:t>
            </a:r>
            <a:r>
              <a:rPr lang="fr-FR" sz="15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680</a:t>
            </a:r>
            <a:r>
              <a:rPr lang="fr-FR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phase points</a:t>
            </a:r>
            <a:endParaRPr lang="en-US" sz="15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8887" y="4869161"/>
            <a:ext cx="865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HASO LIFT opens the door to new applications and, together with R-Flex LA, allows for multispectral interferometry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85160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2DA032B-939D-694E-5946-BBAB636A267F}"/>
              </a:ext>
            </a:extLst>
          </p:cNvPr>
          <p:cNvSpPr txBox="1"/>
          <p:nvPr/>
        </p:nvSpPr>
        <p:spPr>
          <a:xfrm rot="18989487">
            <a:off x="-399906" y="3118303"/>
            <a:ext cx="25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Calibri"/>
              </a:rPr>
              <a:t>HASO LIFT 272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2C03E8-1F88-B3F8-2FF5-AE943529B162}"/>
              </a:ext>
            </a:extLst>
          </p:cNvPr>
          <p:cNvSpPr txBox="1"/>
          <p:nvPr/>
        </p:nvSpPr>
        <p:spPr>
          <a:xfrm rot="18988028">
            <a:off x="-314430" y="5283288"/>
            <a:ext cx="25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Calibri"/>
              </a:rPr>
              <a:t>HASO4 BROADBAND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FF0310-A222-0132-CA57-795CF23F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09" y="2133308"/>
            <a:ext cx="1827505" cy="19103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D7894B-5F1B-67F8-B249-CA986819A45F}"/>
              </a:ext>
            </a:extLst>
          </p:cNvPr>
          <p:cNvSpPr txBox="1"/>
          <p:nvPr/>
        </p:nvSpPr>
        <p:spPr>
          <a:xfrm>
            <a:off x="1490851" y="1192832"/>
            <a:ext cx="925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272 and HASO4 BROADBAND</a:t>
            </a:r>
            <a:endParaRPr lang="fr-FR" sz="1500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FFE260-5E54-24E3-D319-E4137414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75" y="2852379"/>
            <a:ext cx="7991302" cy="9584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26DF5E-C5B1-3ECD-0943-68D167E34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027" y="4512766"/>
            <a:ext cx="2042475" cy="19103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38E8DA-D813-CCDF-62A1-6712A3FC9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678" y="4724691"/>
            <a:ext cx="7845548" cy="1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2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766FFBC-467F-49BD-B291-047A35DC0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8527" r="19087" b="8689"/>
          <a:stretch/>
        </p:blipFill>
        <p:spPr>
          <a:xfrm rot="10800000" flipH="1">
            <a:off x="1576579" y="1964415"/>
            <a:ext cx="2748097" cy="27561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15495" y="4707050"/>
            <a:ext cx="2180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hologram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sent to 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27907" y="2992984"/>
            <a:ext cx="26813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standard</a:t>
            </a:r>
          </a:p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-Hartmann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86217" y="4845557"/>
            <a:ext cx="20224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B8BCD8-77FD-442A-B5E5-65C9A96F730B}"/>
              </a:ext>
            </a:extLst>
          </p:cNvPr>
          <p:cNvSpPr txBox="1"/>
          <p:nvPr/>
        </p:nvSpPr>
        <p:spPr>
          <a:xfrm>
            <a:off x="2733881" y="1196752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680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6" t="30183" r="26247" b="19173"/>
          <a:stretch/>
        </p:blipFill>
        <p:spPr>
          <a:xfrm>
            <a:off x="7812447" y="1964415"/>
            <a:ext cx="2782733" cy="27696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9" y="3477729"/>
            <a:ext cx="2672247" cy="26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1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EB8BCD8-77FD-442A-B5E5-65C9A96F730B}"/>
              </a:ext>
            </a:extLst>
          </p:cNvPr>
          <p:cNvSpPr txBox="1"/>
          <p:nvPr/>
        </p:nvSpPr>
        <p:spPr>
          <a:xfrm>
            <a:off x="2805505" y="1196752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680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15495" y="4707050"/>
            <a:ext cx="2180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hologram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sent to 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37842" y="2780936"/>
            <a:ext cx="26813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standard</a:t>
            </a:r>
          </a:p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-Hartmann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4228" y="4707050"/>
            <a:ext cx="20224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6" t="32385" r="25785" b="21375"/>
          <a:stretch/>
        </p:blipFill>
        <p:spPr>
          <a:xfrm>
            <a:off x="7693694" y="1939741"/>
            <a:ext cx="2823544" cy="25231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7" t="32384" r="25784" b="21375"/>
          <a:stretch/>
        </p:blipFill>
        <p:spPr>
          <a:xfrm>
            <a:off x="4637841" y="3445467"/>
            <a:ext cx="2823544" cy="2523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12205" r="18820" b="12207"/>
          <a:stretch/>
        </p:blipFill>
        <p:spPr>
          <a:xfrm flipH="1" flipV="1">
            <a:off x="1631503" y="1974081"/>
            <a:ext cx="2808312" cy="25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3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B52510-8C66-4D61-8F69-3C5D7D4CF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290"/>
          <a:stretch/>
        </p:blipFill>
        <p:spPr>
          <a:xfrm>
            <a:off x="4637838" y="2677240"/>
            <a:ext cx="2970330" cy="21873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1BC7A7-47FB-48D1-98ED-0369062C6B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0"/>
          <a:stretch/>
        </p:blipFill>
        <p:spPr>
          <a:xfrm>
            <a:off x="7662182" y="2672922"/>
            <a:ext cx="2949707" cy="21691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EE15A2-5DC4-4BBB-A9B8-F112126AB7D7}"/>
              </a:ext>
            </a:extLst>
          </p:cNvPr>
          <p:cNvSpPr txBox="1"/>
          <p:nvPr/>
        </p:nvSpPr>
        <p:spPr>
          <a:xfrm>
            <a:off x="1559541" y="1207349"/>
            <a:ext cx="9126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Example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: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small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diameter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phase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gaussian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defect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(FWHM = 2 µ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lens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)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FD3AE0-CCBD-444C-B93B-7F236A35AE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9"/>
          <a:stretch/>
        </p:blipFill>
        <p:spPr>
          <a:xfrm>
            <a:off x="1528960" y="2672916"/>
            <a:ext cx="3000869" cy="21873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28585" y="2181924"/>
            <a:ext cx="15856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Zoom x4 :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reference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FWHM = 8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65190" y="2196362"/>
            <a:ext cx="13436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Standard HASO</a:t>
            </a: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FWHM = 2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4444" y="2132864"/>
            <a:ext cx="16330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Enhanced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resolution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FWHM = 2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01635" y="5448608"/>
            <a:ext cx="4783233" cy="41549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100" dirty="0" err="1">
                <a:solidFill>
                  <a:prstClr val="black"/>
                </a:solidFill>
                <a:latin typeface="Calibri"/>
              </a:rPr>
              <a:t>Enhanced</a:t>
            </a:r>
            <a:r>
              <a:rPr lang="fr-FR" sz="2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prstClr val="black"/>
                </a:solidFill>
                <a:latin typeface="Calibri"/>
              </a:rPr>
              <a:t>resolution</a:t>
            </a:r>
            <a:r>
              <a:rPr lang="fr-FR" sz="21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fr-FR" sz="2100" dirty="0" err="1">
                <a:solidFill>
                  <a:prstClr val="black"/>
                </a:solidFill>
                <a:latin typeface="Calibri"/>
              </a:rPr>
              <a:t>refrence</a:t>
            </a:r>
            <a:r>
              <a:rPr lang="fr-FR" sz="2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prstClr val="black"/>
                </a:solidFill>
                <a:latin typeface="Calibri"/>
              </a:rPr>
              <a:t>resolution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44401" y="4880569"/>
            <a:ext cx="10670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PV = 260 nm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65198" y="4881526"/>
            <a:ext cx="10670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  <a:latin typeface="Calibri"/>
              </a:rPr>
              <a:t>PV = 150 nm</a:t>
            </a:r>
            <a:endParaRPr lang="en-US" sz="135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850314" y="4880569"/>
            <a:ext cx="10670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00B050"/>
                </a:solidFill>
                <a:latin typeface="Calibri"/>
              </a:rPr>
              <a:t>PV = 280 nm</a:t>
            </a:r>
            <a:endParaRPr lang="en-US" sz="135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39472" y="5096218"/>
            <a:ext cx="25146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Detectable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but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wrong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amplitude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05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FEE15A2-5DC4-4BBB-A9B8-F112126AB7D7}"/>
              </a:ext>
            </a:extLst>
          </p:cNvPr>
          <p:cNvSpPr txBox="1"/>
          <p:nvPr/>
        </p:nvSpPr>
        <p:spPr>
          <a:xfrm>
            <a:off x="1545944" y="1219053"/>
            <a:ext cx="9126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Example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: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small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diameter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phase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gaussian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defect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(FWHM = 1 µ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lens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)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28585" y="2181924"/>
            <a:ext cx="15856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Zoom x4 :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reference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FWHM = 4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65190" y="2196362"/>
            <a:ext cx="13436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Standard HASO</a:t>
            </a: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FWHM = 1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4444" y="2132864"/>
            <a:ext cx="16330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Enhanced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resolution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FWHM = 1 µ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lens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01635" y="5448608"/>
            <a:ext cx="4783233" cy="41549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100" dirty="0" err="1">
                <a:solidFill>
                  <a:prstClr val="black"/>
                </a:solidFill>
                <a:latin typeface="Calibri"/>
              </a:rPr>
              <a:t>Enhanced</a:t>
            </a:r>
            <a:r>
              <a:rPr lang="fr-FR" sz="2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prstClr val="black"/>
                </a:solidFill>
                <a:latin typeface="Calibri"/>
              </a:rPr>
              <a:t>resolution</a:t>
            </a:r>
            <a:r>
              <a:rPr lang="fr-FR" sz="21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fr-FR" sz="2100" dirty="0" err="1">
                <a:solidFill>
                  <a:prstClr val="black"/>
                </a:solidFill>
                <a:latin typeface="Calibri"/>
              </a:rPr>
              <a:t>refrence</a:t>
            </a:r>
            <a:r>
              <a:rPr lang="fr-FR" sz="2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prstClr val="black"/>
                </a:solidFill>
                <a:latin typeface="Calibri"/>
              </a:rPr>
              <a:t>resolution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44398" y="4880569"/>
            <a:ext cx="978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PV = 44 nm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65190" y="4881526"/>
            <a:ext cx="978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  <a:latin typeface="Calibri"/>
              </a:rPr>
              <a:t>PV = 17 nm</a:t>
            </a:r>
            <a:endParaRPr lang="en-US" sz="135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850306" y="4880569"/>
            <a:ext cx="978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00B050"/>
                </a:solidFill>
                <a:latin typeface="Calibri"/>
              </a:rPr>
              <a:t>PV = 36 nm</a:t>
            </a:r>
            <a:endParaRPr lang="en-US" sz="135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39472" y="5096218"/>
            <a:ext cx="27307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Hardly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detectable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wrong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amplitude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AF0F73-B374-43DC-9D7D-891D265EF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4" r="9173" b="-773"/>
          <a:stretch/>
        </p:blipFill>
        <p:spPr>
          <a:xfrm>
            <a:off x="1520023" y="2621794"/>
            <a:ext cx="3024336" cy="224568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86D320F-BE9A-4D92-9CC1-F605817C3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087" y="2666675"/>
            <a:ext cx="3329810" cy="21873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51063D5-20F6-448E-9182-37ED94433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7649551" y="2672922"/>
            <a:ext cx="2970330" cy="21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8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61320" y="1219667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Standard </a:t>
            </a:r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Shack</a:t>
            </a:r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-Hartmann</a:t>
            </a:r>
            <a:endParaRPr lang="fr-FR" b="1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10602EA-99D9-45FB-925E-B6E481E59687}"/>
              </a:ext>
            </a:extLst>
          </p:cNvPr>
          <p:cNvSpPr txBox="1"/>
          <p:nvPr/>
        </p:nvSpPr>
        <p:spPr>
          <a:xfrm>
            <a:off x="2761320" y="1889317"/>
            <a:ext cx="51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Association of a </a:t>
            </a:r>
            <a:r>
              <a:rPr lang="en-US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microlenses</a:t>
            </a: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array and a detector</a:t>
            </a:r>
          </a:p>
        </p:txBody>
      </p:sp>
      <p:grpSp>
        <p:nvGrpSpPr>
          <p:cNvPr id="34" name="Group 46">
            <a:extLst>
              <a:ext uri="{FF2B5EF4-FFF2-40B4-BE49-F238E27FC236}">
                <a16:creationId xmlns:a16="http://schemas.microsoft.com/office/drawing/2014/main" id="{30B8371F-3BB9-495E-8576-DEA36355F1F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06353" y="2982901"/>
            <a:ext cx="2186289" cy="1677148"/>
            <a:chOff x="2276" y="2160"/>
            <a:chExt cx="844" cy="720"/>
          </a:xfrm>
        </p:grpSpPr>
        <p:sp>
          <p:nvSpPr>
            <p:cNvPr id="39" name="Oval 47">
              <a:extLst>
                <a:ext uri="{FF2B5EF4-FFF2-40B4-BE49-F238E27FC236}">
                  <a16:creationId xmlns:a16="http://schemas.microsoft.com/office/drawing/2014/main" id="{CFB273A5-79E4-4034-8985-C62F26F233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72" y="2168"/>
              <a:ext cx="62" cy="139"/>
            </a:xfrm>
            <a:prstGeom prst="ellips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48">
              <a:extLst>
                <a:ext uri="{FF2B5EF4-FFF2-40B4-BE49-F238E27FC236}">
                  <a16:creationId xmlns:a16="http://schemas.microsoft.com/office/drawing/2014/main" id="{7355F849-F3F8-43EC-A523-E49F73611E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72" y="2307"/>
              <a:ext cx="62" cy="137"/>
            </a:xfrm>
            <a:prstGeom prst="ellips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val 49">
              <a:extLst>
                <a:ext uri="{FF2B5EF4-FFF2-40B4-BE49-F238E27FC236}">
                  <a16:creationId xmlns:a16="http://schemas.microsoft.com/office/drawing/2014/main" id="{171F2822-DD1D-46CC-B156-62DD35F93C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72" y="2444"/>
              <a:ext cx="62" cy="139"/>
            </a:xfrm>
            <a:prstGeom prst="ellips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val 50">
              <a:extLst>
                <a:ext uri="{FF2B5EF4-FFF2-40B4-BE49-F238E27FC236}">
                  <a16:creationId xmlns:a16="http://schemas.microsoft.com/office/drawing/2014/main" id="{1798AF88-8F5E-4339-B1DE-FA2FB049EC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9" y="2588"/>
              <a:ext cx="61" cy="138"/>
            </a:xfrm>
            <a:prstGeom prst="ellips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id="{1A9F7075-217B-4377-87CF-85A9E99D74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8" y="2731"/>
              <a:ext cx="62" cy="139"/>
            </a:xfrm>
            <a:prstGeom prst="ellips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F3AF0CDA-C8F8-4B90-A5D3-177392A24F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76" y="2183"/>
              <a:ext cx="44" cy="691"/>
            </a:xfrm>
            <a:prstGeom prst="rect">
              <a:avLst/>
            </a:prstGeom>
            <a:pattFill prst="ltHorz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4D91C57B-BD51-4C06-8943-869E4D6D656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56" y="2174"/>
              <a:ext cx="0" cy="126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6E3C12E9-684B-44DD-9077-0B6A4E0C98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15" y="2160"/>
              <a:ext cx="0" cy="720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Line 55">
              <a:extLst>
                <a:ext uri="{FF2B5EF4-FFF2-40B4-BE49-F238E27FC236}">
                  <a16:creationId xmlns:a16="http://schemas.microsoft.com/office/drawing/2014/main" id="{5939D6CE-2E7D-4F10-9659-A7C05195E1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1" y="2236"/>
              <a:ext cx="769" cy="0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Line 56">
              <a:extLst>
                <a:ext uri="{FF2B5EF4-FFF2-40B4-BE49-F238E27FC236}">
                  <a16:creationId xmlns:a16="http://schemas.microsoft.com/office/drawing/2014/main" id="{5CBA3124-BB3A-43BA-BA16-D0A87F303E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6" y="2244"/>
              <a:ext cx="330" cy="57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Line 57">
              <a:extLst>
                <a:ext uri="{FF2B5EF4-FFF2-40B4-BE49-F238E27FC236}">
                  <a16:creationId xmlns:a16="http://schemas.microsoft.com/office/drawing/2014/main" id="{D325F6FD-B923-41DF-A06A-34FFDC33B5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5" y="2176"/>
              <a:ext cx="325" cy="51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58">
              <a:extLst>
                <a:ext uri="{FF2B5EF4-FFF2-40B4-BE49-F238E27FC236}">
                  <a16:creationId xmlns:a16="http://schemas.microsoft.com/office/drawing/2014/main" id="{5231620C-8EC0-43C3-A8F2-06F2EB631A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25" y="2223"/>
              <a:ext cx="27" cy="27"/>
            </a:xfrm>
            <a:prstGeom prst="ellipse">
              <a:avLst/>
            </a:prstGeom>
            <a:solidFill>
              <a:srgbClr val="6B0039"/>
            </a:solidFill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Line 59">
              <a:extLst>
                <a:ext uri="{FF2B5EF4-FFF2-40B4-BE49-F238E27FC236}">
                  <a16:creationId xmlns:a16="http://schemas.microsoft.com/office/drawing/2014/main" id="{9001EB63-1A60-428E-8185-99CEC382EBB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1" y="2378"/>
              <a:ext cx="769" cy="0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Line 60">
              <a:extLst>
                <a:ext uri="{FF2B5EF4-FFF2-40B4-BE49-F238E27FC236}">
                  <a16:creationId xmlns:a16="http://schemas.microsoft.com/office/drawing/2014/main" id="{960F8CEC-0725-4650-9694-5CB66469F5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6" y="2387"/>
              <a:ext cx="330" cy="57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Line 61">
              <a:extLst>
                <a:ext uri="{FF2B5EF4-FFF2-40B4-BE49-F238E27FC236}">
                  <a16:creationId xmlns:a16="http://schemas.microsoft.com/office/drawing/2014/main" id="{E72483E7-F888-4DC9-86AC-F091BBC4D4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5" y="2318"/>
              <a:ext cx="325" cy="52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val 62">
              <a:extLst>
                <a:ext uri="{FF2B5EF4-FFF2-40B4-BE49-F238E27FC236}">
                  <a16:creationId xmlns:a16="http://schemas.microsoft.com/office/drawing/2014/main" id="{B2F22A30-7D46-439C-9864-325B0D7976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25" y="2366"/>
              <a:ext cx="27" cy="26"/>
            </a:xfrm>
            <a:prstGeom prst="ellipse">
              <a:avLst/>
            </a:prstGeom>
            <a:solidFill>
              <a:srgbClr val="6B0039"/>
            </a:solidFill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Line 63">
              <a:extLst>
                <a:ext uri="{FF2B5EF4-FFF2-40B4-BE49-F238E27FC236}">
                  <a16:creationId xmlns:a16="http://schemas.microsoft.com/office/drawing/2014/main" id="{651C00C4-1EF3-4455-A4B4-FE4402B33B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1" y="2515"/>
              <a:ext cx="769" cy="0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Line 64">
              <a:extLst>
                <a:ext uri="{FF2B5EF4-FFF2-40B4-BE49-F238E27FC236}">
                  <a16:creationId xmlns:a16="http://schemas.microsoft.com/office/drawing/2014/main" id="{52F759C1-273E-41A7-9F20-31021E278F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6" y="2524"/>
              <a:ext cx="330" cy="57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65">
              <a:extLst>
                <a:ext uri="{FF2B5EF4-FFF2-40B4-BE49-F238E27FC236}">
                  <a16:creationId xmlns:a16="http://schemas.microsoft.com/office/drawing/2014/main" id="{AECD905A-1796-4533-8E22-E380B2FEB6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5" y="2455"/>
              <a:ext cx="325" cy="52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EEF9C642-5FAC-4AA4-BB7A-E229BB2F38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25" y="2503"/>
              <a:ext cx="27" cy="26"/>
            </a:xfrm>
            <a:prstGeom prst="ellipse">
              <a:avLst/>
            </a:prstGeom>
            <a:solidFill>
              <a:srgbClr val="6B0039"/>
            </a:solidFill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Line 67">
              <a:extLst>
                <a:ext uri="{FF2B5EF4-FFF2-40B4-BE49-F238E27FC236}">
                  <a16:creationId xmlns:a16="http://schemas.microsoft.com/office/drawing/2014/main" id="{0976CE20-8AC7-4962-9517-11A84B5EAC7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1" y="2662"/>
              <a:ext cx="769" cy="0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Line 68">
              <a:extLst>
                <a:ext uri="{FF2B5EF4-FFF2-40B4-BE49-F238E27FC236}">
                  <a16:creationId xmlns:a16="http://schemas.microsoft.com/office/drawing/2014/main" id="{0B990BF6-A3F4-4FC6-9F08-95CEFD16D7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6" y="2670"/>
              <a:ext cx="330" cy="57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Line 69">
              <a:extLst>
                <a:ext uri="{FF2B5EF4-FFF2-40B4-BE49-F238E27FC236}">
                  <a16:creationId xmlns:a16="http://schemas.microsoft.com/office/drawing/2014/main" id="{EF3C379B-B17F-4DF9-BCD7-D5B61BEDD4E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5" y="2602"/>
              <a:ext cx="325" cy="51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val 70">
              <a:extLst>
                <a:ext uri="{FF2B5EF4-FFF2-40B4-BE49-F238E27FC236}">
                  <a16:creationId xmlns:a16="http://schemas.microsoft.com/office/drawing/2014/main" id="{0B8E7E95-9A59-4709-B6F3-7199970A7C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25" y="2649"/>
              <a:ext cx="27" cy="27"/>
            </a:xfrm>
            <a:prstGeom prst="ellipse">
              <a:avLst/>
            </a:prstGeom>
            <a:solidFill>
              <a:srgbClr val="6B0039"/>
            </a:solidFill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Line 71">
              <a:extLst>
                <a:ext uri="{FF2B5EF4-FFF2-40B4-BE49-F238E27FC236}">
                  <a16:creationId xmlns:a16="http://schemas.microsoft.com/office/drawing/2014/main" id="{3ECF6BF4-BC2F-48CA-88C6-38E549757E0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1" y="2802"/>
              <a:ext cx="769" cy="0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Line 72">
              <a:extLst>
                <a:ext uri="{FF2B5EF4-FFF2-40B4-BE49-F238E27FC236}">
                  <a16:creationId xmlns:a16="http://schemas.microsoft.com/office/drawing/2014/main" id="{D4979BA3-B5ED-4095-84E8-190AAA2FB0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6" y="2811"/>
              <a:ext cx="330" cy="57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Line 73">
              <a:extLst>
                <a:ext uri="{FF2B5EF4-FFF2-40B4-BE49-F238E27FC236}">
                  <a16:creationId xmlns:a16="http://schemas.microsoft.com/office/drawing/2014/main" id="{E232DF0F-92E8-448C-B4F1-8ECB804B02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55" y="2742"/>
              <a:ext cx="325" cy="52"/>
            </a:xfrm>
            <a:prstGeom prst="line">
              <a:avLst/>
            </a:prstGeom>
            <a:noFill/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Oval 74">
              <a:extLst>
                <a:ext uri="{FF2B5EF4-FFF2-40B4-BE49-F238E27FC236}">
                  <a16:creationId xmlns:a16="http://schemas.microsoft.com/office/drawing/2014/main" id="{E87B412E-71A0-4E3D-8936-FB09B0D7D5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25" y="2790"/>
              <a:ext cx="27" cy="26"/>
            </a:xfrm>
            <a:prstGeom prst="ellipse">
              <a:avLst/>
            </a:prstGeom>
            <a:solidFill>
              <a:srgbClr val="6B0039"/>
            </a:solidFill>
            <a:ln w="9525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Line 75">
              <a:extLst>
                <a:ext uri="{FF2B5EF4-FFF2-40B4-BE49-F238E27FC236}">
                  <a16:creationId xmlns:a16="http://schemas.microsoft.com/office/drawing/2014/main" id="{3F8F720C-C65D-42A5-B52E-57C0AF0656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56" y="2314"/>
              <a:ext cx="0" cy="126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Line 76">
              <a:extLst>
                <a:ext uri="{FF2B5EF4-FFF2-40B4-BE49-F238E27FC236}">
                  <a16:creationId xmlns:a16="http://schemas.microsoft.com/office/drawing/2014/main" id="{9E23F4E9-14CA-45FD-8269-781ADD01EC7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56" y="2454"/>
              <a:ext cx="0" cy="126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Line 77">
              <a:extLst>
                <a:ext uri="{FF2B5EF4-FFF2-40B4-BE49-F238E27FC236}">
                  <a16:creationId xmlns:a16="http://schemas.microsoft.com/office/drawing/2014/main" id="{61A34C6A-4072-4440-8AC6-DEE5E4BCA9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56" y="2594"/>
              <a:ext cx="0" cy="126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Line 78">
              <a:extLst>
                <a:ext uri="{FF2B5EF4-FFF2-40B4-BE49-F238E27FC236}">
                  <a16:creationId xmlns:a16="http://schemas.microsoft.com/office/drawing/2014/main" id="{F51B26F0-D269-4900-B58D-D2EA3FE1B85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56" y="2734"/>
              <a:ext cx="0" cy="126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AutoShape 79">
              <a:extLst>
                <a:ext uri="{FF2B5EF4-FFF2-40B4-BE49-F238E27FC236}">
                  <a16:creationId xmlns:a16="http://schemas.microsoft.com/office/drawing/2014/main" id="{9F027F18-6ED6-4D8D-9AE0-51B8AA5463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020" y="2215"/>
              <a:ext cx="31" cy="43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AutoShape 80">
              <a:extLst>
                <a:ext uri="{FF2B5EF4-FFF2-40B4-BE49-F238E27FC236}">
                  <a16:creationId xmlns:a16="http://schemas.microsoft.com/office/drawing/2014/main" id="{DEE03F75-6F61-46AD-B3BD-7880923E5B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020" y="2494"/>
              <a:ext cx="31" cy="43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AutoShape 81">
              <a:extLst>
                <a:ext uri="{FF2B5EF4-FFF2-40B4-BE49-F238E27FC236}">
                  <a16:creationId xmlns:a16="http://schemas.microsoft.com/office/drawing/2014/main" id="{1D59B75B-C7E0-44A9-9E94-DB25A9912D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020" y="2781"/>
              <a:ext cx="31" cy="43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AutoShape 82">
              <a:extLst>
                <a:ext uri="{FF2B5EF4-FFF2-40B4-BE49-F238E27FC236}">
                  <a16:creationId xmlns:a16="http://schemas.microsoft.com/office/drawing/2014/main" id="{4A8FB29A-A1E6-4D0D-AACB-47E6E282BA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020" y="2354"/>
              <a:ext cx="32" cy="43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AutoShape 83">
              <a:extLst>
                <a:ext uri="{FF2B5EF4-FFF2-40B4-BE49-F238E27FC236}">
                  <a16:creationId xmlns:a16="http://schemas.microsoft.com/office/drawing/2014/main" id="{1860FA26-BBBF-43F7-AC17-20665AD7D3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020" y="2640"/>
              <a:ext cx="31" cy="43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3" name="Group 120">
            <a:extLst>
              <a:ext uri="{FF2B5EF4-FFF2-40B4-BE49-F238E27FC236}">
                <a16:creationId xmlns:a16="http://schemas.microsoft.com/office/drawing/2014/main" id="{D95975AD-BCF2-478E-B813-44348631A8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65385" y="2971753"/>
            <a:ext cx="2086002" cy="1677148"/>
            <a:chOff x="1824" y="2832"/>
            <a:chExt cx="1134" cy="954"/>
          </a:xfrm>
        </p:grpSpPr>
        <p:grpSp>
          <p:nvGrpSpPr>
            <p:cNvPr id="94" name="Group 121">
              <a:extLst>
                <a:ext uri="{FF2B5EF4-FFF2-40B4-BE49-F238E27FC236}">
                  <a16:creationId xmlns:a16="http://schemas.microsoft.com/office/drawing/2014/main" id="{862B452B-2D00-478D-8445-403E342F32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51" y="2835"/>
              <a:ext cx="89" cy="943"/>
              <a:chOff x="4599" y="1831"/>
              <a:chExt cx="186" cy="1966"/>
            </a:xfrm>
          </p:grpSpPr>
          <p:sp>
            <p:nvSpPr>
              <p:cNvPr id="129" name="Oval 122">
                <a:extLst>
                  <a:ext uri="{FF2B5EF4-FFF2-40B4-BE49-F238E27FC236}">
                    <a16:creationId xmlns:a16="http://schemas.microsoft.com/office/drawing/2014/main" id="{4C406A14-9F6C-4CAB-8830-7A465672E9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11" y="1831"/>
                <a:ext cx="174" cy="388"/>
              </a:xfrm>
              <a:prstGeom prst="ellipse">
                <a:avLst/>
              </a:prstGeom>
              <a:noFill/>
              <a:ln w="508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Oval 123">
                <a:extLst>
                  <a:ext uri="{FF2B5EF4-FFF2-40B4-BE49-F238E27FC236}">
                    <a16:creationId xmlns:a16="http://schemas.microsoft.com/office/drawing/2014/main" id="{7A117DEC-D064-4634-AE46-F74D39CAD6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11" y="2219"/>
                <a:ext cx="174" cy="386"/>
              </a:xfrm>
              <a:prstGeom prst="ellipse">
                <a:avLst/>
              </a:prstGeom>
              <a:noFill/>
              <a:ln w="508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Oval 124">
                <a:extLst>
                  <a:ext uri="{FF2B5EF4-FFF2-40B4-BE49-F238E27FC236}">
                    <a16:creationId xmlns:a16="http://schemas.microsoft.com/office/drawing/2014/main" id="{8A1263F3-5459-4FE2-9E10-539BB28404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11" y="2605"/>
                <a:ext cx="174" cy="388"/>
              </a:xfrm>
              <a:prstGeom prst="ellipse">
                <a:avLst/>
              </a:prstGeom>
              <a:noFill/>
              <a:ln w="508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Oval 125">
                <a:extLst>
                  <a:ext uri="{FF2B5EF4-FFF2-40B4-BE49-F238E27FC236}">
                    <a16:creationId xmlns:a16="http://schemas.microsoft.com/office/drawing/2014/main" id="{8A481D8F-3DF3-4119-8F21-9AF01DF02A8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3" y="3007"/>
                <a:ext cx="170" cy="388"/>
              </a:xfrm>
              <a:prstGeom prst="ellipse">
                <a:avLst/>
              </a:prstGeom>
              <a:noFill/>
              <a:ln w="508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Oval 126">
                <a:extLst>
                  <a:ext uri="{FF2B5EF4-FFF2-40B4-BE49-F238E27FC236}">
                    <a16:creationId xmlns:a16="http://schemas.microsoft.com/office/drawing/2014/main" id="{20258983-1E19-4B4C-9366-5334DCB0D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99" y="3409"/>
                <a:ext cx="174" cy="388"/>
              </a:xfrm>
              <a:prstGeom prst="ellipse">
                <a:avLst/>
              </a:prstGeom>
              <a:noFill/>
              <a:ln w="508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Rectangle 127">
              <a:extLst>
                <a:ext uri="{FF2B5EF4-FFF2-40B4-BE49-F238E27FC236}">
                  <a16:creationId xmlns:a16="http://schemas.microsoft.com/office/drawing/2014/main" id="{3A4D7AB5-3527-4F08-B817-3F853743BB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2855"/>
              <a:ext cx="59" cy="929"/>
            </a:xfrm>
            <a:prstGeom prst="rect">
              <a:avLst/>
            </a:prstGeom>
            <a:pattFill prst="ltHorz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Line 128">
              <a:extLst>
                <a:ext uri="{FF2B5EF4-FFF2-40B4-BE49-F238E27FC236}">
                  <a16:creationId xmlns:a16="http://schemas.microsoft.com/office/drawing/2014/main" id="{EF443746-BCA2-4C6B-B4F9-E20C30FC29F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69" y="2832"/>
              <a:ext cx="25" cy="180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Line 129">
              <a:extLst>
                <a:ext uri="{FF2B5EF4-FFF2-40B4-BE49-F238E27FC236}">
                  <a16:creationId xmlns:a16="http://schemas.microsoft.com/office/drawing/2014/main" id="{0193F9C9-1B2B-4A10-AABC-57DCCABF0D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14" y="2870"/>
              <a:ext cx="1011" cy="108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Line 130">
              <a:extLst>
                <a:ext uri="{FF2B5EF4-FFF2-40B4-BE49-F238E27FC236}">
                  <a16:creationId xmlns:a16="http://schemas.microsoft.com/office/drawing/2014/main" id="{35E6326F-9421-448D-9143-87BB6E1F27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10" y="2874"/>
              <a:ext cx="465" cy="140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Line 131">
              <a:extLst>
                <a:ext uri="{FF2B5EF4-FFF2-40B4-BE49-F238E27FC236}">
                  <a16:creationId xmlns:a16="http://schemas.microsoft.com/office/drawing/2014/main" id="{CE4C0F79-07BC-4D01-9EF3-20B66B472F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4" y="2845"/>
              <a:ext cx="453" cy="18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val 132">
              <a:extLst>
                <a:ext uri="{FF2B5EF4-FFF2-40B4-BE49-F238E27FC236}">
                  <a16:creationId xmlns:a16="http://schemas.microsoft.com/office/drawing/2014/main" id="{C51C914E-5FB6-440C-8BB1-8483801269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90" y="2851"/>
              <a:ext cx="36" cy="36"/>
            </a:xfrm>
            <a:prstGeom prst="ellipse">
              <a:avLst/>
            </a:prstGeom>
            <a:solidFill>
              <a:srgbClr val="6B0039"/>
            </a:solidFill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1" name="Group 133">
              <a:extLst>
                <a:ext uri="{FF2B5EF4-FFF2-40B4-BE49-F238E27FC236}">
                  <a16:creationId xmlns:a16="http://schemas.microsoft.com/office/drawing/2014/main" id="{0C5D8BD0-6152-4478-B893-3511C98C02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0" y="3036"/>
              <a:ext cx="1068" cy="169"/>
              <a:chOff x="3637" y="2250"/>
              <a:chExt cx="2227" cy="352"/>
            </a:xfrm>
          </p:grpSpPr>
          <p:sp>
            <p:nvSpPr>
              <p:cNvPr id="125" name="Line 134">
                <a:extLst>
                  <a:ext uri="{FF2B5EF4-FFF2-40B4-BE49-F238E27FC236}">
                    <a16:creationId xmlns:a16="http://schemas.microsoft.com/office/drawing/2014/main" id="{1FAC5F0A-9A87-483B-9D0A-26C096BD9A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709" y="2418"/>
                <a:ext cx="2155" cy="0"/>
              </a:xfrm>
              <a:prstGeom prst="line">
                <a:avLst/>
              </a:prstGeom>
              <a:noFill/>
              <a:ln w="12700">
                <a:solidFill>
                  <a:srgbClr val="6B003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Line 135">
                <a:extLst>
                  <a:ext uri="{FF2B5EF4-FFF2-40B4-BE49-F238E27FC236}">
                    <a16:creationId xmlns:a16="http://schemas.microsoft.com/office/drawing/2014/main" id="{6979CEB1-3478-4342-B5EB-B16C559D1D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3725" y="2442"/>
                <a:ext cx="923" cy="160"/>
              </a:xfrm>
              <a:prstGeom prst="line">
                <a:avLst/>
              </a:prstGeom>
              <a:noFill/>
              <a:ln w="12700">
                <a:solidFill>
                  <a:srgbClr val="6B003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Line 136">
                <a:extLst>
                  <a:ext uri="{FF2B5EF4-FFF2-40B4-BE49-F238E27FC236}">
                    <a16:creationId xmlns:a16="http://schemas.microsoft.com/office/drawing/2014/main" id="{26FAFD4C-275F-4B13-9C5F-10CF217C274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720" y="2250"/>
                <a:ext cx="912" cy="144"/>
              </a:xfrm>
              <a:prstGeom prst="line">
                <a:avLst/>
              </a:prstGeom>
              <a:noFill/>
              <a:ln w="12700">
                <a:solidFill>
                  <a:srgbClr val="6B003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Oval 137">
                <a:extLst>
                  <a:ext uri="{FF2B5EF4-FFF2-40B4-BE49-F238E27FC236}">
                    <a16:creationId xmlns:a16="http://schemas.microsoft.com/office/drawing/2014/main" id="{7871E14A-3466-477C-BE33-FAB970B86B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7" y="2383"/>
                <a:ext cx="75" cy="75"/>
              </a:xfrm>
              <a:prstGeom prst="ellipse">
                <a:avLst/>
              </a:prstGeom>
              <a:solidFill>
                <a:srgbClr val="6B0039"/>
              </a:solidFill>
              <a:ln w="12700">
                <a:solidFill>
                  <a:srgbClr val="6B003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2" name="Line 138">
              <a:extLst>
                <a:ext uri="{FF2B5EF4-FFF2-40B4-BE49-F238E27FC236}">
                  <a16:creationId xmlns:a16="http://schemas.microsoft.com/office/drawing/2014/main" id="{006CAC71-E554-4FC5-A75B-555A9A30A7B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0" y="3216"/>
              <a:ext cx="1005" cy="184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Line 139">
              <a:extLst>
                <a:ext uri="{FF2B5EF4-FFF2-40B4-BE49-F238E27FC236}">
                  <a16:creationId xmlns:a16="http://schemas.microsoft.com/office/drawing/2014/main" id="{3F7B954C-AF48-4B0D-9A6B-6B29C132299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26" y="3389"/>
              <a:ext cx="449" cy="22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Line 140">
              <a:extLst>
                <a:ext uri="{FF2B5EF4-FFF2-40B4-BE49-F238E27FC236}">
                  <a16:creationId xmlns:a16="http://schemas.microsoft.com/office/drawing/2014/main" id="{8D18082E-9708-4908-BA9B-674958120F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26" y="3221"/>
              <a:ext cx="441" cy="175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Oval 141">
              <a:extLst>
                <a:ext uri="{FF2B5EF4-FFF2-40B4-BE49-F238E27FC236}">
                  <a16:creationId xmlns:a16="http://schemas.microsoft.com/office/drawing/2014/main" id="{A2763142-EEC1-473B-8BA7-1932751625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90" y="3384"/>
              <a:ext cx="36" cy="36"/>
            </a:xfrm>
            <a:prstGeom prst="ellipse">
              <a:avLst/>
            </a:prstGeom>
            <a:solidFill>
              <a:srgbClr val="6B0039"/>
            </a:solidFill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6" name="Group 142">
              <a:extLst>
                <a:ext uri="{FF2B5EF4-FFF2-40B4-BE49-F238E27FC236}">
                  <a16:creationId xmlns:a16="http://schemas.microsoft.com/office/drawing/2014/main" id="{001675BD-9F35-437C-8F49-D546BFA20E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0" y="3417"/>
              <a:ext cx="1068" cy="169"/>
              <a:chOff x="3637" y="3044"/>
              <a:chExt cx="2227" cy="352"/>
            </a:xfrm>
          </p:grpSpPr>
          <p:sp>
            <p:nvSpPr>
              <p:cNvPr id="121" name="Line 143">
                <a:extLst>
                  <a:ext uri="{FF2B5EF4-FFF2-40B4-BE49-F238E27FC236}">
                    <a16:creationId xmlns:a16="http://schemas.microsoft.com/office/drawing/2014/main" id="{9C99B7BE-124A-4437-918A-41CA7BF1D3E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709" y="3212"/>
                <a:ext cx="2155" cy="0"/>
              </a:xfrm>
              <a:prstGeom prst="line">
                <a:avLst/>
              </a:prstGeom>
              <a:noFill/>
              <a:ln w="12700">
                <a:solidFill>
                  <a:srgbClr val="6B003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Line 144">
                <a:extLst>
                  <a:ext uri="{FF2B5EF4-FFF2-40B4-BE49-F238E27FC236}">
                    <a16:creationId xmlns:a16="http://schemas.microsoft.com/office/drawing/2014/main" id="{3635FA95-96C0-4F0B-A2DD-4A94778774B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3725" y="3236"/>
                <a:ext cx="923" cy="160"/>
              </a:xfrm>
              <a:prstGeom prst="line">
                <a:avLst/>
              </a:prstGeom>
              <a:noFill/>
              <a:ln w="12700">
                <a:solidFill>
                  <a:srgbClr val="6B003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Line 145">
                <a:extLst>
                  <a:ext uri="{FF2B5EF4-FFF2-40B4-BE49-F238E27FC236}">
                    <a16:creationId xmlns:a16="http://schemas.microsoft.com/office/drawing/2014/main" id="{63533FB2-8B97-4163-9C1D-99F38304187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720" y="3044"/>
                <a:ext cx="912" cy="144"/>
              </a:xfrm>
              <a:prstGeom prst="line">
                <a:avLst/>
              </a:prstGeom>
              <a:noFill/>
              <a:ln w="12700">
                <a:solidFill>
                  <a:srgbClr val="6B003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Oval 146">
                <a:extLst>
                  <a:ext uri="{FF2B5EF4-FFF2-40B4-BE49-F238E27FC236}">
                    <a16:creationId xmlns:a16="http://schemas.microsoft.com/office/drawing/2014/main" id="{B173B241-4C5E-4AB8-B23D-020B2C4CF3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7" y="3177"/>
                <a:ext cx="75" cy="75"/>
              </a:xfrm>
              <a:prstGeom prst="ellipse">
                <a:avLst/>
              </a:prstGeom>
              <a:solidFill>
                <a:srgbClr val="6B0039"/>
              </a:solidFill>
              <a:ln w="12700">
                <a:solidFill>
                  <a:srgbClr val="6B003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7" name="Line 147">
              <a:extLst>
                <a:ext uri="{FF2B5EF4-FFF2-40B4-BE49-F238E27FC236}">
                  <a16:creationId xmlns:a16="http://schemas.microsoft.com/office/drawing/2014/main" id="{7C3F3266-2A02-4915-8962-0AA1C28398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26" y="3596"/>
              <a:ext cx="1004" cy="190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Line 148">
              <a:extLst>
                <a:ext uri="{FF2B5EF4-FFF2-40B4-BE49-F238E27FC236}">
                  <a16:creationId xmlns:a16="http://schemas.microsoft.com/office/drawing/2014/main" id="{C63EF8D7-BFB7-4B22-9257-F90B7ADB23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07" y="3603"/>
              <a:ext cx="475" cy="154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Line 149">
              <a:extLst>
                <a:ext uri="{FF2B5EF4-FFF2-40B4-BE49-F238E27FC236}">
                  <a16:creationId xmlns:a16="http://schemas.microsoft.com/office/drawing/2014/main" id="{5B0A23D3-44A7-48F4-B609-2E769E1920D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14" y="3588"/>
              <a:ext cx="453" cy="19"/>
            </a:xfrm>
            <a:prstGeom prst="line">
              <a:avLst/>
            </a:prstGeom>
            <a:noFill/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Oval 150">
              <a:extLst>
                <a:ext uri="{FF2B5EF4-FFF2-40B4-BE49-F238E27FC236}">
                  <a16:creationId xmlns:a16="http://schemas.microsoft.com/office/drawing/2014/main" id="{1DB74710-8E43-4607-8B32-BF7FD26838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90" y="3574"/>
              <a:ext cx="36" cy="36"/>
            </a:xfrm>
            <a:prstGeom prst="ellipse">
              <a:avLst/>
            </a:prstGeom>
            <a:solidFill>
              <a:srgbClr val="6B0039"/>
            </a:solidFill>
            <a:ln w="12700">
              <a:solidFill>
                <a:srgbClr val="6B003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Line 151">
              <a:extLst>
                <a:ext uri="{FF2B5EF4-FFF2-40B4-BE49-F238E27FC236}">
                  <a16:creationId xmlns:a16="http://schemas.microsoft.com/office/drawing/2014/main" id="{0F302369-592A-43A6-87C7-CAD00A27C8C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69" y="3043"/>
              <a:ext cx="2" cy="157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Line 152">
              <a:extLst>
                <a:ext uri="{FF2B5EF4-FFF2-40B4-BE49-F238E27FC236}">
                  <a16:creationId xmlns:a16="http://schemas.microsoft.com/office/drawing/2014/main" id="{6CC4D068-DE21-4831-8A21-F93C18BEC5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66" y="3224"/>
              <a:ext cx="34" cy="161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Line 153">
              <a:extLst>
                <a:ext uri="{FF2B5EF4-FFF2-40B4-BE49-F238E27FC236}">
                  <a16:creationId xmlns:a16="http://schemas.microsoft.com/office/drawing/2014/main" id="{6F09997D-F9D4-4756-BFF4-701176C0ED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03" y="3409"/>
              <a:ext cx="0" cy="169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Line 154">
              <a:extLst>
                <a:ext uri="{FF2B5EF4-FFF2-40B4-BE49-F238E27FC236}">
                  <a16:creationId xmlns:a16="http://schemas.microsoft.com/office/drawing/2014/main" id="{693863F2-34AE-4D20-957B-AE2600F95A4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67" y="3609"/>
              <a:ext cx="33" cy="161"/>
            </a:xfrm>
            <a:prstGeom prst="line">
              <a:avLst/>
            </a:prstGeom>
            <a:noFill/>
            <a:ln w="76200">
              <a:solidFill>
                <a:srgbClr val="6B003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AutoShape 155">
              <a:extLst>
                <a:ext uri="{FF2B5EF4-FFF2-40B4-BE49-F238E27FC236}">
                  <a16:creationId xmlns:a16="http://schemas.microsoft.com/office/drawing/2014/main" id="{77C3A9A4-128E-4F2B-8C14-30758F5577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560000" flipH="1">
              <a:off x="2820" y="2937"/>
              <a:ext cx="42" cy="58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AutoShape 156">
              <a:extLst>
                <a:ext uri="{FF2B5EF4-FFF2-40B4-BE49-F238E27FC236}">
                  <a16:creationId xmlns:a16="http://schemas.microsoft.com/office/drawing/2014/main" id="{AC75C6AA-97A7-428C-948A-0E73BEF159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5360000" flipH="1">
              <a:off x="2820" y="3198"/>
              <a:ext cx="42" cy="57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AutoShape 157">
              <a:extLst>
                <a:ext uri="{FF2B5EF4-FFF2-40B4-BE49-F238E27FC236}">
                  <a16:creationId xmlns:a16="http://schemas.microsoft.com/office/drawing/2014/main" id="{E8A89A25-2888-4958-B4F7-BEA348E7D6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7040000" flipH="1">
              <a:off x="2809" y="3735"/>
              <a:ext cx="42" cy="58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AutoShape 158">
              <a:extLst>
                <a:ext uri="{FF2B5EF4-FFF2-40B4-BE49-F238E27FC236}">
                  <a16:creationId xmlns:a16="http://schemas.microsoft.com/office/drawing/2014/main" id="{0D784058-0004-48DF-A283-1E872A42FC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823" y="3086"/>
              <a:ext cx="43" cy="58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AutoShape 159">
              <a:extLst>
                <a:ext uri="{FF2B5EF4-FFF2-40B4-BE49-F238E27FC236}">
                  <a16:creationId xmlns:a16="http://schemas.microsoft.com/office/drawing/2014/main" id="{37B628B2-93D0-4225-A652-679C5F3B9C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824" y="3469"/>
              <a:ext cx="42" cy="58"/>
            </a:xfrm>
            <a:prstGeom prst="triangle">
              <a:avLst>
                <a:gd name="adj" fmla="val 49995"/>
              </a:avLst>
            </a:prstGeom>
            <a:solidFill>
              <a:srgbClr val="6B0039"/>
            </a:solidFill>
            <a:ln w="12700">
              <a:solidFill>
                <a:srgbClr val="6B00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60">
              <a:extLst>
                <a:ext uri="{FF2B5EF4-FFF2-40B4-BE49-F238E27FC236}">
                  <a16:creationId xmlns:a16="http://schemas.microsoft.com/office/drawing/2014/main" id="{9E8FFAC7-FD72-4C15-A9CA-ECE71A2FE6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5" y="2840"/>
              <a:ext cx="39" cy="940"/>
            </a:xfrm>
            <a:custGeom>
              <a:avLst/>
              <a:gdLst>
                <a:gd name="T0" fmla="*/ 0 w 81"/>
                <a:gd name="T1" fmla="*/ 0 h 1961"/>
                <a:gd name="T2" fmla="*/ 0 w 81"/>
                <a:gd name="T3" fmla="*/ 2 h 1961"/>
                <a:gd name="T4" fmla="*/ 0 w 81"/>
                <a:gd name="T5" fmla="*/ 3 h 1961"/>
                <a:gd name="T6" fmla="*/ 0 w 81"/>
                <a:gd name="T7" fmla="*/ 4 h 1961"/>
                <a:gd name="T8" fmla="*/ 0 w 81"/>
                <a:gd name="T9" fmla="*/ 5 h 1961"/>
                <a:gd name="T10" fmla="*/ 0 w 81"/>
                <a:gd name="T11" fmla="*/ 6 h 1961"/>
                <a:gd name="T12" fmla="*/ 0 w 81"/>
                <a:gd name="T13" fmla="*/ 7 h 1961"/>
                <a:gd name="T14" fmla="*/ 0 w 81"/>
                <a:gd name="T15" fmla="*/ 9 h 1961"/>
                <a:gd name="T16" fmla="*/ 0 w 81"/>
                <a:gd name="T17" fmla="*/ 10 h 1961"/>
                <a:gd name="T18" fmla="*/ 0 w 81"/>
                <a:gd name="T19" fmla="*/ 12 h 1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1961"/>
                <a:gd name="T32" fmla="*/ 81 w 81"/>
                <a:gd name="T33" fmla="*/ 1961 h 19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1961">
                  <a:moveTo>
                    <a:pt x="64" y="0"/>
                  </a:moveTo>
                  <a:lnTo>
                    <a:pt x="8" y="360"/>
                  </a:lnTo>
                  <a:lnTo>
                    <a:pt x="0" y="536"/>
                  </a:lnTo>
                  <a:lnTo>
                    <a:pt x="0" y="752"/>
                  </a:lnTo>
                  <a:lnTo>
                    <a:pt x="16" y="872"/>
                  </a:lnTo>
                  <a:lnTo>
                    <a:pt x="72" y="1128"/>
                  </a:lnTo>
                  <a:lnTo>
                    <a:pt x="80" y="1248"/>
                  </a:lnTo>
                  <a:lnTo>
                    <a:pt x="80" y="1528"/>
                  </a:lnTo>
                  <a:lnTo>
                    <a:pt x="64" y="1680"/>
                  </a:lnTo>
                  <a:lnTo>
                    <a:pt x="0" y="1960"/>
                  </a:lnTo>
                </a:path>
              </a:pathLst>
            </a:custGeom>
            <a:noFill/>
            <a:ln w="76200" cap="rnd" cmpd="sng">
              <a:solidFill>
                <a:srgbClr val="6B003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4" name="Picture 2060" descr="D:\Imagine Optic\communication\archives images\images haso\visu cam.jpg">
            <a:extLst>
              <a:ext uri="{FF2B5EF4-FFF2-40B4-BE49-F238E27FC236}">
                <a16:creationId xmlns:a16="http://schemas.microsoft.com/office/drawing/2014/main" id="{7E8EA015-5ADE-4939-9B69-6AF76492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3194" y="2652045"/>
            <a:ext cx="2328155" cy="212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ZoneTexte 134">
            <a:extLst>
              <a:ext uri="{FF2B5EF4-FFF2-40B4-BE49-F238E27FC236}">
                <a16:creationId xmlns:a16="http://schemas.microsoft.com/office/drawing/2014/main" id="{CE365D4A-F8A5-4946-934F-B1A07D83C2A6}"/>
              </a:ext>
            </a:extLst>
          </p:cNvPr>
          <p:cNvSpPr txBox="1"/>
          <p:nvPr/>
        </p:nvSpPr>
        <p:spPr>
          <a:xfrm>
            <a:off x="2899774" y="5638333"/>
            <a:ext cx="632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Spot positions are proportional to the local </a:t>
            </a:r>
            <a:r>
              <a:rPr lang="en-US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wavefront</a:t>
            </a: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slopes</a:t>
            </a:r>
          </a:p>
        </p:txBody>
      </p:sp>
    </p:spTree>
    <p:extLst>
      <p:ext uri="{BB962C8B-B14F-4D97-AF65-F5344CB8AC3E}">
        <p14:creationId xmlns:p14="http://schemas.microsoft.com/office/powerpoint/2010/main" val="3641369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EB8BCD8-77FD-442A-B5E5-65C9A96F730B}"/>
              </a:ext>
            </a:extLst>
          </p:cNvPr>
          <p:cNvSpPr txBox="1"/>
          <p:nvPr/>
        </p:nvSpPr>
        <p:spPr>
          <a:xfrm>
            <a:off x="2733881" y="1207123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272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15495" y="4707050"/>
            <a:ext cx="2180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hologram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sent to 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27907" y="2992984"/>
            <a:ext cx="26813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standard</a:t>
            </a:r>
          </a:p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-Hartmann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4229" y="4695320"/>
            <a:ext cx="20224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2596"/>
          <a:stretch/>
        </p:blipFill>
        <p:spPr>
          <a:xfrm flipV="1">
            <a:off x="4901210" y="3915054"/>
            <a:ext cx="2105518" cy="16201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10702" r="549" b="10453"/>
          <a:stretch/>
        </p:blipFill>
        <p:spPr>
          <a:xfrm>
            <a:off x="1820102" y="2703001"/>
            <a:ext cx="2160240" cy="17281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t="1662"/>
          <a:stretch/>
        </p:blipFill>
        <p:spPr>
          <a:xfrm flipV="1">
            <a:off x="8202239" y="2348880"/>
            <a:ext cx="2105518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8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EB8BCD8-77FD-442A-B5E5-65C9A96F730B}"/>
              </a:ext>
            </a:extLst>
          </p:cNvPr>
          <p:cNvSpPr txBox="1"/>
          <p:nvPr/>
        </p:nvSpPr>
        <p:spPr>
          <a:xfrm>
            <a:off x="2747628" y="1688733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680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70090" y="4007558"/>
            <a:ext cx="2180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hologram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sent to 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84181" y="3464279"/>
            <a:ext cx="21062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standard</a:t>
            </a:r>
          </a:p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-Hartmann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4229" y="4146065"/>
            <a:ext cx="20224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 t="37890" r="21650" b="25779"/>
          <a:stretch/>
        </p:blipFill>
        <p:spPr>
          <a:xfrm>
            <a:off x="7246776" y="2184195"/>
            <a:ext cx="3294366" cy="17821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 t="37890" r="21650" b="25779"/>
          <a:stretch/>
        </p:blipFill>
        <p:spPr>
          <a:xfrm>
            <a:off x="4205790" y="4196825"/>
            <a:ext cx="3294366" cy="17821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21266" r="9448" b="22867"/>
          <a:stretch/>
        </p:blipFill>
        <p:spPr>
          <a:xfrm flipH="1" flipV="1">
            <a:off x="1515281" y="2184196"/>
            <a:ext cx="3312539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84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D9901B-F39C-47EC-9B03-1AB99A09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6384" r="6688" b="7839"/>
          <a:stretch/>
        </p:blipFill>
        <p:spPr>
          <a:xfrm>
            <a:off x="2099556" y="2240868"/>
            <a:ext cx="5724636" cy="31863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01634" y="1201256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Spot </a:t>
            </a:r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differences</a:t>
            </a:r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for the 9 first Legendre @ 650 nm</a:t>
            </a:r>
            <a:endParaRPr lang="fr-FR" b="1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D9E55E-6816-4CC8-9AD2-456740AA0951}"/>
              </a:ext>
            </a:extLst>
          </p:cNvPr>
          <p:cNvSpPr txBox="1"/>
          <p:nvPr/>
        </p:nvSpPr>
        <p:spPr>
          <a:xfrm>
            <a:off x="5717958" y="2510905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Tilt X and tilt Y influences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5249070-6295-4EA1-A070-F1230486483B}"/>
              </a:ext>
            </a:extLst>
          </p:cNvPr>
          <p:cNvCxnSpPr/>
          <p:nvPr/>
        </p:nvCxnSpPr>
        <p:spPr>
          <a:xfrm flipH="1">
            <a:off x="4907868" y="2834934"/>
            <a:ext cx="810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F7E66D1-202E-4A94-AD88-A35D7AAA0CB5}"/>
              </a:ext>
            </a:extLst>
          </p:cNvPr>
          <p:cNvSpPr txBox="1"/>
          <p:nvPr/>
        </p:nvSpPr>
        <p:spPr>
          <a:xfrm>
            <a:off x="7073273" y="3404182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Focus, 45°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astigmatism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and 0°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astigmatism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influences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5249070-6295-4EA1-A070-F1230486483B}"/>
              </a:ext>
            </a:extLst>
          </p:cNvPr>
          <p:cNvCxnSpPr/>
          <p:nvPr/>
        </p:nvCxnSpPr>
        <p:spPr>
          <a:xfrm flipH="1">
            <a:off x="6258018" y="3853880"/>
            <a:ext cx="810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E879005-4D08-427E-9811-49F0C84EEA2F}"/>
              </a:ext>
            </a:extLst>
          </p:cNvPr>
          <p:cNvSpPr txBox="1"/>
          <p:nvPr/>
        </p:nvSpPr>
        <p:spPr>
          <a:xfrm>
            <a:off x="8485971" y="4521538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3rd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order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influences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5249070-6295-4EA1-A070-F1230486483B}"/>
              </a:ext>
            </a:extLst>
          </p:cNvPr>
          <p:cNvCxnSpPr/>
          <p:nvPr/>
        </p:nvCxnSpPr>
        <p:spPr>
          <a:xfrm flipH="1">
            <a:off x="7662174" y="4833156"/>
            <a:ext cx="810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8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EB8BCD8-77FD-442A-B5E5-65C9A96F730B}"/>
              </a:ext>
            </a:extLst>
          </p:cNvPr>
          <p:cNvSpPr txBox="1"/>
          <p:nvPr/>
        </p:nvSpPr>
        <p:spPr>
          <a:xfrm>
            <a:off x="2747628" y="1688733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HASO LIFT 272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15495" y="4707050"/>
            <a:ext cx="2180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hologram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sent to 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27907" y="2992984"/>
            <a:ext cx="26813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standard</a:t>
            </a:r>
          </a:p>
          <a:p>
            <a:r>
              <a:rPr lang="fr-FR" sz="1350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-Hartmann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4229" y="4695320"/>
            <a:ext cx="20224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Phase reconstruction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algorithm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2589"/>
          <a:stretch/>
        </p:blipFill>
        <p:spPr>
          <a:xfrm>
            <a:off x="1792070" y="2564904"/>
            <a:ext cx="2043085" cy="20522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22" y="3602310"/>
            <a:ext cx="2726948" cy="21050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114" y="2341599"/>
            <a:ext cx="2726948" cy="21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5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85304" y="1185903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Shack</a:t>
            </a:r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-Hartmann </a:t>
            </a:r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hartmanngram</a:t>
            </a:r>
            <a:endParaRPr lang="fr-FR" b="1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60" y="2399934"/>
            <a:ext cx="3844402" cy="3747527"/>
          </a:xfrm>
          <a:prstGeom prst="rect">
            <a:avLst/>
          </a:prstGeom>
        </p:spPr>
      </p:pic>
      <p:pic>
        <p:nvPicPr>
          <p:cNvPr id="2" name="Picture 5" descr="Microlentilles">
            <a:extLst>
              <a:ext uri="{FF2B5EF4-FFF2-40B4-BE49-F238E27FC236}">
                <a16:creationId xmlns:a16="http://schemas.microsoft.com/office/drawing/2014/main" id="{2F46601B-0E3B-99DF-86E0-380AAC9B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297" y="2213503"/>
            <a:ext cx="1800200" cy="14163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7A73D7C-0A1E-2E6A-B867-B39CCCDE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4112" y="3949429"/>
            <a:ext cx="2553712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6FC882-66E2-EBDD-A094-1C66163C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51" y="3629837"/>
            <a:ext cx="3531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Square microlenses</a:t>
            </a:r>
          </a:p>
          <a:p>
            <a:endParaRPr lang="fr-FR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fr-F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focale </a:t>
            </a:r>
            <a:r>
              <a:rPr lang="fr-FR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length</a:t>
            </a:r>
            <a:r>
              <a:rPr lang="fr-F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f, Size D</a:t>
            </a:r>
          </a:p>
          <a:p>
            <a:r>
              <a:rPr lang="fr-F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On the detector : Sinc² </a:t>
            </a:r>
            <a:r>
              <a:rPr lang="fr-FR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function</a:t>
            </a:r>
            <a:endParaRPr lang="fr-FR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11B3AC2-C75D-41A6-EA1B-868DB2C11980}"/>
              </a:ext>
            </a:extLst>
          </p:cNvPr>
          <p:cNvCxnSpPr/>
          <p:nvPr/>
        </p:nvCxnSpPr>
        <p:spPr>
          <a:xfrm flipH="1">
            <a:off x="2739976" y="5533605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D911E95-5BA0-140B-966F-5E9637297BCF}"/>
              </a:ext>
            </a:extLst>
          </p:cNvPr>
          <p:cNvCxnSpPr/>
          <p:nvPr/>
        </p:nvCxnSpPr>
        <p:spPr>
          <a:xfrm flipH="1">
            <a:off x="2739976" y="5173565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1B909E47-6973-C787-C585-452AB56B4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32054"/>
              </p:ext>
            </p:extLst>
          </p:nvPr>
        </p:nvGraphicFramePr>
        <p:xfrm>
          <a:off x="566193" y="5252666"/>
          <a:ext cx="1984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965160" imgH="393480" progId="Equation.3">
                  <p:embed/>
                </p:oleObj>
              </mc:Choice>
              <mc:Fallback>
                <p:oleObj name="Équation" r:id="rId5" imgW="965160" imgH="393480" progId="Equation.3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2F85879B-5212-1C5C-6C7E-2FA79E040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93" y="5252666"/>
                        <a:ext cx="1984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id="{8845DF32-A0EE-4490-3936-7B20E5E8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7723" y="1962166"/>
            <a:ext cx="1800201" cy="166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1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30" y="2833192"/>
            <a:ext cx="1435894" cy="14073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01635" y="1138199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Concept : phase </a:t>
            </a:r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retrieval</a:t>
            </a:r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at </a:t>
            </a:r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microlens</a:t>
            </a:r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scale</a:t>
            </a:r>
            <a:endParaRPr lang="fr-FR" b="1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341694" y="2996952"/>
            <a:ext cx="0" cy="1512168"/>
          </a:xfrm>
          <a:prstGeom prst="straightConnector1">
            <a:avLst/>
          </a:prstGeom>
          <a:ln>
            <a:solidFill>
              <a:srgbClr val="44A7B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>
            <a:off x="2693622" y="2996962"/>
            <a:ext cx="446700" cy="1512167"/>
          </a:xfrm>
          <a:custGeom>
            <a:avLst/>
            <a:gdLst>
              <a:gd name="connsiteX0" fmla="*/ 0 w 1099656"/>
              <a:gd name="connsiteY0" fmla="*/ 0 h 1848135"/>
              <a:gd name="connsiteX1" fmla="*/ 725863 w 1099656"/>
              <a:gd name="connsiteY1" fmla="*/ 414779 h 1848135"/>
              <a:gd name="connsiteX2" fmla="*/ 452486 w 1099656"/>
              <a:gd name="connsiteY2" fmla="*/ 1168924 h 1848135"/>
              <a:gd name="connsiteX3" fmla="*/ 1018094 w 1099656"/>
              <a:gd name="connsiteY3" fmla="*/ 1772239 h 1848135"/>
              <a:gd name="connsiteX4" fmla="*/ 1084082 w 1099656"/>
              <a:gd name="connsiteY4" fmla="*/ 1819373 h 184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656" h="1848135">
                <a:moveTo>
                  <a:pt x="0" y="0"/>
                </a:moveTo>
                <a:cubicBezTo>
                  <a:pt x="325224" y="109979"/>
                  <a:pt x="650449" y="219958"/>
                  <a:pt x="725863" y="414779"/>
                </a:cubicBezTo>
                <a:cubicBezTo>
                  <a:pt x="801277" y="609600"/>
                  <a:pt x="403781" y="942681"/>
                  <a:pt x="452486" y="1168924"/>
                </a:cubicBezTo>
                <a:cubicBezTo>
                  <a:pt x="501191" y="1395167"/>
                  <a:pt x="912828" y="1663831"/>
                  <a:pt x="1018094" y="1772239"/>
                </a:cubicBezTo>
                <a:cubicBezTo>
                  <a:pt x="1123360" y="1880647"/>
                  <a:pt x="1103721" y="1850010"/>
                  <a:pt x="1084082" y="1819373"/>
                </a:cubicBezTo>
              </a:path>
            </a:pathLst>
          </a:custGeom>
          <a:noFill/>
          <a:ln>
            <a:solidFill>
              <a:srgbClr val="44A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583832" y="2876598"/>
            <a:ext cx="0" cy="14165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7" idx="0"/>
          </p:cNvCxnSpPr>
          <p:nvPr/>
        </p:nvCxnSpPr>
        <p:spPr>
          <a:xfrm flipV="1">
            <a:off x="2693622" y="2996961"/>
            <a:ext cx="6480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140322" y="4509120"/>
            <a:ext cx="201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341694" y="2996952"/>
            <a:ext cx="1242138" cy="486054"/>
          </a:xfrm>
          <a:prstGeom prst="line">
            <a:avLst/>
          </a:prstGeom>
          <a:ln>
            <a:solidFill>
              <a:srgbClr val="44A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3341694" y="3483006"/>
            <a:ext cx="1242138" cy="1026114"/>
          </a:xfrm>
          <a:prstGeom prst="line">
            <a:avLst/>
          </a:prstGeom>
          <a:ln>
            <a:solidFill>
              <a:srgbClr val="44A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 flipH="1">
            <a:off x="5460767" y="3452966"/>
            <a:ext cx="34289" cy="34289"/>
          </a:xfrm>
          <a:prstGeom prst="ellipse">
            <a:avLst/>
          </a:prstGeom>
          <a:solidFill>
            <a:srgbClr val="44A7BE"/>
          </a:solidFill>
          <a:ln>
            <a:solidFill>
              <a:srgbClr val="44A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7770186" y="2294874"/>
            <a:ext cx="0" cy="1512168"/>
          </a:xfrm>
          <a:prstGeom prst="straightConnector1">
            <a:avLst/>
          </a:prstGeom>
          <a:ln>
            <a:solidFill>
              <a:srgbClr val="44A7B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7122114" y="2294883"/>
            <a:ext cx="648072" cy="1"/>
          </a:xfrm>
          <a:prstGeom prst="line">
            <a:avLst/>
          </a:prstGeom>
          <a:ln>
            <a:solidFill>
              <a:srgbClr val="44A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568814" y="3807042"/>
            <a:ext cx="201372" cy="0"/>
          </a:xfrm>
          <a:prstGeom prst="line">
            <a:avLst/>
          </a:prstGeom>
          <a:ln>
            <a:solidFill>
              <a:srgbClr val="44A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7122114" y="2294874"/>
            <a:ext cx="446700" cy="1512168"/>
          </a:xfrm>
          <a:prstGeom prst="line">
            <a:avLst/>
          </a:prstGeom>
          <a:ln w="38100">
            <a:solidFill>
              <a:srgbClr val="44A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7773966" y="4008692"/>
            <a:ext cx="0" cy="1512168"/>
          </a:xfrm>
          <a:prstGeom prst="straightConnector1">
            <a:avLst/>
          </a:prstGeom>
          <a:ln>
            <a:solidFill>
              <a:srgbClr val="44A7B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 48"/>
          <p:cNvSpPr/>
          <p:nvPr/>
        </p:nvSpPr>
        <p:spPr>
          <a:xfrm>
            <a:off x="7125894" y="4008701"/>
            <a:ext cx="446700" cy="1512167"/>
          </a:xfrm>
          <a:custGeom>
            <a:avLst/>
            <a:gdLst>
              <a:gd name="connsiteX0" fmla="*/ 0 w 1099656"/>
              <a:gd name="connsiteY0" fmla="*/ 0 h 1848135"/>
              <a:gd name="connsiteX1" fmla="*/ 725863 w 1099656"/>
              <a:gd name="connsiteY1" fmla="*/ 414779 h 1848135"/>
              <a:gd name="connsiteX2" fmla="*/ 452486 w 1099656"/>
              <a:gd name="connsiteY2" fmla="*/ 1168924 h 1848135"/>
              <a:gd name="connsiteX3" fmla="*/ 1018094 w 1099656"/>
              <a:gd name="connsiteY3" fmla="*/ 1772239 h 1848135"/>
              <a:gd name="connsiteX4" fmla="*/ 1084082 w 1099656"/>
              <a:gd name="connsiteY4" fmla="*/ 1819373 h 184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656" h="1848135">
                <a:moveTo>
                  <a:pt x="0" y="0"/>
                </a:moveTo>
                <a:cubicBezTo>
                  <a:pt x="325224" y="109979"/>
                  <a:pt x="650449" y="219958"/>
                  <a:pt x="725863" y="414779"/>
                </a:cubicBezTo>
                <a:cubicBezTo>
                  <a:pt x="801277" y="609600"/>
                  <a:pt x="403781" y="942681"/>
                  <a:pt x="452486" y="1168924"/>
                </a:cubicBezTo>
                <a:cubicBezTo>
                  <a:pt x="501191" y="1395167"/>
                  <a:pt x="912828" y="1663831"/>
                  <a:pt x="1018094" y="1772239"/>
                </a:cubicBezTo>
                <a:cubicBezTo>
                  <a:pt x="1123360" y="1880647"/>
                  <a:pt x="1103721" y="1850010"/>
                  <a:pt x="1084082" y="1819373"/>
                </a:cubicBezTo>
              </a:path>
            </a:pathLst>
          </a:custGeom>
          <a:noFill/>
          <a:ln>
            <a:solidFill>
              <a:srgbClr val="44A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0" name="Connecteur droit 49"/>
          <p:cNvCxnSpPr>
            <a:stCxn id="49" idx="0"/>
          </p:cNvCxnSpPr>
          <p:nvPr/>
        </p:nvCxnSpPr>
        <p:spPr>
          <a:xfrm flipV="1">
            <a:off x="7125894" y="4008700"/>
            <a:ext cx="648072" cy="1"/>
          </a:xfrm>
          <a:prstGeom prst="line">
            <a:avLst/>
          </a:prstGeom>
          <a:ln>
            <a:solidFill>
              <a:srgbClr val="44A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572594" y="5520860"/>
            <a:ext cx="201372" cy="0"/>
          </a:xfrm>
          <a:prstGeom prst="line">
            <a:avLst/>
          </a:prstGeom>
          <a:ln>
            <a:solidFill>
              <a:srgbClr val="44A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8016531" y="2707766"/>
            <a:ext cx="13436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Standard </a:t>
            </a:r>
          </a:p>
          <a:p>
            <a:pPr algn="ctr"/>
            <a:r>
              <a:rPr lang="fr-FR" sz="1350" dirty="0" err="1">
                <a:solidFill>
                  <a:prstClr val="black"/>
                </a:solidFill>
                <a:latin typeface="Calibri"/>
              </a:rPr>
              <a:t>Shack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Hartmann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306917" y="3018545"/>
            <a:ext cx="7925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err="1">
                <a:solidFill>
                  <a:prstClr val="black"/>
                </a:solidFill>
                <a:latin typeface="Calibri"/>
              </a:rPr>
              <a:t>Centroid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H="1">
            <a:off x="5654164" y="3239982"/>
            <a:ext cx="711877" cy="181053"/>
          </a:xfrm>
          <a:prstGeom prst="straightConnector1">
            <a:avLst/>
          </a:prstGeom>
          <a:ln>
            <a:solidFill>
              <a:srgbClr val="44A7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7025342" y="3050964"/>
            <a:ext cx="299015" cy="84494"/>
          </a:xfrm>
          <a:prstGeom prst="straightConnector1">
            <a:avLst/>
          </a:prstGeom>
          <a:ln>
            <a:solidFill>
              <a:srgbClr val="44A7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5395567" y="4678412"/>
            <a:ext cx="14814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PSF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shape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analysis</a:t>
            </a:r>
            <a:endParaRPr lang="fr-FR" sz="135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retrieval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1" name="Connecteur droit avec flèche 60"/>
          <p:cNvCxnSpPr>
            <a:stCxn id="60" idx="0"/>
          </p:cNvCxnSpPr>
          <p:nvPr/>
        </p:nvCxnSpPr>
        <p:spPr>
          <a:xfrm flipH="1" flipV="1">
            <a:off x="5521887" y="3673495"/>
            <a:ext cx="614428" cy="1004917"/>
          </a:xfrm>
          <a:prstGeom prst="straightConnector1">
            <a:avLst/>
          </a:prstGeom>
          <a:ln>
            <a:solidFill>
              <a:srgbClr val="44A7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V="1">
            <a:off x="6823108" y="4849277"/>
            <a:ext cx="407027" cy="7175"/>
          </a:xfrm>
          <a:prstGeom prst="straightConnector1">
            <a:avLst/>
          </a:prstGeom>
          <a:ln>
            <a:solidFill>
              <a:srgbClr val="44A7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7890374" y="4315163"/>
            <a:ext cx="16035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err="1">
                <a:solidFill>
                  <a:prstClr val="black"/>
                </a:solidFill>
                <a:latin typeface="Calibri"/>
              </a:rPr>
              <a:t>Enhanced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spatial </a:t>
            </a:r>
          </a:p>
          <a:p>
            <a:pPr algn="ctr"/>
            <a:r>
              <a:rPr lang="fr-FR" sz="1350" dirty="0" err="1">
                <a:solidFill>
                  <a:prstClr val="black"/>
                </a:solidFill>
                <a:latin typeface="Calibri"/>
              </a:rPr>
              <a:t>Resolution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LIFT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681437" y="2476926"/>
            <a:ext cx="1443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1 single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microlens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758896" y="3366193"/>
            <a:ext cx="898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Incident</a:t>
            </a:r>
          </a:p>
          <a:p>
            <a:pPr algn="ctr"/>
            <a:r>
              <a:rPr lang="fr-FR" sz="1350" dirty="0" err="1">
                <a:solidFill>
                  <a:prstClr val="black"/>
                </a:solidFill>
                <a:latin typeface="Calibri"/>
              </a:rPr>
              <a:t>wavefront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30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61320" y="1168148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Spot </a:t>
            </a:r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shape</a:t>
            </a:r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vs local aberrations</a:t>
            </a:r>
            <a:endParaRPr lang="fr-FR" b="1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5D04420-32B4-46B0-B338-1CA39324EE35}"/>
              </a:ext>
            </a:extLst>
          </p:cNvPr>
          <p:cNvSpPr txBox="1"/>
          <p:nvPr/>
        </p:nvSpPr>
        <p:spPr>
          <a:xfrm>
            <a:off x="1346951" y="3059668"/>
            <a:ext cx="200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Without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aberration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A0CDD39-B316-484D-B166-A839BE236FB5}"/>
              </a:ext>
            </a:extLst>
          </p:cNvPr>
          <p:cNvSpPr txBox="1"/>
          <p:nvPr/>
        </p:nvSpPr>
        <p:spPr>
          <a:xfrm>
            <a:off x="4618992" y="3059416"/>
            <a:ext cx="283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astigmatism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:10 nm PV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3B88292-267C-48D1-9318-9492CB319181}"/>
              </a:ext>
            </a:extLst>
          </p:cNvPr>
          <p:cNvSpPr txBox="1"/>
          <p:nvPr/>
        </p:nvSpPr>
        <p:spPr>
          <a:xfrm>
            <a:off x="8845219" y="3034560"/>
            <a:ext cx="115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Difference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BD55921-207A-9A0D-DD90-9679DE0F9746}"/>
              </a:ext>
            </a:extLst>
          </p:cNvPr>
          <p:cNvGrpSpPr/>
          <p:nvPr/>
        </p:nvGrpSpPr>
        <p:grpSpPr>
          <a:xfrm>
            <a:off x="932698" y="3491143"/>
            <a:ext cx="10210800" cy="2397713"/>
            <a:chOff x="1188720" y="2608987"/>
            <a:chExt cx="10210800" cy="239771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442E6DC-3FAF-4792-A619-B8039C352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5329" y="2806425"/>
              <a:ext cx="1914525" cy="2200275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DA1D9B8-9E30-4D0A-BA2C-A7B27EC0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737" y="2806424"/>
              <a:ext cx="1914525" cy="220027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58366E84-4F64-4B5C-8214-0C7BD89DC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9584" y="2806423"/>
              <a:ext cx="1914525" cy="22002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4C209C-6648-A34D-AF9F-D10F3C4C9470}"/>
                </a:ext>
              </a:extLst>
            </p:cNvPr>
            <p:cNvSpPr/>
            <p:nvPr/>
          </p:nvSpPr>
          <p:spPr>
            <a:xfrm>
              <a:off x="1188720" y="2608987"/>
              <a:ext cx="10210800" cy="48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4EFD568D-8D9D-8AA7-8FE9-0488A1ACE632}"/>
              </a:ext>
            </a:extLst>
          </p:cNvPr>
          <p:cNvSpPr txBox="1"/>
          <p:nvPr/>
        </p:nvSpPr>
        <p:spPr>
          <a:xfrm>
            <a:off x="560443" y="2078429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alibri"/>
              </a:rPr>
              <a:t>For </a:t>
            </a:r>
            <a:r>
              <a:rPr lang="fr-FR" sz="2400" dirty="0" err="1">
                <a:solidFill>
                  <a:prstClr val="black"/>
                </a:solidFill>
                <a:latin typeface="Calibri"/>
              </a:rPr>
              <a:t>example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00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61319" y="1168445"/>
            <a:ext cx="77966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Spot </a:t>
            </a:r>
            <a:r>
              <a:rPr lang="fr-FR" sz="2100" b="1" dirty="0" err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differences</a:t>
            </a:r>
            <a:r>
              <a:rPr lang="fr-FR" sz="2100" b="1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for the 9 first Legendre</a:t>
            </a:r>
            <a:endParaRPr lang="fr-FR" b="1" dirty="0">
              <a:solidFill>
                <a:schemeClr val="bg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8FC7E5-F548-445F-9EF4-0379624A4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3" t="7311" r="6693" b="6913"/>
          <a:stretch/>
        </p:blipFill>
        <p:spPr>
          <a:xfrm>
            <a:off x="2091089" y="1835823"/>
            <a:ext cx="5724000" cy="31863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3D9E55E-6816-4CC8-9AD2-456740AA0951}"/>
              </a:ext>
            </a:extLst>
          </p:cNvPr>
          <p:cNvSpPr txBox="1"/>
          <p:nvPr/>
        </p:nvSpPr>
        <p:spPr>
          <a:xfrm>
            <a:off x="5709491" y="2066141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Tilt X and tilt Y influences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5249070-6295-4EA1-A070-F1230486483B}"/>
              </a:ext>
            </a:extLst>
          </p:cNvPr>
          <p:cNvCxnSpPr/>
          <p:nvPr/>
        </p:nvCxnSpPr>
        <p:spPr>
          <a:xfrm flipH="1">
            <a:off x="4899401" y="2390170"/>
            <a:ext cx="810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F7E66D1-202E-4A94-AD88-A35D7AAA0CB5}"/>
              </a:ext>
            </a:extLst>
          </p:cNvPr>
          <p:cNvSpPr txBox="1"/>
          <p:nvPr/>
        </p:nvSpPr>
        <p:spPr>
          <a:xfrm>
            <a:off x="7073273" y="3052555"/>
            <a:ext cx="348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Focus, 45°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astigmatism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and 0°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astigmatism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influences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5249070-6295-4EA1-A070-F1230486483B}"/>
              </a:ext>
            </a:extLst>
          </p:cNvPr>
          <p:cNvCxnSpPr/>
          <p:nvPr/>
        </p:nvCxnSpPr>
        <p:spPr>
          <a:xfrm flipH="1">
            <a:off x="6249551" y="3409116"/>
            <a:ext cx="810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E879005-4D08-427E-9811-49F0C84EEA2F}"/>
              </a:ext>
            </a:extLst>
          </p:cNvPr>
          <p:cNvSpPr txBox="1"/>
          <p:nvPr/>
        </p:nvSpPr>
        <p:spPr>
          <a:xfrm>
            <a:off x="8477504" y="4076774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3rd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order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influences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5249070-6295-4EA1-A070-F1230486483B}"/>
              </a:ext>
            </a:extLst>
          </p:cNvPr>
          <p:cNvCxnSpPr/>
          <p:nvPr/>
        </p:nvCxnSpPr>
        <p:spPr>
          <a:xfrm flipH="1">
            <a:off x="7653707" y="4388392"/>
            <a:ext cx="810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3393D05-1415-8CFD-4E9F-D8C3ECCEF048}"/>
              </a:ext>
            </a:extLst>
          </p:cNvPr>
          <p:cNvSpPr txBox="1"/>
          <p:nvPr/>
        </p:nvSpPr>
        <p:spPr>
          <a:xfrm>
            <a:off x="514373" y="5667604"/>
            <a:ext cx="1090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solution : change the shape of the microlenses to create an offset in the transmitted aberration</a:t>
            </a:r>
          </a:p>
          <a:p>
            <a:r>
              <a:rPr lang="en-US" dirty="0"/>
              <a:t>	</a:t>
            </a:r>
            <a:r>
              <a:rPr lang="en-US" sz="1400" dirty="0"/>
              <a:t>for instance, if the </a:t>
            </a:r>
            <a:r>
              <a:rPr lang="en-US" sz="1400" dirty="0" err="1"/>
              <a:t>microlens</a:t>
            </a:r>
            <a:r>
              <a:rPr lang="en-US" sz="1400" dirty="0"/>
              <a:t> itself contains pure astigmatism, a positive and a negative focus will have a different influence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D44181-C71A-392A-F199-7BEF4C02432F}"/>
              </a:ext>
            </a:extLst>
          </p:cNvPr>
          <p:cNvSpPr txBox="1"/>
          <p:nvPr/>
        </p:nvSpPr>
        <p:spPr>
          <a:xfrm>
            <a:off x="514373" y="5080219"/>
            <a:ext cx="1090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: the focus signature is the same for a positive or a negative value</a:t>
            </a:r>
          </a:p>
        </p:txBody>
      </p:sp>
    </p:spTree>
    <p:extLst>
      <p:ext uri="{BB962C8B-B14F-4D97-AF65-F5344CB8AC3E}">
        <p14:creationId xmlns:p14="http://schemas.microsoft.com/office/powerpoint/2010/main" val="5903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1196752"/>
            <a:ext cx="666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To </a:t>
            </a:r>
            <a:r>
              <a:rPr lang="fr-FR" sz="2100" b="1" dirty="0" err="1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learn</a:t>
            </a:r>
            <a:r>
              <a:rPr lang="fr-FR" sz="2100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more about LIFT</a:t>
            </a:r>
            <a:endParaRPr lang="fr-FR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D9E55E-6816-4CC8-9AD2-456740AA0951}"/>
              </a:ext>
            </a:extLst>
          </p:cNvPr>
          <p:cNvSpPr txBox="1"/>
          <p:nvPr/>
        </p:nvSpPr>
        <p:spPr>
          <a:xfrm>
            <a:off x="1742471" y="3102907"/>
            <a:ext cx="87102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Sensing more modes with fewer sub-apertures: the </a:t>
            </a: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LIFTed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Shack</a:t>
            </a:r>
            <a:r>
              <a:rPr lang="en-US" sz="1600" b="1" i="1" dirty="0">
                <a:solidFill>
                  <a:prstClr val="black"/>
                </a:solidFill>
                <a:latin typeface="Calibri"/>
              </a:rPr>
              <a:t>–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Hartmann </a:t>
            </a: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wavefront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sensor</a:t>
            </a:r>
          </a:p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Serge Meimon and al ONERA,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May 15, 2014 / Vol. 39, No. 10 / OPTICS LETTERS</a:t>
            </a:r>
          </a:p>
          <a:p>
            <a:endParaRPr lang="fr-FR" sz="1050" dirty="0">
              <a:solidFill>
                <a:prstClr val="black"/>
              </a:solidFill>
              <a:latin typeface="Calibri"/>
            </a:endParaRPr>
          </a:p>
          <a:p>
            <a:endParaRPr lang="fr-FR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2470" y="4238842"/>
            <a:ext cx="8512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Experimental validation of LIFT for estimation of low-order modes in low-flux </a:t>
            </a: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wavefront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sensing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Plantet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S.Meimon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J.-M. Conan and T. Fusco, 15 July 2013 | Vol. 21, No. 14, OSA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2470" y="5246954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Small-phase solution to the phase-retrieval problem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R. Gonsalves, Opt. Lett., Vol. 26, No 10, pp. 684-685 (2001)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D4DFE2-D0B9-C288-73DC-5DCB8034D5FF}"/>
              </a:ext>
            </a:extLst>
          </p:cNvPr>
          <p:cNvSpPr txBox="1"/>
          <p:nvPr/>
        </p:nvSpPr>
        <p:spPr>
          <a:xfrm>
            <a:off x="608344" y="2034413"/>
            <a:ext cx="703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LIFT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« 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Linearized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Focal plane Technique »</a:t>
            </a:r>
          </a:p>
        </p:txBody>
      </p:sp>
    </p:spTree>
    <p:extLst>
      <p:ext uri="{BB962C8B-B14F-4D97-AF65-F5344CB8AC3E}">
        <p14:creationId xmlns:p14="http://schemas.microsoft.com/office/powerpoint/2010/main" val="238860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6394018" y="2599230"/>
            <a:ext cx="3456384" cy="144168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90851" y="1192832"/>
            <a:ext cx="925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Optical setup</a:t>
            </a:r>
            <a:endParaRPr lang="fr-FR" sz="1500" b="1" dirty="0">
              <a:solidFill>
                <a:prstClr val="white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08C8FF-4BE8-4090-AF61-FC205790B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108" y="1978001"/>
            <a:ext cx="3325505" cy="4434007"/>
          </a:xfrm>
          <a:prstGeom prst="rect">
            <a:avLst/>
          </a:prstGeom>
        </p:spPr>
      </p:pic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8385874" y="4230380"/>
            <a:ext cx="1584176" cy="86409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V="1">
            <a:off x="7107727" y="4230388"/>
            <a:ext cx="2862318" cy="5400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cxnSpLocks/>
          </p:cNvCxnSpPr>
          <p:nvPr/>
        </p:nvCxnSpPr>
        <p:spPr>
          <a:xfrm>
            <a:off x="7539775" y="3582308"/>
            <a:ext cx="2322258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>
            <a:off x="7539775" y="3582316"/>
            <a:ext cx="0" cy="70207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-540000">
            <a:off x="9995733" y="3938306"/>
            <a:ext cx="108012" cy="567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onnecteur droit avec flèche 16"/>
          <p:cNvCxnSpPr>
            <a:cxnSpLocks/>
          </p:cNvCxnSpPr>
          <p:nvPr/>
        </p:nvCxnSpPr>
        <p:spPr>
          <a:xfrm>
            <a:off x="9105949" y="401435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cxnSpLocks/>
          </p:cNvCxnSpPr>
          <p:nvPr/>
        </p:nvCxnSpPr>
        <p:spPr>
          <a:xfrm>
            <a:off x="7863811" y="4041359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cxnSpLocks/>
          </p:cNvCxnSpPr>
          <p:nvPr/>
        </p:nvCxnSpPr>
        <p:spPr>
          <a:xfrm>
            <a:off x="8911006" y="4564337"/>
            <a:ext cx="216024" cy="36812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77757" y="4095368"/>
            <a:ext cx="324036" cy="3510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Connecteur droit 23"/>
          <p:cNvCxnSpPr>
            <a:cxnSpLocks/>
          </p:cNvCxnSpPr>
          <p:nvPr/>
        </p:nvCxnSpPr>
        <p:spPr>
          <a:xfrm>
            <a:off x="7377757" y="4095368"/>
            <a:ext cx="324036" cy="351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86659" y="4068361"/>
            <a:ext cx="59406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50402" y="3373604"/>
            <a:ext cx="59406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76229" y="4149370"/>
            <a:ext cx="144016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06392" y="3447293"/>
            <a:ext cx="144016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" name="Connecteur droit avec flèche 28"/>
          <p:cNvCxnSpPr>
            <a:cxnSpLocks/>
          </p:cNvCxnSpPr>
          <p:nvPr/>
        </p:nvCxnSpPr>
        <p:spPr>
          <a:xfrm flipV="1">
            <a:off x="7330039" y="4010409"/>
            <a:ext cx="425760" cy="62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2700000">
            <a:off x="7439300" y="3262258"/>
            <a:ext cx="108012" cy="567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3" name="Connecteur droit avec flèche 32"/>
          <p:cNvCxnSpPr>
            <a:cxnSpLocks/>
          </p:cNvCxnSpPr>
          <p:nvPr/>
        </p:nvCxnSpPr>
        <p:spPr>
          <a:xfrm>
            <a:off x="9177958" y="3220292"/>
            <a:ext cx="7419" cy="6860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cxnSpLocks/>
          </p:cNvCxnSpPr>
          <p:nvPr/>
        </p:nvCxnSpPr>
        <p:spPr>
          <a:xfrm flipV="1">
            <a:off x="8385876" y="4662428"/>
            <a:ext cx="525137" cy="4320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cxnSpLocks/>
          </p:cNvCxnSpPr>
          <p:nvPr/>
        </p:nvCxnSpPr>
        <p:spPr>
          <a:xfrm flipV="1">
            <a:off x="8385876" y="4846823"/>
            <a:ext cx="700736" cy="2476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cxnSpLocks/>
          </p:cNvCxnSpPr>
          <p:nvPr/>
        </p:nvCxnSpPr>
        <p:spPr>
          <a:xfrm flipV="1">
            <a:off x="8915995" y="4084390"/>
            <a:ext cx="1054050" cy="57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cxnSpLocks/>
          </p:cNvCxnSpPr>
          <p:nvPr/>
        </p:nvCxnSpPr>
        <p:spPr>
          <a:xfrm flipV="1">
            <a:off x="9069844" y="4338391"/>
            <a:ext cx="922707" cy="5119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cxnSpLocks/>
          </p:cNvCxnSpPr>
          <p:nvPr/>
        </p:nvCxnSpPr>
        <p:spPr>
          <a:xfrm flipV="1">
            <a:off x="9127030" y="4078283"/>
            <a:ext cx="842082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cxnSpLocks/>
          </p:cNvCxnSpPr>
          <p:nvPr/>
        </p:nvCxnSpPr>
        <p:spPr>
          <a:xfrm flipV="1">
            <a:off x="9105957" y="4338399"/>
            <a:ext cx="921509" cy="319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cxnSpLocks/>
          </p:cNvCxnSpPr>
          <p:nvPr/>
        </p:nvCxnSpPr>
        <p:spPr>
          <a:xfrm flipV="1">
            <a:off x="7865818" y="4090412"/>
            <a:ext cx="1244049" cy="2920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cxnSpLocks/>
          </p:cNvCxnSpPr>
          <p:nvPr/>
        </p:nvCxnSpPr>
        <p:spPr>
          <a:xfrm flipH="1" flipV="1">
            <a:off x="7864884" y="4143354"/>
            <a:ext cx="1278024" cy="2429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27" idx="0"/>
          </p:cNvCxnSpPr>
          <p:nvPr/>
        </p:nvCxnSpPr>
        <p:spPr>
          <a:xfrm flipV="1">
            <a:off x="7148240" y="4133354"/>
            <a:ext cx="722897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cxnSpLocks/>
          </p:cNvCxnSpPr>
          <p:nvPr/>
        </p:nvCxnSpPr>
        <p:spPr>
          <a:xfrm flipV="1">
            <a:off x="7137006" y="4393040"/>
            <a:ext cx="722897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cxnSpLocks/>
          </p:cNvCxnSpPr>
          <p:nvPr/>
        </p:nvCxnSpPr>
        <p:spPr>
          <a:xfrm>
            <a:off x="7670290" y="4010402"/>
            <a:ext cx="0" cy="3986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cxnSpLocks/>
          </p:cNvCxnSpPr>
          <p:nvPr/>
        </p:nvCxnSpPr>
        <p:spPr>
          <a:xfrm>
            <a:off x="7431763" y="4010407"/>
            <a:ext cx="0" cy="1325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endCxn id="31" idx="3"/>
          </p:cNvCxnSpPr>
          <p:nvPr/>
        </p:nvCxnSpPr>
        <p:spPr>
          <a:xfrm flipH="1" flipV="1">
            <a:off x="7531498" y="3583973"/>
            <a:ext cx="107234" cy="4143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cxnSpLocks/>
          </p:cNvCxnSpPr>
          <p:nvPr/>
        </p:nvCxnSpPr>
        <p:spPr>
          <a:xfrm flipV="1">
            <a:off x="7435114" y="3577586"/>
            <a:ext cx="107234" cy="4143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cxnSpLocks/>
          </p:cNvCxnSpPr>
          <p:nvPr/>
        </p:nvCxnSpPr>
        <p:spPr>
          <a:xfrm flipV="1">
            <a:off x="7536873" y="3242759"/>
            <a:ext cx="1648510" cy="3323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cxnSpLocks/>
          </p:cNvCxnSpPr>
          <p:nvPr/>
        </p:nvCxnSpPr>
        <p:spPr>
          <a:xfrm flipH="1" flipV="1">
            <a:off x="7525242" y="3564635"/>
            <a:ext cx="1648510" cy="3323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cxnSpLocks/>
          </p:cNvCxnSpPr>
          <p:nvPr/>
        </p:nvCxnSpPr>
        <p:spPr>
          <a:xfrm flipV="1">
            <a:off x="9135171" y="3242465"/>
            <a:ext cx="842082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>
            <a:cxnSpLocks/>
          </p:cNvCxnSpPr>
          <p:nvPr/>
        </p:nvCxnSpPr>
        <p:spPr>
          <a:xfrm flipV="1">
            <a:off x="9185447" y="3873239"/>
            <a:ext cx="842082" cy="160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10100561" y="4043586"/>
            <a:ext cx="529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SLM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8208486" y="5054074"/>
            <a:ext cx="13718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Source @520 nm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7890944" y="2895379"/>
            <a:ext cx="17155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x4 Zoom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pathway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0027461" y="2924204"/>
            <a:ext cx="17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  <a:latin typeface="Calibri"/>
              </a:rPr>
              <a:t>HASO4 BROADBAND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5822425" y="4534520"/>
            <a:ext cx="20551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HASO LIFT 272</a:t>
            </a:r>
          </a:p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Normal mode</a:t>
            </a:r>
          </a:p>
          <a:p>
            <a:pPr algn="ctr"/>
            <a:r>
              <a:rPr lang="fr-FR" sz="1350" dirty="0">
                <a:solidFill>
                  <a:prstClr val="black"/>
                </a:solidFill>
                <a:latin typeface="Calibri"/>
              </a:rPr>
              <a:t>or Lift mode</a:t>
            </a:r>
          </a:p>
        </p:txBody>
      </p:sp>
    </p:spTree>
    <p:extLst>
      <p:ext uri="{BB962C8B-B14F-4D97-AF65-F5344CB8AC3E}">
        <p14:creationId xmlns:p14="http://schemas.microsoft.com/office/powerpoint/2010/main" val="40305543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 MOD 010c PPT technique - metrolo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 MOD 010c PPT technique - metrology" id="{E56A029E-0251-4BE0-8C84-3996358EF0C8}" vid="{12E5C84B-0F68-4E95-B534-39BAF2D1390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996</Words>
  <Application>Microsoft Office PowerPoint</Application>
  <PresentationFormat>Grand écran</PresentationFormat>
  <Paragraphs>232</Paragraphs>
  <Slides>33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Arial</vt:lpstr>
      <vt:lpstr>Calibri</vt:lpstr>
      <vt:lpstr>Open Sans</vt:lpstr>
      <vt:lpstr>Open Sans Semibold</vt:lpstr>
      <vt:lpstr>Orbitron</vt:lpstr>
      <vt:lpstr>Symbol</vt:lpstr>
      <vt:lpstr>Thème Office</vt:lpstr>
      <vt:lpstr>D MOD 010c PPT technique - metrology</vt:lpstr>
      <vt:lpstr>Équation</vt:lpstr>
      <vt:lpstr>HASO LIFT  Imagine optic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GALARDINI</dc:creator>
  <cp:lastModifiedBy>Guillaume DOVILLAIRE</cp:lastModifiedBy>
  <cp:revision>85</cp:revision>
  <dcterms:created xsi:type="dcterms:W3CDTF">2020-10-12T14:00:28Z</dcterms:created>
  <dcterms:modified xsi:type="dcterms:W3CDTF">2022-10-20T07:23:47Z</dcterms:modified>
</cp:coreProperties>
</file>