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3"/>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6858000" cx="9144000"/>
  <p:notesSz cx="6858000" cy="9144000"/>
  <p:embeddedFontLst>
    <p:embeddedFont>
      <p:font typeface="Alegreya Sans SC"/>
      <p:regular r:id="rId22"/>
      <p:bold r:id="rId23"/>
      <p:italic r:id="rId24"/>
      <p:boldItalic r:id="rId25"/>
    </p:embeddedFont>
    <p:embeddedFont>
      <p:font typeface="Helvetica Neue"/>
      <p:regular r:id="rId26"/>
      <p:bold r:id="rId27"/>
      <p:italic r:id="rId28"/>
      <p:boldItalic r:id="rId29"/>
    </p:embeddedFont>
    <p:embeddedFont>
      <p:font typeface="Alegreya Sans SC ExtraBold"/>
      <p:bold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AlegreyaSansSC-regular.fntdata"/><Relationship Id="rId21" Type="http://schemas.openxmlformats.org/officeDocument/2006/relationships/slide" Target="slides/slide16.xml"/><Relationship Id="rId24" Type="http://schemas.openxmlformats.org/officeDocument/2006/relationships/font" Target="fonts/AlegreyaSansSC-italic.fntdata"/><Relationship Id="rId23" Type="http://schemas.openxmlformats.org/officeDocument/2006/relationships/font" Target="fonts/AlegreyaSansSC-bold.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font" Target="fonts/HelveticaNeue-regular.fntdata"/><Relationship Id="rId25" Type="http://schemas.openxmlformats.org/officeDocument/2006/relationships/font" Target="fonts/AlegreyaSansSC-boldItalic.fntdata"/><Relationship Id="rId28" Type="http://schemas.openxmlformats.org/officeDocument/2006/relationships/font" Target="fonts/HelveticaNeue-italic.fntdata"/><Relationship Id="rId27" Type="http://schemas.openxmlformats.org/officeDocument/2006/relationships/font" Target="fonts/HelveticaNeue-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HelveticaNeue-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AlegreyaSansSCExtraBold-boldItalic.fntdata"/><Relationship Id="rId30" Type="http://schemas.openxmlformats.org/officeDocument/2006/relationships/font" Target="fonts/AlegreyaSansSCExtraBold-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55f448f231_0_86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55f448f231_0_8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present a brief update on some interesting aspects of MAVIS WFSing and Control</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6601ef05f6_1_1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16601ef05f6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with a wide-field instrument with plenty of optical surfaces, one is bound to get field-varying non-common path aberrations.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Combining that with a tight error budget means we need a way to identify and compensate for field-varying NCPAs, and for this we will use “tomographic phase diversity”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approach is based on classical phase diversity, where images are taken in and out of focus to infer the phase aberrations along the optical path, though in the wide-field case, those optical paths are significantly different depending on the </a:t>
            </a:r>
            <a:r>
              <a:rPr lang="en"/>
              <a:t>direction</a:t>
            </a:r>
            <a:r>
              <a:rPr lang="en"/>
              <a:t> of the source, so one has to perform a tomographic phase diversity.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16601ef05f6_1_2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16601ef05f6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images require many diffraction size pinhole sources over the field-of-view, and we have procured some test masks from Optofab in Sydney which seem to meet the spec at a very reasonable price. The technology uses laser cutters to carve out holes to a very fine tolerance. We require a grid of around 100 pinholes, each 5 microns in diameter.</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6601ef05f6_1_4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16601ef05f6_1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We’ve simulated the tomographic NCPA process and are developing a GPU tool to do the tomographic phase diversity. Currently it looks like we can converge on the perfect solution in less than 1 second. The software is written in pytorch.</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16601ef05f6_1_9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16601ef05f6_1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6601ef05f6_1_8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16601ef05f6_1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16601ef05f6_1_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16601ef05f6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Skip, unless you have some text/figures to add</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66ae359b02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166ae359b0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Skip, unless you have some text/figures to add</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165453ed982_0_3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165453ed982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High level overview of the MAVIS AO system, eight laser guide stars, three natural guide stars, three deformable mirrors. Together these provide a high correction over a wide field, feeding an imager and integral field spectrograph.</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165453ed982_0_8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165453ed982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are a lot of fun aspects to speak about, but today we only have time for the first three (in bold), but I’m happy to discuss the rest with you over coffee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165453ed982_0_10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165453ed982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The idea of super-resolution is very fashionable at the moment. Basically, as a rule of thumb, diversity in WFS alignment tends to improve AO performance by reducing redundancy in measurements.</a:t>
            </a:r>
            <a:endParaRPr/>
          </a:p>
          <a:p>
            <a:pPr indent="-298450" lvl="0" marL="457200" rtl="0" algn="l">
              <a:spcBef>
                <a:spcPts val="0"/>
              </a:spcBef>
              <a:spcAft>
                <a:spcPts val="0"/>
              </a:spcAft>
              <a:buSzPts val="1100"/>
              <a:buChar char="-"/>
            </a:pPr>
            <a:r>
              <a:rPr lang="en"/>
              <a:t>In tomographic systems, most layers of turbulence get this automatically, but the ground layer is seen identically by all WFSs,</a:t>
            </a:r>
            <a:endParaRPr/>
          </a:p>
          <a:p>
            <a:pPr indent="-298450" lvl="0" marL="457200" rtl="0" algn="l">
              <a:spcBef>
                <a:spcPts val="0"/>
              </a:spcBef>
              <a:spcAft>
                <a:spcPts val="0"/>
              </a:spcAft>
              <a:buSzPts val="1100"/>
              <a:buChar char="-"/>
            </a:pPr>
            <a:r>
              <a:rPr lang="en"/>
              <a:t>But by shifting or rotating the WFS micro-lens arrays with respect to each other, we can improve diversity of measurements on the ground layer (so long as those misalignments are known accurately)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16601ef05f6_0_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16601ef05f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the case of MAVIS, where we have eight wavefront sensors, the picture is much messier. But, it appears to be a rule in super-resolution, that the messier things looks, the better they will sense.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16601ef05f6_0_2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16601ef05f6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is an issue though. It turns out that the rotational freedom we wanted for the WFSs is very annoying to the mechanical engineers, so they asked if we could make a compromise.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6601ef05f6_0_7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16601ef05f6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there is one more thing to consider. The truncation of the elongated LGS spots can be reduced by rotating the WFSs to be at 45 degrees to the elongation axis. The elongation effect is not so bad on the VLT compared to ELT, but still makes a difference when the error budget is so tight.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16601ef05f6_0_8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16601ef05f6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we have three different considerations to optimise for.</a:t>
            </a:r>
            <a:endParaRPr/>
          </a:p>
          <a:p>
            <a:pPr indent="-298450" lvl="0" marL="457200" rtl="0" algn="l">
              <a:spcBef>
                <a:spcPts val="0"/>
              </a:spcBef>
              <a:spcAft>
                <a:spcPts val="0"/>
              </a:spcAft>
              <a:buSzPts val="1100"/>
              <a:buChar char="-"/>
            </a:pPr>
            <a:r>
              <a:rPr lang="en"/>
              <a:t>We want the maximum diversity in our angles for super resolution,</a:t>
            </a:r>
            <a:endParaRPr/>
          </a:p>
          <a:p>
            <a:pPr indent="-298450" lvl="0" marL="457200" rtl="0" algn="l">
              <a:spcBef>
                <a:spcPts val="0"/>
              </a:spcBef>
              <a:spcAft>
                <a:spcPts val="0"/>
              </a:spcAft>
              <a:buSzPts val="1100"/>
              <a:buChar char="-"/>
            </a:pPr>
            <a:r>
              <a:rPr lang="en"/>
              <a:t>We want to simplify the mechanical implementation to keep our engineers happy,</a:t>
            </a:r>
            <a:endParaRPr/>
          </a:p>
          <a:p>
            <a:pPr indent="-298450" lvl="0" marL="457200" rtl="0" algn="l">
              <a:spcBef>
                <a:spcPts val="0"/>
              </a:spcBef>
              <a:spcAft>
                <a:spcPts val="0"/>
              </a:spcAft>
              <a:buSzPts val="1100"/>
              <a:buChar char="-"/>
            </a:pPr>
            <a:r>
              <a:rPr lang="en"/>
              <a:t>And we want to minimise the LGS spot truncation to reduce the elongation effect.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16601ef05f6_0_9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16601ef05f6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by numerically optimising the rotations with respect to these three criterion, we end up with a WFS </a:t>
            </a:r>
            <a:r>
              <a:rPr lang="en"/>
              <a:t>arrangement</a:t>
            </a:r>
            <a:r>
              <a:rPr lang="en"/>
              <a:t> that looks something like this.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Plugging these values into a simulator shows a boost of about 2.5% strehl ratio over the FoV, which is significant in terms of MAVIS’s error sources. (note you might get a question about “how much comes from super-res vs lgs truncation” and the </a:t>
            </a:r>
            <a:r>
              <a:rPr lang="en"/>
              <a:t>answer</a:t>
            </a:r>
            <a:r>
              <a:rPr lang="en"/>
              <a:t> is we don’t know precisely yet, but it looks around 2% from super-res and 1% mechanical. Note that a little bit of misalignment does almost all of the required super-resolution performance boost, so we are free to target the other terms more </a:t>
            </a:r>
            <a:r>
              <a:rPr lang="en"/>
              <a:t>aggressively</a:t>
            </a:r>
            <a:r>
              <a:rPr lang="en"/>
              <a: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FAFAFA"/>
        </a:solid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311708" y="2135767"/>
            <a:ext cx="8520600" cy="27369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3B9EEC"/>
              </a:buClr>
              <a:buSzPts val="5400"/>
              <a:buFont typeface="Alegreya Sans SC ExtraBold"/>
              <a:buNone/>
              <a:defRPr sz="5400">
                <a:solidFill>
                  <a:srgbClr val="3B9EEC"/>
                </a:solidFill>
                <a:latin typeface="Alegreya Sans SC ExtraBold"/>
                <a:ea typeface="Alegreya Sans SC ExtraBold"/>
                <a:cs typeface="Alegreya Sans SC ExtraBold"/>
                <a:sym typeface="Alegreya Sans SC ExtraBold"/>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4998033"/>
            <a:ext cx="8520600" cy="1056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999999"/>
              </a:buClr>
              <a:buSzPts val="2800"/>
              <a:buFont typeface="Helvetica Neue"/>
              <a:buNone/>
              <a:defRPr sz="2800">
                <a:solidFill>
                  <a:srgbClr val="999999"/>
                </a:solidFill>
                <a:latin typeface="Helvetica Neue"/>
                <a:ea typeface="Helvetica Neue"/>
                <a:cs typeface="Helvetica Neue"/>
                <a:sym typeface="Helvetica Neu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cxnSp>
        <p:nvCxnSpPr>
          <p:cNvPr id="13" name="Google Shape;13;p2"/>
          <p:cNvCxnSpPr/>
          <p:nvPr/>
        </p:nvCxnSpPr>
        <p:spPr>
          <a:xfrm>
            <a:off x="367250" y="4921825"/>
            <a:ext cx="8201400" cy="0"/>
          </a:xfrm>
          <a:prstGeom prst="straightConnector1">
            <a:avLst/>
          </a:prstGeom>
          <a:noFill/>
          <a:ln cap="flat" cmpd="sng" w="38100">
            <a:solidFill>
              <a:srgbClr val="CCCCCC"/>
            </a:solidFill>
            <a:prstDash val="solid"/>
            <a:round/>
            <a:headEnd len="med" w="med" type="none"/>
            <a:tailEnd len="med" w="med"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rgbClr val="FAFAFA"/>
        </a:solidFill>
      </p:bgPr>
    </p:bg>
    <p:spTree>
      <p:nvGrpSpPr>
        <p:cNvPr id="55" name="Shape 55"/>
        <p:cNvGrpSpPr/>
        <p:nvPr/>
      </p:nvGrpSpPr>
      <p:grpSpPr>
        <a:xfrm>
          <a:off x="0" y="0"/>
          <a:ext cx="0" cy="0"/>
          <a:chOff x="0" y="0"/>
          <a:chExt cx="0" cy="0"/>
        </a:xfrm>
      </p:grpSpPr>
      <p:sp>
        <p:nvSpPr>
          <p:cNvPr id="56" name="Google Shape;56;p12"/>
          <p:cNvSpPr txBox="1"/>
          <p:nvPr>
            <p:ph type="title"/>
          </p:nvPr>
        </p:nvSpPr>
        <p:spPr>
          <a:xfrm>
            <a:off x="311700" y="593374"/>
            <a:ext cx="8520600" cy="638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B9EEC"/>
              </a:buClr>
              <a:buSzPts val="3000"/>
              <a:buFont typeface="Alegreya Sans SC"/>
              <a:buNone/>
              <a:defRPr b="1" sz="3000">
                <a:solidFill>
                  <a:srgbClr val="3B9EEC"/>
                </a:solidFill>
                <a:latin typeface="Alegreya Sans SC"/>
                <a:ea typeface="Alegreya Sans SC"/>
                <a:cs typeface="Alegreya Sans SC"/>
                <a:sym typeface="Alegreya Sans S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7" name="Google Shape;57;p12"/>
          <p:cNvSpPr txBox="1"/>
          <p:nvPr>
            <p:ph idx="12" type="sldNum"/>
          </p:nvPr>
        </p:nvSpPr>
        <p:spPr>
          <a:xfrm>
            <a:off x="8525525" y="6502824"/>
            <a:ext cx="548700" cy="3423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8" name="Google Shape;58;p12"/>
          <p:cNvSpPr txBox="1"/>
          <p:nvPr>
            <p:ph idx="1" type="body"/>
          </p:nvPr>
        </p:nvSpPr>
        <p:spPr>
          <a:xfrm>
            <a:off x="292600" y="1293550"/>
            <a:ext cx="8520600" cy="4923900"/>
          </a:xfrm>
          <a:prstGeom prst="rect">
            <a:avLst/>
          </a:prstGeom>
        </p:spPr>
        <p:txBody>
          <a:bodyPr anchorCtr="0" anchor="t" bIns="91425" lIns="57150" spcFirstLastPara="1" rIns="91425" wrap="square" tIns="91425">
            <a:noAutofit/>
          </a:bodyPr>
          <a:lstStyle>
            <a:lvl1pPr indent="-342900" lvl="0" marL="457200" rtl="0">
              <a:lnSpc>
                <a:spcPct val="114000"/>
              </a:lnSpc>
              <a:spcBef>
                <a:spcPts val="0"/>
              </a:spcBef>
              <a:spcAft>
                <a:spcPts val="0"/>
              </a:spcAft>
              <a:buSzPts val="1800"/>
              <a:buFont typeface="Calibri"/>
              <a:buChar char="●"/>
              <a:defRPr>
                <a:latin typeface="Calibri"/>
                <a:ea typeface="Calibri"/>
                <a:cs typeface="Calibri"/>
                <a:sym typeface="Calibri"/>
              </a:defRPr>
            </a:lvl1pPr>
            <a:lvl2pPr indent="-330200" lvl="1" marL="914400" rtl="0">
              <a:lnSpc>
                <a:spcPct val="114000"/>
              </a:lnSpc>
              <a:spcBef>
                <a:spcPts val="400"/>
              </a:spcBef>
              <a:spcAft>
                <a:spcPts val="0"/>
              </a:spcAft>
              <a:buSzPts val="1600"/>
              <a:buFont typeface="Calibri"/>
              <a:buChar char="○"/>
              <a:defRPr sz="1600">
                <a:latin typeface="Calibri"/>
                <a:ea typeface="Calibri"/>
                <a:cs typeface="Calibri"/>
                <a:sym typeface="Calibri"/>
              </a:defRPr>
            </a:lvl2pPr>
            <a:lvl3pPr indent="-317500" lvl="2" marL="1371600" rtl="0">
              <a:lnSpc>
                <a:spcPct val="114000"/>
              </a:lnSpc>
              <a:spcBef>
                <a:spcPts val="400"/>
              </a:spcBef>
              <a:spcAft>
                <a:spcPts val="0"/>
              </a:spcAft>
              <a:buSzPts val="1400"/>
              <a:buFont typeface="Calibri"/>
              <a:buChar char="■"/>
              <a:defRPr>
                <a:latin typeface="Calibri"/>
                <a:ea typeface="Calibri"/>
                <a:cs typeface="Calibri"/>
                <a:sym typeface="Calibri"/>
              </a:defRPr>
            </a:lvl3pPr>
            <a:lvl4pPr indent="-317500" lvl="3" marL="1828800" rtl="0">
              <a:lnSpc>
                <a:spcPct val="114000"/>
              </a:lnSpc>
              <a:spcBef>
                <a:spcPts val="400"/>
              </a:spcBef>
              <a:spcAft>
                <a:spcPts val="0"/>
              </a:spcAft>
              <a:buSzPts val="1400"/>
              <a:buFont typeface="Calibri"/>
              <a:buChar char="●"/>
              <a:defRPr>
                <a:latin typeface="Calibri"/>
                <a:ea typeface="Calibri"/>
                <a:cs typeface="Calibri"/>
                <a:sym typeface="Calibri"/>
              </a:defRPr>
            </a:lvl4pPr>
            <a:lvl5pPr indent="-317500" lvl="4" marL="2286000" rtl="0">
              <a:lnSpc>
                <a:spcPct val="114000"/>
              </a:lnSpc>
              <a:spcBef>
                <a:spcPts val="400"/>
              </a:spcBef>
              <a:spcAft>
                <a:spcPts val="0"/>
              </a:spcAft>
              <a:buSzPts val="1400"/>
              <a:buFont typeface="Calibri"/>
              <a:buChar char="○"/>
              <a:defRPr>
                <a:latin typeface="Calibri"/>
                <a:ea typeface="Calibri"/>
                <a:cs typeface="Calibri"/>
                <a:sym typeface="Calibri"/>
              </a:defRPr>
            </a:lvl5pPr>
            <a:lvl6pPr indent="-317500" lvl="5" marL="2743200" rtl="0">
              <a:lnSpc>
                <a:spcPct val="114000"/>
              </a:lnSpc>
              <a:spcBef>
                <a:spcPts val="400"/>
              </a:spcBef>
              <a:spcAft>
                <a:spcPts val="0"/>
              </a:spcAft>
              <a:buSzPts val="1400"/>
              <a:buFont typeface="Calibri"/>
              <a:buChar char="■"/>
              <a:defRPr>
                <a:latin typeface="Calibri"/>
                <a:ea typeface="Calibri"/>
                <a:cs typeface="Calibri"/>
                <a:sym typeface="Calibri"/>
              </a:defRPr>
            </a:lvl6pPr>
            <a:lvl7pPr indent="-317500" lvl="6" marL="3200400" rtl="0">
              <a:lnSpc>
                <a:spcPct val="114000"/>
              </a:lnSpc>
              <a:spcBef>
                <a:spcPts val="400"/>
              </a:spcBef>
              <a:spcAft>
                <a:spcPts val="0"/>
              </a:spcAft>
              <a:buSzPts val="1400"/>
              <a:buFont typeface="Calibri"/>
              <a:buChar char="●"/>
              <a:defRPr>
                <a:latin typeface="Calibri"/>
                <a:ea typeface="Calibri"/>
                <a:cs typeface="Calibri"/>
                <a:sym typeface="Calibri"/>
              </a:defRPr>
            </a:lvl7pPr>
            <a:lvl8pPr indent="-317500" lvl="7" marL="3657600" rtl="0">
              <a:lnSpc>
                <a:spcPct val="114000"/>
              </a:lnSpc>
              <a:spcBef>
                <a:spcPts val="400"/>
              </a:spcBef>
              <a:spcAft>
                <a:spcPts val="0"/>
              </a:spcAft>
              <a:buSzPts val="1400"/>
              <a:buFont typeface="Calibri"/>
              <a:buChar char="○"/>
              <a:defRPr>
                <a:latin typeface="Calibri"/>
                <a:ea typeface="Calibri"/>
                <a:cs typeface="Calibri"/>
                <a:sym typeface="Calibri"/>
              </a:defRPr>
            </a:lvl8pPr>
            <a:lvl9pPr indent="-317500" lvl="8" marL="4114800" rtl="0">
              <a:lnSpc>
                <a:spcPct val="114000"/>
              </a:lnSpc>
              <a:spcBef>
                <a:spcPts val="400"/>
              </a:spcBef>
              <a:spcAft>
                <a:spcPts val="400"/>
              </a:spcAft>
              <a:buSzPts val="1400"/>
              <a:buFont typeface="Calibri"/>
              <a:buChar char="■"/>
              <a:defRPr>
                <a:latin typeface="Calibri"/>
                <a:ea typeface="Calibri"/>
                <a:cs typeface="Calibri"/>
                <a:sym typeface="Calibri"/>
              </a:defRPr>
            </a:lvl9pPr>
          </a:lstStyle>
          <a:p/>
        </p:txBody>
      </p:sp>
      <p:sp>
        <p:nvSpPr>
          <p:cNvPr id="59" name="Google Shape;59;p12"/>
          <p:cNvSpPr txBox="1"/>
          <p:nvPr>
            <p:ph idx="2" type="subTitle"/>
          </p:nvPr>
        </p:nvSpPr>
        <p:spPr>
          <a:xfrm>
            <a:off x="311700" y="116196"/>
            <a:ext cx="4506000" cy="4788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rgbClr val="B7B7B7"/>
                </a:solidFill>
                <a:latin typeface="Alegreya Sans SC"/>
                <a:ea typeface="Alegreya Sans SC"/>
                <a:cs typeface="Alegreya Sans SC"/>
                <a:sym typeface="Alegreya Sans SC"/>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cxnSp>
        <p:nvCxnSpPr>
          <p:cNvPr id="60" name="Google Shape;60;p12"/>
          <p:cNvCxnSpPr/>
          <p:nvPr/>
        </p:nvCxnSpPr>
        <p:spPr>
          <a:xfrm>
            <a:off x="398400" y="492271"/>
            <a:ext cx="3972000" cy="0"/>
          </a:xfrm>
          <a:prstGeom prst="straightConnector1">
            <a:avLst/>
          </a:prstGeom>
          <a:noFill/>
          <a:ln cap="flat" cmpd="sng" w="28575">
            <a:solidFill>
              <a:srgbClr val="CCCCCC"/>
            </a:solidFill>
            <a:prstDash val="solid"/>
            <a:round/>
            <a:headEnd len="med" w="med" type="none"/>
            <a:tailEnd len="med" w="med" type="none"/>
          </a:ln>
        </p:spPr>
      </p:cxnSp>
      <p:pic>
        <p:nvPicPr>
          <p:cNvPr id="61" name="Google Shape;61;p12"/>
          <p:cNvPicPr preferRelativeResize="0"/>
          <p:nvPr/>
        </p:nvPicPr>
        <p:blipFill>
          <a:blip r:embed="rId2">
            <a:alphaModFix amt="52000"/>
          </a:blip>
          <a:stretch>
            <a:fillRect/>
          </a:stretch>
        </p:blipFill>
        <p:spPr>
          <a:xfrm>
            <a:off x="95575" y="6445589"/>
            <a:ext cx="1210524" cy="342300"/>
          </a:xfrm>
          <a:prstGeom prst="rect">
            <a:avLst/>
          </a:prstGeom>
          <a:noFill/>
          <a:ln>
            <a:noFill/>
          </a:ln>
        </p:spPr>
      </p:pic>
      <p:pic>
        <p:nvPicPr>
          <p:cNvPr id="62" name="Google Shape;62;p12"/>
          <p:cNvPicPr preferRelativeResize="0"/>
          <p:nvPr/>
        </p:nvPicPr>
        <p:blipFill>
          <a:blip r:embed="rId3">
            <a:alphaModFix/>
          </a:blip>
          <a:stretch>
            <a:fillRect/>
          </a:stretch>
        </p:blipFill>
        <p:spPr>
          <a:xfrm>
            <a:off x="4542149" y="116754"/>
            <a:ext cx="4505997" cy="37313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rgbClr val="FAFAFA"/>
        </a:solidFill>
      </p:bgPr>
    </p:bg>
    <p:spTree>
      <p:nvGrpSpPr>
        <p:cNvPr id="63" name="Shape 63"/>
        <p:cNvGrpSpPr/>
        <p:nvPr/>
      </p:nvGrpSpPr>
      <p:grpSpPr>
        <a:xfrm>
          <a:off x="0" y="0"/>
          <a:ext cx="0" cy="0"/>
          <a:chOff x="0" y="0"/>
          <a:chExt cx="0" cy="0"/>
        </a:xfrm>
      </p:grpSpPr>
      <p:sp>
        <p:nvSpPr>
          <p:cNvPr id="64" name="Google Shape;64;p1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5" name="Google Shape;65;p13"/>
          <p:cNvSpPr txBox="1"/>
          <p:nvPr>
            <p:ph type="title"/>
          </p:nvPr>
        </p:nvSpPr>
        <p:spPr>
          <a:xfrm>
            <a:off x="311700" y="593374"/>
            <a:ext cx="8520600" cy="638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B9EEC"/>
              </a:buClr>
              <a:buSzPts val="3000"/>
              <a:buFont typeface="Alegreya Sans SC"/>
              <a:buNone/>
              <a:defRPr b="1" sz="3000">
                <a:solidFill>
                  <a:srgbClr val="3B9EEC"/>
                </a:solidFill>
                <a:latin typeface="Alegreya Sans SC"/>
                <a:ea typeface="Alegreya Sans SC"/>
                <a:cs typeface="Alegreya Sans SC"/>
                <a:sym typeface="Alegreya Sans S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6" name="Google Shape;66;p13"/>
          <p:cNvSpPr txBox="1"/>
          <p:nvPr>
            <p:ph idx="1" type="subTitle"/>
          </p:nvPr>
        </p:nvSpPr>
        <p:spPr>
          <a:xfrm>
            <a:off x="311700" y="155525"/>
            <a:ext cx="4506000" cy="4788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rgbClr val="B7B7B7"/>
                </a:solidFill>
                <a:latin typeface="Alegreya Sans SC"/>
                <a:ea typeface="Alegreya Sans SC"/>
                <a:cs typeface="Alegreya Sans SC"/>
                <a:sym typeface="Alegreya Sans SC"/>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cxnSp>
        <p:nvCxnSpPr>
          <p:cNvPr id="67" name="Google Shape;67;p13"/>
          <p:cNvCxnSpPr/>
          <p:nvPr/>
        </p:nvCxnSpPr>
        <p:spPr>
          <a:xfrm>
            <a:off x="398400" y="531600"/>
            <a:ext cx="3972000" cy="0"/>
          </a:xfrm>
          <a:prstGeom prst="straightConnector1">
            <a:avLst/>
          </a:prstGeom>
          <a:noFill/>
          <a:ln cap="flat" cmpd="sng" w="28575">
            <a:solidFill>
              <a:srgbClr val="CCCCCC"/>
            </a:solidFill>
            <a:prstDash val="solid"/>
            <a:round/>
            <a:headEnd len="med" w="med" type="none"/>
            <a:tailEnd len="med" w="med" type="none"/>
          </a:ln>
        </p:spPr>
      </p:cxnSp>
      <p:pic>
        <p:nvPicPr>
          <p:cNvPr id="68" name="Google Shape;68;p13"/>
          <p:cNvPicPr preferRelativeResize="0"/>
          <p:nvPr/>
        </p:nvPicPr>
        <p:blipFill>
          <a:blip r:embed="rId2">
            <a:alphaModFix/>
          </a:blip>
          <a:stretch>
            <a:fillRect/>
          </a:stretch>
        </p:blipFill>
        <p:spPr>
          <a:xfrm>
            <a:off x="4417050" y="70039"/>
            <a:ext cx="4726952" cy="42596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9" name="Shape 69"/>
        <p:cNvGrpSpPr/>
        <p:nvPr/>
      </p:nvGrpSpPr>
      <p:grpSpPr>
        <a:xfrm>
          <a:off x="0" y="0"/>
          <a:ext cx="0" cy="0"/>
          <a:chOff x="0" y="0"/>
          <a:chExt cx="0" cy="0"/>
        </a:xfrm>
      </p:grpSpPr>
      <p:sp>
        <p:nvSpPr>
          <p:cNvPr id="70" name="Google Shape;70;p1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AFAFA"/>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311700" y="2867800"/>
            <a:ext cx="8520600" cy="11223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3B9EEC"/>
              </a:buClr>
              <a:buSzPts val="4800"/>
              <a:buFont typeface="Alegreya Sans SC ExtraBold"/>
              <a:buNone/>
              <a:defRPr sz="4800">
                <a:solidFill>
                  <a:srgbClr val="3B9EEC"/>
                </a:solidFill>
                <a:latin typeface="Alegreya Sans SC ExtraBold"/>
                <a:ea typeface="Alegreya Sans SC ExtraBold"/>
                <a:cs typeface="Alegreya Sans SC ExtraBold"/>
                <a:sym typeface="Alegreya Sans SC ExtraBo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6" name="Google Shape;16;p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rgbClr val="FAFAFA"/>
        </a:solidFill>
      </p:bgPr>
    </p:bg>
    <p:spTree>
      <p:nvGrpSpPr>
        <p:cNvPr id="17" name="Shape 17"/>
        <p:cNvGrpSpPr/>
        <p:nvPr/>
      </p:nvGrpSpPr>
      <p:grpSpPr>
        <a:xfrm>
          <a:off x="0" y="0"/>
          <a:ext cx="0" cy="0"/>
          <a:chOff x="0" y="0"/>
          <a:chExt cx="0" cy="0"/>
        </a:xfrm>
      </p:grpSpPr>
      <p:sp>
        <p:nvSpPr>
          <p:cNvPr id="18" name="Google Shape;18;p4"/>
          <p:cNvSpPr txBox="1"/>
          <p:nvPr>
            <p:ph type="title"/>
          </p:nvPr>
        </p:nvSpPr>
        <p:spPr>
          <a:xfrm>
            <a:off x="311700" y="593374"/>
            <a:ext cx="8520600" cy="638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B9EEC"/>
              </a:buClr>
              <a:buSzPts val="3000"/>
              <a:buFont typeface="Alegreya Sans SC"/>
              <a:buNone/>
              <a:defRPr b="1" sz="3000">
                <a:solidFill>
                  <a:srgbClr val="3B9EEC"/>
                </a:solidFill>
                <a:latin typeface="Alegreya Sans SC"/>
                <a:ea typeface="Alegreya Sans SC"/>
                <a:cs typeface="Alegreya Sans SC"/>
                <a:sym typeface="Alegreya Sans S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 name="Google Shape;19;p4"/>
          <p:cNvSpPr txBox="1"/>
          <p:nvPr>
            <p:ph idx="1" type="body"/>
          </p:nvPr>
        </p:nvSpPr>
        <p:spPr>
          <a:xfrm>
            <a:off x="292600" y="1293550"/>
            <a:ext cx="8520600" cy="4923900"/>
          </a:xfrm>
          <a:prstGeom prst="rect">
            <a:avLst/>
          </a:prstGeom>
        </p:spPr>
        <p:txBody>
          <a:bodyPr anchorCtr="0" anchor="t" bIns="91425" lIns="91425" spcFirstLastPara="1" rIns="91425" wrap="square" tIns="91425">
            <a:noAutofit/>
          </a:bodyPr>
          <a:lstStyle>
            <a:lvl1pPr indent="-342900" lvl="0" marL="457200" rtl="0">
              <a:lnSpc>
                <a:spcPct val="114000"/>
              </a:lnSpc>
              <a:spcBef>
                <a:spcPts val="0"/>
              </a:spcBef>
              <a:spcAft>
                <a:spcPts val="0"/>
              </a:spcAft>
              <a:buSzPts val="1800"/>
              <a:buFont typeface="Helvetica Neue"/>
              <a:buChar char="●"/>
              <a:defRPr>
                <a:latin typeface="Helvetica Neue"/>
                <a:ea typeface="Helvetica Neue"/>
                <a:cs typeface="Helvetica Neue"/>
                <a:sym typeface="Helvetica Neue"/>
              </a:defRPr>
            </a:lvl1pPr>
            <a:lvl2pPr indent="-330200" lvl="1" marL="914400" rtl="0">
              <a:lnSpc>
                <a:spcPct val="114000"/>
              </a:lnSpc>
              <a:spcBef>
                <a:spcPts val="400"/>
              </a:spcBef>
              <a:spcAft>
                <a:spcPts val="0"/>
              </a:spcAft>
              <a:buSzPts val="1600"/>
              <a:buFont typeface="Helvetica Neue"/>
              <a:buChar char="○"/>
              <a:defRPr sz="1600">
                <a:latin typeface="Helvetica Neue"/>
                <a:ea typeface="Helvetica Neue"/>
                <a:cs typeface="Helvetica Neue"/>
                <a:sym typeface="Helvetica Neue"/>
              </a:defRPr>
            </a:lvl2pPr>
            <a:lvl3pPr indent="-317500" lvl="2" marL="1371600" rtl="0">
              <a:lnSpc>
                <a:spcPct val="114000"/>
              </a:lnSpc>
              <a:spcBef>
                <a:spcPts val="400"/>
              </a:spcBef>
              <a:spcAft>
                <a:spcPts val="0"/>
              </a:spcAft>
              <a:buSzPts val="1400"/>
              <a:buFont typeface="Helvetica Neue"/>
              <a:buChar char="■"/>
              <a:defRPr>
                <a:latin typeface="Helvetica Neue"/>
                <a:ea typeface="Helvetica Neue"/>
                <a:cs typeface="Helvetica Neue"/>
                <a:sym typeface="Helvetica Neue"/>
              </a:defRPr>
            </a:lvl3pPr>
            <a:lvl4pPr indent="-317500" lvl="3" marL="1828800" rtl="0">
              <a:lnSpc>
                <a:spcPct val="114000"/>
              </a:lnSpc>
              <a:spcBef>
                <a:spcPts val="400"/>
              </a:spcBef>
              <a:spcAft>
                <a:spcPts val="0"/>
              </a:spcAft>
              <a:buSzPts val="1400"/>
              <a:buFont typeface="Helvetica Neue"/>
              <a:buChar char="●"/>
              <a:defRPr>
                <a:latin typeface="Helvetica Neue"/>
                <a:ea typeface="Helvetica Neue"/>
                <a:cs typeface="Helvetica Neue"/>
                <a:sym typeface="Helvetica Neue"/>
              </a:defRPr>
            </a:lvl4pPr>
            <a:lvl5pPr indent="-317500" lvl="4" marL="2286000" rtl="0">
              <a:lnSpc>
                <a:spcPct val="114000"/>
              </a:lnSpc>
              <a:spcBef>
                <a:spcPts val="400"/>
              </a:spcBef>
              <a:spcAft>
                <a:spcPts val="0"/>
              </a:spcAft>
              <a:buSzPts val="1400"/>
              <a:buFont typeface="Helvetica Neue"/>
              <a:buChar char="○"/>
              <a:defRPr>
                <a:latin typeface="Helvetica Neue"/>
                <a:ea typeface="Helvetica Neue"/>
                <a:cs typeface="Helvetica Neue"/>
                <a:sym typeface="Helvetica Neue"/>
              </a:defRPr>
            </a:lvl5pPr>
            <a:lvl6pPr indent="-317500" lvl="5" marL="2743200" rtl="0">
              <a:lnSpc>
                <a:spcPct val="114000"/>
              </a:lnSpc>
              <a:spcBef>
                <a:spcPts val="400"/>
              </a:spcBef>
              <a:spcAft>
                <a:spcPts val="0"/>
              </a:spcAft>
              <a:buSzPts val="1400"/>
              <a:buFont typeface="Helvetica Neue"/>
              <a:buChar char="■"/>
              <a:defRPr>
                <a:latin typeface="Helvetica Neue"/>
                <a:ea typeface="Helvetica Neue"/>
                <a:cs typeface="Helvetica Neue"/>
                <a:sym typeface="Helvetica Neue"/>
              </a:defRPr>
            </a:lvl6pPr>
            <a:lvl7pPr indent="-317500" lvl="6" marL="3200400" rtl="0">
              <a:lnSpc>
                <a:spcPct val="114000"/>
              </a:lnSpc>
              <a:spcBef>
                <a:spcPts val="400"/>
              </a:spcBef>
              <a:spcAft>
                <a:spcPts val="0"/>
              </a:spcAft>
              <a:buSzPts val="1400"/>
              <a:buFont typeface="Helvetica Neue"/>
              <a:buChar char="●"/>
              <a:defRPr>
                <a:latin typeface="Helvetica Neue"/>
                <a:ea typeface="Helvetica Neue"/>
                <a:cs typeface="Helvetica Neue"/>
                <a:sym typeface="Helvetica Neue"/>
              </a:defRPr>
            </a:lvl7pPr>
            <a:lvl8pPr indent="-317500" lvl="7" marL="3657600" rtl="0">
              <a:lnSpc>
                <a:spcPct val="114000"/>
              </a:lnSpc>
              <a:spcBef>
                <a:spcPts val="400"/>
              </a:spcBef>
              <a:spcAft>
                <a:spcPts val="0"/>
              </a:spcAft>
              <a:buSzPts val="1400"/>
              <a:buFont typeface="Helvetica Neue"/>
              <a:buChar char="○"/>
              <a:defRPr>
                <a:latin typeface="Helvetica Neue"/>
                <a:ea typeface="Helvetica Neue"/>
                <a:cs typeface="Helvetica Neue"/>
                <a:sym typeface="Helvetica Neue"/>
              </a:defRPr>
            </a:lvl8pPr>
            <a:lvl9pPr indent="-317500" lvl="8" marL="4114800" rtl="0">
              <a:lnSpc>
                <a:spcPct val="114000"/>
              </a:lnSpc>
              <a:spcBef>
                <a:spcPts val="400"/>
              </a:spcBef>
              <a:spcAft>
                <a:spcPts val="400"/>
              </a:spcAft>
              <a:buSzPts val="1400"/>
              <a:buFont typeface="Helvetica Neue"/>
              <a:buChar char="■"/>
              <a:defRPr>
                <a:latin typeface="Helvetica Neue"/>
                <a:ea typeface="Helvetica Neue"/>
                <a:cs typeface="Helvetica Neue"/>
                <a:sym typeface="Helvetica Neue"/>
              </a:defRPr>
            </a:lvl9pPr>
          </a:lstStyle>
          <a:p/>
        </p:txBody>
      </p:sp>
      <p:sp>
        <p:nvSpPr>
          <p:cNvPr id="20" name="Google Shape;20;p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1" name="Google Shape;21;p4"/>
          <p:cNvSpPr txBox="1"/>
          <p:nvPr>
            <p:ph idx="2" type="subTitle"/>
          </p:nvPr>
        </p:nvSpPr>
        <p:spPr>
          <a:xfrm>
            <a:off x="311700" y="155525"/>
            <a:ext cx="4506000" cy="478800"/>
          </a:xfrm>
          <a:prstGeom prst="rect">
            <a:avLst/>
          </a:prstGeom>
        </p:spPr>
        <p:txBody>
          <a:bodyPr anchorCtr="0" anchor="t" bIns="91425" lIns="91425" spcFirstLastPara="1" rIns="91425" wrap="square" tIns="91425">
            <a:noAutofit/>
          </a:bodyPr>
          <a:lstStyle>
            <a:lvl1pPr lvl="0">
              <a:spcBef>
                <a:spcPts val="0"/>
              </a:spcBef>
              <a:spcAft>
                <a:spcPts val="0"/>
              </a:spcAft>
              <a:buNone/>
              <a:defRPr b="1">
                <a:solidFill>
                  <a:srgbClr val="B7B7B7"/>
                </a:solidFill>
                <a:latin typeface="Alegreya Sans SC"/>
                <a:ea typeface="Alegreya Sans SC"/>
                <a:cs typeface="Alegreya Sans SC"/>
                <a:sym typeface="Alegreya Sans SC"/>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cxnSp>
        <p:nvCxnSpPr>
          <p:cNvPr id="22" name="Google Shape;22;p4"/>
          <p:cNvCxnSpPr/>
          <p:nvPr/>
        </p:nvCxnSpPr>
        <p:spPr>
          <a:xfrm>
            <a:off x="398400" y="531600"/>
            <a:ext cx="3972000" cy="0"/>
          </a:xfrm>
          <a:prstGeom prst="straightConnector1">
            <a:avLst/>
          </a:prstGeom>
          <a:noFill/>
          <a:ln cap="flat" cmpd="sng" w="28575">
            <a:solidFill>
              <a:srgbClr val="CCCCCC"/>
            </a:solidFill>
            <a:prstDash val="solid"/>
            <a:round/>
            <a:headEnd len="med" w="med" type="none"/>
            <a:tailEnd len="med" w="med" type="none"/>
          </a:ln>
        </p:spPr>
      </p:cxnSp>
      <p:pic>
        <p:nvPicPr>
          <p:cNvPr id="23" name="Google Shape;23;p4"/>
          <p:cNvPicPr preferRelativeResize="0"/>
          <p:nvPr/>
        </p:nvPicPr>
        <p:blipFill>
          <a:blip r:embed="rId2">
            <a:alphaModFix/>
          </a:blip>
          <a:stretch>
            <a:fillRect/>
          </a:stretch>
        </p:blipFill>
        <p:spPr>
          <a:xfrm>
            <a:off x="4417050" y="70039"/>
            <a:ext cx="4726952" cy="42596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rgbClr val="FAFAFA"/>
        </a:solidFill>
      </p:bgPr>
    </p:bg>
    <p:spTree>
      <p:nvGrpSpPr>
        <p:cNvPr id="24" name="Shape 24"/>
        <p:cNvGrpSpPr/>
        <p:nvPr/>
      </p:nvGrpSpPr>
      <p:grpSpPr>
        <a:xfrm>
          <a:off x="0" y="0"/>
          <a:ext cx="0" cy="0"/>
          <a:chOff x="0" y="0"/>
          <a:chExt cx="0" cy="0"/>
        </a:xfrm>
      </p:grpSpPr>
      <p:sp>
        <p:nvSpPr>
          <p:cNvPr id="25" name="Google Shape;25;p5"/>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6" name="Google Shape;26;p5"/>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7" name="Google Shape;27;p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8" name="Google Shape;28;p5"/>
          <p:cNvSpPr txBox="1"/>
          <p:nvPr>
            <p:ph type="title"/>
          </p:nvPr>
        </p:nvSpPr>
        <p:spPr>
          <a:xfrm>
            <a:off x="311700" y="593374"/>
            <a:ext cx="8520600" cy="638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B9EEC"/>
              </a:buClr>
              <a:buSzPts val="3000"/>
              <a:buFont typeface="Alegreya Sans SC"/>
              <a:buNone/>
              <a:defRPr b="1" sz="3000">
                <a:solidFill>
                  <a:srgbClr val="3B9EEC"/>
                </a:solidFill>
                <a:latin typeface="Alegreya Sans SC"/>
                <a:ea typeface="Alegreya Sans SC"/>
                <a:cs typeface="Alegreya Sans SC"/>
                <a:sym typeface="Alegreya Sans S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9" name="Google Shape;29;p5"/>
          <p:cNvSpPr txBox="1"/>
          <p:nvPr>
            <p:ph idx="3" type="subTitle"/>
          </p:nvPr>
        </p:nvSpPr>
        <p:spPr>
          <a:xfrm>
            <a:off x="311700" y="155525"/>
            <a:ext cx="4506000" cy="4788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rgbClr val="B7B7B7"/>
                </a:solidFill>
                <a:latin typeface="Alegreya Sans SC"/>
                <a:ea typeface="Alegreya Sans SC"/>
                <a:cs typeface="Alegreya Sans SC"/>
                <a:sym typeface="Alegreya Sans SC"/>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pic>
        <p:nvPicPr>
          <p:cNvPr id="30" name="Google Shape;30;p5"/>
          <p:cNvPicPr preferRelativeResize="0"/>
          <p:nvPr/>
        </p:nvPicPr>
        <p:blipFill>
          <a:blip r:embed="rId2">
            <a:alphaModFix/>
          </a:blip>
          <a:stretch>
            <a:fillRect/>
          </a:stretch>
        </p:blipFill>
        <p:spPr>
          <a:xfrm>
            <a:off x="4417050" y="70039"/>
            <a:ext cx="4726952" cy="425961"/>
          </a:xfrm>
          <a:prstGeom prst="rect">
            <a:avLst/>
          </a:prstGeom>
          <a:noFill/>
          <a:ln>
            <a:noFill/>
          </a:ln>
        </p:spPr>
      </p:pic>
      <p:cxnSp>
        <p:nvCxnSpPr>
          <p:cNvPr id="31" name="Google Shape;31;p5"/>
          <p:cNvCxnSpPr/>
          <p:nvPr/>
        </p:nvCxnSpPr>
        <p:spPr>
          <a:xfrm>
            <a:off x="398400" y="531600"/>
            <a:ext cx="3972000" cy="0"/>
          </a:xfrm>
          <a:prstGeom prst="straightConnector1">
            <a:avLst/>
          </a:prstGeom>
          <a:noFill/>
          <a:ln cap="flat" cmpd="sng" w="28575">
            <a:solidFill>
              <a:srgbClr val="CCCCCC"/>
            </a:solidFill>
            <a:prstDash val="solid"/>
            <a:round/>
            <a:headEnd len="med" w="med" type="none"/>
            <a:tailEnd len="med" w="med"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rgbClr val="FAFAFA"/>
        </a:solidFill>
      </p:bgPr>
    </p:bg>
    <p:spTree>
      <p:nvGrpSpPr>
        <p:cNvPr id="32" name="Shape 32"/>
        <p:cNvGrpSpPr/>
        <p:nvPr/>
      </p:nvGrpSpPr>
      <p:grpSpPr>
        <a:xfrm>
          <a:off x="0" y="0"/>
          <a:ext cx="0" cy="0"/>
          <a:chOff x="0" y="0"/>
          <a:chExt cx="0" cy="0"/>
        </a:xfrm>
      </p:grpSpPr>
      <p:sp>
        <p:nvSpPr>
          <p:cNvPr id="33" name="Google Shape;33;p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4" name="Google Shape;34;p6"/>
          <p:cNvSpPr txBox="1"/>
          <p:nvPr>
            <p:ph type="title"/>
          </p:nvPr>
        </p:nvSpPr>
        <p:spPr>
          <a:xfrm>
            <a:off x="311700" y="593374"/>
            <a:ext cx="8520600" cy="638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B9EEC"/>
              </a:buClr>
              <a:buSzPts val="3000"/>
              <a:buFont typeface="Alegreya Sans SC"/>
              <a:buNone/>
              <a:defRPr b="1" sz="3000">
                <a:solidFill>
                  <a:srgbClr val="3B9EEC"/>
                </a:solidFill>
                <a:latin typeface="Alegreya Sans SC"/>
                <a:ea typeface="Alegreya Sans SC"/>
                <a:cs typeface="Alegreya Sans SC"/>
                <a:sym typeface="Alegreya Sans S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5" name="Google Shape;35;p6"/>
          <p:cNvSpPr txBox="1"/>
          <p:nvPr>
            <p:ph idx="1" type="subTitle"/>
          </p:nvPr>
        </p:nvSpPr>
        <p:spPr>
          <a:xfrm>
            <a:off x="311700" y="155525"/>
            <a:ext cx="4506000" cy="4788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rgbClr val="B7B7B7"/>
                </a:solidFill>
                <a:latin typeface="Alegreya Sans SC"/>
                <a:ea typeface="Alegreya Sans SC"/>
                <a:cs typeface="Alegreya Sans SC"/>
                <a:sym typeface="Alegreya Sans SC"/>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cxnSp>
        <p:nvCxnSpPr>
          <p:cNvPr id="36" name="Google Shape;36;p6"/>
          <p:cNvCxnSpPr/>
          <p:nvPr/>
        </p:nvCxnSpPr>
        <p:spPr>
          <a:xfrm>
            <a:off x="398400" y="531600"/>
            <a:ext cx="3972000" cy="0"/>
          </a:xfrm>
          <a:prstGeom prst="straightConnector1">
            <a:avLst/>
          </a:prstGeom>
          <a:noFill/>
          <a:ln cap="flat" cmpd="sng" w="28575">
            <a:solidFill>
              <a:srgbClr val="CCCCCC"/>
            </a:solidFill>
            <a:prstDash val="solid"/>
            <a:round/>
            <a:headEnd len="med" w="med" type="none"/>
            <a:tailEnd len="med" w="med" type="none"/>
          </a:ln>
        </p:spPr>
      </p:cxnSp>
      <p:pic>
        <p:nvPicPr>
          <p:cNvPr id="37" name="Google Shape;37;p6"/>
          <p:cNvPicPr preferRelativeResize="0"/>
          <p:nvPr/>
        </p:nvPicPr>
        <p:blipFill>
          <a:blip r:embed="rId2">
            <a:alphaModFix/>
          </a:blip>
          <a:stretch>
            <a:fillRect/>
          </a:stretch>
        </p:blipFill>
        <p:spPr>
          <a:xfrm>
            <a:off x="4417050" y="70039"/>
            <a:ext cx="4726952" cy="42596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8" name="Shape 38"/>
        <p:cNvGrpSpPr/>
        <p:nvPr/>
      </p:nvGrpSpPr>
      <p:grpSpPr>
        <a:xfrm>
          <a:off x="0" y="0"/>
          <a:ext cx="0" cy="0"/>
          <a:chOff x="0" y="0"/>
          <a:chExt cx="0" cy="0"/>
        </a:xfrm>
      </p:grpSpPr>
      <p:sp>
        <p:nvSpPr>
          <p:cNvPr id="39" name="Google Shape;39;p7"/>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40" name="Google Shape;40;p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1" name="Shape 41"/>
        <p:cNvGrpSpPr/>
        <p:nvPr/>
      </p:nvGrpSpPr>
      <p:grpSpPr>
        <a:xfrm>
          <a:off x="0" y="0"/>
          <a:ext cx="0" cy="0"/>
          <a:chOff x="0" y="0"/>
          <a:chExt cx="0" cy="0"/>
        </a:xfrm>
      </p:grpSpPr>
      <p:sp>
        <p:nvSpPr>
          <p:cNvPr id="42" name="Google Shape;42;p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FAFAFA"/>
        </a:solidFill>
      </p:bgPr>
    </p:bg>
    <p:spTree>
      <p:nvGrpSpPr>
        <p:cNvPr id="47" name="Shape 47"/>
        <p:cNvGrpSpPr/>
        <p:nvPr/>
      </p:nvGrpSpPr>
      <p:grpSpPr>
        <a:xfrm>
          <a:off x="0" y="0"/>
          <a:ext cx="0" cy="0"/>
          <a:chOff x="0" y="0"/>
          <a:chExt cx="0" cy="0"/>
        </a:xfrm>
      </p:grpSpPr>
      <p:sp>
        <p:nvSpPr>
          <p:cNvPr id="48" name="Google Shape;48;p10"/>
          <p:cNvSpPr txBox="1"/>
          <p:nvPr>
            <p:ph type="ctrTitle"/>
          </p:nvPr>
        </p:nvSpPr>
        <p:spPr>
          <a:xfrm>
            <a:off x="311708" y="2135767"/>
            <a:ext cx="8520600" cy="27369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3B9EEC"/>
              </a:buClr>
              <a:buSzPts val="5400"/>
              <a:buFont typeface="Alegreya Sans SC ExtraBold"/>
              <a:buNone/>
              <a:defRPr sz="5400">
                <a:solidFill>
                  <a:srgbClr val="3B9EEC"/>
                </a:solidFill>
                <a:latin typeface="Alegreya Sans SC ExtraBold"/>
                <a:ea typeface="Alegreya Sans SC ExtraBold"/>
                <a:cs typeface="Alegreya Sans SC ExtraBold"/>
                <a:sym typeface="Alegreya Sans SC ExtraBold"/>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9" name="Google Shape;49;p10"/>
          <p:cNvSpPr txBox="1"/>
          <p:nvPr>
            <p:ph idx="1" type="subTitle"/>
          </p:nvPr>
        </p:nvSpPr>
        <p:spPr>
          <a:xfrm>
            <a:off x="311700" y="4998033"/>
            <a:ext cx="8520600" cy="1056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999999"/>
              </a:buClr>
              <a:buSzPts val="2800"/>
              <a:buFont typeface="Helvetica Neue"/>
              <a:buNone/>
              <a:defRPr sz="2800">
                <a:solidFill>
                  <a:srgbClr val="999999"/>
                </a:solidFill>
                <a:latin typeface="Helvetica Neue"/>
                <a:ea typeface="Helvetica Neue"/>
                <a:cs typeface="Helvetica Neue"/>
                <a:sym typeface="Helvetica Neu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0" name="Google Shape;50;p1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cxnSp>
        <p:nvCxnSpPr>
          <p:cNvPr id="51" name="Google Shape;51;p10"/>
          <p:cNvCxnSpPr/>
          <p:nvPr/>
        </p:nvCxnSpPr>
        <p:spPr>
          <a:xfrm>
            <a:off x="367250" y="4921825"/>
            <a:ext cx="8201400" cy="0"/>
          </a:xfrm>
          <a:prstGeom prst="straightConnector1">
            <a:avLst/>
          </a:prstGeom>
          <a:noFill/>
          <a:ln cap="flat" cmpd="sng" w="38100">
            <a:solidFill>
              <a:srgbClr val="CCCCCC"/>
            </a:solidFill>
            <a:prstDash val="solid"/>
            <a:round/>
            <a:headEnd len="med" w="med" type="none"/>
            <a:tailEnd len="med" w="med"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AFAFA"/>
        </a:solidFill>
      </p:bgPr>
    </p:bg>
    <p:spTree>
      <p:nvGrpSpPr>
        <p:cNvPr id="52" name="Shape 52"/>
        <p:cNvGrpSpPr/>
        <p:nvPr/>
      </p:nvGrpSpPr>
      <p:grpSpPr>
        <a:xfrm>
          <a:off x="0" y="0"/>
          <a:ext cx="0" cy="0"/>
          <a:chOff x="0" y="0"/>
          <a:chExt cx="0" cy="0"/>
        </a:xfrm>
      </p:grpSpPr>
      <p:sp>
        <p:nvSpPr>
          <p:cNvPr id="53" name="Google Shape;53;p11"/>
          <p:cNvSpPr txBox="1"/>
          <p:nvPr>
            <p:ph type="title"/>
          </p:nvPr>
        </p:nvSpPr>
        <p:spPr>
          <a:xfrm>
            <a:off x="311700" y="2867800"/>
            <a:ext cx="8520600" cy="11223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3B9EEC"/>
              </a:buClr>
              <a:buSzPts val="4800"/>
              <a:buFont typeface="Alegreya Sans SC ExtraBold"/>
              <a:buNone/>
              <a:defRPr sz="4800">
                <a:solidFill>
                  <a:srgbClr val="3B9EEC"/>
                </a:solidFill>
                <a:latin typeface="Alegreya Sans SC ExtraBold"/>
                <a:ea typeface="Alegreya Sans SC ExtraBold"/>
                <a:cs typeface="Alegreya Sans SC ExtraBold"/>
                <a:sym typeface="Alegreya Sans SC ExtraBo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4" name="Google Shape;54;p1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3" name="Shape 43"/>
        <p:cNvGrpSpPr/>
        <p:nvPr/>
      </p:nvGrpSpPr>
      <p:grpSpPr>
        <a:xfrm>
          <a:off x="0" y="0"/>
          <a:ext cx="0" cy="0"/>
          <a:chOff x="0" y="0"/>
          <a:chExt cx="0" cy="0"/>
        </a:xfrm>
      </p:grpSpPr>
      <p:sp>
        <p:nvSpPr>
          <p:cNvPr id="44" name="Google Shape;44;p9"/>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45" name="Google Shape;45;p9"/>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46" name="Google Shape;46;p9"/>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5" r:id="rId1"/>
    <p:sldLayoutId id="2147483656" r:id="rId2"/>
    <p:sldLayoutId id="2147483657" r:id="rId3"/>
    <p:sldLayoutId id="2147483658" r:id="rId4"/>
    <p:sldLayoutId id="2147483659"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9.png"/><Relationship Id="rId5"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22.gif"/><Relationship Id="rId9" Type="http://schemas.openxmlformats.org/officeDocument/2006/relationships/image" Target="../media/image17.png"/><Relationship Id="rId5" Type="http://schemas.openxmlformats.org/officeDocument/2006/relationships/image" Target="../media/image14.png"/><Relationship Id="rId6" Type="http://schemas.openxmlformats.org/officeDocument/2006/relationships/image" Target="../media/image13.png"/><Relationship Id="rId7" Type="http://schemas.openxmlformats.org/officeDocument/2006/relationships/image" Target="../media/image4.png"/><Relationship Id="rId8"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18.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22.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5"/>
          <p:cNvSpPr txBox="1"/>
          <p:nvPr>
            <p:ph type="ctrTitle"/>
          </p:nvPr>
        </p:nvSpPr>
        <p:spPr>
          <a:xfrm>
            <a:off x="311708" y="2135767"/>
            <a:ext cx="8520600" cy="2736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300"/>
              <a:t>MAVIS update: WFSing and control</a:t>
            </a:r>
            <a:endParaRPr sz="4300"/>
          </a:p>
          <a:p>
            <a:pPr indent="0" lvl="0" marL="0" rtl="0" algn="l">
              <a:spcBef>
                <a:spcPts val="0"/>
              </a:spcBef>
              <a:spcAft>
                <a:spcPts val="0"/>
              </a:spcAft>
              <a:buNone/>
            </a:pPr>
            <a:r>
              <a:rPr lang="en" sz="2300"/>
              <a:t>Preliminary Design Status</a:t>
            </a:r>
            <a:endParaRPr sz="2300"/>
          </a:p>
        </p:txBody>
      </p:sp>
      <p:sp>
        <p:nvSpPr>
          <p:cNvPr id="76" name="Google Shape;76;p15"/>
          <p:cNvSpPr txBox="1"/>
          <p:nvPr>
            <p:ph idx="1" type="subTitle"/>
          </p:nvPr>
        </p:nvSpPr>
        <p:spPr>
          <a:xfrm>
            <a:off x="311700" y="4998033"/>
            <a:ext cx="8520600" cy="105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MAVIS Team, including:</a:t>
            </a:r>
            <a:br>
              <a:rPr lang="en" sz="2200"/>
            </a:br>
            <a:r>
              <a:rPr lang="en" sz="1700"/>
              <a:t>Jesse Cranney, </a:t>
            </a:r>
            <a:r>
              <a:rPr b="1" lang="en" sz="1700"/>
              <a:t>Cédric Plantet</a:t>
            </a:r>
            <a:r>
              <a:rPr lang="en" sz="1700"/>
              <a:t>, Guido Agapito, </a:t>
            </a:r>
            <a:r>
              <a:rPr lang="en" sz="1700"/>
              <a:t>Hao Zhang, Francois Rigaut, et al.</a:t>
            </a:r>
            <a:endParaRPr sz="1700"/>
          </a:p>
        </p:txBody>
      </p:sp>
      <p:sp>
        <p:nvSpPr>
          <p:cNvPr id="77" name="Google Shape;77;p1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8" name="Google Shape;78;p15"/>
          <p:cNvPicPr preferRelativeResize="0"/>
          <p:nvPr/>
        </p:nvPicPr>
        <p:blipFill>
          <a:blip r:embed="rId3">
            <a:alphaModFix amt="42000"/>
          </a:blip>
          <a:stretch>
            <a:fillRect/>
          </a:stretch>
        </p:blipFill>
        <p:spPr>
          <a:xfrm>
            <a:off x="311700" y="262375"/>
            <a:ext cx="2246300" cy="635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4"/>
          <p:cNvSpPr txBox="1"/>
          <p:nvPr>
            <p:ph type="title"/>
          </p:nvPr>
        </p:nvSpPr>
        <p:spPr>
          <a:xfrm>
            <a:off x="311700" y="593374"/>
            <a:ext cx="8520600" cy="63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NCPAs in MAVIS</a:t>
            </a:r>
            <a:endParaRPr/>
          </a:p>
        </p:txBody>
      </p:sp>
      <p:sp>
        <p:nvSpPr>
          <p:cNvPr id="175" name="Google Shape;175;p24"/>
          <p:cNvSpPr txBox="1"/>
          <p:nvPr>
            <p:ph idx="12" type="sldNum"/>
          </p:nvPr>
        </p:nvSpPr>
        <p:spPr>
          <a:xfrm>
            <a:off x="8525525" y="6502824"/>
            <a:ext cx="548700" cy="3423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76" name="Google Shape;176;p24"/>
          <p:cNvSpPr txBox="1"/>
          <p:nvPr>
            <p:ph idx="2" type="subTitle"/>
          </p:nvPr>
        </p:nvSpPr>
        <p:spPr>
          <a:xfrm>
            <a:off x="311700" y="116196"/>
            <a:ext cx="4506000" cy="478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MAVIS WFSing and Control</a:t>
            </a:r>
            <a:endParaRPr/>
          </a:p>
        </p:txBody>
      </p:sp>
      <p:sp>
        <p:nvSpPr>
          <p:cNvPr id="177" name="Google Shape;177;p24"/>
          <p:cNvSpPr txBox="1"/>
          <p:nvPr>
            <p:ph idx="1" type="body"/>
          </p:nvPr>
        </p:nvSpPr>
        <p:spPr>
          <a:xfrm>
            <a:off x="379525" y="1213700"/>
            <a:ext cx="7770900" cy="4996200"/>
          </a:xfrm>
          <a:prstGeom prst="rect">
            <a:avLst/>
          </a:prstGeom>
        </p:spPr>
        <p:txBody>
          <a:bodyPr anchorCtr="0" anchor="t" bIns="91425" lIns="57150" spcFirstLastPara="1" rIns="91425" wrap="square" tIns="91425">
            <a:noAutofit/>
          </a:bodyPr>
          <a:lstStyle/>
          <a:p>
            <a:pPr indent="-342900" lvl="0" marL="457200" rtl="0" algn="l">
              <a:spcBef>
                <a:spcPts val="0"/>
              </a:spcBef>
              <a:spcAft>
                <a:spcPts val="0"/>
              </a:spcAft>
              <a:buClr>
                <a:schemeClr val="dk1"/>
              </a:buClr>
              <a:buSzPts val="1800"/>
              <a:buChar char="●"/>
            </a:pPr>
            <a:r>
              <a:rPr lang="en">
                <a:solidFill>
                  <a:schemeClr val="dk1"/>
                </a:solidFill>
              </a:rPr>
              <a:t>Wide-field instrument + many surfaces -&gt; field-varying static NCPAs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Field-varying NCPAs + tight error budget -&gt; tomographic phase diversity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Method based on PRAy - Gratadour et al (2011)</a:t>
            </a:r>
            <a:endParaRPr>
              <a:solidFill>
                <a:schemeClr val="dk1"/>
              </a:solidFill>
            </a:endParaRPr>
          </a:p>
          <a:p>
            <a:pPr indent="0" lvl="0" marL="0" rtl="0" algn="l">
              <a:spcBef>
                <a:spcPts val="400"/>
              </a:spcBef>
              <a:spcAft>
                <a:spcPts val="0"/>
              </a:spcAft>
              <a:buNone/>
            </a:pPr>
            <a:r>
              <a:t/>
            </a:r>
            <a:endParaRPr/>
          </a:p>
          <a:p>
            <a:pPr indent="0" lvl="0" marL="0" rtl="0" algn="l">
              <a:spcBef>
                <a:spcPts val="400"/>
              </a:spcBef>
              <a:spcAft>
                <a:spcPts val="400"/>
              </a:spcAft>
              <a:buNone/>
            </a:pPr>
            <a:r>
              <a:t/>
            </a:r>
            <a:endParaRPr/>
          </a:p>
        </p:txBody>
      </p:sp>
      <p:pic>
        <p:nvPicPr>
          <p:cNvPr id="178" name="Google Shape;178;p24"/>
          <p:cNvPicPr preferRelativeResize="0"/>
          <p:nvPr/>
        </p:nvPicPr>
        <p:blipFill>
          <a:blip r:embed="rId3">
            <a:alphaModFix/>
          </a:blip>
          <a:stretch>
            <a:fillRect/>
          </a:stretch>
        </p:blipFill>
        <p:spPr>
          <a:xfrm>
            <a:off x="1765525" y="2356125"/>
            <a:ext cx="5734050" cy="3648075"/>
          </a:xfrm>
          <a:prstGeom prst="rect">
            <a:avLst/>
          </a:prstGeom>
          <a:noFill/>
          <a:ln>
            <a:noFill/>
          </a:ln>
        </p:spPr>
      </p:pic>
      <p:sp>
        <p:nvSpPr>
          <p:cNvPr id="179" name="Google Shape;179;p24"/>
          <p:cNvSpPr txBox="1"/>
          <p:nvPr/>
        </p:nvSpPr>
        <p:spPr>
          <a:xfrm>
            <a:off x="3040454" y="6108100"/>
            <a:ext cx="31842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t>Figure 10: Tomographic phase diversity principle</a:t>
            </a:r>
            <a:endParaRPr sz="1100"/>
          </a:p>
        </p:txBody>
      </p:sp>
      <p:sp>
        <p:nvSpPr>
          <p:cNvPr id="180" name="Google Shape;180;p24"/>
          <p:cNvSpPr txBox="1"/>
          <p:nvPr/>
        </p:nvSpPr>
        <p:spPr>
          <a:xfrm>
            <a:off x="472200" y="2478975"/>
            <a:ext cx="4864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5"/>
          <p:cNvSpPr txBox="1"/>
          <p:nvPr>
            <p:ph type="title"/>
          </p:nvPr>
        </p:nvSpPr>
        <p:spPr>
          <a:xfrm>
            <a:off x="311700" y="593374"/>
            <a:ext cx="8520600" cy="63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NCPAs in MAVIS</a:t>
            </a:r>
            <a:endParaRPr/>
          </a:p>
        </p:txBody>
      </p:sp>
      <p:sp>
        <p:nvSpPr>
          <p:cNvPr id="186" name="Google Shape;186;p25"/>
          <p:cNvSpPr txBox="1"/>
          <p:nvPr>
            <p:ph idx="12" type="sldNum"/>
          </p:nvPr>
        </p:nvSpPr>
        <p:spPr>
          <a:xfrm>
            <a:off x="8525525" y="6502824"/>
            <a:ext cx="548700" cy="3423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87" name="Google Shape;187;p25"/>
          <p:cNvSpPr txBox="1"/>
          <p:nvPr>
            <p:ph idx="2" type="subTitle"/>
          </p:nvPr>
        </p:nvSpPr>
        <p:spPr>
          <a:xfrm>
            <a:off x="311700" y="116196"/>
            <a:ext cx="4506000" cy="478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MAVIS WFSing and Control</a:t>
            </a:r>
            <a:endParaRPr/>
          </a:p>
        </p:txBody>
      </p:sp>
      <p:sp>
        <p:nvSpPr>
          <p:cNvPr id="188" name="Google Shape;188;p25"/>
          <p:cNvSpPr txBox="1"/>
          <p:nvPr>
            <p:ph idx="1" type="body"/>
          </p:nvPr>
        </p:nvSpPr>
        <p:spPr>
          <a:xfrm>
            <a:off x="379525" y="1213700"/>
            <a:ext cx="4776600" cy="4996200"/>
          </a:xfrm>
          <a:prstGeom prst="rect">
            <a:avLst/>
          </a:prstGeom>
        </p:spPr>
        <p:txBody>
          <a:bodyPr anchorCtr="0" anchor="t" bIns="91425" lIns="57150" spcFirstLastPara="1" rIns="91425" wrap="square" tIns="91425">
            <a:noAutofit/>
          </a:bodyPr>
          <a:lstStyle/>
          <a:p>
            <a:pPr indent="-342900" lvl="0" marL="457200" rtl="0" algn="l">
              <a:spcBef>
                <a:spcPts val="0"/>
              </a:spcBef>
              <a:spcAft>
                <a:spcPts val="0"/>
              </a:spcAft>
              <a:buSzPts val="1800"/>
              <a:buChar char="●"/>
            </a:pPr>
            <a:r>
              <a:rPr lang="en">
                <a:solidFill>
                  <a:schemeClr val="dk1"/>
                </a:solidFill>
              </a:rPr>
              <a:t>Requires many small sources over the science FoV (100 holes, each</a:t>
            </a:r>
            <a:r>
              <a:rPr lang="en">
                <a:solidFill>
                  <a:schemeClr val="dk1"/>
                </a:solidFill>
              </a:rPr>
              <a:t> 5 um ø),</a:t>
            </a:r>
            <a:endParaRPr>
              <a:solidFill>
                <a:schemeClr val="dk1"/>
              </a:solidFill>
            </a:endParaRPr>
          </a:p>
          <a:p>
            <a:pPr indent="0" lvl="0" marL="457200" rtl="0" algn="l">
              <a:spcBef>
                <a:spcPts val="400"/>
              </a:spcBef>
              <a:spcAft>
                <a:spcPts val="0"/>
              </a:spcAft>
              <a:buNone/>
            </a:pPr>
            <a:r>
              <a:t/>
            </a:r>
            <a:endParaRPr>
              <a:solidFill>
                <a:schemeClr val="dk1"/>
              </a:solidFill>
            </a:endParaRPr>
          </a:p>
          <a:p>
            <a:pPr indent="-342900" lvl="0" marL="457200" rtl="0" algn="l">
              <a:spcBef>
                <a:spcPts val="400"/>
              </a:spcBef>
              <a:spcAft>
                <a:spcPts val="0"/>
              </a:spcAft>
              <a:buClr>
                <a:schemeClr val="dk1"/>
              </a:buClr>
              <a:buSzPts val="1800"/>
              <a:buChar char="●"/>
            </a:pPr>
            <a:r>
              <a:rPr lang="en">
                <a:solidFill>
                  <a:schemeClr val="dk1"/>
                </a:solidFill>
              </a:rPr>
              <a:t>Test masks produced by Optofab in Sydney provide sufficient accuracy and throughput tested at Stromlo.</a:t>
            </a:r>
            <a:endParaRPr>
              <a:solidFill>
                <a:schemeClr val="dk1"/>
              </a:solidFill>
            </a:endParaRPr>
          </a:p>
        </p:txBody>
      </p:sp>
      <p:pic>
        <p:nvPicPr>
          <p:cNvPr id="189" name="Google Shape;189;p25"/>
          <p:cNvPicPr preferRelativeResize="0"/>
          <p:nvPr/>
        </p:nvPicPr>
        <p:blipFill>
          <a:blip r:embed="rId3">
            <a:alphaModFix/>
          </a:blip>
          <a:stretch>
            <a:fillRect/>
          </a:stretch>
        </p:blipFill>
        <p:spPr>
          <a:xfrm>
            <a:off x="920299" y="3839700"/>
            <a:ext cx="2094700" cy="1985874"/>
          </a:xfrm>
          <a:prstGeom prst="rect">
            <a:avLst/>
          </a:prstGeom>
          <a:noFill/>
          <a:ln>
            <a:noFill/>
          </a:ln>
        </p:spPr>
      </p:pic>
      <p:pic>
        <p:nvPicPr>
          <p:cNvPr id="190" name="Google Shape;190;p25"/>
          <p:cNvPicPr preferRelativeResize="0"/>
          <p:nvPr/>
        </p:nvPicPr>
        <p:blipFill>
          <a:blip r:embed="rId4">
            <a:alphaModFix/>
          </a:blip>
          <a:stretch>
            <a:fillRect/>
          </a:stretch>
        </p:blipFill>
        <p:spPr>
          <a:xfrm>
            <a:off x="4060479" y="3458700"/>
            <a:ext cx="4344248" cy="2715126"/>
          </a:xfrm>
          <a:prstGeom prst="rect">
            <a:avLst/>
          </a:prstGeom>
          <a:noFill/>
          <a:ln>
            <a:noFill/>
          </a:ln>
        </p:spPr>
      </p:pic>
      <p:grpSp>
        <p:nvGrpSpPr>
          <p:cNvPr id="191" name="Google Shape;191;p25"/>
          <p:cNvGrpSpPr/>
          <p:nvPr/>
        </p:nvGrpSpPr>
        <p:grpSpPr>
          <a:xfrm>
            <a:off x="5574173" y="593376"/>
            <a:ext cx="3258137" cy="2443615"/>
            <a:chOff x="5423850" y="693625"/>
            <a:chExt cx="3408450" cy="2556350"/>
          </a:xfrm>
        </p:grpSpPr>
        <p:pic>
          <p:nvPicPr>
            <p:cNvPr id="192" name="Google Shape;192;p25"/>
            <p:cNvPicPr preferRelativeResize="0"/>
            <p:nvPr/>
          </p:nvPicPr>
          <p:blipFill>
            <a:blip r:embed="rId5">
              <a:alphaModFix/>
            </a:blip>
            <a:stretch>
              <a:fillRect/>
            </a:stretch>
          </p:blipFill>
          <p:spPr>
            <a:xfrm>
              <a:off x="5423850" y="693625"/>
              <a:ext cx="3408450" cy="2556350"/>
            </a:xfrm>
            <a:prstGeom prst="rect">
              <a:avLst/>
            </a:prstGeom>
            <a:noFill/>
            <a:ln>
              <a:noFill/>
            </a:ln>
          </p:spPr>
        </p:pic>
        <p:cxnSp>
          <p:nvCxnSpPr>
            <p:cNvPr id="193" name="Google Shape;193;p25"/>
            <p:cNvCxnSpPr/>
            <p:nvPr/>
          </p:nvCxnSpPr>
          <p:spPr>
            <a:xfrm flipH="1" rot="10800000">
              <a:off x="6469400" y="2225750"/>
              <a:ext cx="202800" cy="564300"/>
            </a:xfrm>
            <a:prstGeom prst="straightConnector1">
              <a:avLst/>
            </a:prstGeom>
            <a:noFill/>
            <a:ln cap="flat" cmpd="sng" w="28575">
              <a:solidFill>
                <a:srgbClr val="A4C2F4"/>
              </a:solidFill>
              <a:prstDash val="solid"/>
              <a:round/>
              <a:headEnd len="med" w="med" type="none"/>
              <a:tailEnd len="med" w="med" type="triangle"/>
            </a:ln>
          </p:spPr>
        </p:cxnSp>
        <p:sp>
          <p:nvSpPr>
            <p:cNvPr id="194" name="Google Shape;194;p25"/>
            <p:cNvSpPr txBox="1"/>
            <p:nvPr/>
          </p:nvSpPr>
          <p:spPr>
            <a:xfrm>
              <a:off x="7420775" y="2705000"/>
              <a:ext cx="1110600" cy="48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A4C2F4"/>
                  </a:solidFill>
                </a:rPr>
                <a:t>5 um </a:t>
              </a:r>
              <a:r>
                <a:rPr b="1" lang="en" sz="1800">
                  <a:solidFill>
                    <a:srgbClr val="A4C2F4"/>
                  </a:solidFill>
                  <a:latin typeface="Calibri"/>
                  <a:ea typeface="Calibri"/>
                  <a:cs typeface="Calibri"/>
                  <a:sym typeface="Calibri"/>
                </a:rPr>
                <a:t>ø</a:t>
              </a:r>
              <a:endParaRPr b="1">
                <a:solidFill>
                  <a:srgbClr val="A4C2F4"/>
                </a:solidFill>
              </a:endParaRPr>
            </a:p>
          </p:txBody>
        </p:sp>
        <p:cxnSp>
          <p:nvCxnSpPr>
            <p:cNvPr id="195" name="Google Shape;195;p25"/>
            <p:cNvCxnSpPr/>
            <p:nvPr/>
          </p:nvCxnSpPr>
          <p:spPr>
            <a:xfrm rot="10800000">
              <a:off x="7617850" y="2225950"/>
              <a:ext cx="120900" cy="625800"/>
            </a:xfrm>
            <a:prstGeom prst="straightConnector1">
              <a:avLst/>
            </a:prstGeom>
            <a:noFill/>
            <a:ln cap="flat" cmpd="sng" w="28575">
              <a:solidFill>
                <a:srgbClr val="A4C2F4"/>
              </a:solidFill>
              <a:prstDash val="solid"/>
              <a:round/>
              <a:headEnd len="med" w="med" type="none"/>
              <a:tailEnd len="med" w="med" type="triangle"/>
            </a:ln>
          </p:spPr>
        </p:cxnSp>
        <p:sp>
          <p:nvSpPr>
            <p:cNvPr id="196" name="Google Shape;196;p25"/>
            <p:cNvSpPr txBox="1"/>
            <p:nvPr/>
          </p:nvSpPr>
          <p:spPr>
            <a:xfrm>
              <a:off x="5999125" y="2628800"/>
              <a:ext cx="1110600" cy="48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A4C2F4"/>
                  </a:solidFill>
                </a:rPr>
                <a:t>15 um </a:t>
              </a:r>
              <a:r>
                <a:rPr b="1" lang="en" sz="1800">
                  <a:solidFill>
                    <a:srgbClr val="A4C2F4"/>
                  </a:solidFill>
                  <a:latin typeface="Calibri"/>
                  <a:ea typeface="Calibri"/>
                  <a:cs typeface="Calibri"/>
                  <a:sym typeface="Calibri"/>
                </a:rPr>
                <a:t>ø</a:t>
              </a:r>
              <a:endParaRPr b="1">
                <a:solidFill>
                  <a:srgbClr val="A4C2F4"/>
                </a:solidFill>
              </a:endParaRPr>
            </a:p>
          </p:txBody>
        </p:sp>
      </p:grpSp>
      <p:sp>
        <p:nvSpPr>
          <p:cNvPr id="197" name="Google Shape;197;p25"/>
          <p:cNvSpPr txBox="1"/>
          <p:nvPr/>
        </p:nvSpPr>
        <p:spPr>
          <a:xfrm>
            <a:off x="760600" y="5825575"/>
            <a:ext cx="24141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t>Figure 11: Image taken of 5 um pinhole grid on the bench, pinholes are 40 um apart.</a:t>
            </a:r>
            <a:endParaRPr sz="1100"/>
          </a:p>
        </p:txBody>
      </p:sp>
      <p:sp>
        <p:nvSpPr>
          <p:cNvPr id="198" name="Google Shape;198;p25"/>
          <p:cNvSpPr txBox="1"/>
          <p:nvPr/>
        </p:nvSpPr>
        <p:spPr>
          <a:xfrm>
            <a:off x="5681351" y="3036987"/>
            <a:ext cx="30438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t>Figure 12: Pinholes under microscope</a:t>
            </a:r>
            <a:endParaRPr sz="1100"/>
          </a:p>
        </p:txBody>
      </p:sp>
      <p:sp>
        <p:nvSpPr>
          <p:cNvPr id="199" name="Google Shape;199;p25"/>
          <p:cNvSpPr txBox="1"/>
          <p:nvPr/>
        </p:nvSpPr>
        <p:spPr>
          <a:xfrm>
            <a:off x="4640504" y="6173825"/>
            <a:ext cx="31842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t>Figure 13: Imaged pinholes on the bench.</a:t>
            </a:r>
            <a:br>
              <a:rPr lang="en" sz="1100"/>
            </a:br>
            <a:r>
              <a:rPr lang="en" sz="1100"/>
              <a:t>(left) varying focus of cutting laser,</a:t>
            </a:r>
            <a:br>
              <a:rPr lang="en" sz="1100"/>
            </a:br>
            <a:r>
              <a:rPr lang="en" sz="1100"/>
              <a:t>(right) 5 um and 15 um pinholes.</a:t>
            </a:r>
            <a:endParaRPr sz="11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6"/>
          <p:cNvSpPr txBox="1"/>
          <p:nvPr>
            <p:ph type="title"/>
          </p:nvPr>
        </p:nvSpPr>
        <p:spPr>
          <a:xfrm>
            <a:off x="311700" y="593374"/>
            <a:ext cx="8520600" cy="63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NCPAs in MAVIS</a:t>
            </a:r>
            <a:endParaRPr/>
          </a:p>
        </p:txBody>
      </p:sp>
      <p:sp>
        <p:nvSpPr>
          <p:cNvPr id="205" name="Google Shape;205;p26"/>
          <p:cNvSpPr txBox="1"/>
          <p:nvPr>
            <p:ph idx="12" type="sldNum"/>
          </p:nvPr>
        </p:nvSpPr>
        <p:spPr>
          <a:xfrm>
            <a:off x="8525525" y="6502824"/>
            <a:ext cx="548700" cy="3423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06" name="Google Shape;206;p26"/>
          <p:cNvSpPr txBox="1"/>
          <p:nvPr>
            <p:ph idx="2" type="subTitle"/>
          </p:nvPr>
        </p:nvSpPr>
        <p:spPr>
          <a:xfrm>
            <a:off x="311700" y="116196"/>
            <a:ext cx="4506000" cy="478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MAVIS WFSing and Control</a:t>
            </a:r>
            <a:endParaRPr/>
          </a:p>
        </p:txBody>
      </p:sp>
      <p:sp>
        <p:nvSpPr>
          <p:cNvPr id="207" name="Google Shape;207;p26"/>
          <p:cNvSpPr txBox="1"/>
          <p:nvPr>
            <p:ph idx="1" type="body"/>
          </p:nvPr>
        </p:nvSpPr>
        <p:spPr>
          <a:xfrm>
            <a:off x="379525" y="1213700"/>
            <a:ext cx="7896900" cy="4996200"/>
          </a:xfrm>
          <a:prstGeom prst="rect">
            <a:avLst/>
          </a:prstGeom>
        </p:spPr>
        <p:txBody>
          <a:bodyPr anchorCtr="0" anchor="t" bIns="91425" lIns="57150" spcFirstLastPara="1" rIns="91425" wrap="square" tIns="91425">
            <a:noAutofit/>
          </a:bodyPr>
          <a:lstStyle/>
          <a:p>
            <a:pPr indent="-342900" lvl="0" marL="457200" rtl="0" algn="l">
              <a:spcBef>
                <a:spcPts val="0"/>
              </a:spcBef>
              <a:spcAft>
                <a:spcPts val="0"/>
              </a:spcAft>
              <a:buClr>
                <a:schemeClr val="dk1"/>
              </a:buClr>
              <a:buSzPts val="1800"/>
              <a:buChar char="●"/>
            </a:pPr>
            <a:r>
              <a:rPr lang="en">
                <a:solidFill>
                  <a:schemeClr val="dk1"/>
                </a:solidFill>
              </a:rPr>
              <a:t>Simulations show we can converge on NCPA calibration with 64 sources simultaneously in less than 1 second on GPU,</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Prototyping in the lab for MAVIS commencing Q1 2023.</a:t>
            </a:r>
            <a:endParaRPr>
              <a:solidFill>
                <a:schemeClr val="dk1"/>
              </a:solidFill>
            </a:endParaRPr>
          </a:p>
        </p:txBody>
      </p:sp>
      <p:pic>
        <p:nvPicPr>
          <p:cNvPr id="208" name="Google Shape;208;p26"/>
          <p:cNvPicPr preferRelativeResize="0"/>
          <p:nvPr/>
        </p:nvPicPr>
        <p:blipFill>
          <a:blip r:embed="rId3">
            <a:alphaModFix/>
          </a:blip>
          <a:stretch>
            <a:fillRect/>
          </a:stretch>
        </p:blipFill>
        <p:spPr>
          <a:xfrm>
            <a:off x="4488725" y="2639101"/>
            <a:ext cx="4263701" cy="3197776"/>
          </a:xfrm>
          <a:prstGeom prst="rect">
            <a:avLst/>
          </a:prstGeom>
          <a:noFill/>
          <a:ln>
            <a:noFill/>
          </a:ln>
        </p:spPr>
      </p:pic>
      <p:pic>
        <p:nvPicPr>
          <p:cNvPr id="209" name="Google Shape;209;p26"/>
          <p:cNvPicPr preferRelativeResize="0"/>
          <p:nvPr/>
        </p:nvPicPr>
        <p:blipFill rotWithShape="1">
          <a:blip r:embed="rId4">
            <a:alphaModFix/>
          </a:blip>
          <a:srcRect b="10666" l="51203" r="10234" t="12208"/>
          <a:stretch/>
        </p:blipFill>
        <p:spPr>
          <a:xfrm>
            <a:off x="1084125" y="2450938"/>
            <a:ext cx="3014724" cy="3014704"/>
          </a:xfrm>
          <a:prstGeom prst="rect">
            <a:avLst/>
          </a:prstGeom>
          <a:noFill/>
          <a:ln>
            <a:noFill/>
          </a:ln>
          <a:effectLst>
            <a:outerShdw blurRad="57150" rotWithShape="0" algn="bl" dir="19320000" dist="47625">
              <a:schemeClr val="lt1">
                <a:alpha val="50000"/>
              </a:schemeClr>
            </a:outerShdw>
          </a:effectLst>
        </p:spPr>
      </p:pic>
      <p:pic>
        <p:nvPicPr>
          <p:cNvPr id="210" name="Google Shape;210;p26"/>
          <p:cNvPicPr preferRelativeResize="0"/>
          <p:nvPr/>
        </p:nvPicPr>
        <p:blipFill rotWithShape="1">
          <a:blip r:embed="rId4">
            <a:alphaModFix/>
          </a:blip>
          <a:srcRect b="10820" l="12787" r="48650" t="12054"/>
          <a:stretch/>
        </p:blipFill>
        <p:spPr>
          <a:xfrm>
            <a:off x="690175" y="3109125"/>
            <a:ext cx="3014724" cy="3014704"/>
          </a:xfrm>
          <a:prstGeom prst="rect">
            <a:avLst/>
          </a:prstGeom>
          <a:noFill/>
          <a:ln>
            <a:noFill/>
          </a:ln>
          <a:effectLst>
            <a:outerShdw blurRad="57150" rotWithShape="0" algn="bl" dir="19320000" dist="47625">
              <a:schemeClr val="lt1">
                <a:alpha val="50000"/>
              </a:schemeClr>
            </a:outerShdw>
          </a:effectLst>
        </p:spPr>
      </p:pic>
      <p:sp>
        <p:nvSpPr>
          <p:cNvPr id="211" name="Google Shape;211;p26"/>
          <p:cNvSpPr txBox="1"/>
          <p:nvPr/>
        </p:nvSpPr>
        <p:spPr>
          <a:xfrm>
            <a:off x="789854" y="6123825"/>
            <a:ext cx="31842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t>Figure 14: Simulated NCPA pinhole images</a:t>
            </a:r>
            <a:endParaRPr sz="1100"/>
          </a:p>
        </p:txBody>
      </p:sp>
      <p:sp>
        <p:nvSpPr>
          <p:cNvPr id="212" name="Google Shape;212;p26"/>
          <p:cNvSpPr txBox="1"/>
          <p:nvPr/>
        </p:nvSpPr>
        <p:spPr>
          <a:xfrm>
            <a:off x="5028479" y="5836875"/>
            <a:ext cx="31842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t>Figure 15: Tomographic phase diversity </a:t>
            </a:r>
            <a:r>
              <a:rPr lang="en" sz="1100"/>
              <a:t>convergence</a:t>
            </a:r>
            <a:r>
              <a:rPr lang="en" sz="1100"/>
              <a:t> vs time.</a:t>
            </a:r>
            <a:endParaRPr sz="11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27"/>
          <p:cNvSpPr txBox="1"/>
          <p:nvPr>
            <p:ph type="title"/>
          </p:nvPr>
        </p:nvSpPr>
        <p:spPr>
          <a:xfrm>
            <a:off x="311700" y="593374"/>
            <a:ext cx="8520600" cy="63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Thanks!</a:t>
            </a:r>
            <a:endParaRPr/>
          </a:p>
        </p:txBody>
      </p:sp>
      <p:sp>
        <p:nvSpPr>
          <p:cNvPr id="218" name="Google Shape;218;p27"/>
          <p:cNvSpPr txBox="1"/>
          <p:nvPr>
            <p:ph idx="12" type="sldNum"/>
          </p:nvPr>
        </p:nvSpPr>
        <p:spPr>
          <a:xfrm>
            <a:off x="8525525" y="6502824"/>
            <a:ext cx="548700" cy="3423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19" name="Google Shape;219;p27"/>
          <p:cNvSpPr txBox="1"/>
          <p:nvPr>
            <p:ph idx="2" type="subTitle"/>
          </p:nvPr>
        </p:nvSpPr>
        <p:spPr>
          <a:xfrm>
            <a:off x="311700" y="116196"/>
            <a:ext cx="4506000" cy="478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MAVIS WFSing and Control</a:t>
            </a:r>
            <a:endParaRPr/>
          </a:p>
        </p:txBody>
      </p:sp>
      <p:sp>
        <p:nvSpPr>
          <p:cNvPr id="220" name="Google Shape;220;p27"/>
          <p:cNvSpPr txBox="1"/>
          <p:nvPr>
            <p:ph idx="1" type="body"/>
          </p:nvPr>
        </p:nvSpPr>
        <p:spPr>
          <a:xfrm>
            <a:off x="3813225" y="3373025"/>
            <a:ext cx="1972200" cy="726600"/>
          </a:xfrm>
          <a:prstGeom prst="rect">
            <a:avLst/>
          </a:prstGeom>
        </p:spPr>
        <p:txBody>
          <a:bodyPr anchorCtr="0" anchor="t" bIns="91425" lIns="57150" spcFirstLastPara="1" rIns="91425" wrap="square" tIns="91425">
            <a:noAutofit/>
          </a:bodyPr>
          <a:lstStyle/>
          <a:p>
            <a:pPr indent="0" lvl="0" marL="0" rtl="0" algn="l">
              <a:spcBef>
                <a:spcPts val="0"/>
              </a:spcBef>
              <a:spcAft>
                <a:spcPts val="400"/>
              </a:spcAft>
              <a:buNone/>
            </a:pPr>
            <a:r>
              <a:rPr lang="en" sz="2400">
                <a:solidFill>
                  <a:schemeClr val="dk1"/>
                </a:solidFill>
              </a:rPr>
              <a:t>Questions?</a:t>
            </a:r>
            <a:endParaRPr sz="2400">
              <a:solidFill>
                <a:schemeClr val="dk1"/>
              </a:solidFill>
            </a:endParaRPr>
          </a:p>
        </p:txBody>
      </p:sp>
      <p:pic>
        <p:nvPicPr>
          <p:cNvPr id="221" name="Google Shape;221;p27"/>
          <p:cNvPicPr preferRelativeResize="0"/>
          <p:nvPr/>
        </p:nvPicPr>
        <p:blipFill>
          <a:blip r:embed="rId3">
            <a:alphaModFix/>
          </a:blip>
          <a:stretch>
            <a:fillRect/>
          </a:stretch>
        </p:blipFill>
        <p:spPr>
          <a:xfrm>
            <a:off x="260175" y="1231772"/>
            <a:ext cx="2541825" cy="2539851"/>
          </a:xfrm>
          <a:prstGeom prst="rect">
            <a:avLst/>
          </a:prstGeom>
          <a:noFill/>
          <a:ln>
            <a:noFill/>
          </a:ln>
        </p:spPr>
      </p:pic>
      <p:pic>
        <p:nvPicPr>
          <p:cNvPr id="222" name="Google Shape;222;p27"/>
          <p:cNvPicPr preferRelativeResize="0"/>
          <p:nvPr/>
        </p:nvPicPr>
        <p:blipFill>
          <a:blip r:embed="rId4">
            <a:alphaModFix/>
          </a:blip>
          <a:stretch>
            <a:fillRect/>
          </a:stretch>
        </p:blipFill>
        <p:spPr>
          <a:xfrm>
            <a:off x="372575" y="4433350"/>
            <a:ext cx="2714750" cy="1859600"/>
          </a:xfrm>
          <a:prstGeom prst="rect">
            <a:avLst/>
          </a:prstGeom>
          <a:noFill/>
          <a:ln>
            <a:noFill/>
          </a:ln>
        </p:spPr>
      </p:pic>
      <p:pic>
        <p:nvPicPr>
          <p:cNvPr id="223" name="Google Shape;223;p27"/>
          <p:cNvPicPr preferRelativeResize="0"/>
          <p:nvPr/>
        </p:nvPicPr>
        <p:blipFill>
          <a:blip r:embed="rId5">
            <a:alphaModFix/>
          </a:blip>
          <a:stretch>
            <a:fillRect/>
          </a:stretch>
        </p:blipFill>
        <p:spPr>
          <a:xfrm>
            <a:off x="2802000" y="4529674"/>
            <a:ext cx="1661662" cy="1666944"/>
          </a:xfrm>
          <a:prstGeom prst="rect">
            <a:avLst/>
          </a:prstGeom>
          <a:noFill/>
          <a:ln>
            <a:noFill/>
          </a:ln>
        </p:spPr>
      </p:pic>
      <p:pic>
        <p:nvPicPr>
          <p:cNvPr id="224" name="Google Shape;224;p27"/>
          <p:cNvPicPr preferRelativeResize="0"/>
          <p:nvPr/>
        </p:nvPicPr>
        <p:blipFill>
          <a:blip r:embed="rId6">
            <a:alphaModFix/>
          </a:blip>
          <a:stretch>
            <a:fillRect/>
          </a:stretch>
        </p:blipFill>
        <p:spPr>
          <a:xfrm rot="-2699990">
            <a:off x="4679876" y="4513800"/>
            <a:ext cx="1677532" cy="1698700"/>
          </a:xfrm>
          <a:prstGeom prst="rect">
            <a:avLst/>
          </a:prstGeom>
          <a:noFill/>
          <a:ln>
            <a:noFill/>
          </a:ln>
        </p:spPr>
      </p:pic>
      <p:pic>
        <p:nvPicPr>
          <p:cNvPr id="225" name="Google Shape;225;p27"/>
          <p:cNvPicPr preferRelativeResize="0"/>
          <p:nvPr/>
        </p:nvPicPr>
        <p:blipFill rotWithShape="1">
          <a:blip r:embed="rId7">
            <a:alphaModFix/>
          </a:blip>
          <a:srcRect b="11526" l="22755" r="20325" t="12641"/>
          <a:stretch/>
        </p:blipFill>
        <p:spPr>
          <a:xfrm>
            <a:off x="6478575" y="4308644"/>
            <a:ext cx="2115175" cy="2109025"/>
          </a:xfrm>
          <a:prstGeom prst="rect">
            <a:avLst/>
          </a:prstGeom>
          <a:noFill/>
          <a:ln>
            <a:noFill/>
          </a:ln>
        </p:spPr>
      </p:pic>
      <p:pic>
        <p:nvPicPr>
          <p:cNvPr id="226" name="Google Shape;226;p27"/>
          <p:cNvPicPr preferRelativeResize="0"/>
          <p:nvPr/>
        </p:nvPicPr>
        <p:blipFill>
          <a:blip r:embed="rId8">
            <a:alphaModFix/>
          </a:blip>
          <a:stretch>
            <a:fillRect/>
          </a:stretch>
        </p:blipFill>
        <p:spPr>
          <a:xfrm>
            <a:off x="2982814" y="929499"/>
            <a:ext cx="3314936" cy="2109025"/>
          </a:xfrm>
          <a:prstGeom prst="rect">
            <a:avLst/>
          </a:prstGeom>
          <a:noFill/>
          <a:ln>
            <a:noFill/>
          </a:ln>
        </p:spPr>
      </p:pic>
      <p:pic>
        <p:nvPicPr>
          <p:cNvPr id="227" name="Google Shape;227;p27"/>
          <p:cNvPicPr preferRelativeResize="0"/>
          <p:nvPr/>
        </p:nvPicPr>
        <p:blipFill rotWithShape="1">
          <a:blip r:embed="rId9">
            <a:alphaModFix/>
          </a:blip>
          <a:srcRect b="10666" l="51203" r="10234" t="12208"/>
          <a:stretch/>
        </p:blipFill>
        <p:spPr>
          <a:xfrm>
            <a:off x="6723031" y="1048645"/>
            <a:ext cx="1870720" cy="1870696"/>
          </a:xfrm>
          <a:prstGeom prst="rect">
            <a:avLst/>
          </a:prstGeom>
          <a:noFill/>
          <a:ln>
            <a:noFill/>
          </a:ln>
          <a:effectLst>
            <a:outerShdw blurRad="57150" rotWithShape="0" algn="bl" dir="19320000" dist="47625">
              <a:schemeClr val="lt1">
                <a:alpha val="50000"/>
              </a:schemeClr>
            </a:outerShdw>
          </a:effectLst>
        </p:spPr>
      </p:pic>
      <p:pic>
        <p:nvPicPr>
          <p:cNvPr id="228" name="Google Shape;228;p27"/>
          <p:cNvPicPr preferRelativeResize="0"/>
          <p:nvPr/>
        </p:nvPicPr>
        <p:blipFill rotWithShape="1">
          <a:blip r:embed="rId9">
            <a:alphaModFix/>
          </a:blip>
          <a:srcRect b="10820" l="12787" r="48650" t="12054"/>
          <a:stretch/>
        </p:blipFill>
        <p:spPr>
          <a:xfrm>
            <a:off x="6478575" y="1457066"/>
            <a:ext cx="1870720" cy="1870696"/>
          </a:xfrm>
          <a:prstGeom prst="rect">
            <a:avLst/>
          </a:prstGeom>
          <a:noFill/>
          <a:ln>
            <a:noFill/>
          </a:ln>
          <a:effectLst>
            <a:outerShdw blurRad="57150" rotWithShape="0" algn="bl" dir="19320000" dist="47625">
              <a:schemeClr val="lt1">
                <a:alpha val="50000"/>
              </a:schemeClr>
            </a:outerShdw>
          </a:effectLst>
        </p:spPr>
      </p:pic>
      <p:sp>
        <p:nvSpPr>
          <p:cNvPr id="229" name="Google Shape;229;p27"/>
          <p:cNvSpPr txBox="1"/>
          <p:nvPr>
            <p:ph idx="1" type="body"/>
          </p:nvPr>
        </p:nvSpPr>
        <p:spPr>
          <a:xfrm>
            <a:off x="2417909" y="6469475"/>
            <a:ext cx="4560000" cy="726600"/>
          </a:xfrm>
          <a:prstGeom prst="rect">
            <a:avLst/>
          </a:prstGeom>
        </p:spPr>
        <p:txBody>
          <a:bodyPr anchorCtr="0" anchor="t" bIns="91425" lIns="57150" spcFirstLastPara="1" rIns="91425" wrap="square" tIns="91425">
            <a:noAutofit/>
          </a:bodyPr>
          <a:lstStyle/>
          <a:p>
            <a:pPr indent="0" lvl="0" marL="0" rtl="0" algn="l">
              <a:spcBef>
                <a:spcPts val="0"/>
              </a:spcBef>
              <a:spcAft>
                <a:spcPts val="400"/>
              </a:spcAft>
              <a:buNone/>
            </a:pPr>
            <a:r>
              <a:rPr lang="en" sz="1500">
                <a:solidFill>
                  <a:schemeClr val="dk1"/>
                </a:solidFill>
              </a:rPr>
              <a:t>Further </a:t>
            </a:r>
            <a:r>
              <a:rPr lang="en" sz="1500">
                <a:solidFill>
                  <a:schemeClr val="dk1"/>
                </a:solidFill>
              </a:rPr>
              <a:t>correspondence</a:t>
            </a:r>
            <a:r>
              <a:rPr lang="en" sz="1500">
                <a:solidFill>
                  <a:schemeClr val="dk1"/>
                </a:solidFill>
              </a:rPr>
              <a:t>: jesse.cranney@anu.edu.au</a:t>
            </a:r>
            <a:endParaRPr sz="15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33" name="Shape 233"/>
        <p:cNvGrpSpPr/>
        <p:nvPr/>
      </p:nvGrpSpPr>
      <p:grpSpPr>
        <a:xfrm>
          <a:off x="0" y="0"/>
          <a:ext cx="0" cy="0"/>
          <a:chOff x="0" y="0"/>
          <a:chExt cx="0" cy="0"/>
        </a:xfrm>
      </p:grpSpPr>
      <p:sp>
        <p:nvSpPr>
          <p:cNvPr id="234" name="Google Shape;234;p28"/>
          <p:cNvSpPr txBox="1"/>
          <p:nvPr>
            <p:ph type="title"/>
          </p:nvPr>
        </p:nvSpPr>
        <p:spPr>
          <a:xfrm>
            <a:off x="311700" y="593374"/>
            <a:ext cx="8520600" cy="63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Real Time Turbulence Profiling</a:t>
            </a:r>
            <a:endParaRPr/>
          </a:p>
        </p:txBody>
      </p:sp>
      <p:sp>
        <p:nvSpPr>
          <p:cNvPr id="235" name="Google Shape;235;p28"/>
          <p:cNvSpPr txBox="1"/>
          <p:nvPr>
            <p:ph idx="12" type="sldNum"/>
          </p:nvPr>
        </p:nvSpPr>
        <p:spPr>
          <a:xfrm>
            <a:off x="8525525" y="6502824"/>
            <a:ext cx="548700" cy="3423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36" name="Google Shape;236;p28"/>
          <p:cNvSpPr txBox="1"/>
          <p:nvPr>
            <p:ph idx="2" type="subTitle"/>
          </p:nvPr>
        </p:nvSpPr>
        <p:spPr>
          <a:xfrm>
            <a:off x="311700" y="116196"/>
            <a:ext cx="4506000" cy="478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MAVIS WFSing and Control</a:t>
            </a:r>
            <a:endParaRPr/>
          </a:p>
        </p:txBody>
      </p:sp>
      <p:sp>
        <p:nvSpPr>
          <p:cNvPr id="237" name="Google Shape;237;p28"/>
          <p:cNvSpPr txBox="1"/>
          <p:nvPr>
            <p:ph idx="1" type="body"/>
          </p:nvPr>
        </p:nvSpPr>
        <p:spPr>
          <a:xfrm>
            <a:off x="379525" y="1213700"/>
            <a:ext cx="7896900" cy="4996200"/>
          </a:xfrm>
          <a:prstGeom prst="rect">
            <a:avLst/>
          </a:prstGeom>
        </p:spPr>
        <p:txBody>
          <a:bodyPr anchorCtr="0" anchor="t" bIns="91425" lIns="57150" spcFirstLastPara="1" rIns="91425" wrap="square" tIns="91425">
            <a:noAutofit/>
          </a:bodyPr>
          <a:lstStyle/>
          <a:p>
            <a:pPr indent="-342900" lvl="0" marL="457200" rtl="0" algn="l">
              <a:spcBef>
                <a:spcPts val="0"/>
              </a:spcBef>
              <a:spcAft>
                <a:spcPts val="0"/>
              </a:spcAft>
              <a:buClr>
                <a:schemeClr val="dk1"/>
              </a:buClr>
              <a:buSzPts val="1800"/>
              <a:buChar char="●"/>
            </a:pPr>
            <a:r>
              <a:rPr lang="en">
                <a:solidFill>
                  <a:schemeClr val="dk1"/>
                </a:solidFill>
              </a:rPr>
              <a:t>Tomographic predictive control requires real-time Cn2 and wind profiling,</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“Predictive </a:t>
            </a:r>
            <a:r>
              <a:rPr b="1" lang="en">
                <a:solidFill>
                  <a:schemeClr val="dk1"/>
                </a:solidFill>
              </a:rPr>
              <a:t>Learn</a:t>
            </a:r>
            <a:r>
              <a:rPr lang="en">
                <a:solidFill>
                  <a:schemeClr val="dk1"/>
                </a:solidFill>
              </a:rPr>
              <a:t> and Apply” provides this, and is optimised for GPU.</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Some results in end-to-end simulation:</a:t>
            </a:r>
            <a:endParaRPr>
              <a:solidFill>
                <a:schemeClr val="dk1"/>
              </a:solidFill>
            </a:endParaRPr>
          </a:p>
        </p:txBody>
      </p:sp>
      <p:sp>
        <p:nvSpPr>
          <p:cNvPr id="238" name="Google Shape;238;p28"/>
          <p:cNvSpPr txBox="1"/>
          <p:nvPr/>
        </p:nvSpPr>
        <p:spPr>
          <a:xfrm>
            <a:off x="1964900" y="3645075"/>
            <a:ext cx="5870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Hao Zhang to include results here, otherwise this slide to be skipped (and content slide to be modified)</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42" name="Shape 242"/>
        <p:cNvGrpSpPr/>
        <p:nvPr/>
      </p:nvGrpSpPr>
      <p:grpSpPr>
        <a:xfrm>
          <a:off x="0" y="0"/>
          <a:ext cx="0" cy="0"/>
          <a:chOff x="0" y="0"/>
          <a:chExt cx="0" cy="0"/>
        </a:xfrm>
      </p:grpSpPr>
      <p:sp>
        <p:nvSpPr>
          <p:cNvPr id="243" name="Google Shape;243;p29"/>
          <p:cNvSpPr txBox="1"/>
          <p:nvPr>
            <p:ph type="title"/>
          </p:nvPr>
        </p:nvSpPr>
        <p:spPr>
          <a:xfrm>
            <a:off x="311700" y="593374"/>
            <a:ext cx="8520600" cy="63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LGS jitter</a:t>
            </a:r>
            <a:endParaRPr/>
          </a:p>
        </p:txBody>
      </p:sp>
      <p:sp>
        <p:nvSpPr>
          <p:cNvPr id="244" name="Google Shape;244;p29"/>
          <p:cNvSpPr txBox="1"/>
          <p:nvPr>
            <p:ph idx="12" type="sldNum"/>
          </p:nvPr>
        </p:nvSpPr>
        <p:spPr>
          <a:xfrm>
            <a:off x="8525525" y="6502824"/>
            <a:ext cx="548700" cy="3423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45" name="Google Shape;245;p29"/>
          <p:cNvSpPr txBox="1"/>
          <p:nvPr>
            <p:ph idx="2" type="subTitle"/>
          </p:nvPr>
        </p:nvSpPr>
        <p:spPr>
          <a:xfrm>
            <a:off x="311700" y="116196"/>
            <a:ext cx="4506000" cy="478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MAVIS WFSing and Control</a:t>
            </a:r>
            <a:endParaRPr/>
          </a:p>
        </p:txBody>
      </p:sp>
      <p:sp>
        <p:nvSpPr>
          <p:cNvPr id="246" name="Google Shape;246;p29"/>
          <p:cNvSpPr txBox="1"/>
          <p:nvPr>
            <p:ph idx="1" type="body"/>
          </p:nvPr>
        </p:nvSpPr>
        <p:spPr>
          <a:xfrm>
            <a:off x="379525" y="1213700"/>
            <a:ext cx="7770900" cy="4996200"/>
          </a:xfrm>
          <a:prstGeom prst="rect">
            <a:avLst/>
          </a:prstGeom>
        </p:spPr>
        <p:txBody>
          <a:bodyPr anchorCtr="0" anchor="t" bIns="91425" lIns="57150"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l">
              <a:spcBef>
                <a:spcPts val="400"/>
              </a:spcBef>
              <a:spcAft>
                <a:spcPts val="0"/>
              </a:spcAft>
              <a:buNone/>
            </a:pPr>
            <a:r>
              <a:t/>
            </a:r>
            <a:endParaRPr/>
          </a:p>
          <a:p>
            <a:pPr indent="0" lvl="0" marL="0" rtl="0" algn="l">
              <a:spcBef>
                <a:spcPts val="400"/>
              </a:spcBef>
              <a:spcAft>
                <a:spcPts val="400"/>
              </a:spcAft>
              <a:buNone/>
            </a:pPr>
            <a:r>
              <a:t/>
            </a:r>
            <a:endParaRPr/>
          </a:p>
        </p:txBody>
      </p:sp>
      <p:pic>
        <p:nvPicPr>
          <p:cNvPr id="247" name="Google Shape;247;p29"/>
          <p:cNvPicPr preferRelativeResize="0"/>
          <p:nvPr/>
        </p:nvPicPr>
        <p:blipFill>
          <a:blip r:embed="rId3">
            <a:alphaModFix/>
          </a:blip>
          <a:stretch>
            <a:fillRect/>
          </a:stretch>
        </p:blipFill>
        <p:spPr>
          <a:xfrm>
            <a:off x="1704975" y="1847050"/>
            <a:ext cx="5734050" cy="42957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51" name="Shape 251"/>
        <p:cNvGrpSpPr/>
        <p:nvPr/>
      </p:nvGrpSpPr>
      <p:grpSpPr>
        <a:xfrm>
          <a:off x="0" y="0"/>
          <a:ext cx="0" cy="0"/>
          <a:chOff x="0" y="0"/>
          <a:chExt cx="0" cy="0"/>
        </a:xfrm>
      </p:grpSpPr>
      <p:sp>
        <p:nvSpPr>
          <p:cNvPr id="252" name="Google Shape;252;p30"/>
          <p:cNvSpPr txBox="1"/>
          <p:nvPr>
            <p:ph type="title"/>
          </p:nvPr>
        </p:nvSpPr>
        <p:spPr>
          <a:xfrm>
            <a:off x="311700" y="593374"/>
            <a:ext cx="8520600" cy="63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LGS jitter</a:t>
            </a:r>
            <a:endParaRPr/>
          </a:p>
        </p:txBody>
      </p:sp>
      <p:sp>
        <p:nvSpPr>
          <p:cNvPr id="253" name="Google Shape;253;p30"/>
          <p:cNvSpPr txBox="1"/>
          <p:nvPr>
            <p:ph idx="12" type="sldNum"/>
          </p:nvPr>
        </p:nvSpPr>
        <p:spPr>
          <a:xfrm>
            <a:off x="8525525" y="6502824"/>
            <a:ext cx="548700" cy="3423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54" name="Google Shape;254;p30"/>
          <p:cNvSpPr txBox="1"/>
          <p:nvPr>
            <p:ph idx="2" type="subTitle"/>
          </p:nvPr>
        </p:nvSpPr>
        <p:spPr>
          <a:xfrm>
            <a:off x="311700" y="116196"/>
            <a:ext cx="4506000" cy="478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MAVIS WFSing and Control</a:t>
            </a:r>
            <a:endParaRPr/>
          </a:p>
        </p:txBody>
      </p:sp>
      <p:sp>
        <p:nvSpPr>
          <p:cNvPr id="255" name="Google Shape;255;p30"/>
          <p:cNvSpPr txBox="1"/>
          <p:nvPr>
            <p:ph idx="1" type="body"/>
          </p:nvPr>
        </p:nvSpPr>
        <p:spPr>
          <a:xfrm>
            <a:off x="379525" y="1231775"/>
            <a:ext cx="7770900" cy="4996200"/>
          </a:xfrm>
          <a:prstGeom prst="rect">
            <a:avLst/>
          </a:prstGeom>
        </p:spPr>
        <p:txBody>
          <a:bodyPr anchorCtr="0" anchor="t" bIns="91425" lIns="57150"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l">
              <a:spcBef>
                <a:spcPts val="400"/>
              </a:spcBef>
              <a:spcAft>
                <a:spcPts val="0"/>
              </a:spcAft>
              <a:buNone/>
            </a:pPr>
            <a:r>
              <a:t/>
            </a:r>
            <a:endParaRPr/>
          </a:p>
          <a:p>
            <a:pPr indent="0" lvl="0" marL="0" rtl="0" algn="l">
              <a:spcBef>
                <a:spcPts val="400"/>
              </a:spcBef>
              <a:spcAft>
                <a:spcPts val="400"/>
              </a:spcAft>
              <a:buNone/>
            </a:pPr>
            <a:r>
              <a:t/>
            </a:r>
            <a:endParaRPr/>
          </a:p>
        </p:txBody>
      </p:sp>
      <p:pic>
        <p:nvPicPr>
          <p:cNvPr id="256" name="Google Shape;256;p30"/>
          <p:cNvPicPr preferRelativeResize="0"/>
          <p:nvPr/>
        </p:nvPicPr>
        <p:blipFill rotWithShape="1">
          <a:blip r:embed="rId3">
            <a:alphaModFix/>
          </a:blip>
          <a:srcRect b="0" l="787" r="787" t="0"/>
          <a:stretch/>
        </p:blipFill>
        <p:spPr>
          <a:xfrm>
            <a:off x="704975" y="1876950"/>
            <a:ext cx="4999950" cy="3705850"/>
          </a:xfrm>
          <a:prstGeom prst="rect">
            <a:avLst/>
          </a:prstGeom>
          <a:noFill/>
          <a:ln>
            <a:noFill/>
          </a:ln>
        </p:spPr>
      </p:pic>
      <p:sp>
        <p:nvSpPr>
          <p:cNvPr id="257" name="Google Shape;257;p30"/>
          <p:cNvSpPr txBox="1"/>
          <p:nvPr/>
        </p:nvSpPr>
        <p:spPr>
          <a:xfrm>
            <a:off x="5890975" y="1961925"/>
            <a:ext cx="28527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𝜙: Small axis of  LGS spot on sky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Seeing = 0.87”</a:t>
            </a:r>
            <a:endParaRPr/>
          </a:p>
        </p:txBody>
      </p:sp>
      <p:cxnSp>
        <p:nvCxnSpPr>
          <p:cNvPr id="258" name="Google Shape;258;p30"/>
          <p:cNvCxnSpPr/>
          <p:nvPr/>
        </p:nvCxnSpPr>
        <p:spPr>
          <a:xfrm flipH="1" rot="10800000">
            <a:off x="1401200" y="5297375"/>
            <a:ext cx="88800" cy="601800"/>
          </a:xfrm>
          <a:prstGeom prst="straightConnector1">
            <a:avLst/>
          </a:prstGeom>
          <a:noFill/>
          <a:ln cap="flat" cmpd="sng" w="19050">
            <a:solidFill>
              <a:schemeClr val="dk2"/>
            </a:solidFill>
            <a:prstDash val="solid"/>
            <a:round/>
            <a:headEnd len="med" w="med" type="none"/>
            <a:tailEnd len="med" w="med" type="triangle"/>
          </a:ln>
        </p:spPr>
      </p:cxnSp>
      <p:sp>
        <p:nvSpPr>
          <p:cNvPr id="259" name="Google Shape;259;p30"/>
          <p:cNvSpPr txBox="1"/>
          <p:nvPr/>
        </p:nvSpPr>
        <p:spPr>
          <a:xfrm>
            <a:off x="236750" y="5827775"/>
            <a:ext cx="2417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1 kHz jitter loop</a:t>
            </a:r>
            <a:endParaRPr/>
          </a:p>
        </p:txBody>
      </p:sp>
      <p:cxnSp>
        <p:nvCxnSpPr>
          <p:cNvPr id="260" name="Google Shape;260;p30"/>
          <p:cNvCxnSpPr/>
          <p:nvPr/>
        </p:nvCxnSpPr>
        <p:spPr>
          <a:xfrm rot="10800000">
            <a:off x="5530100" y="5297475"/>
            <a:ext cx="74700" cy="572100"/>
          </a:xfrm>
          <a:prstGeom prst="straightConnector1">
            <a:avLst/>
          </a:prstGeom>
          <a:noFill/>
          <a:ln cap="flat" cmpd="sng" w="19050">
            <a:solidFill>
              <a:schemeClr val="dk2"/>
            </a:solidFill>
            <a:prstDash val="solid"/>
            <a:round/>
            <a:headEnd len="med" w="med" type="none"/>
            <a:tailEnd len="med" w="med" type="triangle"/>
          </a:ln>
        </p:spPr>
      </p:cxnSp>
      <p:sp>
        <p:nvSpPr>
          <p:cNvPr id="261" name="Google Shape;261;p30"/>
          <p:cNvSpPr txBox="1"/>
          <p:nvPr/>
        </p:nvSpPr>
        <p:spPr>
          <a:xfrm>
            <a:off x="4405275" y="5827775"/>
            <a:ext cx="2417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100 Hz jitter loop</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pic>
        <p:nvPicPr>
          <p:cNvPr id="83" name="Google Shape;83;p16"/>
          <p:cNvPicPr preferRelativeResize="0"/>
          <p:nvPr/>
        </p:nvPicPr>
        <p:blipFill>
          <a:blip r:embed="rId3">
            <a:alphaModFix/>
          </a:blip>
          <a:stretch>
            <a:fillRect/>
          </a:stretch>
        </p:blipFill>
        <p:spPr>
          <a:xfrm>
            <a:off x="5477825" y="3090313"/>
            <a:ext cx="3256249" cy="3253749"/>
          </a:xfrm>
          <a:prstGeom prst="rect">
            <a:avLst/>
          </a:prstGeom>
          <a:noFill/>
          <a:ln>
            <a:noFill/>
          </a:ln>
        </p:spPr>
      </p:pic>
      <p:sp>
        <p:nvSpPr>
          <p:cNvPr id="84" name="Google Shape;84;p16"/>
          <p:cNvSpPr txBox="1"/>
          <p:nvPr>
            <p:ph type="title"/>
          </p:nvPr>
        </p:nvSpPr>
        <p:spPr>
          <a:xfrm>
            <a:off x="311700" y="593374"/>
            <a:ext cx="8520600" cy="63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MAVIS (AO) Overview</a:t>
            </a:r>
            <a:endParaRPr/>
          </a:p>
        </p:txBody>
      </p:sp>
      <p:sp>
        <p:nvSpPr>
          <p:cNvPr id="85" name="Google Shape;85;p16"/>
          <p:cNvSpPr txBox="1"/>
          <p:nvPr>
            <p:ph idx="12" type="sldNum"/>
          </p:nvPr>
        </p:nvSpPr>
        <p:spPr>
          <a:xfrm>
            <a:off x="8525525" y="6502824"/>
            <a:ext cx="548700" cy="3423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6" name="Google Shape;86;p16"/>
          <p:cNvSpPr txBox="1"/>
          <p:nvPr>
            <p:ph idx="1" type="body"/>
          </p:nvPr>
        </p:nvSpPr>
        <p:spPr>
          <a:xfrm>
            <a:off x="292600" y="1522150"/>
            <a:ext cx="4248600" cy="1470300"/>
          </a:xfrm>
          <a:prstGeom prst="rect">
            <a:avLst/>
          </a:prstGeom>
        </p:spPr>
        <p:txBody>
          <a:bodyPr anchorCtr="0" anchor="t" bIns="91425" lIns="57150" spcFirstLastPara="1" rIns="91425" wrap="square" tIns="91425">
            <a:noAutofit/>
          </a:bodyPr>
          <a:lstStyle/>
          <a:p>
            <a:pPr indent="-342900" lvl="0" marL="457200" rtl="0" algn="l">
              <a:spcBef>
                <a:spcPts val="0"/>
              </a:spcBef>
              <a:spcAft>
                <a:spcPts val="0"/>
              </a:spcAft>
              <a:buSzPts val="1800"/>
              <a:buChar char="●"/>
            </a:pPr>
            <a:r>
              <a:rPr b="1" lang="en"/>
              <a:t>8 LGS</a:t>
            </a:r>
            <a:r>
              <a:rPr lang="en"/>
              <a:t> 40x40 SHWFS,</a:t>
            </a:r>
            <a:endParaRPr/>
          </a:p>
          <a:p>
            <a:pPr indent="-342900" lvl="0" marL="457200" rtl="0" algn="l">
              <a:spcBef>
                <a:spcPts val="0"/>
              </a:spcBef>
              <a:spcAft>
                <a:spcPts val="0"/>
              </a:spcAft>
              <a:buSzPts val="1800"/>
              <a:buChar char="●"/>
            </a:pPr>
            <a:r>
              <a:rPr lang="en"/>
              <a:t>Up to </a:t>
            </a:r>
            <a:r>
              <a:rPr b="1" lang="en"/>
              <a:t>3 NGS</a:t>
            </a:r>
            <a:r>
              <a:rPr lang="en"/>
              <a:t>: 1x1 or 2x2 SHWFS</a:t>
            </a:r>
            <a:endParaRPr/>
          </a:p>
        </p:txBody>
      </p:sp>
      <p:sp>
        <p:nvSpPr>
          <p:cNvPr id="87" name="Google Shape;87;p16"/>
          <p:cNvSpPr txBox="1"/>
          <p:nvPr>
            <p:ph idx="2" type="subTitle"/>
          </p:nvPr>
        </p:nvSpPr>
        <p:spPr>
          <a:xfrm>
            <a:off x="311700" y="116196"/>
            <a:ext cx="4506000" cy="478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MAVIS WFSing and Control</a:t>
            </a:r>
            <a:endParaRPr/>
          </a:p>
        </p:txBody>
      </p:sp>
      <p:sp>
        <p:nvSpPr>
          <p:cNvPr id="88" name="Google Shape;88;p16"/>
          <p:cNvSpPr txBox="1"/>
          <p:nvPr/>
        </p:nvSpPr>
        <p:spPr>
          <a:xfrm>
            <a:off x="4541200" y="1522150"/>
            <a:ext cx="3984300" cy="1409400"/>
          </a:xfrm>
          <a:prstGeom prst="rect">
            <a:avLst/>
          </a:prstGeom>
          <a:noFill/>
          <a:ln>
            <a:noFill/>
          </a:ln>
        </p:spPr>
        <p:txBody>
          <a:bodyPr anchorCtr="0" anchor="t" bIns="91425" lIns="91425" spcFirstLastPara="1" rIns="91425" wrap="square" tIns="91425">
            <a:spAutoFit/>
          </a:bodyPr>
          <a:lstStyle/>
          <a:p>
            <a:pPr indent="-342900" lvl="0" marL="457200" rtl="0" algn="l">
              <a:lnSpc>
                <a:spcPct val="114000"/>
              </a:lnSpc>
              <a:spcBef>
                <a:spcPts val="0"/>
              </a:spcBef>
              <a:spcAft>
                <a:spcPts val="0"/>
              </a:spcAft>
              <a:buClr>
                <a:schemeClr val="dk2"/>
              </a:buClr>
              <a:buSzPts val="1800"/>
              <a:buFont typeface="Calibri"/>
              <a:buChar char="●"/>
            </a:pPr>
            <a:r>
              <a:rPr b="1" lang="en" sz="1800">
                <a:solidFill>
                  <a:schemeClr val="dk2"/>
                </a:solidFill>
                <a:latin typeface="Calibri"/>
                <a:ea typeface="Calibri"/>
                <a:cs typeface="Calibri"/>
                <a:sym typeface="Calibri"/>
              </a:rPr>
              <a:t>3 DMs</a:t>
            </a:r>
            <a:r>
              <a:rPr lang="en" sz="1800">
                <a:solidFill>
                  <a:schemeClr val="dk2"/>
                </a:solidFill>
                <a:latin typeface="Calibri"/>
                <a:ea typeface="Calibri"/>
                <a:cs typeface="Calibri"/>
                <a:sym typeface="Calibri"/>
              </a:rPr>
              <a:t>:</a:t>
            </a:r>
            <a:endParaRPr sz="1800">
              <a:solidFill>
                <a:schemeClr val="dk2"/>
              </a:solidFill>
              <a:latin typeface="Calibri"/>
              <a:ea typeface="Calibri"/>
              <a:cs typeface="Calibri"/>
              <a:sym typeface="Calibri"/>
            </a:endParaRPr>
          </a:p>
          <a:p>
            <a:pPr indent="-342900" lvl="1" marL="914400" rtl="0" algn="l">
              <a:lnSpc>
                <a:spcPct val="114000"/>
              </a:lnSpc>
              <a:spcBef>
                <a:spcPts val="0"/>
              </a:spcBef>
              <a:spcAft>
                <a:spcPts val="0"/>
              </a:spcAft>
              <a:buClr>
                <a:schemeClr val="dk2"/>
              </a:buClr>
              <a:buSzPts val="1800"/>
              <a:buFont typeface="Calibri"/>
              <a:buChar char="○"/>
            </a:pPr>
            <a:r>
              <a:rPr lang="en" sz="1800">
                <a:solidFill>
                  <a:schemeClr val="dk2"/>
                </a:solidFill>
                <a:latin typeface="Calibri"/>
                <a:ea typeface="Calibri"/>
                <a:cs typeface="Calibri"/>
                <a:sym typeface="Calibri"/>
              </a:rPr>
              <a:t>VLT UT4 DSM @ 0 km,</a:t>
            </a:r>
            <a:endParaRPr sz="1800">
              <a:solidFill>
                <a:schemeClr val="dk2"/>
              </a:solidFill>
              <a:latin typeface="Calibri"/>
              <a:ea typeface="Calibri"/>
              <a:cs typeface="Calibri"/>
              <a:sym typeface="Calibri"/>
            </a:endParaRPr>
          </a:p>
          <a:p>
            <a:pPr indent="-342900" lvl="1" marL="914400" rtl="0" algn="l">
              <a:lnSpc>
                <a:spcPct val="114000"/>
              </a:lnSpc>
              <a:spcBef>
                <a:spcPts val="0"/>
              </a:spcBef>
              <a:spcAft>
                <a:spcPts val="0"/>
              </a:spcAft>
              <a:buClr>
                <a:schemeClr val="dk2"/>
              </a:buClr>
              <a:buSzPts val="1800"/>
              <a:buFont typeface="Calibri"/>
              <a:buChar char="○"/>
            </a:pPr>
            <a:r>
              <a:rPr lang="en" sz="1800">
                <a:solidFill>
                  <a:schemeClr val="dk2"/>
                </a:solidFill>
                <a:latin typeface="Calibri"/>
                <a:ea typeface="Calibri"/>
                <a:cs typeface="Calibri"/>
                <a:sym typeface="Calibri"/>
              </a:rPr>
              <a:t>ALPAO DM3228 @ 6.5 km,</a:t>
            </a:r>
            <a:endParaRPr sz="1800">
              <a:solidFill>
                <a:schemeClr val="dk2"/>
              </a:solidFill>
              <a:latin typeface="Calibri"/>
              <a:ea typeface="Calibri"/>
              <a:cs typeface="Calibri"/>
              <a:sym typeface="Calibri"/>
            </a:endParaRPr>
          </a:p>
          <a:p>
            <a:pPr indent="-342900" lvl="1" marL="914400" rtl="0" algn="l">
              <a:lnSpc>
                <a:spcPct val="114000"/>
              </a:lnSpc>
              <a:spcBef>
                <a:spcPts val="0"/>
              </a:spcBef>
              <a:spcAft>
                <a:spcPts val="0"/>
              </a:spcAft>
              <a:buClr>
                <a:schemeClr val="dk2"/>
              </a:buClr>
              <a:buSzPts val="1800"/>
              <a:buFont typeface="Calibri"/>
              <a:buChar char="○"/>
            </a:pPr>
            <a:r>
              <a:rPr lang="en" sz="1800">
                <a:solidFill>
                  <a:schemeClr val="dk2"/>
                </a:solidFill>
                <a:latin typeface="Calibri"/>
                <a:ea typeface="Calibri"/>
                <a:cs typeface="Calibri"/>
                <a:sym typeface="Calibri"/>
              </a:rPr>
              <a:t>ALPAO DM3228 @ 13 km.</a:t>
            </a:r>
            <a:endParaRPr sz="1800">
              <a:solidFill>
                <a:schemeClr val="dk2"/>
              </a:solidFill>
              <a:latin typeface="Calibri"/>
              <a:ea typeface="Calibri"/>
              <a:cs typeface="Calibri"/>
              <a:sym typeface="Calibri"/>
            </a:endParaRPr>
          </a:p>
        </p:txBody>
      </p:sp>
      <p:sp>
        <p:nvSpPr>
          <p:cNvPr id="89" name="Google Shape;89;p16"/>
          <p:cNvSpPr txBox="1"/>
          <p:nvPr>
            <p:ph idx="1" type="body"/>
          </p:nvPr>
        </p:nvSpPr>
        <p:spPr>
          <a:xfrm>
            <a:off x="379525" y="1213700"/>
            <a:ext cx="7770900" cy="432300"/>
          </a:xfrm>
          <a:prstGeom prst="rect">
            <a:avLst/>
          </a:prstGeom>
        </p:spPr>
        <p:txBody>
          <a:bodyPr anchorCtr="0" anchor="t" bIns="91425" lIns="57150" spcFirstLastPara="1" rIns="91425" wrap="square" tIns="91425">
            <a:noAutofit/>
          </a:bodyPr>
          <a:lstStyle/>
          <a:p>
            <a:pPr indent="0" lvl="0" marL="0" rtl="0" algn="l">
              <a:spcBef>
                <a:spcPts val="0"/>
              </a:spcBef>
              <a:spcAft>
                <a:spcPts val="400"/>
              </a:spcAft>
              <a:buNone/>
            </a:pPr>
            <a:r>
              <a:rPr lang="en" u="sng"/>
              <a:t>MCAO</a:t>
            </a:r>
            <a:r>
              <a:rPr lang="en"/>
              <a:t> Assisted Visible Imager and Spectrograph</a:t>
            </a:r>
            <a:endParaRPr/>
          </a:p>
        </p:txBody>
      </p:sp>
      <p:pic>
        <p:nvPicPr>
          <p:cNvPr id="90" name="Google Shape;90;p16"/>
          <p:cNvPicPr preferRelativeResize="0"/>
          <p:nvPr/>
        </p:nvPicPr>
        <p:blipFill rotWithShape="1">
          <a:blip r:embed="rId4">
            <a:alphaModFix/>
          </a:blip>
          <a:srcRect b="0" l="0" r="0" t="14900"/>
          <a:stretch/>
        </p:blipFill>
        <p:spPr>
          <a:xfrm>
            <a:off x="214893" y="3493500"/>
            <a:ext cx="5088134" cy="2410650"/>
          </a:xfrm>
          <a:prstGeom prst="rect">
            <a:avLst/>
          </a:prstGeom>
          <a:noFill/>
          <a:ln>
            <a:noFill/>
          </a:ln>
        </p:spPr>
      </p:pic>
      <p:sp>
        <p:nvSpPr>
          <p:cNvPr id="91" name="Google Shape;91;p16"/>
          <p:cNvSpPr txBox="1"/>
          <p:nvPr/>
        </p:nvSpPr>
        <p:spPr>
          <a:xfrm>
            <a:off x="1550713" y="5904150"/>
            <a:ext cx="24165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t>Figure 1: </a:t>
            </a:r>
            <a:r>
              <a:rPr lang="en" sz="1100"/>
              <a:t>MAVIS optical path</a:t>
            </a:r>
            <a:endParaRPr sz="1100"/>
          </a:p>
        </p:txBody>
      </p:sp>
      <p:sp>
        <p:nvSpPr>
          <p:cNvPr id="92" name="Google Shape;92;p16"/>
          <p:cNvSpPr txBox="1"/>
          <p:nvPr/>
        </p:nvSpPr>
        <p:spPr>
          <a:xfrm>
            <a:off x="5897688" y="6344050"/>
            <a:ext cx="24165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t>Figure 2: MAVIS field of view</a:t>
            </a:r>
            <a:endParaRPr sz="11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7"/>
          <p:cNvSpPr txBox="1"/>
          <p:nvPr>
            <p:ph type="title"/>
          </p:nvPr>
        </p:nvSpPr>
        <p:spPr>
          <a:xfrm>
            <a:off x="311700" y="593374"/>
            <a:ext cx="8520600" cy="63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MAVIS fun* stuff:</a:t>
            </a:r>
            <a:endParaRPr/>
          </a:p>
        </p:txBody>
      </p:sp>
      <p:sp>
        <p:nvSpPr>
          <p:cNvPr id="98" name="Google Shape;98;p17"/>
          <p:cNvSpPr txBox="1"/>
          <p:nvPr>
            <p:ph idx="12" type="sldNum"/>
          </p:nvPr>
        </p:nvSpPr>
        <p:spPr>
          <a:xfrm>
            <a:off x="8525525" y="6502824"/>
            <a:ext cx="548700" cy="3423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99" name="Google Shape;99;p17"/>
          <p:cNvSpPr txBox="1"/>
          <p:nvPr>
            <p:ph idx="2" type="subTitle"/>
          </p:nvPr>
        </p:nvSpPr>
        <p:spPr>
          <a:xfrm>
            <a:off x="311700" y="116196"/>
            <a:ext cx="4506000" cy="478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MAVIS WFSing and Control</a:t>
            </a:r>
            <a:endParaRPr/>
          </a:p>
        </p:txBody>
      </p:sp>
      <p:sp>
        <p:nvSpPr>
          <p:cNvPr id="100" name="Google Shape;100;p17"/>
          <p:cNvSpPr txBox="1"/>
          <p:nvPr>
            <p:ph idx="1" type="body"/>
          </p:nvPr>
        </p:nvSpPr>
        <p:spPr>
          <a:xfrm>
            <a:off x="379525" y="1213700"/>
            <a:ext cx="7770900" cy="4996200"/>
          </a:xfrm>
          <a:prstGeom prst="rect">
            <a:avLst/>
          </a:prstGeom>
        </p:spPr>
        <p:txBody>
          <a:bodyPr anchorCtr="0" anchor="t" bIns="91425" lIns="57150" spcFirstLastPara="1" rIns="91425" wrap="square" tIns="91425">
            <a:noAutofit/>
          </a:bodyPr>
          <a:lstStyle/>
          <a:p>
            <a:pPr indent="-342900" lvl="0" marL="457200" rtl="0" algn="l">
              <a:spcBef>
                <a:spcPts val="0"/>
              </a:spcBef>
              <a:spcAft>
                <a:spcPts val="0"/>
              </a:spcAft>
              <a:buSzPts val="1800"/>
              <a:buChar char="●"/>
            </a:pPr>
            <a:r>
              <a:rPr b="1" lang="en"/>
              <a:t>Super-resolution LGS WFSing optimisation,</a:t>
            </a:r>
            <a:endParaRPr b="1"/>
          </a:p>
          <a:p>
            <a:pPr indent="-342900" lvl="0" marL="457200" rtl="0" algn="l">
              <a:spcBef>
                <a:spcPts val="0"/>
              </a:spcBef>
              <a:spcAft>
                <a:spcPts val="0"/>
              </a:spcAft>
              <a:buSzPts val="1800"/>
              <a:buChar char="●"/>
            </a:pPr>
            <a:r>
              <a:rPr b="1" lang="en"/>
              <a:t>Tomographic NCPA calibration,</a:t>
            </a:r>
            <a:endParaRPr b="1"/>
          </a:p>
          <a:p>
            <a:pPr indent="-342900" lvl="0" marL="457200" rtl="0" algn="l">
              <a:spcBef>
                <a:spcPts val="0"/>
              </a:spcBef>
              <a:spcAft>
                <a:spcPts val="0"/>
              </a:spcAft>
              <a:buSzPts val="1800"/>
              <a:buChar char="●"/>
            </a:pPr>
            <a:r>
              <a:rPr lang="en"/>
              <a:t>Real-time atmospheric profiling,</a:t>
            </a:r>
            <a:endParaRPr/>
          </a:p>
          <a:p>
            <a:pPr indent="-342900" lvl="0" marL="457200" rtl="0" algn="l">
              <a:spcBef>
                <a:spcPts val="0"/>
              </a:spcBef>
              <a:spcAft>
                <a:spcPts val="0"/>
              </a:spcAft>
              <a:buSzPts val="1800"/>
              <a:buChar char="●"/>
            </a:pPr>
            <a:r>
              <a:rPr lang="en"/>
              <a:t>1x1/2x2 switchable NGS WFSing,</a:t>
            </a:r>
            <a:endParaRPr/>
          </a:p>
          <a:p>
            <a:pPr indent="-342900" lvl="0" marL="457200" rtl="0" algn="l">
              <a:spcBef>
                <a:spcPts val="0"/>
              </a:spcBef>
              <a:spcAft>
                <a:spcPts val="0"/>
              </a:spcAft>
              <a:buSzPts val="1800"/>
              <a:buChar char="●"/>
            </a:pPr>
            <a:r>
              <a:rPr lang="en"/>
              <a:t>Control schemes:</a:t>
            </a:r>
            <a:endParaRPr/>
          </a:p>
          <a:p>
            <a:pPr indent="-330200" lvl="1" marL="914400" rtl="0" algn="l">
              <a:spcBef>
                <a:spcPts val="0"/>
              </a:spcBef>
              <a:spcAft>
                <a:spcPts val="0"/>
              </a:spcAft>
              <a:buSzPts val="1600"/>
              <a:buChar char="○"/>
            </a:pPr>
            <a:r>
              <a:rPr lang="en"/>
              <a:t>Predictive Learn &amp; Apply (PL&amp;A),</a:t>
            </a:r>
            <a:endParaRPr/>
          </a:p>
          <a:p>
            <a:pPr indent="-330200" lvl="1" marL="914400" rtl="0" algn="l">
              <a:spcBef>
                <a:spcPts val="0"/>
              </a:spcBef>
              <a:spcAft>
                <a:spcPts val="0"/>
              </a:spcAft>
              <a:buSzPts val="1600"/>
              <a:buChar char="○"/>
            </a:pPr>
            <a:r>
              <a:rPr lang="en"/>
              <a:t>Minimum Mean Square Error (MMSE),</a:t>
            </a:r>
            <a:endParaRPr/>
          </a:p>
          <a:p>
            <a:pPr indent="-330200" lvl="1" marL="914400" rtl="0" algn="l">
              <a:spcBef>
                <a:spcPts val="0"/>
              </a:spcBef>
              <a:spcAft>
                <a:spcPts val="0"/>
              </a:spcAft>
              <a:buSzPts val="1600"/>
              <a:buChar char="○"/>
            </a:pPr>
            <a:r>
              <a:rPr lang="en"/>
              <a:t>Linear Quadratic Gaussian</a:t>
            </a:r>
            <a:r>
              <a:rPr lang="en"/>
              <a:t> (LQG).</a:t>
            </a:r>
            <a:endParaRPr/>
          </a:p>
          <a:p>
            <a:pPr indent="-342900" lvl="0" marL="457200" rtl="0" algn="l">
              <a:spcBef>
                <a:spcPts val="0"/>
              </a:spcBef>
              <a:spcAft>
                <a:spcPts val="0"/>
              </a:spcAft>
              <a:buSzPts val="1800"/>
              <a:buChar char="●"/>
            </a:pPr>
            <a:r>
              <a:rPr lang="en"/>
              <a:t>LGS jitter control,</a:t>
            </a:r>
            <a:endParaRPr/>
          </a:p>
          <a:p>
            <a:pPr indent="-342900" lvl="0" marL="457200" rtl="0" algn="l">
              <a:spcBef>
                <a:spcPts val="0"/>
              </a:spcBef>
              <a:spcAft>
                <a:spcPts val="0"/>
              </a:spcAft>
              <a:buSzPts val="1800"/>
              <a:buChar char="●"/>
            </a:pPr>
            <a:r>
              <a:rPr lang="en"/>
              <a:t>And more…</a:t>
            </a:r>
            <a:endParaRPr/>
          </a:p>
          <a:p>
            <a:pPr indent="0" lvl="0" marL="0" rtl="0" algn="l">
              <a:spcBef>
                <a:spcPts val="400"/>
              </a:spcBef>
              <a:spcAft>
                <a:spcPts val="0"/>
              </a:spcAft>
              <a:buNone/>
            </a:pPr>
            <a:r>
              <a:t/>
            </a:r>
            <a:endParaRPr/>
          </a:p>
          <a:p>
            <a:pPr indent="0" lvl="0" marL="0" rtl="0" algn="l">
              <a:spcBef>
                <a:spcPts val="400"/>
              </a:spcBef>
              <a:spcAft>
                <a:spcPts val="0"/>
              </a:spcAft>
              <a:buNone/>
            </a:pPr>
            <a:r>
              <a:t/>
            </a:r>
            <a:endParaRPr/>
          </a:p>
          <a:p>
            <a:pPr indent="0" lvl="0" marL="0" rtl="0" algn="l">
              <a:spcBef>
                <a:spcPts val="400"/>
              </a:spcBef>
              <a:spcAft>
                <a:spcPts val="0"/>
              </a:spcAft>
              <a:buNone/>
            </a:pPr>
            <a:r>
              <a:t/>
            </a:r>
            <a:endParaRPr/>
          </a:p>
          <a:p>
            <a:pPr indent="0" lvl="0" marL="0" rtl="0" algn="l">
              <a:spcBef>
                <a:spcPts val="400"/>
              </a:spcBef>
              <a:spcAft>
                <a:spcPts val="0"/>
              </a:spcAft>
              <a:buNone/>
            </a:pPr>
            <a:r>
              <a:t/>
            </a:r>
            <a:endParaRPr/>
          </a:p>
          <a:p>
            <a:pPr indent="0" lvl="0" marL="0" rtl="0" algn="l">
              <a:spcBef>
                <a:spcPts val="400"/>
              </a:spcBef>
              <a:spcAft>
                <a:spcPts val="400"/>
              </a:spcAft>
              <a:buNone/>
            </a:pPr>
            <a:r>
              <a:rPr lang="en"/>
              <a:t>*subjective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8"/>
          <p:cNvSpPr txBox="1"/>
          <p:nvPr>
            <p:ph type="title"/>
          </p:nvPr>
        </p:nvSpPr>
        <p:spPr>
          <a:xfrm>
            <a:off x="311700" y="593374"/>
            <a:ext cx="8520600" cy="63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Super-resolution WFSing</a:t>
            </a:r>
            <a:endParaRPr/>
          </a:p>
        </p:txBody>
      </p:sp>
      <p:sp>
        <p:nvSpPr>
          <p:cNvPr id="106" name="Google Shape;106;p18"/>
          <p:cNvSpPr txBox="1"/>
          <p:nvPr>
            <p:ph idx="12" type="sldNum"/>
          </p:nvPr>
        </p:nvSpPr>
        <p:spPr>
          <a:xfrm>
            <a:off x="8525525" y="6502824"/>
            <a:ext cx="548700" cy="3423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07" name="Google Shape;107;p18"/>
          <p:cNvSpPr txBox="1"/>
          <p:nvPr>
            <p:ph idx="2" type="subTitle"/>
          </p:nvPr>
        </p:nvSpPr>
        <p:spPr>
          <a:xfrm>
            <a:off x="311700" y="116196"/>
            <a:ext cx="4506000" cy="478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MAVIS WFSing and Control</a:t>
            </a:r>
            <a:endParaRPr/>
          </a:p>
        </p:txBody>
      </p:sp>
      <p:sp>
        <p:nvSpPr>
          <p:cNvPr id="108" name="Google Shape;108;p18"/>
          <p:cNvSpPr txBox="1"/>
          <p:nvPr>
            <p:ph idx="1" type="body"/>
          </p:nvPr>
        </p:nvSpPr>
        <p:spPr>
          <a:xfrm>
            <a:off x="379525" y="1213700"/>
            <a:ext cx="7770900" cy="4996200"/>
          </a:xfrm>
          <a:prstGeom prst="rect">
            <a:avLst/>
          </a:prstGeom>
        </p:spPr>
        <p:txBody>
          <a:bodyPr anchorCtr="0" anchor="t" bIns="91425" lIns="57150" spcFirstLastPara="1" rIns="91425" wrap="square" tIns="91425">
            <a:noAutofit/>
          </a:bodyPr>
          <a:lstStyle/>
          <a:p>
            <a:pPr indent="0" lvl="0" marL="0" rtl="0" algn="l">
              <a:spcBef>
                <a:spcPts val="0"/>
              </a:spcBef>
              <a:spcAft>
                <a:spcPts val="0"/>
              </a:spcAft>
              <a:buNone/>
            </a:pPr>
            <a:r>
              <a:t/>
            </a:r>
            <a:endParaRPr/>
          </a:p>
          <a:p>
            <a:pPr indent="0" lvl="0" marL="0" rtl="0" algn="l">
              <a:spcBef>
                <a:spcPts val="400"/>
              </a:spcBef>
              <a:spcAft>
                <a:spcPts val="400"/>
              </a:spcAft>
              <a:buNone/>
            </a:pPr>
            <a:r>
              <a:t/>
            </a:r>
            <a:endParaRPr/>
          </a:p>
        </p:txBody>
      </p:sp>
      <p:pic>
        <p:nvPicPr>
          <p:cNvPr id="109" name="Google Shape;109;p18"/>
          <p:cNvPicPr preferRelativeResize="0"/>
          <p:nvPr/>
        </p:nvPicPr>
        <p:blipFill>
          <a:blip r:embed="rId3">
            <a:alphaModFix/>
          </a:blip>
          <a:stretch>
            <a:fillRect/>
          </a:stretch>
        </p:blipFill>
        <p:spPr>
          <a:xfrm>
            <a:off x="1714500" y="2295113"/>
            <a:ext cx="5715000" cy="3914775"/>
          </a:xfrm>
          <a:prstGeom prst="rect">
            <a:avLst/>
          </a:prstGeom>
          <a:noFill/>
          <a:ln>
            <a:noFill/>
          </a:ln>
        </p:spPr>
      </p:pic>
      <p:sp>
        <p:nvSpPr>
          <p:cNvPr id="110" name="Google Shape;110;p18"/>
          <p:cNvSpPr txBox="1"/>
          <p:nvPr/>
        </p:nvSpPr>
        <p:spPr>
          <a:xfrm>
            <a:off x="345650" y="1181125"/>
            <a:ext cx="8217000" cy="10620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SzPts val="1900"/>
              <a:buChar char="●"/>
            </a:pPr>
            <a:r>
              <a:rPr lang="en" sz="1900"/>
              <a:t>Diversity in WFSs improves AO performance,</a:t>
            </a:r>
            <a:endParaRPr sz="1900"/>
          </a:p>
          <a:p>
            <a:pPr indent="-349250" lvl="0" marL="457200" rtl="0" algn="l">
              <a:spcBef>
                <a:spcPts val="0"/>
              </a:spcBef>
              <a:spcAft>
                <a:spcPts val="0"/>
              </a:spcAft>
              <a:buSzPts val="1900"/>
              <a:buChar char="●"/>
            </a:pPr>
            <a:r>
              <a:rPr lang="en" sz="1900"/>
              <a:t>Automatically achieved for </a:t>
            </a:r>
            <a:r>
              <a:rPr i="1" lang="en" sz="1900"/>
              <a:t>most</a:t>
            </a:r>
            <a:r>
              <a:rPr lang="en" sz="1900"/>
              <a:t> layers, but </a:t>
            </a:r>
            <a:r>
              <a:rPr lang="en" sz="1900" u="sng"/>
              <a:t>not</a:t>
            </a:r>
            <a:r>
              <a:rPr lang="en" sz="1900"/>
              <a:t> for ground layer,</a:t>
            </a:r>
            <a:endParaRPr sz="1900"/>
          </a:p>
          <a:p>
            <a:pPr indent="-349250" lvl="0" marL="457200" rtl="0" algn="l">
              <a:spcBef>
                <a:spcPts val="0"/>
              </a:spcBef>
              <a:spcAft>
                <a:spcPts val="0"/>
              </a:spcAft>
              <a:buSzPts val="1900"/>
              <a:buChar char="●"/>
            </a:pPr>
            <a:r>
              <a:rPr lang="en" sz="1900"/>
              <a:t>Rotating WFSs allows super-resolution on ground layer.</a:t>
            </a:r>
            <a:endParaRPr sz="1900"/>
          </a:p>
        </p:txBody>
      </p:sp>
      <p:sp>
        <p:nvSpPr>
          <p:cNvPr id="111" name="Google Shape;111;p18"/>
          <p:cNvSpPr txBox="1"/>
          <p:nvPr/>
        </p:nvSpPr>
        <p:spPr>
          <a:xfrm>
            <a:off x="2979904" y="6209900"/>
            <a:ext cx="31842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t>Figure 3: 2 SH-WFS in super-resolution</a:t>
            </a:r>
            <a:endParaRPr sz="1100"/>
          </a:p>
        </p:txBody>
      </p:sp>
      <p:cxnSp>
        <p:nvCxnSpPr>
          <p:cNvPr id="112" name="Google Shape;112;p18"/>
          <p:cNvCxnSpPr/>
          <p:nvPr/>
        </p:nvCxnSpPr>
        <p:spPr>
          <a:xfrm rot="10800000">
            <a:off x="1480150" y="2340350"/>
            <a:ext cx="0" cy="3720000"/>
          </a:xfrm>
          <a:prstGeom prst="straightConnector1">
            <a:avLst/>
          </a:prstGeom>
          <a:noFill/>
          <a:ln cap="flat" cmpd="sng" w="38100">
            <a:solidFill>
              <a:schemeClr val="dk2"/>
            </a:solidFill>
            <a:prstDash val="solid"/>
            <a:round/>
            <a:headEnd len="med" w="med" type="none"/>
            <a:tailEnd len="med" w="med" type="triangle"/>
          </a:ln>
        </p:spPr>
      </p:cxnSp>
      <p:sp>
        <p:nvSpPr>
          <p:cNvPr id="113" name="Google Shape;113;p18"/>
          <p:cNvSpPr txBox="1"/>
          <p:nvPr/>
        </p:nvSpPr>
        <p:spPr>
          <a:xfrm>
            <a:off x="682500" y="4052413"/>
            <a:ext cx="95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Altitude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9"/>
          <p:cNvSpPr txBox="1"/>
          <p:nvPr>
            <p:ph type="title"/>
          </p:nvPr>
        </p:nvSpPr>
        <p:spPr>
          <a:xfrm>
            <a:off x="311700" y="593374"/>
            <a:ext cx="8520600" cy="63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Super-resolution LGS WFSing</a:t>
            </a:r>
            <a:endParaRPr/>
          </a:p>
        </p:txBody>
      </p:sp>
      <p:sp>
        <p:nvSpPr>
          <p:cNvPr id="119" name="Google Shape;119;p19"/>
          <p:cNvSpPr txBox="1"/>
          <p:nvPr>
            <p:ph idx="12" type="sldNum"/>
          </p:nvPr>
        </p:nvSpPr>
        <p:spPr>
          <a:xfrm>
            <a:off x="8525525" y="6502824"/>
            <a:ext cx="548700" cy="3423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20" name="Google Shape;120;p19"/>
          <p:cNvSpPr txBox="1"/>
          <p:nvPr>
            <p:ph idx="2" type="subTitle"/>
          </p:nvPr>
        </p:nvSpPr>
        <p:spPr>
          <a:xfrm>
            <a:off x="311700" y="116196"/>
            <a:ext cx="4506000" cy="478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MAVIS WFSing and Control</a:t>
            </a:r>
            <a:endParaRPr/>
          </a:p>
        </p:txBody>
      </p:sp>
      <p:sp>
        <p:nvSpPr>
          <p:cNvPr id="121" name="Google Shape;121;p19"/>
          <p:cNvSpPr txBox="1"/>
          <p:nvPr>
            <p:ph idx="1" type="body"/>
          </p:nvPr>
        </p:nvSpPr>
        <p:spPr>
          <a:xfrm>
            <a:off x="379525" y="1213700"/>
            <a:ext cx="7770900" cy="4996200"/>
          </a:xfrm>
          <a:prstGeom prst="rect">
            <a:avLst/>
          </a:prstGeom>
        </p:spPr>
        <p:txBody>
          <a:bodyPr anchorCtr="0" anchor="t" bIns="91425" lIns="57150" spcFirstLastPara="1" rIns="91425" wrap="square" tIns="91425">
            <a:noAutofit/>
          </a:bodyPr>
          <a:lstStyle/>
          <a:p>
            <a:pPr indent="0" lvl="0" marL="0" rtl="0" algn="l">
              <a:spcBef>
                <a:spcPts val="0"/>
              </a:spcBef>
              <a:spcAft>
                <a:spcPts val="0"/>
              </a:spcAft>
              <a:buNone/>
            </a:pPr>
            <a:r>
              <a:t/>
            </a:r>
            <a:endParaRPr/>
          </a:p>
          <a:p>
            <a:pPr indent="0" lvl="0" marL="0" rtl="0" algn="l">
              <a:spcBef>
                <a:spcPts val="400"/>
              </a:spcBef>
              <a:spcAft>
                <a:spcPts val="400"/>
              </a:spcAft>
              <a:buNone/>
            </a:pPr>
            <a:r>
              <a:t/>
            </a:r>
            <a:endParaRPr/>
          </a:p>
        </p:txBody>
      </p:sp>
      <p:pic>
        <p:nvPicPr>
          <p:cNvPr id="122" name="Google Shape;122;p19"/>
          <p:cNvPicPr preferRelativeResize="0"/>
          <p:nvPr/>
        </p:nvPicPr>
        <p:blipFill>
          <a:blip r:embed="rId3">
            <a:alphaModFix/>
          </a:blip>
          <a:stretch>
            <a:fillRect/>
          </a:stretch>
        </p:blipFill>
        <p:spPr>
          <a:xfrm>
            <a:off x="1714500" y="2295125"/>
            <a:ext cx="5715000" cy="3914775"/>
          </a:xfrm>
          <a:prstGeom prst="rect">
            <a:avLst/>
          </a:prstGeom>
          <a:noFill/>
          <a:ln>
            <a:noFill/>
          </a:ln>
        </p:spPr>
      </p:pic>
      <p:sp>
        <p:nvSpPr>
          <p:cNvPr id="123" name="Google Shape;123;p19"/>
          <p:cNvSpPr txBox="1"/>
          <p:nvPr/>
        </p:nvSpPr>
        <p:spPr>
          <a:xfrm>
            <a:off x="2979904" y="6209900"/>
            <a:ext cx="31842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t>Figure 4: 8 SH-WFS in super-resolution</a:t>
            </a:r>
            <a:endParaRPr sz="1100"/>
          </a:p>
        </p:txBody>
      </p:sp>
      <p:sp>
        <p:nvSpPr>
          <p:cNvPr id="124" name="Google Shape;124;p19"/>
          <p:cNvSpPr txBox="1"/>
          <p:nvPr/>
        </p:nvSpPr>
        <p:spPr>
          <a:xfrm>
            <a:off x="345650" y="1181125"/>
            <a:ext cx="8217000" cy="7695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SzPts val="1900"/>
              <a:buChar char="●"/>
            </a:pPr>
            <a:r>
              <a:rPr lang="en" sz="1900"/>
              <a:t>MAVIS has 8 high order WFSs,</a:t>
            </a:r>
            <a:endParaRPr sz="1900"/>
          </a:p>
          <a:p>
            <a:pPr indent="-349250" lvl="0" marL="457200" rtl="0" algn="l">
              <a:spcBef>
                <a:spcPts val="0"/>
              </a:spcBef>
              <a:spcAft>
                <a:spcPts val="0"/>
              </a:spcAft>
              <a:buSzPts val="1900"/>
              <a:buChar char="●"/>
            </a:pPr>
            <a:r>
              <a:rPr lang="en" sz="1900"/>
              <a:t>Note: if it looks like a mess, it can sense well</a:t>
            </a:r>
            <a:endParaRPr sz="1900"/>
          </a:p>
        </p:txBody>
      </p:sp>
      <p:cxnSp>
        <p:nvCxnSpPr>
          <p:cNvPr id="125" name="Google Shape;125;p19"/>
          <p:cNvCxnSpPr/>
          <p:nvPr/>
        </p:nvCxnSpPr>
        <p:spPr>
          <a:xfrm rot="10800000">
            <a:off x="1480150" y="2340350"/>
            <a:ext cx="0" cy="3720000"/>
          </a:xfrm>
          <a:prstGeom prst="straightConnector1">
            <a:avLst/>
          </a:prstGeom>
          <a:noFill/>
          <a:ln cap="flat" cmpd="sng" w="38100">
            <a:solidFill>
              <a:schemeClr val="dk2"/>
            </a:solidFill>
            <a:prstDash val="solid"/>
            <a:round/>
            <a:headEnd len="med" w="med" type="none"/>
            <a:tailEnd len="med" w="med" type="triangle"/>
          </a:ln>
        </p:spPr>
      </p:cxnSp>
      <p:sp>
        <p:nvSpPr>
          <p:cNvPr id="126" name="Google Shape;126;p19"/>
          <p:cNvSpPr txBox="1"/>
          <p:nvPr/>
        </p:nvSpPr>
        <p:spPr>
          <a:xfrm>
            <a:off x="682500" y="4052413"/>
            <a:ext cx="95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Altitude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0"/>
          <p:cNvSpPr txBox="1"/>
          <p:nvPr>
            <p:ph type="title"/>
          </p:nvPr>
        </p:nvSpPr>
        <p:spPr>
          <a:xfrm>
            <a:off x="311700" y="593374"/>
            <a:ext cx="8520600" cy="63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Super-resolution LGS WFSing</a:t>
            </a:r>
            <a:endParaRPr/>
          </a:p>
        </p:txBody>
      </p:sp>
      <p:sp>
        <p:nvSpPr>
          <p:cNvPr id="132" name="Google Shape;132;p20"/>
          <p:cNvSpPr txBox="1"/>
          <p:nvPr>
            <p:ph idx="12" type="sldNum"/>
          </p:nvPr>
        </p:nvSpPr>
        <p:spPr>
          <a:xfrm>
            <a:off x="8525525" y="6502824"/>
            <a:ext cx="548700" cy="3423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33" name="Google Shape;133;p20"/>
          <p:cNvSpPr txBox="1"/>
          <p:nvPr>
            <p:ph idx="2" type="subTitle"/>
          </p:nvPr>
        </p:nvSpPr>
        <p:spPr>
          <a:xfrm>
            <a:off x="311700" y="116196"/>
            <a:ext cx="4506000" cy="478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MAVIS WFSing and Control</a:t>
            </a:r>
            <a:endParaRPr/>
          </a:p>
        </p:txBody>
      </p:sp>
      <p:sp>
        <p:nvSpPr>
          <p:cNvPr id="134" name="Google Shape;134;p20"/>
          <p:cNvSpPr txBox="1"/>
          <p:nvPr>
            <p:ph idx="1" type="body"/>
          </p:nvPr>
        </p:nvSpPr>
        <p:spPr>
          <a:xfrm>
            <a:off x="379525" y="1213700"/>
            <a:ext cx="7770900" cy="4996200"/>
          </a:xfrm>
          <a:prstGeom prst="rect">
            <a:avLst/>
          </a:prstGeom>
        </p:spPr>
        <p:txBody>
          <a:bodyPr anchorCtr="0" anchor="t" bIns="91425" lIns="57150" spcFirstLastPara="1" rIns="91425" wrap="square" tIns="91425">
            <a:noAutofit/>
          </a:bodyPr>
          <a:lstStyle/>
          <a:p>
            <a:pPr indent="457200" lvl="0" marL="457200" rtl="0" algn="l">
              <a:spcBef>
                <a:spcPts val="0"/>
              </a:spcBef>
              <a:spcAft>
                <a:spcPts val="0"/>
              </a:spcAft>
              <a:buNone/>
            </a:pPr>
            <a:r>
              <a:rPr lang="en">
                <a:solidFill>
                  <a:srgbClr val="6AA84F"/>
                </a:solidFill>
              </a:rPr>
              <a:t>Maximum rotational diversity</a:t>
            </a:r>
            <a:r>
              <a:rPr lang="en"/>
              <a:t> </a:t>
            </a:r>
            <a:r>
              <a:rPr lang="en"/>
              <a:t>😁 </a:t>
            </a:r>
            <a:r>
              <a:rPr lang="en"/>
              <a:t>-&gt; </a:t>
            </a:r>
            <a:r>
              <a:rPr lang="en">
                <a:solidFill>
                  <a:srgbClr val="FF0000"/>
                </a:solidFill>
              </a:rPr>
              <a:t>difficult to do mechanically </a:t>
            </a:r>
            <a:r>
              <a:rPr lang="en">
                <a:solidFill>
                  <a:srgbClr val="FF0000"/>
                </a:solidFill>
              </a:rPr>
              <a:t>🤬</a:t>
            </a:r>
            <a:endParaRPr>
              <a:solidFill>
                <a:srgbClr val="FF0000"/>
              </a:solidFill>
            </a:endParaRPr>
          </a:p>
          <a:p>
            <a:pPr indent="0" lvl="0" marL="0" rtl="0" algn="l">
              <a:spcBef>
                <a:spcPts val="400"/>
              </a:spcBef>
              <a:spcAft>
                <a:spcPts val="0"/>
              </a:spcAft>
              <a:buNone/>
            </a:pPr>
            <a:r>
              <a:t/>
            </a:r>
            <a:endParaRPr/>
          </a:p>
          <a:p>
            <a:pPr indent="0" lvl="0" marL="0" rtl="0" algn="l">
              <a:spcBef>
                <a:spcPts val="400"/>
              </a:spcBef>
              <a:spcAft>
                <a:spcPts val="400"/>
              </a:spcAft>
              <a:buNone/>
            </a:pPr>
            <a:r>
              <a:t/>
            </a:r>
            <a:endParaRPr/>
          </a:p>
        </p:txBody>
      </p:sp>
      <p:pic>
        <p:nvPicPr>
          <p:cNvPr id="135" name="Google Shape;135;p20"/>
          <p:cNvPicPr preferRelativeResize="0"/>
          <p:nvPr/>
        </p:nvPicPr>
        <p:blipFill rotWithShape="1">
          <a:blip r:embed="rId3">
            <a:alphaModFix/>
          </a:blip>
          <a:srcRect b="11530" l="22759" r="20156" t="12861"/>
          <a:stretch/>
        </p:blipFill>
        <p:spPr>
          <a:xfrm>
            <a:off x="926400" y="2184763"/>
            <a:ext cx="3276600" cy="3248025"/>
          </a:xfrm>
          <a:prstGeom prst="rect">
            <a:avLst/>
          </a:prstGeom>
          <a:noFill/>
          <a:ln>
            <a:noFill/>
          </a:ln>
        </p:spPr>
      </p:pic>
      <p:pic>
        <p:nvPicPr>
          <p:cNvPr id="136" name="Google Shape;136;p20"/>
          <p:cNvPicPr preferRelativeResize="0"/>
          <p:nvPr/>
        </p:nvPicPr>
        <p:blipFill rotWithShape="1">
          <a:blip r:embed="rId4">
            <a:alphaModFix/>
          </a:blip>
          <a:srcRect b="11306" l="22589" r="20077" t="12194"/>
          <a:stretch/>
        </p:blipFill>
        <p:spPr>
          <a:xfrm>
            <a:off x="4817700" y="2165725"/>
            <a:ext cx="3286125" cy="3286125"/>
          </a:xfrm>
          <a:prstGeom prst="rect">
            <a:avLst/>
          </a:prstGeom>
          <a:noFill/>
          <a:ln>
            <a:noFill/>
          </a:ln>
        </p:spPr>
      </p:pic>
      <p:sp>
        <p:nvSpPr>
          <p:cNvPr id="137" name="Google Shape;137;p20"/>
          <p:cNvSpPr txBox="1"/>
          <p:nvPr/>
        </p:nvSpPr>
        <p:spPr>
          <a:xfrm>
            <a:off x="972604" y="5432800"/>
            <a:ext cx="31842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t>Figure 5: Ideal </a:t>
            </a:r>
            <a:r>
              <a:rPr b="1" lang="en" sz="1100"/>
              <a:t>super-resolution</a:t>
            </a:r>
            <a:r>
              <a:rPr lang="en" sz="1100"/>
              <a:t> alignment.</a:t>
            </a:r>
            <a:br>
              <a:rPr lang="en" sz="1100"/>
            </a:br>
            <a:r>
              <a:rPr lang="en" sz="1100"/>
              <a:t>Maximum rotational diversity (modulo pi/2)</a:t>
            </a:r>
            <a:endParaRPr sz="1100"/>
          </a:p>
        </p:txBody>
      </p:sp>
      <p:sp>
        <p:nvSpPr>
          <p:cNvPr id="138" name="Google Shape;138;p20"/>
          <p:cNvSpPr txBox="1"/>
          <p:nvPr/>
        </p:nvSpPr>
        <p:spPr>
          <a:xfrm>
            <a:off x="4817663" y="5432800"/>
            <a:ext cx="32862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t>Figure 6: Ideal </a:t>
            </a:r>
            <a:r>
              <a:rPr b="1" lang="en" sz="1100"/>
              <a:t>mechanical</a:t>
            </a:r>
            <a:r>
              <a:rPr lang="en" sz="1100"/>
              <a:t> alignment.</a:t>
            </a:r>
            <a:endParaRPr sz="1100"/>
          </a:p>
          <a:p>
            <a:pPr indent="0" lvl="0" marL="0" rtl="0" algn="ctr">
              <a:spcBef>
                <a:spcPts val="0"/>
              </a:spcBef>
              <a:spcAft>
                <a:spcPts val="0"/>
              </a:spcAft>
              <a:buNone/>
            </a:pPr>
            <a:r>
              <a:rPr lang="en" sz="1100"/>
              <a:t>WFS cameras mounted radially, reduces volume of enclosure and simplifies cable routing.</a:t>
            </a:r>
            <a:endParaRPr sz="11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1"/>
          <p:cNvSpPr txBox="1"/>
          <p:nvPr>
            <p:ph type="title"/>
          </p:nvPr>
        </p:nvSpPr>
        <p:spPr>
          <a:xfrm>
            <a:off x="311700" y="593374"/>
            <a:ext cx="8520600" cy="63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Super-resolution LGS WFSing</a:t>
            </a:r>
            <a:endParaRPr/>
          </a:p>
        </p:txBody>
      </p:sp>
      <p:sp>
        <p:nvSpPr>
          <p:cNvPr id="144" name="Google Shape;144;p21"/>
          <p:cNvSpPr txBox="1"/>
          <p:nvPr>
            <p:ph idx="12" type="sldNum"/>
          </p:nvPr>
        </p:nvSpPr>
        <p:spPr>
          <a:xfrm>
            <a:off x="8525525" y="6502824"/>
            <a:ext cx="548700" cy="3423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45" name="Google Shape;145;p21"/>
          <p:cNvSpPr txBox="1"/>
          <p:nvPr>
            <p:ph idx="2" type="subTitle"/>
          </p:nvPr>
        </p:nvSpPr>
        <p:spPr>
          <a:xfrm>
            <a:off x="311700" y="116196"/>
            <a:ext cx="4506000" cy="478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MAVIS WFSing and Control</a:t>
            </a:r>
            <a:endParaRPr/>
          </a:p>
        </p:txBody>
      </p:sp>
      <p:sp>
        <p:nvSpPr>
          <p:cNvPr id="146" name="Google Shape;146;p21"/>
          <p:cNvSpPr txBox="1"/>
          <p:nvPr>
            <p:ph idx="1" type="body"/>
          </p:nvPr>
        </p:nvSpPr>
        <p:spPr>
          <a:xfrm>
            <a:off x="379525" y="1213700"/>
            <a:ext cx="7770900" cy="4996200"/>
          </a:xfrm>
          <a:prstGeom prst="rect">
            <a:avLst/>
          </a:prstGeom>
        </p:spPr>
        <p:txBody>
          <a:bodyPr anchorCtr="0" anchor="t" bIns="91425" lIns="57150" spcFirstLastPara="1" rIns="91425" wrap="square" tIns="91425">
            <a:noAutofit/>
          </a:bodyPr>
          <a:lstStyle/>
          <a:p>
            <a:pPr indent="0" lvl="0" marL="0" rtl="0" algn="l">
              <a:spcBef>
                <a:spcPts val="0"/>
              </a:spcBef>
              <a:spcAft>
                <a:spcPts val="0"/>
              </a:spcAft>
              <a:buNone/>
            </a:pPr>
            <a:r>
              <a:rPr lang="en">
                <a:solidFill>
                  <a:schemeClr val="dk1"/>
                </a:solidFill>
              </a:rPr>
              <a:t>But wait, there’s more! </a:t>
            </a:r>
            <a:br>
              <a:rPr lang="en">
                <a:solidFill>
                  <a:schemeClr val="dk1"/>
                </a:solidFill>
              </a:rPr>
            </a:br>
            <a:br>
              <a:rPr lang="en">
                <a:solidFill>
                  <a:schemeClr val="dk1"/>
                </a:solidFill>
              </a:rPr>
            </a:br>
            <a:r>
              <a:rPr lang="en">
                <a:solidFill>
                  <a:schemeClr val="dk1"/>
                </a:solidFill>
              </a:rPr>
              <a:t>We can also minimise </a:t>
            </a:r>
            <a:r>
              <a:rPr b="1" lang="en">
                <a:solidFill>
                  <a:schemeClr val="dk1"/>
                </a:solidFill>
              </a:rPr>
              <a:t>LGS spot truncation</a:t>
            </a:r>
            <a:r>
              <a:rPr lang="en">
                <a:solidFill>
                  <a:schemeClr val="dk1"/>
                </a:solidFill>
              </a:rPr>
              <a:t> by rotating:</a:t>
            </a:r>
            <a:endParaRPr>
              <a:solidFill>
                <a:schemeClr val="dk1"/>
              </a:solidFill>
            </a:endParaRPr>
          </a:p>
          <a:p>
            <a:pPr indent="0" lvl="0" marL="0" rtl="0" algn="l">
              <a:spcBef>
                <a:spcPts val="400"/>
              </a:spcBef>
              <a:spcAft>
                <a:spcPts val="0"/>
              </a:spcAft>
              <a:buNone/>
            </a:pPr>
            <a:r>
              <a:t/>
            </a:r>
            <a:endParaRPr>
              <a:solidFill>
                <a:schemeClr val="dk1"/>
              </a:solidFill>
            </a:endParaRPr>
          </a:p>
          <a:p>
            <a:pPr indent="0" lvl="0" marL="0" rtl="0" algn="l">
              <a:spcBef>
                <a:spcPts val="400"/>
              </a:spcBef>
              <a:spcAft>
                <a:spcPts val="0"/>
              </a:spcAft>
              <a:buNone/>
            </a:pPr>
            <a:r>
              <a:t/>
            </a:r>
            <a:endParaRPr/>
          </a:p>
          <a:p>
            <a:pPr indent="0" lvl="0" marL="0" rtl="0" algn="l">
              <a:spcBef>
                <a:spcPts val="400"/>
              </a:spcBef>
              <a:spcAft>
                <a:spcPts val="400"/>
              </a:spcAft>
              <a:buNone/>
            </a:pPr>
            <a:r>
              <a:t/>
            </a:r>
            <a:endParaRPr/>
          </a:p>
        </p:txBody>
      </p:sp>
      <p:pic>
        <p:nvPicPr>
          <p:cNvPr id="147" name="Google Shape;147;p21"/>
          <p:cNvPicPr preferRelativeResize="0"/>
          <p:nvPr/>
        </p:nvPicPr>
        <p:blipFill>
          <a:blip r:embed="rId3">
            <a:alphaModFix/>
          </a:blip>
          <a:stretch>
            <a:fillRect/>
          </a:stretch>
        </p:blipFill>
        <p:spPr>
          <a:xfrm>
            <a:off x="804700" y="2561188"/>
            <a:ext cx="2990850" cy="3000375"/>
          </a:xfrm>
          <a:prstGeom prst="rect">
            <a:avLst/>
          </a:prstGeom>
          <a:noFill/>
          <a:ln>
            <a:noFill/>
          </a:ln>
        </p:spPr>
      </p:pic>
      <p:pic>
        <p:nvPicPr>
          <p:cNvPr id="148" name="Google Shape;148;p21"/>
          <p:cNvPicPr preferRelativeResize="0"/>
          <p:nvPr/>
        </p:nvPicPr>
        <p:blipFill>
          <a:blip r:embed="rId4">
            <a:alphaModFix/>
          </a:blip>
          <a:stretch>
            <a:fillRect/>
          </a:stretch>
        </p:blipFill>
        <p:spPr>
          <a:xfrm rot="-2700000">
            <a:off x="5113064" y="2532620"/>
            <a:ext cx="3019425" cy="3057525"/>
          </a:xfrm>
          <a:prstGeom prst="rect">
            <a:avLst/>
          </a:prstGeom>
          <a:noFill/>
          <a:ln>
            <a:noFill/>
          </a:ln>
        </p:spPr>
      </p:pic>
      <p:sp>
        <p:nvSpPr>
          <p:cNvPr id="149" name="Google Shape;149;p21"/>
          <p:cNvSpPr txBox="1"/>
          <p:nvPr/>
        </p:nvSpPr>
        <p:spPr>
          <a:xfrm>
            <a:off x="708029" y="5561575"/>
            <a:ext cx="31842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t>Figure 7: LGS elongation axis aligned with </a:t>
            </a:r>
            <a:r>
              <a:rPr b="1" lang="en" sz="1100"/>
              <a:t>short</a:t>
            </a:r>
            <a:r>
              <a:rPr lang="en" sz="1100"/>
              <a:t>-</a:t>
            </a:r>
            <a:r>
              <a:rPr b="1" lang="en" sz="1100"/>
              <a:t>axis</a:t>
            </a:r>
            <a:r>
              <a:rPr lang="en" sz="1100"/>
              <a:t> of SH spot array</a:t>
            </a:r>
            <a:endParaRPr sz="1100"/>
          </a:p>
        </p:txBody>
      </p:sp>
      <p:sp>
        <p:nvSpPr>
          <p:cNvPr id="150" name="Google Shape;150;p21"/>
          <p:cNvSpPr txBox="1"/>
          <p:nvPr/>
        </p:nvSpPr>
        <p:spPr>
          <a:xfrm>
            <a:off x="5030679" y="6161625"/>
            <a:ext cx="31842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t>Figure 8: LGS elongation axis aligned with </a:t>
            </a:r>
            <a:r>
              <a:rPr b="1" lang="en" sz="1100"/>
              <a:t>long</a:t>
            </a:r>
            <a:r>
              <a:rPr lang="en" sz="1100"/>
              <a:t>-</a:t>
            </a:r>
            <a:r>
              <a:rPr b="1" lang="en" sz="1100"/>
              <a:t>axis</a:t>
            </a:r>
            <a:r>
              <a:rPr lang="en" sz="1100"/>
              <a:t> of SH spot array</a:t>
            </a:r>
            <a:endParaRPr sz="11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2"/>
          <p:cNvSpPr txBox="1"/>
          <p:nvPr>
            <p:ph type="title"/>
          </p:nvPr>
        </p:nvSpPr>
        <p:spPr>
          <a:xfrm>
            <a:off x="311700" y="593374"/>
            <a:ext cx="8520600" cy="63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Super-resolution LGS WFSing</a:t>
            </a:r>
            <a:endParaRPr/>
          </a:p>
        </p:txBody>
      </p:sp>
      <p:sp>
        <p:nvSpPr>
          <p:cNvPr id="156" name="Google Shape;156;p22"/>
          <p:cNvSpPr txBox="1"/>
          <p:nvPr>
            <p:ph idx="12" type="sldNum"/>
          </p:nvPr>
        </p:nvSpPr>
        <p:spPr>
          <a:xfrm>
            <a:off x="8525525" y="6502824"/>
            <a:ext cx="548700" cy="3423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57" name="Google Shape;157;p22"/>
          <p:cNvSpPr txBox="1"/>
          <p:nvPr>
            <p:ph idx="2" type="subTitle"/>
          </p:nvPr>
        </p:nvSpPr>
        <p:spPr>
          <a:xfrm>
            <a:off x="311700" y="116196"/>
            <a:ext cx="4506000" cy="478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MAVIS WFSing and Control</a:t>
            </a:r>
            <a:endParaRPr/>
          </a:p>
        </p:txBody>
      </p:sp>
      <p:sp>
        <p:nvSpPr>
          <p:cNvPr id="158" name="Google Shape;158;p22"/>
          <p:cNvSpPr txBox="1"/>
          <p:nvPr>
            <p:ph idx="1" type="body"/>
          </p:nvPr>
        </p:nvSpPr>
        <p:spPr>
          <a:xfrm>
            <a:off x="379525" y="1213700"/>
            <a:ext cx="7770900" cy="4996200"/>
          </a:xfrm>
          <a:prstGeom prst="rect">
            <a:avLst/>
          </a:prstGeom>
        </p:spPr>
        <p:txBody>
          <a:bodyPr anchorCtr="0" anchor="t" bIns="91425" lIns="57150" spcFirstLastPara="1" rIns="91425" wrap="square" tIns="91425">
            <a:noAutofit/>
          </a:bodyPr>
          <a:lstStyle/>
          <a:p>
            <a:pPr indent="0" lvl="0" marL="0" rtl="0" algn="l">
              <a:spcBef>
                <a:spcPts val="0"/>
              </a:spcBef>
              <a:spcAft>
                <a:spcPts val="0"/>
              </a:spcAft>
              <a:buNone/>
            </a:pPr>
            <a:r>
              <a:rPr lang="en">
                <a:solidFill>
                  <a:schemeClr val="dk1"/>
                </a:solidFill>
              </a:rPr>
              <a:t>So… we want to simultaneously optimise for:</a:t>
            </a:r>
            <a:endParaRPr>
              <a:solidFill>
                <a:schemeClr val="dk1"/>
              </a:solidFill>
            </a:endParaRPr>
          </a:p>
          <a:p>
            <a:pPr indent="-342900" lvl="0" marL="457200" rtl="0" algn="l">
              <a:spcBef>
                <a:spcPts val="400"/>
              </a:spcBef>
              <a:spcAft>
                <a:spcPts val="0"/>
              </a:spcAft>
              <a:buClr>
                <a:schemeClr val="dk1"/>
              </a:buClr>
              <a:buSzPts val="1800"/>
              <a:buChar char="●"/>
            </a:pPr>
            <a:r>
              <a:rPr lang="en">
                <a:solidFill>
                  <a:schemeClr val="dk1"/>
                </a:solidFill>
              </a:rPr>
              <a:t>Maximum diversity,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Simplest mechanical implementation,</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Minimal LGS spot truncation.</a:t>
            </a:r>
            <a:endParaRPr>
              <a:solidFill>
                <a:schemeClr val="dk1"/>
              </a:solidFill>
            </a:endParaRPr>
          </a:p>
          <a:p>
            <a:pPr indent="0" lvl="0" marL="0" rtl="0" algn="l">
              <a:spcBef>
                <a:spcPts val="400"/>
              </a:spcBef>
              <a:spcAft>
                <a:spcPts val="0"/>
              </a:spcAft>
              <a:buNone/>
            </a:pPr>
            <a:r>
              <a:t/>
            </a:r>
            <a:endParaRPr/>
          </a:p>
          <a:p>
            <a:pPr indent="0" lvl="0" marL="0" rtl="0" algn="l">
              <a:spcBef>
                <a:spcPts val="400"/>
              </a:spcBef>
              <a:spcAft>
                <a:spcPts val="40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3"/>
          <p:cNvSpPr txBox="1"/>
          <p:nvPr>
            <p:ph type="title"/>
          </p:nvPr>
        </p:nvSpPr>
        <p:spPr>
          <a:xfrm>
            <a:off x="311700" y="593374"/>
            <a:ext cx="8520600" cy="63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Super-resolution LGS WFSing</a:t>
            </a:r>
            <a:endParaRPr/>
          </a:p>
        </p:txBody>
      </p:sp>
      <p:sp>
        <p:nvSpPr>
          <p:cNvPr id="164" name="Google Shape;164;p23"/>
          <p:cNvSpPr txBox="1"/>
          <p:nvPr>
            <p:ph idx="12" type="sldNum"/>
          </p:nvPr>
        </p:nvSpPr>
        <p:spPr>
          <a:xfrm>
            <a:off x="8525525" y="6502824"/>
            <a:ext cx="548700" cy="3423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65" name="Google Shape;165;p23"/>
          <p:cNvSpPr txBox="1"/>
          <p:nvPr>
            <p:ph idx="2" type="subTitle"/>
          </p:nvPr>
        </p:nvSpPr>
        <p:spPr>
          <a:xfrm>
            <a:off x="311700" y="116196"/>
            <a:ext cx="4506000" cy="478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MAVIS WFSing and Control</a:t>
            </a:r>
            <a:endParaRPr/>
          </a:p>
        </p:txBody>
      </p:sp>
      <p:sp>
        <p:nvSpPr>
          <p:cNvPr id="166" name="Google Shape;166;p23"/>
          <p:cNvSpPr txBox="1"/>
          <p:nvPr>
            <p:ph idx="1" type="body"/>
          </p:nvPr>
        </p:nvSpPr>
        <p:spPr>
          <a:xfrm>
            <a:off x="379525" y="1213700"/>
            <a:ext cx="7770900" cy="4996200"/>
          </a:xfrm>
          <a:prstGeom prst="rect">
            <a:avLst/>
          </a:prstGeom>
        </p:spPr>
        <p:txBody>
          <a:bodyPr anchorCtr="0" anchor="t" bIns="91425" lIns="57150" spcFirstLastPara="1" rIns="91425" wrap="square" tIns="91425">
            <a:noAutofit/>
          </a:bodyPr>
          <a:lstStyle/>
          <a:p>
            <a:pPr indent="0" lvl="0" marL="0" rtl="0" algn="l">
              <a:spcBef>
                <a:spcPts val="0"/>
              </a:spcBef>
              <a:spcAft>
                <a:spcPts val="0"/>
              </a:spcAft>
              <a:buNone/>
            </a:pPr>
            <a:r>
              <a:rPr lang="en">
                <a:solidFill>
                  <a:schemeClr val="dk1"/>
                </a:solidFill>
              </a:rPr>
              <a:t>So we want to simultaneously optimise for:</a:t>
            </a:r>
            <a:endParaRPr>
              <a:solidFill>
                <a:schemeClr val="dk1"/>
              </a:solidFill>
            </a:endParaRPr>
          </a:p>
          <a:p>
            <a:pPr indent="-342900" lvl="0" marL="457200" rtl="0" algn="l">
              <a:spcBef>
                <a:spcPts val="400"/>
              </a:spcBef>
              <a:spcAft>
                <a:spcPts val="0"/>
              </a:spcAft>
              <a:buClr>
                <a:schemeClr val="dk1"/>
              </a:buClr>
              <a:buSzPts val="1800"/>
              <a:buChar char="●"/>
            </a:pPr>
            <a:r>
              <a:rPr lang="en">
                <a:solidFill>
                  <a:schemeClr val="dk1"/>
                </a:solidFill>
              </a:rPr>
              <a:t>Maximum diversity,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Simplest mechanical implementation,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Minimal LGS spot truncation. ✅</a:t>
            </a:r>
            <a:endParaRPr>
              <a:solidFill>
                <a:schemeClr val="dk1"/>
              </a:solidFill>
            </a:endParaRPr>
          </a:p>
          <a:p>
            <a:pPr indent="0" lvl="0" marL="0" rtl="0" algn="l">
              <a:spcBef>
                <a:spcPts val="400"/>
              </a:spcBef>
              <a:spcAft>
                <a:spcPts val="0"/>
              </a:spcAft>
              <a:buNone/>
            </a:pPr>
            <a:r>
              <a:t/>
            </a:r>
            <a:endParaRPr>
              <a:solidFill>
                <a:schemeClr val="dk1"/>
              </a:solidFill>
            </a:endParaRPr>
          </a:p>
          <a:p>
            <a:pPr indent="0" lvl="0" marL="0" rtl="0" algn="l">
              <a:spcBef>
                <a:spcPts val="400"/>
              </a:spcBef>
              <a:spcAft>
                <a:spcPts val="0"/>
              </a:spcAft>
              <a:buNone/>
            </a:pPr>
            <a:r>
              <a:rPr lang="en">
                <a:solidFill>
                  <a:schemeClr val="dk1"/>
                </a:solidFill>
              </a:rPr>
              <a:t>Feeding these into a numerical optimiser gives:</a:t>
            </a:r>
            <a:endParaRPr>
              <a:solidFill>
                <a:schemeClr val="dk1"/>
              </a:solidFill>
            </a:endParaRPr>
          </a:p>
          <a:p>
            <a:pPr indent="0" lvl="0" marL="0" rtl="0" algn="l">
              <a:spcBef>
                <a:spcPts val="400"/>
              </a:spcBef>
              <a:spcAft>
                <a:spcPts val="0"/>
              </a:spcAft>
              <a:buNone/>
            </a:pPr>
            <a:r>
              <a:t/>
            </a:r>
            <a:endParaRPr/>
          </a:p>
          <a:p>
            <a:pPr indent="0" lvl="0" marL="0" rtl="0" algn="l">
              <a:spcBef>
                <a:spcPts val="400"/>
              </a:spcBef>
              <a:spcAft>
                <a:spcPts val="400"/>
              </a:spcAft>
              <a:buNone/>
            </a:pPr>
            <a:r>
              <a:t/>
            </a:r>
            <a:endParaRPr/>
          </a:p>
        </p:txBody>
      </p:sp>
      <p:pic>
        <p:nvPicPr>
          <p:cNvPr id="167" name="Google Shape;167;p23"/>
          <p:cNvPicPr preferRelativeResize="0"/>
          <p:nvPr/>
        </p:nvPicPr>
        <p:blipFill rotWithShape="1">
          <a:blip r:embed="rId3">
            <a:alphaModFix/>
          </a:blip>
          <a:srcRect b="11526" l="22755" r="20325" t="12641"/>
          <a:stretch/>
        </p:blipFill>
        <p:spPr>
          <a:xfrm>
            <a:off x="4953350" y="1833013"/>
            <a:ext cx="3927625" cy="3916175"/>
          </a:xfrm>
          <a:prstGeom prst="rect">
            <a:avLst/>
          </a:prstGeom>
          <a:noFill/>
          <a:ln>
            <a:noFill/>
          </a:ln>
        </p:spPr>
      </p:pic>
      <p:sp>
        <p:nvSpPr>
          <p:cNvPr id="168" name="Google Shape;168;p23"/>
          <p:cNvSpPr txBox="1"/>
          <p:nvPr/>
        </p:nvSpPr>
        <p:spPr>
          <a:xfrm>
            <a:off x="1189275" y="3997725"/>
            <a:ext cx="31035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t>Wide field LE SR jumps from</a:t>
            </a:r>
            <a:endParaRPr b="1" sz="1600"/>
          </a:p>
          <a:p>
            <a:pPr indent="0" lvl="0" marL="0" rtl="0" algn="ctr">
              <a:spcBef>
                <a:spcPts val="0"/>
              </a:spcBef>
              <a:spcAft>
                <a:spcPts val="0"/>
              </a:spcAft>
              <a:buNone/>
            </a:pPr>
            <a:r>
              <a:rPr b="1" lang="en" sz="1600"/>
              <a:t>24.7% -&gt; 27.2% in V-band</a:t>
            </a:r>
            <a:endParaRPr b="1" sz="1600"/>
          </a:p>
          <a:p>
            <a:pPr indent="0" lvl="0" marL="0" rtl="0" algn="ctr">
              <a:spcBef>
                <a:spcPts val="0"/>
              </a:spcBef>
              <a:spcAft>
                <a:spcPts val="0"/>
              </a:spcAft>
              <a:buNone/>
            </a:pPr>
            <a:r>
              <a:rPr b="1" lang="en" sz="1600"/>
              <a:t>(equiv: -27 nm RSS)</a:t>
            </a:r>
            <a:endParaRPr b="1" sz="1600"/>
          </a:p>
        </p:txBody>
      </p:sp>
      <p:sp>
        <p:nvSpPr>
          <p:cNvPr id="169" name="Google Shape;169;p23"/>
          <p:cNvSpPr txBox="1"/>
          <p:nvPr/>
        </p:nvSpPr>
        <p:spPr>
          <a:xfrm>
            <a:off x="5325066" y="5749200"/>
            <a:ext cx="31842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t>Figure 9: Final selection of LGS clocking angles to optimise all 3 criterion.</a:t>
            </a:r>
            <a:br>
              <a:rPr lang="en" sz="1100"/>
            </a:br>
            <a:r>
              <a:rPr lang="en" sz="1100"/>
              <a:t>Coloured arrows indicate LGS elongation axes.</a:t>
            </a:r>
            <a:endParaRPr sz="11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VI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AVI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