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51" r:id="rId2"/>
  </p:sldMasterIdLst>
  <p:notesMasterIdLst>
    <p:notesMasterId r:id="rId20"/>
  </p:notesMasterIdLst>
  <p:handoutMasterIdLst>
    <p:handoutMasterId r:id="rId21"/>
  </p:handoutMasterIdLst>
  <p:sldIdLst>
    <p:sldId id="277" r:id="rId3"/>
    <p:sldId id="276" r:id="rId4"/>
    <p:sldId id="280" r:id="rId5"/>
    <p:sldId id="300" r:id="rId6"/>
    <p:sldId id="301" r:id="rId7"/>
    <p:sldId id="302" r:id="rId8"/>
    <p:sldId id="279" r:id="rId9"/>
    <p:sldId id="307" r:id="rId10"/>
    <p:sldId id="309" r:id="rId11"/>
    <p:sldId id="310" r:id="rId12"/>
    <p:sldId id="311" r:id="rId13"/>
    <p:sldId id="308" r:id="rId14"/>
    <p:sldId id="304" r:id="rId15"/>
    <p:sldId id="312" r:id="rId16"/>
    <p:sldId id="268" r:id="rId17"/>
    <p:sldId id="291" r:id="rId18"/>
    <p:sldId id="292" r:id="rId19"/>
  </p:sldIdLst>
  <p:sldSz cx="12192000" cy="6858000"/>
  <p:notesSz cx="6858000" cy="9144000"/>
  <p:defaultTextStyle>
    <a:defPPr>
      <a:defRPr lang="fr-FR"/>
    </a:defPPr>
    <a:lvl1pPr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5pPr>
    <a:lvl6pPr marL="2286000" algn="l" defTabSz="457200" rtl="0" eaLnBrk="1" latinLnBrk="0" hangingPunct="1">
      <a:defRPr sz="2400" b="1" kern="1200">
        <a:solidFill>
          <a:srgbClr val="00509A"/>
        </a:solidFill>
        <a:latin typeface="Arial" charset="0"/>
        <a:ea typeface="ＭＳ Ｐゴシック" charset="0"/>
        <a:cs typeface="ＭＳ Ｐゴシック" charset="0"/>
      </a:defRPr>
    </a:lvl6pPr>
    <a:lvl7pPr marL="2743200" algn="l" defTabSz="457200" rtl="0" eaLnBrk="1" latinLnBrk="0" hangingPunct="1">
      <a:defRPr sz="2400" b="1" kern="1200">
        <a:solidFill>
          <a:srgbClr val="00509A"/>
        </a:solidFill>
        <a:latin typeface="Arial" charset="0"/>
        <a:ea typeface="ＭＳ Ｐゴシック" charset="0"/>
        <a:cs typeface="ＭＳ Ｐゴシック" charset="0"/>
      </a:defRPr>
    </a:lvl7pPr>
    <a:lvl8pPr marL="3200400" algn="l" defTabSz="457200" rtl="0" eaLnBrk="1" latinLnBrk="0" hangingPunct="1">
      <a:defRPr sz="2400" b="1" kern="1200">
        <a:solidFill>
          <a:srgbClr val="00509A"/>
        </a:solidFill>
        <a:latin typeface="Arial" charset="0"/>
        <a:ea typeface="ＭＳ Ｐゴシック" charset="0"/>
        <a:cs typeface="ＭＳ Ｐゴシック" charset="0"/>
      </a:defRPr>
    </a:lvl8pPr>
    <a:lvl9pPr marL="3657600" algn="l" defTabSz="457200" rtl="0" eaLnBrk="1" latinLnBrk="0" hangingPunct="1">
      <a:defRPr sz="2400" b="1" kern="1200">
        <a:solidFill>
          <a:srgbClr val="00509A"/>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648" userDrawn="1">
          <p15:clr>
            <a:srgbClr val="A4A3A4"/>
          </p15:clr>
        </p15:guide>
        <p15:guide id="2" orient="horz" pos="3960" userDrawn="1">
          <p15:clr>
            <a:srgbClr val="A4A3A4"/>
          </p15:clr>
        </p15:guide>
        <p15:guide id="3" pos="3840" userDrawn="1">
          <p15:clr>
            <a:srgbClr val="A4A3A4"/>
          </p15:clr>
        </p15:guide>
        <p15:guide id="4" pos="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awa Cissé" initials="MC" lastIdx="7" clrIdx="0">
    <p:extLst>
      <p:ext uri="{19B8F6BF-5375-455C-9EA6-DF929625EA0E}">
        <p15:presenceInfo xmlns:p15="http://schemas.microsoft.com/office/powerpoint/2012/main" userId="S-1-5-21-1096999570-2198697884-94848477-89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B8D"/>
    <a:srgbClr val="D7B5E1"/>
    <a:srgbClr val="B79FBD"/>
    <a:srgbClr val="B483D9"/>
    <a:srgbClr val="B270C6"/>
    <a:srgbClr val="00509A"/>
    <a:srgbClr val="005CCD"/>
    <a:srgbClr val="D8D8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81148" autoAdjust="0"/>
  </p:normalViewPr>
  <p:slideViewPr>
    <p:cSldViewPr>
      <p:cViewPr varScale="1">
        <p:scale>
          <a:sx n="60" d="100"/>
          <a:sy n="60" d="100"/>
        </p:scale>
        <p:origin x="44" y="216"/>
      </p:cViewPr>
      <p:guideLst>
        <p:guide orient="horz" pos="648"/>
        <p:guide orient="horz" pos="3960"/>
        <p:guide pos="3840"/>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14T13:19:27.637" idx="2">
    <p:pos x="1236" y="110"/>
    <p:text>rapide</p:text>
    <p:extLst>
      <p:ext uri="{C676402C-5697-4E1C-873F-D02D1690AC5C}">
        <p15:threadingInfo xmlns:p15="http://schemas.microsoft.com/office/powerpoint/2012/main" timeZoneBias="-120"/>
      </p:ext>
    </p:extLst>
  </p:cm>
  <p:cm authorId="1" dt="2022-10-18T15:05:22.806" idx="4">
    <p:pos x="6259" y="1935"/>
    <p:text>talk Nico</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pPr>
              <a:defRPr/>
            </a:pPr>
            <a:endParaRPr lang="fr-FR"/>
          </a:p>
        </p:txBody>
      </p:sp>
      <p:sp>
        <p:nvSpPr>
          <p:cNvPr id="1638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lvl1pPr>
          </a:lstStyle>
          <a:p>
            <a:pPr>
              <a:defRPr/>
            </a:pPr>
            <a:fld id="{03FCAA6F-A638-FE4F-ADDF-8575B74D081B}" type="datetime1">
              <a:rPr lang="fr-FR"/>
              <a:pPr>
                <a:defRPr/>
              </a:pPr>
              <a:t>20/10/2022</a:t>
            </a:fld>
            <a:endParaRPr lang="fr-FR"/>
          </a:p>
        </p:txBody>
      </p:sp>
      <p:sp>
        <p:nvSpPr>
          <p:cNvPr id="1638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defRPr sz="1200"/>
            </a:lvl1pPr>
          </a:lstStyle>
          <a:p>
            <a:pPr>
              <a:defRPr/>
            </a:pPr>
            <a:endParaRPr lang="fr-FR"/>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1200"/>
            </a:lvl1pPr>
          </a:lstStyle>
          <a:p>
            <a:pPr>
              <a:defRPr/>
            </a:pPr>
            <a:fld id="{3AEC2C2B-2495-B448-8641-318A4CE4F380}" type="slidenum">
              <a:rPr lang="fr-FR"/>
              <a:pPr>
                <a:defRPr/>
              </a:pPr>
              <a:t>‹N°›</a:t>
            </a:fld>
            <a:endParaRPr lang="fr-FR"/>
          </a:p>
        </p:txBody>
      </p:sp>
    </p:spTree>
    <p:extLst>
      <p:ext uri="{BB962C8B-B14F-4D97-AF65-F5344CB8AC3E}">
        <p14:creationId xmlns:p14="http://schemas.microsoft.com/office/powerpoint/2010/main" val="85400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solidFill>
                  <a:schemeClr val="tx1"/>
                </a:solidFill>
                <a:cs typeface="Geneva" charset="0"/>
              </a:defRPr>
            </a:lvl1pPr>
          </a:lstStyle>
          <a:p>
            <a:pPr>
              <a:defRPr/>
            </a:pPr>
            <a:endParaRPr lang="fr-FR"/>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solidFill>
                  <a:schemeClr val="tx1"/>
                </a:solidFill>
                <a:cs typeface="Geneva" charset="0"/>
              </a:defRPr>
            </a:lvl1pPr>
          </a:lstStyle>
          <a:p>
            <a:pPr>
              <a:defRPr/>
            </a:pPr>
            <a:endParaRPr lang="fr-F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solidFill>
                  <a:schemeClr val="tx1"/>
                </a:solidFill>
                <a:cs typeface="Geneva" charset="0"/>
              </a:defRPr>
            </a:lvl1pPr>
          </a:lstStyle>
          <a:p>
            <a:pPr>
              <a:defRPr/>
            </a:pPr>
            <a:endParaRPr lang="fr-F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solidFill>
                  <a:schemeClr val="tx1"/>
                </a:solidFill>
                <a:cs typeface="Geneva" charset="0"/>
              </a:defRPr>
            </a:lvl1pPr>
          </a:lstStyle>
          <a:p>
            <a:pPr>
              <a:defRPr/>
            </a:pPr>
            <a:fld id="{61DCB9A4-1EA8-3640-83BB-3834C7EEC8B7}" type="slidenum">
              <a:rPr lang="fr-FR"/>
              <a:pPr>
                <a:defRPr/>
              </a:pPr>
              <a:t>‹N°›</a:t>
            </a:fld>
            <a:endParaRPr lang="fr-FR"/>
          </a:p>
        </p:txBody>
      </p:sp>
    </p:spTree>
    <p:extLst>
      <p:ext uri="{BB962C8B-B14F-4D97-AF65-F5344CB8AC3E}">
        <p14:creationId xmlns:p14="http://schemas.microsoft.com/office/powerpoint/2010/main" val="380753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Arial" charset="0"/>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Hello everyone, I am Mahawa Cissé a 2nd year PhD Student between LAM and ONERA. My field of research is adaptive optics and wave-front sensing for Extremely Large Telescope. I am going to talk about the dynamic, the OG compensation and the phase unwrapping for the ZWFS.</a:t>
            </a:r>
            <a:endParaRPr lang="fr-FR" dirty="0"/>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1</a:t>
            </a:fld>
            <a:endParaRPr lang="fr-FR"/>
          </a:p>
        </p:txBody>
      </p:sp>
    </p:spTree>
    <p:extLst>
      <p:ext uri="{BB962C8B-B14F-4D97-AF65-F5344CB8AC3E}">
        <p14:creationId xmlns:p14="http://schemas.microsoft.com/office/powerpoint/2010/main" val="149969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To goal of the next generation of telescopes is to provide high angular resolution. However, the telescope itself bring new aberrations that we need to correct in order to achieve high angular resolution.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The big spiders of the telescope will bring differential piston problems made a all session yesterday. </a:t>
            </a:r>
          </a:p>
          <a:p>
            <a:r>
              <a:rPr lang="en-GB" sz="1200" kern="1200" dirty="0">
                <a:solidFill>
                  <a:schemeClr val="tx1"/>
                </a:solidFill>
                <a:effectLst/>
                <a:latin typeface="Arial" charset="0"/>
                <a:ea typeface="ＭＳ Ｐゴシック" charset="0"/>
                <a:cs typeface="ＭＳ Ｐゴシック" charset="0"/>
              </a:rPr>
              <a:t>There is also LWE created by the spider. </a:t>
            </a:r>
          </a:p>
          <a:p>
            <a:r>
              <a:rPr lang="en-GB" sz="1200" kern="1200" dirty="0">
                <a:solidFill>
                  <a:schemeClr val="tx1"/>
                </a:solidFill>
                <a:effectLst/>
                <a:latin typeface="Arial" charset="0"/>
                <a:ea typeface="ＭＳ Ｐゴシック" charset="0"/>
                <a:cs typeface="ＭＳ Ｐゴシック" charset="0"/>
              </a:rPr>
              <a:t>And if you want to do high contrast imaging we really need to correct these aberration. </a:t>
            </a:r>
          </a:p>
          <a:p>
            <a:r>
              <a:rPr lang="en-GB" sz="1200" kern="1200" dirty="0">
                <a:solidFill>
                  <a:schemeClr val="tx1"/>
                </a:solidFill>
                <a:effectLst/>
                <a:latin typeface="Arial" charset="0"/>
                <a:ea typeface="ＭＳ Ｐゴシック" charset="0"/>
                <a:cs typeface="ＭＳ Ｐゴシック" charset="0"/>
                <a:sym typeface="Wingdings" panose="05000000000000000000" pitchFamily="2" charset="2"/>
              </a:rPr>
              <a:t> New challenges for AO and especially for WFS.</a:t>
            </a:r>
            <a:endParaRPr lang="fr-FR" sz="1200" kern="1200" dirty="0">
              <a:solidFill>
                <a:schemeClr val="tx1"/>
              </a:solidFill>
              <a:effectLst/>
              <a:latin typeface="Arial" charset="0"/>
              <a:ea typeface="ＭＳ Ｐゴシック" charset="0"/>
              <a:cs typeface="ＭＳ Ｐゴシック" charset="0"/>
            </a:endParaRPr>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2</a:t>
            </a:fld>
            <a:endParaRPr lang="fr-FR"/>
          </a:p>
        </p:txBody>
      </p:sp>
    </p:spTree>
    <p:extLst>
      <p:ext uri="{BB962C8B-B14F-4D97-AF65-F5344CB8AC3E}">
        <p14:creationId xmlns:p14="http://schemas.microsoft.com/office/powerpoint/2010/main" val="235304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As you all know AO equipped ground telescope to correct in real time atmospheric turbulence. </a:t>
            </a:r>
          </a:p>
          <a:p>
            <a:r>
              <a:rPr lang="en-GB" sz="1200" kern="1200" dirty="0">
                <a:solidFill>
                  <a:schemeClr val="tx1"/>
                </a:solidFill>
                <a:effectLst/>
                <a:latin typeface="Arial" charset="0"/>
                <a:ea typeface="ＭＳ Ｐゴシック" charset="0"/>
                <a:cs typeface="ＭＳ Ｐゴシック" charset="0"/>
              </a:rPr>
              <a:t>The WFS that will equipped the next generation of telescope is the </a:t>
            </a:r>
            <a:r>
              <a:rPr lang="en-GB" sz="1200" kern="1200" dirty="0" err="1">
                <a:solidFill>
                  <a:schemeClr val="tx1"/>
                </a:solidFill>
                <a:effectLst/>
                <a:latin typeface="Arial" charset="0"/>
                <a:ea typeface="ＭＳ Ｐゴシック" charset="0"/>
                <a:cs typeface="ＭＳ Ｐゴシック" charset="0"/>
              </a:rPr>
              <a:t>pyramide</a:t>
            </a:r>
            <a:r>
              <a:rPr lang="en-GB" sz="1200" kern="1200" dirty="0">
                <a:solidFill>
                  <a:schemeClr val="tx1"/>
                </a:solidFill>
                <a:effectLst/>
                <a:latin typeface="Arial" charset="0"/>
                <a:ea typeface="ＭＳ Ｐゴシック" charset="0"/>
                <a:cs typeface="ＭＳ Ｐゴシック" charset="0"/>
              </a:rPr>
              <a:t>. Because it’s more sensitive than the SH even though it’s a highly non-linear sensor. to deal with the non-linearity we add modulation. but once it’s done the pyramid acts like a gradient sensor which means it will no longer be sensitive to phase discontinuities. </a:t>
            </a:r>
          </a:p>
          <a:p>
            <a:r>
              <a:rPr lang="en-GB" sz="1200" kern="1200" dirty="0">
                <a:solidFill>
                  <a:schemeClr val="tx1"/>
                </a:solidFill>
                <a:effectLst/>
                <a:latin typeface="Arial" charset="0"/>
                <a:ea typeface="ＭＳ Ｐゴシック" charset="0"/>
                <a:cs typeface="ＭＳ Ｐゴシック" charset="0"/>
              </a:rPr>
              <a:t>As an example, the LWE was measure by a Zernike mask not the by the SH on the VLT.</a:t>
            </a:r>
          </a:p>
          <a:p>
            <a:r>
              <a:rPr lang="en-GB" sz="1200" kern="1200" dirty="0">
                <a:solidFill>
                  <a:schemeClr val="tx1"/>
                </a:solidFill>
                <a:effectLst/>
                <a:latin typeface="Arial" charset="0"/>
                <a:ea typeface="ＭＳ Ｐゴシック" charset="0"/>
                <a:cs typeface="ＭＳ Ｐゴシック" charset="0"/>
              </a:rPr>
              <a:t>So now you are going to </a:t>
            </a:r>
            <a:r>
              <a:rPr lang="en-GB" sz="1200" kern="1200" dirty="0" err="1">
                <a:solidFill>
                  <a:schemeClr val="tx1"/>
                </a:solidFill>
                <a:effectLst/>
                <a:latin typeface="Arial" charset="0"/>
                <a:ea typeface="ＭＳ Ｐゴシック" charset="0"/>
                <a:cs typeface="ＭＳ Ｐゴシック" charset="0"/>
              </a:rPr>
              <a:t>focuse</a:t>
            </a:r>
            <a:r>
              <a:rPr lang="en-GB" sz="1200" kern="1200" dirty="0">
                <a:solidFill>
                  <a:schemeClr val="tx1"/>
                </a:solidFill>
                <a:effectLst/>
                <a:latin typeface="Arial" charset="0"/>
                <a:ea typeface="ＭＳ Ｐゴシック" charset="0"/>
                <a:cs typeface="ＭＳ Ｐゴシック" charset="0"/>
              </a:rPr>
              <a:t> on the Zelda WFS. </a:t>
            </a:r>
          </a:p>
          <a:p>
            <a:r>
              <a:rPr lang="en-GB" sz="1200" kern="1200" dirty="0">
                <a:solidFill>
                  <a:schemeClr val="tx1"/>
                </a:solidFill>
                <a:effectLst/>
                <a:latin typeface="Arial" charset="0"/>
                <a:ea typeface="ＭＳ Ｐゴシック" charset="0"/>
                <a:cs typeface="ＭＳ Ｐゴシック" charset="0"/>
              </a:rPr>
              <a:t>First as 2</a:t>
            </a:r>
            <a:r>
              <a:rPr lang="en-GB" sz="1200" kern="1200" baseline="30000" dirty="0">
                <a:solidFill>
                  <a:schemeClr val="tx1"/>
                </a:solidFill>
                <a:effectLst/>
                <a:latin typeface="Arial" charset="0"/>
                <a:ea typeface="ＭＳ Ｐゴシック" charset="0"/>
                <a:cs typeface="ＭＳ Ｐゴシック" charset="0"/>
              </a:rPr>
              <a:t>nd</a:t>
            </a:r>
            <a:r>
              <a:rPr lang="en-GB" sz="1200" kern="1200" dirty="0">
                <a:solidFill>
                  <a:schemeClr val="tx1"/>
                </a:solidFill>
                <a:effectLst/>
                <a:latin typeface="Arial" charset="0"/>
                <a:ea typeface="ＭＳ Ｐゴシック" charset="0"/>
                <a:cs typeface="ＭＳ Ｐゴシック" charset="0"/>
              </a:rPr>
              <a:t> stage AO and then as a 1</a:t>
            </a:r>
            <a:r>
              <a:rPr lang="en-GB" sz="1200" kern="1200" baseline="30000" dirty="0">
                <a:solidFill>
                  <a:schemeClr val="tx1"/>
                </a:solidFill>
                <a:effectLst/>
                <a:latin typeface="Arial" charset="0"/>
                <a:ea typeface="ＭＳ Ｐゴシック" charset="0"/>
                <a:cs typeface="ＭＳ Ｐゴシック" charset="0"/>
              </a:rPr>
              <a:t>st</a:t>
            </a:r>
            <a:r>
              <a:rPr lang="en-GB" sz="1200" kern="1200" dirty="0">
                <a:solidFill>
                  <a:schemeClr val="tx1"/>
                </a:solidFill>
                <a:effectLst/>
                <a:latin typeface="Arial" charset="0"/>
                <a:ea typeface="ＭＳ Ｐゴシック" charset="0"/>
                <a:cs typeface="ＭＳ Ｐゴシック" charset="0"/>
              </a:rPr>
              <a:t> stage AO.</a:t>
            </a:r>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3</a:t>
            </a:fld>
            <a:endParaRPr lang="fr-FR"/>
          </a:p>
        </p:txBody>
      </p:sp>
    </p:spTree>
    <p:extLst>
      <p:ext uri="{BB962C8B-B14F-4D97-AF65-F5344CB8AC3E}">
        <p14:creationId xmlns:p14="http://schemas.microsoft.com/office/powerpoint/2010/main" val="244586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ＭＳ Ｐゴシック" charset="0"/>
              </a:rPr>
              <a:t>The ZWFS </a:t>
            </a:r>
            <a:r>
              <a:rPr lang="fr-FR" sz="1200" kern="1200" dirty="0" err="1">
                <a:solidFill>
                  <a:schemeClr val="tx1"/>
                </a:solidFill>
                <a:effectLst/>
                <a:latin typeface="Arial" charset="0"/>
                <a:ea typeface="ＭＳ Ｐゴシック" charset="0"/>
                <a:cs typeface="ＭＳ Ｐゴシック" charset="0"/>
              </a:rPr>
              <a:t>is</a:t>
            </a:r>
            <a:r>
              <a:rPr lang="fr-FR" sz="1200" kern="1200" dirty="0">
                <a:solidFill>
                  <a:schemeClr val="tx1"/>
                </a:solidFill>
                <a:effectLst/>
                <a:latin typeface="Arial" charset="0"/>
                <a:ea typeface="ＭＳ Ｐゴシック" charset="0"/>
                <a:cs typeface="ＭＳ Ｐゴシック" charset="0"/>
              </a:rPr>
              <a:t> a FFWFS. </a:t>
            </a:r>
            <a:r>
              <a:rPr lang="fr-FR" sz="1200" kern="1200" dirty="0" err="1">
                <a:solidFill>
                  <a:schemeClr val="tx1"/>
                </a:solidFill>
                <a:effectLst/>
                <a:latin typeface="Arial" charset="0"/>
                <a:ea typeface="ＭＳ Ｐゴシック" charset="0"/>
                <a:cs typeface="ＭＳ Ｐゴシック" charset="0"/>
              </a:rPr>
              <a:t>It’s</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means</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that</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we</a:t>
            </a:r>
            <a:r>
              <a:rPr lang="fr-FR" sz="1200" kern="1200" dirty="0">
                <a:solidFill>
                  <a:schemeClr val="tx1"/>
                </a:solidFill>
                <a:effectLst/>
                <a:latin typeface="Arial" charset="0"/>
                <a:ea typeface="ＭＳ Ｐゴシック" charset="0"/>
                <a:cs typeface="ＭＳ Ｐゴシック" charset="0"/>
              </a:rPr>
              <a:t> encode the phase information </a:t>
            </a:r>
            <a:r>
              <a:rPr lang="fr-FR" sz="1200" kern="1200" dirty="0" err="1">
                <a:solidFill>
                  <a:schemeClr val="tx1"/>
                </a:solidFill>
                <a:effectLst/>
                <a:latin typeface="Arial" charset="0"/>
                <a:ea typeface="ＭＳ Ｐゴシック" charset="0"/>
                <a:cs typeface="ＭＳ Ｐゴシック" charset="0"/>
              </a:rPr>
              <a:t>into</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intensity</a:t>
            </a:r>
            <a:r>
              <a:rPr lang="fr-FR" sz="1200" kern="1200" dirty="0">
                <a:solidFill>
                  <a:schemeClr val="tx1"/>
                </a:solidFill>
                <a:effectLst/>
                <a:latin typeface="Arial" charset="0"/>
                <a:ea typeface="ＭＳ Ｐゴシック" charset="0"/>
                <a:cs typeface="ＭＳ Ｐゴシック" charset="0"/>
              </a:rPr>
              <a:t> on the detector.</a:t>
            </a:r>
          </a:p>
          <a:p>
            <a:r>
              <a:rPr lang="fr-FR" sz="1200" kern="1200" dirty="0" err="1">
                <a:solidFill>
                  <a:schemeClr val="tx1"/>
                </a:solidFill>
                <a:effectLst/>
                <a:latin typeface="Arial" charset="0"/>
                <a:ea typeface="ＭＳ Ｐゴシック" charset="0"/>
                <a:cs typeface="ＭＳ Ｐゴシック" charset="0"/>
              </a:rPr>
              <a:t>Why</a:t>
            </a:r>
            <a:r>
              <a:rPr lang="fr-FR" sz="1200" kern="1200" dirty="0">
                <a:solidFill>
                  <a:schemeClr val="tx1"/>
                </a:solidFill>
                <a:effectLst/>
                <a:latin typeface="Arial" charset="0"/>
                <a:ea typeface="ＭＳ Ｐゴシック" charset="0"/>
                <a:cs typeface="ＭＳ Ｐゴシック" charset="0"/>
              </a:rPr>
              <a:t> the Zernike WFS </a:t>
            </a:r>
            <a:r>
              <a:rPr lang="fr-FR" sz="1200" kern="1200" dirty="0" err="1">
                <a:solidFill>
                  <a:schemeClr val="tx1"/>
                </a:solidFill>
                <a:effectLst/>
                <a:latin typeface="Arial" charset="0"/>
                <a:ea typeface="ＭＳ Ｐゴシック" charset="0"/>
                <a:cs typeface="ＭＳ Ｐゴシック" charset="0"/>
              </a:rPr>
              <a:t>is</a:t>
            </a:r>
            <a:r>
              <a:rPr lang="fr-FR" sz="1200" kern="1200" dirty="0">
                <a:solidFill>
                  <a:schemeClr val="tx1"/>
                </a:solidFill>
                <a:effectLst/>
                <a:latin typeface="Arial" charset="0"/>
                <a:ea typeface="ＭＳ Ｐゴシック" charset="0"/>
                <a:cs typeface="ＭＳ Ｐゴシック" charset="0"/>
              </a:rPr>
              <a:t> more </a:t>
            </a:r>
            <a:r>
              <a:rPr lang="fr-FR" sz="1200" kern="1200" dirty="0" err="1">
                <a:solidFill>
                  <a:schemeClr val="tx1"/>
                </a:solidFill>
                <a:effectLst/>
                <a:latin typeface="Arial" charset="0"/>
                <a:ea typeface="ＭＳ Ｐゴシック" charset="0"/>
                <a:cs typeface="ＭＳ Ｐゴシック" charset="0"/>
              </a:rPr>
              <a:t>interesting</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than</a:t>
            </a:r>
            <a:r>
              <a:rPr lang="fr-FR" sz="1200" kern="1200" dirty="0">
                <a:solidFill>
                  <a:schemeClr val="tx1"/>
                </a:solidFill>
                <a:effectLst/>
                <a:latin typeface="Arial" charset="0"/>
                <a:ea typeface="ＭＳ Ｐゴシック" charset="0"/>
                <a:cs typeface="ＭＳ Ｐゴシック" charset="0"/>
              </a:rPr>
              <a:t> the pyramide?</a:t>
            </a:r>
          </a:p>
          <a:p>
            <a:r>
              <a:rPr lang="fr-FR" sz="1200" kern="1200" dirty="0">
                <a:solidFill>
                  <a:schemeClr val="tx1"/>
                </a:solidFill>
                <a:effectLst/>
                <a:latin typeface="Arial" charset="0"/>
                <a:ea typeface="ＭＳ Ｐゴシック" charset="0"/>
                <a:cs typeface="ＭＳ Ｐゴシック" charset="0"/>
              </a:rPr>
              <a:t>First </a:t>
            </a:r>
            <a:r>
              <a:rPr lang="fr-FR" sz="1200" kern="1200" dirty="0" err="1">
                <a:solidFill>
                  <a:schemeClr val="tx1"/>
                </a:solidFill>
                <a:effectLst/>
                <a:latin typeface="Arial" charset="0"/>
                <a:ea typeface="ＭＳ Ｐゴシック" charset="0"/>
                <a:cs typeface="ＭＳ Ｐゴシック" charset="0"/>
              </a:rPr>
              <a:t>because</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it’s</a:t>
            </a:r>
            <a:r>
              <a:rPr lang="fr-FR" sz="1200" kern="1200" dirty="0">
                <a:solidFill>
                  <a:schemeClr val="tx1"/>
                </a:solidFill>
                <a:effectLst/>
                <a:latin typeface="Arial" charset="0"/>
                <a:ea typeface="ＭＳ Ｐゴシック" charset="0"/>
                <a:cs typeface="ＭＳ Ｐゴシック" charset="0"/>
              </a:rPr>
              <a:t> more sensitive </a:t>
            </a:r>
            <a:r>
              <a:rPr lang="fr-FR" sz="1200" kern="1200" dirty="0" err="1">
                <a:solidFill>
                  <a:schemeClr val="tx1"/>
                </a:solidFill>
                <a:effectLst/>
                <a:latin typeface="Arial" charset="0"/>
                <a:ea typeface="ＭＳ Ｐゴシック" charset="0"/>
                <a:cs typeface="ＭＳ Ｐゴシック" charset="0"/>
              </a:rPr>
              <a:t>than</a:t>
            </a:r>
            <a:r>
              <a:rPr lang="fr-FR" sz="1200" kern="1200" dirty="0">
                <a:solidFill>
                  <a:schemeClr val="tx1"/>
                </a:solidFill>
                <a:effectLst/>
                <a:latin typeface="Arial" charset="0"/>
                <a:ea typeface="ＭＳ Ｐゴシック" charset="0"/>
                <a:cs typeface="ＭＳ Ｐゴシック" charset="0"/>
              </a:rPr>
              <a:t> the PWFS.</a:t>
            </a:r>
          </a:p>
          <a:p>
            <a:r>
              <a:rPr lang="fr-FR" sz="1200" kern="1200" dirty="0" err="1">
                <a:solidFill>
                  <a:schemeClr val="tx1"/>
                </a:solidFill>
                <a:effectLst/>
                <a:latin typeface="Arial" charset="0"/>
                <a:ea typeface="ＭＳ Ｐゴシック" charset="0"/>
                <a:cs typeface="ＭＳ Ｐゴシック" charset="0"/>
              </a:rPr>
              <a:t>Then</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it’s</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also</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because</a:t>
            </a:r>
            <a:r>
              <a:rPr lang="fr-FR" sz="1200" kern="1200" dirty="0">
                <a:solidFill>
                  <a:schemeClr val="tx1"/>
                </a:solidFill>
                <a:effectLst/>
                <a:latin typeface="Arial" charset="0"/>
                <a:ea typeface="ＭＳ Ｐゴシック" charset="0"/>
                <a:cs typeface="ＭＳ Ｐゴシック" charset="0"/>
              </a:rPr>
              <a:t> in first approximation </a:t>
            </a:r>
            <a:r>
              <a:rPr lang="fr-FR" sz="1200" kern="1200" dirty="0" err="1">
                <a:solidFill>
                  <a:schemeClr val="tx1"/>
                </a:solidFill>
                <a:effectLst/>
                <a:latin typeface="Arial" charset="0"/>
                <a:ea typeface="ＭＳ Ｐゴシック" charset="0"/>
                <a:cs typeface="ＭＳ Ｐゴシック" charset="0"/>
              </a:rPr>
              <a:t>it’s</a:t>
            </a:r>
            <a:r>
              <a:rPr lang="fr-FR" sz="1200" kern="1200" dirty="0">
                <a:solidFill>
                  <a:schemeClr val="tx1"/>
                </a:solidFill>
                <a:effectLst/>
                <a:latin typeface="Arial" charset="0"/>
                <a:ea typeface="ＭＳ Ｐゴシック" charset="0"/>
                <a:cs typeface="ＭＳ Ｐゴシック" charset="0"/>
              </a:rPr>
              <a:t> a phase </a:t>
            </a:r>
            <a:r>
              <a:rPr lang="fr-FR" sz="1200" kern="1200" dirty="0" err="1">
                <a:solidFill>
                  <a:schemeClr val="tx1"/>
                </a:solidFill>
                <a:effectLst/>
                <a:latin typeface="Arial" charset="0"/>
                <a:ea typeface="ＭＳ Ｐゴシック" charset="0"/>
                <a:cs typeface="ＭＳ Ｐゴシック" charset="0"/>
              </a:rPr>
              <a:t>sensor</a:t>
            </a:r>
            <a:r>
              <a:rPr lang="fr-FR" sz="1200" kern="1200" dirty="0">
                <a:solidFill>
                  <a:schemeClr val="tx1"/>
                </a:solidFill>
                <a:effectLst/>
                <a:latin typeface="Arial" charset="0"/>
                <a:ea typeface="ＭＳ Ｐゴシック" charset="0"/>
                <a:cs typeface="ＭＳ Ｐゴシック" charset="0"/>
              </a:rPr>
              <a:t>. </a:t>
            </a:r>
          </a:p>
          <a:p>
            <a:r>
              <a:rPr lang="fr-FR" sz="1200" kern="1200" dirty="0">
                <a:solidFill>
                  <a:schemeClr val="tx1"/>
                </a:solidFill>
                <a:effectLst/>
                <a:latin typeface="Arial" charset="0"/>
                <a:ea typeface="ＭＳ Ｐゴシック" charset="0"/>
                <a:cs typeface="ＭＳ Ｐゴシック" charset="0"/>
              </a:rPr>
              <a:t>The </a:t>
            </a:r>
            <a:r>
              <a:rPr lang="fr-FR" sz="1200" kern="1200" dirty="0" err="1">
                <a:solidFill>
                  <a:schemeClr val="tx1"/>
                </a:solidFill>
                <a:effectLst/>
                <a:latin typeface="Arial" charset="0"/>
                <a:ea typeface="ＭＳ Ｐゴシック" charset="0"/>
                <a:cs typeface="ＭＳ Ｐゴシック" charset="0"/>
              </a:rPr>
              <a:t>problem</a:t>
            </a:r>
            <a:r>
              <a:rPr lang="fr-FR" sz="1200" kern="1200" dirty="0">
                <a:solidFill>
                  <a:schemeClr val="tx1"/>
                </a:solidFill>
                <a:effectLst/>
                <a:latin typeface="Arial" charset="0"/>
                <a:ea typeface="ＭＳ Ｐゴシック" charset="0"/>
                <a:cs typeface="ＭＳ Ｐゴシック" charset="0"/>
              </a:rPr>
              <a:t> with the ZWFS </a:t>
            </a:r>
            <a:r>
              <a:rPr lang="fr-FR" sz="1200" kern="1200" dirty="0" err="1">
                <a:solidFill>
                  <a:schemeClr val="tx1"/>
                </a:solidFill>
                <a:effectLst/>
                <a:latin typeface="Arial" charset="0"/>
                <a:ea typeface="ＭＳ Ｐゴシック" charset="0"/>
                <a:cs typeface="ＭＳ Ｐゴシック" charset="0"/>
              </a:rPr>
              <a:t>it’s</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its</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dynamic</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It’s</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dynamic</a:t>
            </a:r>
            <a:r>
              <a:rPr lang="fr-FR" sz="1200" kern="1200" dirty="0">
                <a:solidFill>
                  <a:schemeClr val="tx1"/>
                </a:solidFill>
                <a:effectLst/>
                <a:latin typeface="Arial" charset="0"/>
                <a:ea typeface="ＭＳ Ｐゴシック" charset="0"/>
                <a:cs typeface="ＭＳ Ｐゴシック" charset="0"/>
              </a:rPr>
              <a:t> range </a:t>
            </a:r>
            <a:r>
              <a:rPr lang="fr-FR" sz="1200" kern="1200" dirty="0" err="1">
                <a:solidFill>
                  <a:schemeClr val="tx1"/>
                </a:solidFill>
                <a:effectLst/>
                <a:latin typeface="Arial" charset="0"/>
                <a:ea typeface="ＭＳ Ｐゴシック" charset="0"/>
                <a:cs typeface="ＭＳ Ｐゴシック" charset="0"/>
              </a:rPr>
              <a:t>is</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smaller</a:t>
            </a:r>
            <a:r>
              <a:rPr lang="fr-FR" sz="1200" kern="1200" dirty="0">
                <a:solidFill>
                  <a:schemeClr val="tx1"/>
                </a:solidFill>
                <a:effectLst/>
                <a:latin typeface="Arial" charset="0"/>
                <a:ea typeface="ＭＳ Ｐゴシック" charset="0"/>
                <a:cs typeface="ＭＳ Ｐゴシック" charset="0"/>
              </a:rPr>
              <a:t> </a:t>
            </a:r>
            <a:r>
              <a:rPr lang="fr-FR" sz="1200" kern="1200" dirty="0" err="1">
                <a:solidFill>
                  <a:schemeClr val="tx1"/>
                </a:solidFill>
                <a:effectLst/>
                <a:latin typeface="Arial" charset="0"/>
                <a:ea typeface="ＭＳ Ｐゴシック" charset="0"/>
                <a:cs typeface="ＭＳ Ｐゴシック" charset="0"/>
              </a:rPr>
              <a:t>than</a:t>
            </a:r>
            <a:r>
              <a:rPr lang="fr-FR" sz="1200" kern="1200" dirty="0">
                <a:solidFill>
                  <a:schemeClr val="tx1"/>
                </a:solidFill>
                <a:effectLst/>
                <a:latin typeface="Arial" charset="0"/>
                <a:ea typeface="ＭＳ Ｐゴシック" charset="0"/>
                <a:cs typeface="ＭＳ Ｐゴシック" charset="0"/>
              </a:rPr>
              <a:t> the one on the PWFS </a:t>
            </a:r>
            <a:r>
              <a:rPr lang="fr-FR" sz="1200" kern="1200" dirty="0" err="1">
                <a:solidFill>
                  <a:schemeClr val="tx1"/>
                </a:solidFill>
                <a:effectLst/>
                <a:latin typeface="Arial" charset="0"/>
                <a:ea typeface="ＭＳ Ｐゴシック" charset="0"/>
                <a:cs typeface="ＭＳ Ｐゴシック" charset="0"/>
              </a:rPr>
              <a:t>without</a:t>
            </a:r>
            <a:r>
              <a:rPr lang="fr-FR" sz="1200" kern="1200" dirty="0">
                <a:solidFill>
                  <a:schemeClr val="tx1"/>
                </a:solidFill>
                <a:effectLst/>
                <a:latin typeface="Arial" charset="0"/>
                <a:ea typeface="ＭＳ Ｐゴシック" charset="0"/>
                <a:cs typeface="ＭＳ Ｐゴシック" charset="0"/>
              </a:rPr>
              <a:t> modulation. </a:t>
            </a:r>
          </a:p>
          <a:p>
            <a:endParaRPr lang="fr-FR" sz="1200" kern="1200" dirty="0">
              <a:solidFill>
                <a:schemeClr val="tx1"/>
              </a:solidFill>
              <a:effectLst/>
              <a:latin typeface="Arial" charset="0"/>
              <a:ea typeface="ＭＳ Ｐゴシック" charset="0"/>
              <a:cs typeface="ＭＳ Ｐゴシック"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4</a:t>
            </a:fld>
            <a:endParaRPr lang="fr-FR"/>
          </a:p>
        </p:txBody>
      </p:sp>
    </p:spTree>
    <p:extLst>
      <p:ext uri="{BB962C8B-B14F-4D97-AF65-F5344CB8AC3E}">
        <p14:creationId xmlns:p14="http://schemas.microsoft.com/office/powerpoint/2010/main" val="183935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To highlight the non-linearities of the ZWFS I studied the reconstruction of a Zernike mode the tip. The curve here gives the output intensity of a tip after the propagation with respect to the input amplitude. We can see that for phase amplitude higher than 0.5 radian, the response of the sensor is no longer linear. this difference between the signal and the linear regime is what is call optical gains.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If I take a tip of 0.9rad amplitude for example, the phase is estimated with 0.4 radian RMS of error. And if I project the phase on the Zernike mode. First we notice that the output amplitude of the tip is lower than the input amplitude. This is due to the optical gain. We also notice that others modes appear after the propagation. Mode that where not in the input phase. This modal confusion will bias our phase estimation.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to improve the phase estimation of the ZWFS we need to have a better understanding of this non-linear effects that will damage our phase estimation.</a:t>
            </a:r>
            <a:endParaRPr lang="fr-FR" sz="1200" kern="1200" dirty="0">
              <a:solidFill>
                <a:schemeClr val="tx1"/>
              </a:solidFill>
              <a:effectLst/>
              <a:latin typeface="Arial" charset="0"/>
              <a:ea typeface="ＭＳ Ｐゴシック" charset="0"/>
              <a:cs typeface="ＭＳ Ｐゴシック" charset="0"/>
            </a:endParaRPr>
          </a:p>
          <a:p>
            <a:endParaRPr lang="fr-FR" sz="1200" kern="1200" dirty="0">
              <a:solidFill>
                <a:schemeClr val="tx1"/>
              </a:solidFill>
              <a:effectLst/>
              <a:latin typeface="Arial" charset="0"/>
              <a:ea typeface="ＭＳ Ｐゴシック" charset="0"/>
              <a:cs typeface="ＭＳ Ｐゴシック" charset="0"/>
            </a:endParaRPr>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5</a:t>
            </a:fld>
            <a:endParaRPr lang="fr-FR"/>
          </a:p>
        </p:txBody>
      </p:sp>
    </p:spTree>
    <p:extLst>
      <p:ext uri="{BB962C8B-B14F-4D97-AF65-F5344CB8AC3E}">
        <p14:creationId xmlns:p14="http://schemas.microsoft.com/office/powerpoint/2010/main" val="359195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First </a:t>
            </a:r>
            <a:r>
              <a:rPr lang="fr-FR" dirty="0" err="1"/>
              <a:t>let’s</a:t>
            </a:r>
            <a:r>
              <a:rPr lang="fr-FR" dirty="0"/>
              <a:t> </a:t>
            </a:r>
            <a:r>
              <a:rPr lang="fr-FR" dirty="0" err="1"/>
              <a:t>focuse</a:t>
            </a:r>
            <a:r>
              <a:rPr lang="fr-FR" dirty="0"/>
              <a:t> on the phase </a:t>
            </a:r>
            <a:r>
              <a:rPr lang="fr-FR" dirty="0" err="1"/>
              <a:t>reconstructors</a:t>
            </a:r>
            <a:r>
              <a:rPr lang="fr-FR" dirty="0"/>
              <a:t> </a:t>
            </a:r>
            <a:r>
              <a:rPr lang="fr-FR" dirty="0" err="1"/>
              <a:t>that</a:t>
            </a:r>
            <a:r>
              <a:rPr lang="fr-FR" dirty="0"/>
              <a:t> </a:t>
            </a:r>
            <a:r>
              <a:rPr lang="fr-FR" dirty="0" err="1"/>
              <a:t>we</a:t>
            </a:r>
            <a:r>
              <a:rPr lang="fr-FR" dirty="0"/>
              <a:t> can use. </a:t>
            </a:r>
            <a:endParaRPr lang="en-GB" sz="1200" kern="1200" dirty="0">
              <a:solidFill>
                <a:schemeClr val="tx1"/>
              </a:solidFill>
              <a:effectLst/>
              <a:latin typeface="Arial"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Another way to understand properly the dynamic range of the Z mask is to look at one pixel. We have a flat wave-front in the pupil plane and we are going to modify the phase of one pixel and then plot the intensity of this pixel with respect to its input amplitude. We can see in the plot that the intensity response is a sin wave which means that the signal delivered by the Z mask will wrapped. Problem that will be address in few slides.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If the amplitude if small enough we can use a linear approximation to estimate the phase from the intensity measurement.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Another solution will be to calibrate our system and make the interaction matrix of our sensor.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We rapidly understand that the calibration matrix will perform well around the flat wave-front. However, in presence of phase residual we can try another approach that consists in building an interaction matrix around the operating point. </a:t>
            </a:r>
            <a:endParaRPr lang="fr-FR" sz="1200" kern="1200" dirty="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a:solidFill>
                <a:schemeClr val="tx1"/>
              </a:solidFill>
              <a:effectLst/>
              <a:latin typeface="Arial" charset="0"/>
              <a:ea typeface="ＭＳ Ｐゴシック" charset="0"/>
              <a:cs typeface="ＭＳ Ｐゴシック"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6</a:t>
            </a:fld>
            <a:endParaRPr lang="fr-FR"/>
          </a:p>
        </p:txBody>
      </p:sp>
    </p:spTree>
    <p:extLst>
      <p:ext uri="{BB962C8B-B14F-4D97-AF65-F5344CB8AC3E}">
        <p14:creationId xmlns:p14="http://schemas.microsoft.com/office/powerpoint/2010/main" val="20137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 </a:t>
            </a:r>
            <a:r>
              <a:rPr lang="fr-FR" dirty="0" err="1"/>
              <a:t>another</a:t>
            </a:r>
            <a:r>
              <a:rPr lang="fr-FR" dirty="0"/>
              <a:t> </a:t>
            </a:r>
            <a:r>
              <a:rPr lang="fr-FR" dirty="0" err="1"/>
              <a:t>approach</a:t>
            </a:r>
            <a:r>
              <a:rPr lang="fr-FR" dirty="0"/>
              <a:t> </a:t>
            </a:r>
            <a:r>
              <a:rPr lang="fr-FR" dirty="0" err="1"/>
              <a:t>is</a:t>
            </a:r>
            <a:r>
              <a:rPr lang="fr-FR" dirty="0"/>
              <a:t> to </a:t>
            </a:r>
            <a:r>
              <a:rPr lang="fr-FR" dirty="0" err="1"/>
              <a:t>find</a:t>
            </a:r>
            <a:r>
              <a:rPr lang="fr-FR" dirty="0"/>
              <a:t> the </a:t>
            </a:r>
            <a:r>
              <a:rPr lang="fr-FR" dirty="0" err="1"/>
              <a:t>link</a:t>
            </a:r>
            <a:r>
              <a:rPr lang="fr-FR" dirty="0"/>
              <a:t> </a:t>
            </a:r>
            <a:r>
              <a:rPr lang="fr-FR" dirty="0" err="1"/>
              <a:t>between</a:t>
            </a:r>
            <a:r>
              <a:rPr lang="fr-FR" dirty="0"/>
              <a:t> the matrix </a:t>
            </a:r>
            <a:r>
              <a:rPr lang="fr-FR" dirty="0" err="1"/>
              <a:t>around</a:t>
            </a:r>
            <a:r>
              <a:rPr lang="fr-FR" dirty="0"/>
              <a:t> the phase </a:t>
            </a:r>
            <a:r>
              <a:rPr lang="fr-FR" dirty="0" err="1"/>
              <a:t>residual</a:t>
            </a:r>
            <a:r>
              <a:rPr lang="fr-FR" dirty="0"/>
              <a:t> and the calibration matrix. </a:t>
            </a:r>
          </a:p>
          <a:p>
            <a:r>
              <a:rPr lang="fr-FR" dirty="0"/>
              <a:t>The </a:t>
            </a:r>
            <a:r>
              <a:rPr lang="fr-FR" dirty="0" err="1"/>
              <a:t>hypothesis</a:t>
            </a:r>
            <a:r>
              <a:rPr lang="fr-FR" dirty="0"/>
              <a:t> </a:t>
            </a:r>
            <a:r>
              <a:rPr lang="fr-FR" dirty="0" err="1"/>
              <a:t>is</a:t>
            </a:r>
            <a:r>
              <a:rPr lang="fr-FR" dirty="0"/>
              <a:t> to </a:t>
            </a:r>
            <a:r>
              <a:rPr lang="fr-FR" dirty="0" err="1"/>
              <a:t>say</a:t>
            </a:r>
            <a:r>
              <a:rPr lang="fr-FR" dirty="0"/>
              <a:t> the matrix </a:t>
            </a:r>
            <a:r>
              <a:rPr lang="fr-FR" dirty="0" err="1"/>
              <a:t>around</a:t>
            </a:r>
            <a:r>
              <a:rPr lang="fr-FR" dirty="0"/>
              <a:t> the </a:t>
            </a:r>
            <a:r>
              <a:rPr lang="fr-FR" dirty="0" err="1"/>
              <a:t>residual</a:t>
            </a:r>
            <a:r>
              <a:rPr lang="fr-FR" dirty="0"/>
              <a:t> </a:t>
            </a:r>
            <a:r>
              <a:rPr lang="fr-FR" dirty="0" err="1"/>
              <a:t>is</a:t>
            </a:r>
            <a:r>
              <a:rPr lang="fr-FR" dirty="0"/>
              <a:t> </a:t>
            </a:r>
            <a:r>
              <a:rPr lang="fr-FR" dirty="0" err="1"/>
              <a:t>equal</a:t>
            </a:r>
            <a:r>
              <a:rPr lang="fr-FR" dirty="0"/>
              <a:t> to the calibration matrix times a matrix </a:t>
            </a:r>
            <a:r>
              <a:rPr lang="fr-FR" dirty="0" err="1"/>
              <a:t>that</a:t>
            </a:r>
            <a:r>
              <a:rPr lang="fr-FR" dirty="0"/>
              <a:t> </a:t>
            </a:r>
            <a:r>
              <a:rPr lang="fr-FR" dirty="0" err="1"/>
              <a:t>take</a:t>
            </a:r>
            <a:r>
              <a:rPr lang="fr-FR" dirty="0"/>
              <a:t> </a:t>
            </a:r>
            <a:r>
              <a:rPr lang="fr-FR" dirty="0" err="1"/>
              <a:t>into</a:t>
            </a:r>
            <a:r>
              <a:rPr lang="fr-FR" dirty="0"/>
              <a:t> </a:t>
            </a:r>
            <a:r>
              <a:rPr lang="fr-FR" dirty="0" err="1"/>
              <a:t>acount</a:t>
            </a:r>
            <a:r>
              <a:rPr lang="fr-FR" dirty="0"/>
              <a:t> the non-</a:t>
            </a:r>
            <a:r>
              <a:rPr lang="fr-FR" dirty="0" err="1"/>
              <a:t>linear</a:t>
            </a:r>
            <a:r>
              <a:rPr lang="fr-FR" dirty="0"/>
              <a:t> </a:t>
            </a:r>
            <a:r>
              <a:rPr lang="fr-FR" dirty="0" err="1"/>
              <a:t>effect</a:t>
            </a:r>
            <a:r>
              <a:rPr lang="fr-FR" dirty="0"/>
              <a:t>. I </a:t>
            </a:r>
            <a:r>
              <a:rPr lang="fr-FR" dirty="0" err="1"/>
              <a:t>am</a:t>
            </a:r>
            <a:r>
              <a:rPr lang="fr-FR" dirty="0"/>
              <a:t> </a:t>
            </a:r>
            <a:r>
              <a:rPr lang="fr-FR" dirty="0" err="1"/>
              <a:t>going</a:t>
            </a:r>
            <a:r>
              <a:rPr lang="fr-FR" dirty="0"/>
              <a:t> to </a:t>
            </a:r>
            <a:r>
              <a:rPr lang="fr-FR" dirty="0" err="1"/>
              <a:t>name</a:t>
            </a:r>
            <a:r>
              <a:rPr lang="fr-FR" dirty="0"/>
              <a:t> </a:t>
            </a:r>
            <a:r>
              <a:rPr lang="fr-FR" dirty="0" err="1"/>
              <a:t>this</a:t>
            </a:r>
            <a:r>
              <a:rPr lang="fr-FR" dirty="0"/>
              <a:t> matrix </a:t>
            </a:r>
            <a:r>
              <a:rPr lang="fr-FR" dirty="0" err="1"/>
              <a:t>Tphi</a:t>
            </a:r>
            <a:r>
              <a:rPr lang="fr-FR" dirty="0"/>
              <a:t>. </a:t>
            </a:r>
            <a:r>
              <a:rPr lang="fr-FR" dirty="0" err="1"/>
              <a:t>We</a:t>
            </a:r>
            <a:r>
              <a:rPr lang="fr-FR" dirty="0"/>
              <a:t> have 2 information in </a:t>
            </a:r>
            <a:r>
              <a:rPr lang="fr-FR" dirty="0" err="1"/>
              <a:t>this</a:t>
            </a:r>
            <a:r>
              <a:rPr lang="fr-FR" dirty="0"/>
              <a:t> matrix first </a:t>
            </a:r>
            <a:r>
              <a:rPr lang="fr-FR" dirty="0" err="1"/>
              <a:t>what</a:t>
            </a:r>
            <a:r>
              <a:rPr lang="fr-FR" dirty="0"/>
              <a:t> </a:t>
            </a:r>
            <a:r>
              <a:rPr lang="fr-FR" dirty="0" err="1"/>
              <a:t>we</a:t>
            </a:r>
            <a:r>
              <a:rPr lang="fr-FR" dirty="0"/>
              <a:t> call the OG the diagonal on </a:t>
            </a:r>
            <a:r>
              <a:rPr lang="fr-FR" dirty="0" err="1"/>
              <a:t>Tphi</a:t>
            </a:r>
            <a:r>
              <a:rPr lang="fr-FR" dirty="0"/>
              <a:t> and the non-diagonal terme </a:t>
            </a:r>
            <a:r>
              <a:rPr lang="fr-FR" dirty="0" err="1"/>
              <a:t>will</a:t>
            </a:r>
            <a:r>
              <a:rPr lang="fr-FR" dirty="0"/>
              <a:t> </a:t>
            </a:r>
            <a:r>
              <a:rPr lang="fr-FR" dirty="0" err="1"/>
              <a:t>give</a:t>
            </a:r>
            <a:r>
              <a:rPr lang="fr-FR" dirty="0"/>
              <a:t> the </a:t>
            </a:r>
            <a:r>
              <a:rPr lang="fr-FR" dirty="0" err="1"/>
              <a:t>coupling</a:t>
            </a:r>
            <a:r>
              <a:rPr lang="fr-FR" dirty="0"/>
              <a:t> </a:t>
            </a:r>
            <a:r>
              <a:rPr lang="fr-FR" dirty="0" err="1"/>
              <a:t>between</a:t>
            </a:r>
            <a:r>
              <a:rPr lang="fr-FR" dirty="0"/>
              <a:t> the modes. </a:t>
            </a:r>
            <a:r>
              <a:rPr lang="fr-FR" dirty="0" err="1"/>
              <a:t>Using</a:t>
            </a:r>
            <a:r>
              <a:rPr lang="fr-FR" dirty="0"/>
              <a:t> the all </a:t>
            </a:r>
            <a:r>
              <a:rPr lang="fr-FR" dirty="0" err="1"/>
              <a:t>Tphi</a:t>
            </a:r>
            <a:r>
              <a:rPr lang="fr-FR" dirty="0"/>
              <a:t> matrix </a:t>
            </a:r>
            <a:r>
              <a:rPr lang="fr-FR" dirty="0" err="1"/>
              <a:t>doesn’t</a:t>
            </a:r>
            <a:r>
              <a:rPr lang="fr-FR" dirty="0"/>
              <a:t> solve </a:t>
            </a:r>
            <a:r>
              <a:rPr lang="fr-FR" dirty="0" err="1"/>
              <a:t>our</a:t>
            </a:r>
            <a:r>
              <a:rPr lang="fr-FR" dirty="0"/>
              <a:t> </a:t>
            </a:r>
            <a:r>
              <a:rPr lang="fr-FR" dirty="0" err="1"/>
              <a:t>problem</a:t>
            </a:r>
            <a:r>
              <a:rPr lang="fr-FR" dirty="0"/>
              <a:t> of speed computation. </a:t>
            </a:r>
            <a:r>
              <a:rPr lang="fr-FR" dirty="0" err="1"/>
              <a:t>That’s</a:t>
            </a:r>
            <a:r>
              <a:rPr lang="fr-FR" dirty="0"/>
              <a:t> </a:t>
            </a:r>
            <a:r>
              <a:rPr lang="fr-FR" dirty="0" err="1"/>
              <a:t>why</a:t>
            </a:r>
            <a:r>
              <a:rPr lang="fr-FR" dirty="0"/>
              <a:t> </a:t>
            </a:r>
            <a:r>
              <a:rPr lang="fr-FR" dirty="0" err="1"/>
              <a:t>we</a:t>
            </a:r>
            <a:r>
              <a:rPr lang="fr-FR" dirty="0"/>
              <a:t> are </a:t>
            </a:r>
            <a:r>
              <a:rPr lang="fr-FR" dirty="0" err="1"/>
              <a:t>going</a:t>
            </a:r>
            <a:r>
              <a:rPr lang="fr-FR" dirty="0"/>
              <a:t> to </a:t>
            </a:r>
            <a:r>
              <a:rPr lang="fr-FR" dirty="0" err="1"/>
              <a:t>focuse</a:t>
            </a:r>
            <a:r>
              <a:rPr lang="fr-FR" dirty="0"/>
              <a:t> </a:t>
            </a:r>
            <a:r>
              <a:rPr lang="fr-FR" dirty="0" err="1"/>
              <a:t>only</a:t>
            </a:r>
            <a:r>
              <a:rPr lang="fr-FR" dirty="0"/>
              <a:t> on the OG and </a:t>
            </a:r>
            <a:r>
              <a:rPr lang="fr-FR" dirty="0" err="1"/>
              <a:t>forget</a:t>
            </a:r>
            <a:r>
              <a:rPr lang="fr-FR" dirty="0"/>
              <a:t> about modal confusion. </a:t>
            </a:r>
          </a:p>
          <a:p>
            <a:r>
              <a:rPr lang="fr-FR" dirty="0"/>
              <a:t>The </a:t>
            </a:r>
            <a:r>
              <a:rPr lang="fr-FR" dirty="0" err="1"/>
              <a:t>other</a:t>
            </a:r>
            <a:r>
              <a:rPr lang="fr-FR" dirty="0"/>
              <a:t> </a:t>
            </a:r>
            <a:r>
              <a:rPr lang="fr-FR" dirty="0" err="1"/>
              <a:t>approach</a:t>
            </a:r>
            <a:r>
              <a:rPr lang="fr-FR" dirty="0"/>
              <a:t> to </a:t>
            </a:r>
            <a:r>
              <a:rPr lang="fr-FR" dirty="0" err="1"/>
              <a:t>compute</a:t>
            </a:r>
            <a:r>
              <a:rPr lang="fr-FR" dirty="0"/>
              <a:t> the gain </a:t>
            </a:r>
            <a:r>
              <a:rPr lang="fr-FR" dirty="0" err="1"/>
              <a:t>is</a:t>
            </a:r>
            <a:r>
              <a:rPr lang="fr-FR" dirty="0"/>
              <a:t> the impulse </a:t>
            </a:r>
            <a:r>
              <a:rPr lang="fr-FR" dirty="0" err="1"/>
              <a:t>response</a:t>
            </a:r>
            <a:r>
              <a:rPr lang="fr-FR" dirty="0"/>
              <a:t> </a:t>
            </a:r>
            <a:r>
              <a:rPr lang="fr-FR" dirty="0" err="1"/>
              <a:t>approach</a:t>
            </a:r>
            <a:r>
              <a:rPr lang="fr-FR" dirty="0"/>
              <a:t> with the gain </a:t>
            </a:r>
            <a:r>
              <a:rPr lang="fr-FR" dirty="0" err="1"/>
              <a:t>scheduling</a:t>
            </a:r>
            <a:r>
              <a:rPr lang="fr-FR" dirty="0"/>
              <a:t> camera. By </a:t>
            </a:r>
            <a:r>
              <a:rPr lang="fr-FR" dirty="0" err="1"/>
              <a:t>using</a:t>
            </a:r>
            <a:r>
              <a:rPr lang="fr-FR" dirty="0"/>
              <a:t> the impulse </a:t>
            </a:r>
            <a:r>
              <a:rPr lang="fr-FR" dirty="0" err="1"/>
              <a:t>response</a:t>
            </a:r>
            <a:r>
              <a:rPr lang="fr-FR" dirty="0"/>
              <a:t> of </a:t>
            </a:r>
            <a:r>
              <a:rPr lang="fr-FR" dirty="0" err="1"/>
              <a:t>our</a:t>
            </a:r>
            <a:r>
              <a:rPr lang="fr-FR" dirty="0"/>
              <a:t> </a:t>
            </a:r>
            <a:r>
              <a:rPr lang="fr-FR" dirty="0" err="1"/>
              <a:t>mask</a:t>
            </a:r>
            <a:r>
              <a:rPr lang="fr-FR" dirty="0"/>
              <a:t> </a:t>
            </a:r>
            <a:r>
              <a:rPr lang="fr-FR" dirty="0" err="1"/>
              <a:t>which</a:t>
            </a:r>
            <a:r>
              <a:rPr lang="fr-FR" dirty="0"/>
              <a:t> </a:t>
            </a:r>
            <a:r>
              <a:rPr lang="fr-FR" dirty="0" err="1"/>
              <a:t>depends</a:t>
            </a:r>
            <a:r>
              <a:rPr lang="fr-FR" dirty="0"/>
              <a:t> on the PSF </a:t>
            </a:r>
            <a:r>
              <a:rPr lang="fr-FR" dirty="0" err="1"/>
              <a:t>we</a:t>
            </a:r>
            <a:r>
              <a:rPr lang="fr-FR" dirty="0"/>
              <a:t> can have </a:t>
            </a:r>
            <a:r>
              <a:rPr lang="fr-FR" dirty="0" err="1"/>
              <a:t>access</a:t>
            </a:r>
            <a:r>
              <a:rPr lang="fr-FR" dirty="0"/>
              <a:t> to the modal gain. </a:t>
            </a:r>
          </a:p>
          <a:p>
            <a:endParaRPr lang="fr-FR" dirty="0"/>
          </a:p>
          <a:p>
            <a:r>
              <a:rPr lang="fr-FR" dirty="0"/>
              <a:t>To compare the 2 </a:t>
            </a:r>
            <a:r>
              <a:rPr lang="fr-FR" dirty="0" err="1"/>
              <a:t>approaches</a:t>
            </a:r>
            <a:r>
              <a:rPr lang="fr-FR" dirty="0"/>
              <a:t> I </a:t>
            </a:r>
            <a:r>
              <a:rPr lang="fr-FR" dirty="0" err="1"/>
              <a:t>simulated</a:t>
            </a:r>
            <a:r>
              <a:rPr lang="fr-FR" dirty="0"/>
              <a:t> a </a:t>
            </a:r>
            <a:r>
              <a:rPr lang="fr-FR" dirty="0" err="1"/>
              <a:t>PSFres</a:t>
            </a:r>
            <a:r>
              <a:rPr lang="fr-FR" dirty="0"/>
              <a:t> </a:t>
            </a:r>
            <a:r>
              <a:rPr lang="fr-FR" dirty="0" err="1"/>
              <a:t>obtained</a:t>
            </a:r>
            <a:r>
              <a:rPr lang="fr-FR" dirty="0"/>
              <a:t> with a </a:t>
            </a:r>
            <a:r>
              <a:rPr lang="fr-FR" dirty="0" err="1"/>
              <a:t>perfect</a:t>
            </a:r>
            <a:r>
              <a:rPr lang="fr-FR" dirty="0"/>
              <a:t> AO system </a:t>
            </a:r>
            <a:r>
              <a:rPr lang="fr-FR" dirty="0" err="1"/>
              <a:t>limited</a:t>
            </a:r>
            <a:r>
              <a:rPr lang="fr-FR" dirty="0"/>
              <a:t> by the </a:t>
            </a:r>
            <a:r>
              <a:rPr lang="fr-FR" dirty="0" err="1"/>
              <a:t>fitting</a:t>
            </a:r>
            <a:r>
              <a:rPr lang="fr-FR" dirty="0"/>
              <a:t> </a:t>
            </a:r>
            <a:r>
              <a:rPr lang="fr-FR" dirty="0" err="1"/>
              <a:t>error</a:t>
            </a:r>
            <a:r>
              <a:rPr lang="fr-FR" dirty="0"/>
              <a:t>. </a:t>
            </a:r>
          </a:p>
          <a:p>
            <a:r>
              <a:rPr lang="fr-FR" dirty="0" err="1"/>
              <a:t>Now</a:t>
            </a:r>
            <a:r>
              <a:rPr lang="fr-FR" dirty="0"/>
              <a:t> if I compare the 2 </a:t>
            </a:r>
            <a:r>
              <a:rPr lang="fr-FR" dirty="0" err="1"/>
              <a:t>approach</a:t>
            </a:r>
            <a:r>
              <a:rPr lang="fr-FR" dirty="0"/>
              <a:t> </a:t>
            </a:r>
            <a:r>
              <a:rPr lang="fr-FR" dirty="0" err="1"/>
              <a:t>we</a:t>
            </a:r>
            <a:r>
              <a:rPr lang="fr-FR" dirty="0"/>
              <a:t> </a:t>
            </a:r>
            <a:r>
              <a:rPr lang="fr-FR" dirty="0" err="1"/>
              <a:t>see</a:t>
            </a:r>
            <a:r>
              <a:rPr lang="fr-FR" dirty="0"/>
              <a:t> </a:t>
            </a:r>
            <a:r>
              <a:rPr lang="fr-FR" dirty="0" err="1"/>
              <a:t>that</a:t>
            </a:r>
            <a:r>
              <a:rPr lang="fr-FR" dirty="0"/>
              <a:t> the </a:t>
            </a:r>
            <a:r>
              <a:rPr lang="fr-FR" dirty="0" err="1"/>
              <a:t>results</a:t>
            </a:r>
            <a:r>
              <a:rPr lang="fr-FR" dirty="0"/>
              <a:t> match. The gains </a:t>
            </a:r>
            <a:r>
              <a:rPr lang="fr-FR" dirty="0" err="1"/>
              <a:t>obtain</a:t>
            </a:r>
            <a:r>
              <a:rPr lang="fr-FR" dirty="0"/>
              <a:t> with the IR </a:t>
            </a:r>
            <a:r>
              <a:rPr lang="fr-FR" dirty="0" err="1"/>
              <a:t>approach</a:t>
            </a:r>
            <a:r>
              <a:rPr lang="fr-FR" dirty="0"/>
              <a:t> and the one </a:t>
            </a:r>
            <a:r>
              <a:rPr lang="fr-FR" dirty="0" err="1"/>
              <a:t>obtain</a:t>
            </a:r>
            <a:r>
              <a:rPr lang="fr-FR" dirty="0"/>
              <a:t> with the E2E simulation are </a:t>
            </a:r>
            <a:r>
              <a:rPr lang="fr-FR" dirty="0" err="1"/>
              <a:t>almost</a:t>
            </a:r>
            <a:r>
              <a:rPr lang="fr-FR" dirty="0"/>
              <a:t> the </a:t>
            </a:r>
            <a:r>
              <a:rPr lang="fr-FR" dirty="0" err="1"/>
              <a:t>same</a:t>
            </a:r>
            <a:r>
              <a:rPr lang="fr-FR" dirty="0"/>
              <a:t>. And </a:t>
            </a:r>
            <a:r>
              <a:rPr lang="fr-FR" dirty="0" err="1"/>
              <a:t>this</a:t>
            </a:r>
            <a:r>
              <a:rPr lang="fr-FR" dirty="0"/>
              <a:t> plot </a:t>
            </a:r>
            <a:r>
              <a:rPr lang="fr-FR" dirty="0" err="1"/>
              <a:t>also</a:t>
            </a:r>
            <a:r>
              <a:rPr lang="fr-FR" dirty="0"/>
              <a:t> show </a:t>
            </a:r>
            <a:r>
              <a:rPr lang="fr-FR" dirty="0" err="1"/>
              <a:t>that</a:t>
            </a:r>
            <a:r>
              <a:rPr lang="fr-FR" dirty="0"/>
              <a:t> the OG </a:t>
            </a:r>
            <a:r>
              <a:rPr lang="fr-FR" dirty="0" err="1"/>
              <a:t>is</a:t>
            </a:r>
            <a:r>
              <a:rPr lang="fr-FR" dirty="0"/>
              <a:t> a </a:t>
            </a:r>
            <a:r>
              <a:rPr lang="fr-FR" dirty="0" err="1"/>
              <a:t>scalar</a:t>
            </a:r>
            <a:r>
              <a:rPr lang="fr-FR" dirty="0"/>
              <a:t>. </a:t>
            </a:r>
            <a:r>
              <a:rPr lang="fr-FR" dirty="0" err="1"/>
              <a:t>Which</a:t>
            </a:r>
            <a:r>
              <a:rPr lang="fr-FR" dirty="0"/>
              <a:t> </a:t>
            </a:r>
            <a:r>
              <a:rPr lang="fr-FR" dirty="0" err="1"/>
              <a:t>means</a:t>
            </a:r>
            <a:r>
              <a:rPr lang="fr-FR" dirty="0"/>
              <a:t> </a:t>
            </a:r>
            <a:r>
              <a:rPr lang="fr-FR" dirty="0" err="1"/>
              <a:t>that</a:t>
            </a:r>
            <a:r>
              <a:rPr lang="fr-FR" dirty="0"/>
              <a:t> </a:t>
            </a:r>
            <a:r>
              <a:rPr lang="fr-FR" dirty="0" err="1"/>
              <a:t>our</a:t>
            </a:r>
            <a:r>
              <a:rPr lang="fr-FR" dirty="0"/>
              <a:t> reconstruction </a:t>
            </a:r>
            <a:r>
              <a:rPr lang="fr-FR" dirty="0" err="1"/>
              <a:t>is</a:t>
            </a:r>
            <a:r>
              <a:rPr lang="fr-FR" dirty="0"/>
              <a:t> the calibration matrix times a </a:t>
            </a:r>
            <a:r>
              <a:rPr lang="fr-FR" dirty="0" err="1"/>
              <a:t>scalar</a:t>
            </a:r>
            <a:r>
              <a:rPr lang="fr-FR" dirty="0"/>
              <a:t>. </a:t>
            </a:r>
            <a:r>
              <a:rPr lang="fr-FR" dirty="0" err="1"/>
              <a:t>Scalar</a:t>
            </a:r>
            <a:r>
              <a:rPr lang="fr-FR" dirty="0"/>
              <a:t> </a:t>
            </a:r>
            <a:r>
              <a:rPr lang="fr-FR" dirty="0" err="1"/>
              <a:t>that</a:t>
            </a:r>
            <a:r>
              <a:rPr lang="fr-FR" dirty="0"/>
              <a:t> </a:t>
            </a:r>
            <a:r>
              <a:rPr lang="fr-FR" dirty="0" err="1"/>
              <a:t>we</a:t>
            </a:r>
            <a:r>
              <a:rPr lang="fr-FR" dirty="0"/>
              <a:t> can </a:t>
            </a:r>
            <a:r>
              <a:rPr lang="fr-FR" dirty="0" err="1"/>
              <a:t>compute</a:t>
            </a:r>
            <a:r>
              <a:rPr lang="fr-FR" dirty="0"/>
              <a:t> with the </a:t>
            </a:r>
            <a:r>
              <a:rPr lang="fr-FR" dirty="0" err="1"/>
              <a:t>PSFres</a:t>
            </a:r>
            <a:r>
              <a:rPr lang="fr-FR" dirty="0"/>
              <a:t> and like </a:t>
            </a:r>
            <a:r>
              <a:rPr lang="fr-FR" dirty="0" err="1"/>
              <a:t>this</a:t>
            </a:r>
            <a:r>
              <a:rPr lang="fr-FR" dirty="0"/>
              <a:t> the computation </a:t>
            </a:r>
            <a:r>
              <a:rPr lang="fr-FR" dirty="0" err="1"/>
              <a:t>will</a:t>
            </a:r>
            <a:r>
              <a:rPr lang="fr-FR" dirty="0"/>
              <a:t> </a:t>
            </a:r>
            <a:r>
              <a:rPr lang="fr-FR" dirty="0" err="1"/>
              <a:t>be</a:t>
            </a:r>
            <a:r>
              <a:rPr lang="fr-FR" dirty="0"/>
              <a:t> </a:t>
            </a:r>
            <a:r>
              <a:rPr lang="fr-FR" dirty="0" err="1"/>
              <a:t>much</a:t>
            </a:r>
            <a:r>
              <a:rPr lang="fr-FR" dirty="0"/>
              <a:t> </a:t>
            </a:r>
            <a:r>
              <a:rPr lang="fr-FR" dirty="0" err="1"/>
              <a:t>faster</a:t>
            </a:r>
            <a:r>
              <a:rPr lang="fr-FR" dirty="0"/>
              <a:t>.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7</a:t>
            </a:fld>
            <a:endParaRPr lang="fr-FR"/>
          </a:p>
        </p:txBody>
      </p:sp>
    </p:spTree>
    <p:extLst>
      <p:ext uri="{BB962C8B-B14F-4D97-AF65-F5344CB8AC3E}">
        <p14:creationId xmlns:p14="http://schemas.microsoft.com/office/powerpoint/2010/main" val="392455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The idea is called the phase-shifted ZWFS. which is the combination of 2 Z masks.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First, an other way to understand properly the dynamic range of the Z mask is to look at one pixel. We have a flat wave-front in the pupil plane and we are going to modify the phase of one pixel and then plot the intensity of this pixel with respect to its input amplitude.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If the amplitude if small enough we can use a linear approximation to estimate the phase from the intensity measurement.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But because we have a sine curve, we can also use the </a:t>
            </a:r>
            <a:r>
              <a:rPr lang="en-GB" sz="1200" kern="1200" dirty="0" err="1">
                <a:solidFill>
                  <a:schemeClr val="tx1"/>
                </a:solidFill>
                <a:effectLst/>
                <a:latin typeface="Arial" charset="0"/>
                <a:ea typeface="ＭＳ Ｐゴシック" charset="0"/>
                <a:cs typeface="ＭＳ Ｐゴシック" charset="0"/>
              </a:rPr>
              <a:t>arcsin</a:t>
            </a:r>
            <a:r>
              <a:rPr lang="en-GB" sz="1200" kern="1200" dirty="0">
                <a:solidFill>
                  <a:schemeClr val="tx1"/>
                </a:solidFill>
                <a:effectLst/>
                <a:latin typeface="Arial" charset="0"/>
                <a:ea typeface="ＭＳ Ｐゴシック" charset="0"/>
                <a:cs typeface="ＭＳ Ｐゴシック" charset="0"/>
              </a:rPr>
              <a:t> function to estimate the phase within a pi range.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To improve this dynamic range what we do is to use a second Z mask which I call Z- which is the </a:t>
            </a:r>
            <a:r>
              <a:rPr lang="en-GB" sz="1200" kern="1200" dirty="0" err="1">
                <a:solidFill>
                  <a:schemeClr val="tx1"/>
                </a:solidFill>
                <a:effectLst/>
                <a:latin typeface="Arial" charset="0"/>
                <a:ea typeface="ＭＳ Ｐゴシック" charset="0"/>
                <a:cs typeface="ＭＳ Ｐゴシック" charset="0"/>
              </a:rPr>
              <a:t>transconjucated</a:t>
            </a:r>
            <a:r>
              <a:rPr lang="en-GB" sz="1200" kern="1200" dirty="0">
                <a:solidFill>
                  <a:schemeClr val="tx1"/>
                </a:solidFill>
                <a:effectLst/>
                <a:latin typeface="Arial" charset="0"/>
                <a:ea typeface="ＭＳ Ｐゴシック" charset="0"/>
                <a:cs typeface="ＭＳ Ｐゴシック" charset="0"/>
              </a:rPr>
              <a:t> mask of the first one. Then by doing linear combination of the 2 intensities I+ and I- obtained on the detector we have access to the sine and the cosine of the phase. From this we can estimated the phase within a 2pi range. </a:t>
            </a:r>
            <a:endParaRPr lang="fr-FR"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This way we multiple by 2 the dynamic of the sensor on one pixel. </a:t>
            </a:r>
            <a:endParaRPr lang="fr-FR" sz="1200" kern="1200" dirty="0">
              <a:solidFill>
                <a:schemeClr val="tx1"/>
              </a:solidFill>
              <a:effectLst/>
              <a:latin typeface="Arial" charset="0"/>
              <a:ea typeface="ＭＳ Ｐゴシック" charset="0"/>
              <a:cs typeface="ＭＳ Ｐゴシック"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10</a:t>
            </a:fld>
            <a:endParaRPr lang="fr-FR"/>
          </a:p>
        </p:txBody>
      </p:sp>
    </p:spTree>
    <p:extLst>
      <p:ext uri="{BB962C8B-B14F-4D97-AF65-F5344CB8AC3E}">
        <p14:creationId xmlns:p14="http://schemas.microsoft.com/office/powerpoint/2010/main" val="309647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Wrapped</a:t>
            </a:r>
            <a:r>
              <a:rPr lang="fr-FR" dirty="0"/>
              <a:t> phase seeing by the ZWFS due to the propagation. </a:t>
            </a:r>
          </a:p>
          <a:p>
            <a:r>
              <a:rPr lang="fr-FR" dirty="0"/>
              <a:t>In the </a:t>
            </a:r>
            <a:r>
              <a:rPr lang="fr-FR" dirty="0" err="1"/>
              <a:t>reduced</a:t>
            </a:r>
            <a:r>
              <a:rPr lang="fr-FR" dirty="0"/>
              <a:t> </a:t>
            </a:r>
            <a:r>
              <a:rPr lang="fr-FR" dirty="0" err="1"/>
              <a:t>intensity</a:t>
            </a:r>
            <a:r>
              <a:rPr lang="fr-FR" dirty="0"/>
              <a:t> </a:t>
            </a:r>
            <a:r>
              <a:rPr lang="fr-FR" dirty="0" err="1"/>
              <a:t>we</a:t>
            </a:r>
            <a:r>
              <a:rPr lang="fr-FR" dirty="0"/>
              <a:t> </a:t>
            </a:r>
            <a:r>
              <a:rPr lang="fr-FR" dirty="0" err="1"/>
              <a:t>see</a:t>
            </a:r>
            <a:r>
              <a:rPr lang="fr-FR" dirty="0"/>
              <a:t> the phase </a:t>
            </a:r>
            <a:r>
              <a:rPr lang="fr-FR" dirty="0" err="1"/>
              <a:t>shape</a:t>
            </a:r>
            <a:r>
              <a:rPr lang="fr-FR" dirty="0"/>
              <a:t> but </a:t>
            </a:r>
            <a:r>
              <a:rPr lang="fr-FR" dirty="0" err="1"/>
              <a:t>it’s</a:t>
            </a:r>
            <a:r>
              <a:rPr lang="fr-FR" dirty="0"/>
              <a:t> </a:t>
            </a:r>
            <a:r>
              <a:rPr lang="fr-FR" dirty="0" err="1"/>
              <a:t>smooth</a:t>
            </a:r>
            <a:r>
              <a:rPr lang="fr-FR" dirty="0"/>
              <a:t> by the Z </a:t>
            </a:r>
            <a:r>
              <a:rPr lang="fr-FR" dirty="0" err="1"/>
              <a:t>response</a:t>
            </a:r>
            <a:r>
              <a:rPr lang="fr-FR" dirty="0"/>
              <a:t> </a:t>
            </a:r>
            <a:r>
              <a:rPr lang="fr-FR" dirty="0" err="1"/>
              <a:t>which</a:t>
            </a:r>
            <a:r>
              <a:rPr lang="fr-FR" dirty="0"/>
              <a:t> </a:t>
            </a:r>
            <a:r>
              <a:rPr lang="fr-FR" dirty="0" err="1"/>
              <a:t>is</a:t>
            </a:r>
            <a:r>
              <a:rPr lang="fr-FR" dirty="0"/>
              <a:t> a sine </a:t>
            </a:r>
            <a:r>
              <a:rPr lang="fr-FR" dirty="0" err="1"/>
              <a:t>wave</a:t>
            </a:r>
            <a:r>
              <a:rPr lang="fr-FR" dirty="0"/>
              <a:t>. </a:t>
            </a:r>
          </a:p>
          <a:p>
            <a:r>
              <a:rPr lang="fr-FR" dirty="0" err="1"/>
              <a:t>Then</a:t>
            </a:r>
            <a:r>
              <a:rPr lang="fr-FR" dirty="0"/>
              <a:t> the phase estimation </a:t>
            </a:r>
            <a:r>
              <a:rPr lang="fr-FR" dirty="0" err="1"/>
              <a:t>given</a:t>
            </a:r>
            <a:r>
              <a:rPr lang="fr-FR" dirty="0"/>
              <a:t> by the calibration matrix has 2 </a:t>
            </a:r>
            <a:r>
              <a:rPr lang="fr-FR" dirty="0" err="1"/>
              <a:t>problems</a:t>
            </a:r>
            <a:r>
              <a:rPr lang="fr-FR" dirty="0"/>
              <a:t> : first </a:t>
            </a:r>
            <a:r>
              <a:rPr lang="fr-FR" dirty="0" err="1"/>
              <a:t>it’s</a:t>
            </a:r>
            <a:r>
              <a:rPr lang="fr-FR" dirty="0"/>
              <a:t> amplitude </a:t>
            </a:r>
            <a:r>
              <a:rPr lang="fr-FR" dirty="0" err="1"/>
              <a:t>which</a:t>
            </a:r>
            <a:r>
              <a:rPr lang="fr-FR" dirty="0"/>
              <a:t> </a:t>
            </a:r>
            <a:r>
              <a:rPr lang="fr-FR" dirty="0" err="1"/>
              <a:t>is</a:t>
            </a:r>
            <a:r>
              <a:rPr lang="fr-FR" dirty="0"/>
              <a:t> </a:t>
            </a:r>
            <a:r>
              <a:rPr lang="fr-FR" dirty="0" err="1"/>
              <a:t>much</a:t>
            </a:r>
            <a:r>
              <a:rPr lang="fr-FR" dirty="0"/>
              <a:t> </a:t>
            </a:r>
            <a:r>
              <a:rPr lang="fr-FR" dirty="0" err="1"/>
              <a:t>smaller</a:t>
            </a:r>
            <a:r>
              <a:rPr lang="fr-FR" dirty="0"/>
              <a:t> </a:t>
            </a:r>
            <a:r>
              <a:rPr lang="fr-FR" dirty="0" err="1"/>
              <a:t>than</a:t>
            </a:r>
            <a:r>
              <a:rPr lang="fr-FR" dirty="0"/>
              <a:t> the input phase amplitude due the non-</a:t>
            </a:r>
            <a:r>
              <a:rPr lang="fr-FR" dirty="0" err="1"/>
              <a:t>linearity</a:t>
            </a:r>
            <a:r>
              <a:rPr lang="fr-FR" dirty="0"/>
              <a:t> of the </a:t>
            </a:r>
            <a:r>
              <a:rPr lang="fr-FR" dirty="0" err="1"/>
              <a:t>sensor</a:t>
            </a:r>
            <a:r>
              <a:rPr lang="fr-FR" dirty="0"/>
              <a:t>. </a:t>
            </a:r>
            <a:r>
              <a:rPr lang="fr-FR" dirty="0" err="1"/>
              <a:t>Then</a:t>
            </a:r>
            <a:r>
              <a:rPr lang="fr-FR" dirty="0"/>
              <a:t> </a:t>
            </a:r>
            <a:r>
              <a:rPr lang="fr-FR" dirty="0" err="1"/>
              <a:t>it’s</a:t>
            </a:r>
            <a:r>
              <a:rPr lang="fr-FR" dirty="0"/>
              <a:t> </a:t>
            </a:r>
            <a:r>
              <a:rPr lang="fr-FR" dirty="0" err="1"/>
              <a:t>also</a:t>
            </a:r>
            <a:r>
              <a:rPr lang="fr-FR" dirty="0"/>
              <a:t> </a:t>
            </a:r>
            <a:r>
              <a:rPr lang="fr-FR" dirty="0" err="1"/>
              <a:t>smooth</a:t>
            </a:r>
            <a:r>
              <a:rPr lang="fr-FR" dirty="0"/>
              <a:t> by the DM </a:t>
            </a:r>
            <a:r>
              <a:rPr lang="fr-FR" dirty="0" err="1"/>
              <a:t>response</a:t>
            </a:r>
            <a:r>
              <a:rPr lang="fr-FR" dirty="0"/>
              <a:t>. </a:t>
            </a:r>
            <a:r>
              <a:rPr lang="fr-FR" dirty="0" err="1"/>
              <a:t>Which</a:t>
            </a:r>
            <a:r>
              <a:rPr lang="fr-FR" dirty="0"/>
              <a:t> </a:t>
            </a:r>
            <a:r>
              <a:rPr lang="fr-FR" dirty="0" err="1"/>
              <a:t>means</a:t>
            </a:r>
            <a:r>
              <a:rPr lang="fr-FR" dirty="0"/>
              <a:t> </a:t>
            </a:r>
            <a:r>
              <a:rPr lang="fr-FR" dirty="0" err="1"/>
              <a:t>that</a:t>
            </a:r>
            <a:r>
              <a:rPr lang="fr-FR" dirty="0"/>
              <a:t> </a:t>
            </a:r>
            <a:r>
              <a:rPr lang="fr-FR" dirty="0" err="1"/>
              <a:t>it</a:t>
            </a:r>
            <a:r>
              <a:rPr lang="fr-FR" dirty="0"/>
              <a:t> </a:t>
            </a:r>
            <a:r>
              <a:rPr lang="fr-FR" dirty="0" err="1"/>
              <a:t>won’t</a:t>
            </a:r>
            <a:r>
              <a:rPr lang="fr-FR" dirty="0"/>
              <a:t> </a:t>
            </a:r>
            <a:r>
              <a:rPr lang="fr-FR" dirty="0" err="1"/>
              <a:t>be</a:t>
            </a:r>
            <a:r>
              <a:rPr lang="fr-FR" dirty="0"/>
              <a:t> </a:t>
            </a:r>
            <a:r>
              <a:rPr lang="fr-FR" dirty="0" err="1"/>
              <a:t>easy</a:t>
            </a:r>
            <a:r>
              <a:rPr lang="fr-FR" dirty="0"/>
              <a:t> to </a:t>
            </a:r>
            <a:r>
              <a:rPr lang="fr-FR" dirty="0" err="1"/>
              <a:t>unwrap</a:t>
            </a:r>
            <a:r>
              <a:rPr lang="fr-FR" dirty="0"/>
              <a:t> with the </a:t>
            </a:r>
            <a:r>
              <a:rPr lang="fr-FR" dirty="0" err="1"/>
              <a:t>classical</a:t>
            </a:r>
            <a:r>
              <a:rPr lang="fr-FR" dirty="0"/>
              <a:t> </a:t>
            </a:r>
            <a:r>
              <a:rPr lang="fr-FR" dirty="0" err="1"/>
              <a:t>unwrapping</a:t>
            </a:r>
            <a:r>
              <a:rPr lang="fr-FR" dirty="0"/>
              <a:t> algorithme. </a:t>
            </a:r>
          </a:p>
          <a:p>
            <a:r>
              <a:rPr lang="fr-FR" dirty="0"/>
              <a:t>If </a:t>
            </a:r>
            <a:r>
              <a:rPr lang="fr-FR" dirty="0" err="1"/>
              <a:t>we</a:t>
            </a:r>
            <a:r>
              <a:rPr lang="fr-FR" dirty="0"/>
              <a:t> </a:t>
            </a:r>
            <a:r>
              <a:rPr lang="fr-FR" dirty="0" err="1"/>
              <a:t>try</a:t>
            </a:r>
            <a:r>
              <a:rPr lang="fr-FR" dirty="0"/>
              <a:t> to </a:t>
            </a:r>
            <a:r>
              <a:rPr lang="fr-FR" dirty="0" err="1"/>
              <a:t>compensate</a:t>
            </a:r>
            <a:r>
              <a:rPr lang="fr-FR" dirty="0"/>
              <a:t> with the OG </a:t>
            </a:r>
            <a:r>
              <a:rPr lang="fr-FR" dirty="0" err="1"/>
              <a:t>it</a:t>
            </a:r>
            <a:r>
              <a:rPr lang="fr-FR" dirty="0"/>
              <a:t> </a:t>
            </a:r>
            <a:r>
              <a:rPr lang="fr-FR" dirty="0" err="1"/>
              <a:t>will</a:t>
            </a:r>
            <a:r>
              <a:rPr lang="fr-FR" dirty="0"/>
              <a:t> </a:t>
            </a:r>
            <a:r>
              <a:rPr lang="fr-FR" dirty="0" err="1"/>
              <a:t>make</a:t>
            </a:r>
            <a:r>
              <a:rPr lang="fr-FR" dirty="0"/>
              <a:t> the </a:t>
            </a:r>
            <a:r>
              <a:rPr lang="fr-FR" dirty="0" err="1"/>
              <a:t>loop</a:t>
            </a:r>
            <a:r>
              <a:rPr lang="fr-FR" dirty="0"/>
              <a:t> diverge </a:t>
            </a:r>
            <a:r>
              <a:rPr lang="fr-FR" dirty="0" err="1"/>
              <a:t>because</a:t>
            </a:r>
            <a:r>
              <a:rPr lang="fr-FR" dirty="0"/>
              <a:t> </a:t>
            </a:r>
            <a:r>
              <a:rPr lang="fr-FR" dirty="0" err="1"/>
              <a:t>it</a:t>
            </a:r>
            <a:r>
              <a:rPr lang="fr-FR" dirty="0"/>
              <a:t> </a:t>
            </a:r>
            <a:r>
              <a:rPr lang="fr-FR" dirty="0" err="1"/>
              <a:t>will</a:t>
            </a:r>
            <a:r>
              <a:rPr lang="fr-FR" dirty="0"/>
              <a:t> multiple by a </a:t>
            </a:r>
            <a:r>
              <a:rPr lang="fr-FR" dirty="0" err="1"/>
              <a:t>strong</a:t>
            </a:r>
            <a:r>
              <a:rPr lang="fr-FR" dirty="0"/>
              <a:t> factor </a:t>
            </a:r>
            <a:r>
              <a:rPr lang="fr-FR" dirty="0" err="1"/>
              <a:t>our</a:t>
            </a:r>
            <a:r>
              <a:rPr lang="fr-FR" dirty="0"/>
              <a:t> </a:t>
            </a:r>
            <a:r>
              <a:rPr lang="fr-FR" dirty="0" err="1"/>
              <a:t>estimated</a:t>
            </a:r>
            <a:r>
              <a:rPr lang="fr-FR" dirty="0"/>
              <a:t> phase and </a:t>
            </a:r>
            <a:r>
              <a:rPr lang="fr-FR" dirty="0" err="1"/>
              <a:t>above</a:t>
            </a:r>
            <a:r>
              <a:rPr lang="fr-FR" dirty="0"/>
              <a:t> all </a:t>
            </a:r>
            <a:r>
              <a:rPr lang="fr-FR" dirty="0" err="1"/>
              <a:t>this</a:t>
            </a:r>
            <a:r>
              <a:rPr lang="fr-FR" dirty="0"/>
              <a:t> </a:t>
            </a:r>
            <a:r>
              <a:rPr lang="fr-FR" dirty="0" err="1"/>
              <a:t>formalism</a:t>
            </a:r>
            <a:r>
              <a:rPr lang="fr-FR" dirty="0"/>
              <a:t> </a:t>
            </a:r>
            <a:r>
              <a:rPr lang="fr-FR" dirty="0" err="1"/>
              <a:t>does</a:t>
            </a:r>
            <a:r>
              <a:rPr lang="fr-FR" dirty="0"/>
              <a:t> not change </a:t>
            </a:r>
            <a:r>
              <a:rPr lang="fr-FR" dirty="0" err="1"/>
              <a:t>our</a:t>
            </a:r>
            <a:r>
              <a:rPr lang="fr-FR" dirty="0"/>
              <a:t> </a:t>
            </a:r>
            <a:r>
              <a:rPr lang="fr-FR" dirty="0" err="1"/>
              <a:t>smoothing</a:t>
            </a:r>
            <a:r>
              <a:rPr lang="fr-FR" dirty="0"/>
              <a:t> issues. </a:t>
            </a:r>
          </a:p>
          <a:p>
            <a:r>
              <a:rPr lang="fr-FR" dirty="0"/>
              <a:t>So </a:t>
            </a:r>
            <a:r>
              <a:rPr lang="fr-FR" dirty="0" err="1"/>
              <a:t>what</a:t>
            </a:r>
            <a:r>
              <a:rPr lang="fr-FR" dirty="0"/>
              <a:t> </a:t>
            </a:r>
            <a:r>
              <a:rPr lang="fr-FR" dirty="0" err="1"/>
              <a:t>we</a:t>
            </a:r>
            <a:r>
              <a:rPr lang="fr-FR" dirty="0"/>
              <a:t> </a:t>
            </a:r>
            <a:r>
              <a:rPr lang="fr-FR" dirty="0" err="1"/>
              <a:t>would</a:t>
            </a:r>
            <a:r>
              <a:rPr lang="fr-FR" dirty="0"/>
              <a:t> like to do </a:t>
            </a:r>
            <a:r>
              <a:rPr lang="fr-FR" dirty="0" err="1"/>
              <a:t>is</a:t>
            </a:r>
            <a:r>
              <a:rPr lang="fr-FR" dirty="0"/>
              <a:t> to have a </a:t>
            </a:r>
            <a:r>
              <a:rPr lang="fr-FR" dirty="0" err="1"/>
              <a:t>way</a:t>
            </a:r>
            <a:r>
              <a:rPr lang="fr-FR" dirty="0"/>
              <a:t> to </a:t>
            </a:r>
            <a:r>
              <a:rPr lang="fr-FR" dirty="0" err="1"/>
              <a:t>make</a:t>
            </a:r>
            <a:r>
              <a:rPr lang="fr-FR" dirty="0"/>
              <a:t> </a:t>
            </a:r>
            <a:r>
              <a:rPr lang="fr-FR" dirty="0" err="1"/>
              <a:t>our</a:t>
            </a:r>
            <a:r>
              <a:rPr lang="fr-FR" dirty="0"/>
              <a:t> phase estimation as close as possible to the wrap input phase </a:t>
            </a:r>
            <a:r>
              <a:rPr lang="fr-FR" dirty="0" err="1"/>
              <a:t>so</a:t>
            </a:r>
            <a:r>
              <a:rPr lang="fr-FR" dirty="0"/>
              <a:t> </a:t>
            </a:r>
            <a:r>
              <a:rPr lang="fr-FR" dirty="0" err="1"/>
              <a:t>recreate</a:t>
            </a:r>
            <a:r>
              <a:rPr lang="fr-FR" dirty="0"/>
              <a:t> the phase jump. </a:t>
            </a:r>
            <a:r>
              <a:rPr lang="fr-FR" dirty="0" err="1"/>
              <a:t>Then</a:t>
            </a:r>
            <a:r>
              <a:rPr lang="fr-FR" dirty="0"/>
              <a:t> </a:t>
            </a:r>
            <a:r>
              <a:rPr lang="fr-FR" dirty="0" err="1"/>
              <a:t>unwrapping</a:t>
            </a:r>
            <a:r>
              <a:rPr lang="fr-FR" dirty="0"/>
              <a:t> the phase estimation and </a:t>
            </a:r>
            <a:r>
              <a:rPr lang="fr-FR" dirty="0" err="1"/>
              <a:t>applying</a:t>
            </a:r>
            <a:r>
              <a:rPr lang="fr-FR" dirty="0"/>
              <a:t> </a:t>
            </a:r>
            <a:r>
              <a:rPr lang="fr-FR" dirty="0" err="1"/>
              <a:t>it</a:t>
            </a:r>
            <a:r>
              <a:rPr lang="fr-FR" dirty="0"/>
              <a:t> to the DM.</a:t>
            </a:r>
          </a:p>
          <a:p>
            <a:endParaRPr lang="fr-FR" dirty="0"/>
          </a:p>
        </p:txBody>
      </p:sp>
      <p:sp>
        <p:nvSpPr>
          <p:cNvPr id="4" name="Espace réservé du numéro de diapositive 3"/>
          <p:cNvSpPr>
            <a:spLocks noGrp="1"/>
          </p:cNvSpPr>
          <p:nvPr>
            <p:ph type="sldNum" sz="quarter" idx="5"/>
          </p:nvPr>
        </p:nvSpPr>
        <p:spPr/>
        <p:txBody>
          <a:bodyPr/>
          <a:lstStyle/>
          <a:p>
            <a:pPr>
              <a:defRPr/>
            </a:pPr>
            <a:fld id="{61DCB9A4-1EA8-3640-83BB-3834C7EEC8B7}" type="slidenum">
              <a:rPr lang="fr-FR" smtClean="0"/>
              <a:pPr>
                <a:defRPr/>
              </a:pPr>
              <a:t>12</a:t>
            </a:fld>
            <a:endParaRPr lang="fr-FR"/>
          </a:p>
        </p:txBody>
      </p:sp>
    </p:spTree>
    <p:extLst>
      <p:ext uri="{BB962C8B-B14F-4D97-AF65-F5344CB8AC3E}">
        <p14:creationId xmlns:p14="http://schemas.microsoft.com/office/powerpoint/2010/main" val="36441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55600" y="2133600"/>
            <a:ext cx="10210800" cy="1143000"/>
          </a:xfrm>
        </p:spPr>
        <p:txBody>
          <a:bodyPr/>
          <a:lstStyle>
            <a:lvl1pPr>
              <a:lnSpc>
                <a:spcPct val="90000"/>
              </a:lnSpc>
              <a:defRPr sz="3600"/>
            </a:lvl1pPr>
          </a:lstStyle>
          <a:p>
            <a:pPr lvl="0"/>
            <a:r>
              <a:rPr lang="fr-FR" noProof="0" dirty="0"/>
              <a:t>Cliquez et modifiez le titre</a:t>
            </a:r>
          </a:p>
        </p:txBody>
      </p:sp>
      <p:sp>
        <p:nvSpPr>
          <p:cNvPr id="10243" name="Rectangle 3"/>
          <p:cNvSpPr>
            <a:spLocks noGrp="1" noChangeArrowheads="1"/>
          </p:cNvSpPr>
          <p:nvPr>
            <p:ph type="subTitle" idx="1"/>
          </p:nvPr>
        </p:nvSpPr>
        <p:spPr>
          <a:xfrm>
            <a:off x="355600" y="3404592"/>
            <a:ext cx="10732955" cy="1752600"/>
          </a:xfrm>
        </p:spPr>
        <p:txBody>
          <a:bodyPr/>
          <a:lstStyle>
            <a:lvl1pPr marL="0" indent="0">
              <a:buFontTx/>
              <a:buNone/>
              <a:defRPr sz="2400">
                <a:solidFill>
                  <a:schemeClr val="bg2"/>
                </a:solidFill>
              </a:defRPr>
            </a:lvl1pPr>
          </a:lstStyle>
          <a:p>
            <a:pPr lvl="0"/>
            <a:r>
              <a:rPr lang="fr-FR" noProof="0" dirty="0"/>
              <a:t>Cliquez pour modifier le style des sous-titres du masque</a:t>
            </a:r>
          </a:p>
        </p:txBody>
      </p:sp>
      <p:sp>
        <p:nvSpPr>
          <p:cNvPr id="6" name="Rectangle 16"/>
          <p:cNvSpPr>
            <a:spLocks noGrp="1" noChangeArrowheads="1"/>
          </p:cNvSpPr>
          <p:nvPr>
            <p:ph type="sldNum" sz="quarter" idx="10"/>
          </p:nvPr>
        </p:nvSpPr>
        <p:spPr/>
        <p:txBody>
          <a:bodyPr/>
          <a:lstStyle>
            <a:lvl1pPr>
              <a:defRPr/>
            </a:lvl1pPr>
          </a:lstStyle>
          <a:p>
            <a:pPr>
              <a:defRPr/>
            </a:pPr>
            <a:fld id="{EE02B04C-38D0-FF45-91F5-19D3972525CD}" type="slidenum">
              <a:rPr lang="fr-FR"/>
              <a:pPr>
                <a:defRPr/>
              </a:pPr>
              <a:t>‹N°›</a:t>
            </a:fld>
            <a:endParaRPr lang="fr-FR"/>
          </a:p>
        </p:txBody>
      </p:sp>
      <p:pic>
        <p:nvPicPr>
          <p:cNvPr id="2" name="Image 1" descr="Logo RF + ONERA RV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340" y="188640"/>
            <a:ext cx="6336704" cy="1204260"/>
          </a:xfrm>
          <a:prstGeom prst="rect">
            <a:avLst/>
          </a:prstGeom>
        </p:spPr>
      </p:pic>
    </p:spTree>
    <p:extLst>
      <p:ext uri="{BB962C8B-B14F-4D97-AF65-F5344CB8AC3E}">
        <p14:creationId xmlns:p14="http://schemas.microsoft.com/office/powerpoint/2010/main" val="124996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472288C-7046-4DF2-A07C-799AE4473B52}"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185621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472288C-7046-4DF2-A07C-799AE4473B52}" type="datetimeFigureOut">
              <a:rPr lang="fr-FR" smtClean="0"/>
              <a:t>20/10/2022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129443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472288C-7046-4DF2-A07C-799AE4473B52}" type="datetimeFigureOut">
              <a:rPr lang="fr-FR" smtClean="0"/>
              <a:t>20/10/2022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199770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472288C-7046-4DF2-A07C-799AE4473B52}" type="datetimeFigureOut">
              <a:rPr lang="fr-FR" smtClean="0"/>
              <a:t>20/10/2022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256032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72288C-7046-4DF2-A07C-799AE4473B52}" type="datetimeFigureOut">
              <a:rPr lang="fr-FR" smtClean="0"/>
              <a:t>20/10/2022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96256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472288C-7046-4DF2-A07C-799AE4473B52}" type="datetimeFigureOut">
              <a:rPr lang="fr-FR" smtClean="0"/>
              <a:t>20/10/2022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3139177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472288C-7046-4DF2-A07C-799AE4473B52}" type="datetimeFigureOut">
              <a:rPr lang="fr-FR" smtClean="0"/>
              <a:t>20/10/2022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214260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472288C-7046-4DF2-A07C-799AE4473B52}"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407058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472288C-7046-4DF2-A07C-799AE4473B52}"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36171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5600" y="1"/>
            <a:ext cx="11717867" cy="692695"/>
          </a:xfrm>
        </p:spPr>
        <p:txBody>
          <a:bodyPr/>
          <a:lstStyle>
            <a:lvl1pPr algn="ctr">
              <a:defRPr sz="3000"/>
            </a:lvl1p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1EEDFC2C-F9B9-0445-A511-DA4552EF3EEB}" type="slidenum">
              <a:rPr lang="fr-FR"/>
              <a:pPr>
                <a:defRPr/>
              </a:pPr>
              <a:t>‹N°›</a:t>
            </a:fld>
            <a:endParaRPr lang="fr-FR"/>
          </a:p>
        </p:txBody>
      </p:sp>
      <p:pic>
        <p:nvPicPr>
          <p:cNvPr id="8" name="Image 7">
            <a:extLst>
              <a:ext uri="{FF2B5EF4-FFF2-40B4-BE49-F238E27FC236}">
                <a16:creationId xmlns:a16="http://schemas.microsoft.com/office/drawing/2014/main" id="{E9136D02-42EF-4EFC-A633-9C02FB785B9E}"/>
              </a:ext>
            </a:extLst>
          </p:cNvPr>
          <p:cNvPicPr>
            <a:picLocks noChangeAspect="1"/>
          </p:cNvPicPr>
          <p:nvPr userDrawn="1"/>
        </p:nvPicPr>
        <p:blipFill>
          <a:blip r:embed="rId2"/>
          <a:stretch>
            <a:fillRect/>
          </a:stretch>
        </p:blipFill>
        <p:spPr>
          <a:xfrm>
            <a:off x="2950492" y="6347966"/>
            <a:ext cx="1568152" cy="501809"/>
          </a:xfrm>
          <a:prstGeom prst="rect">
            <a:avLst/>
          </a:prstGeom>
        </p:spPr>
      </p:pic>
      <p:pic>
        <p:nvPicPr>
          <p:cNvPr id="10" name="Image 9">
            <a:extLst>
              <a:ext uri="{FF2B5EF4-FFF2-40B4-BE49-F238E27FC236}">
                <a16:creationId xmlns:a16="http://schemas.microsoft.com/office/drawing/2014/main" id="{1850D0B4-74A1-412B-B180-DE7031F1EA87}"/>
              </a:ext>
            </a:extLst>
          </p:cNvPr>
          <p:cNvPicPr>
            <a:picLocks noChangeAspect="1"/>
          </p:cNvPicPr>
          <p:nvPr userDrawn="1"/>
        </p:nvPicPr>
        <p:blipFill>
          <a:blip r:embed="rId3"/>
          <a:stretch>
            <a:fillRect/>
          </a:stretch>
        </p:blipFill>
        <p:spPr>
          <a:xfrm>
            <a:off x="7169302" y="6315660"/>
            <a:ext cx="504056" cy="534115"/>
          </a:xfrm>
          <a:prstGeom prst="rect">
            <a:avLst/>
          </a:prstGeom>
        </p:spPr>
      </p:pic>
      <p:pic>
        <p:nvPicPr>
          <p:cNvPr id="12" name="Image 11">
            <a:extLst>
              <a:ext uri="{FF2B5EF4-FFF2-40B4-BE49-F238E27FC236}">
                <a16:creationId xmlns:a16="http://schemas.microsoft.com/office/drawing/2014/main" id="{0496F20D-0A99-4A83-9D6B-9F4D89A192BD}"/>
              </a:ext>
            </a:extLst>
          </p:cNvPr>
          <p:cNvPicPr>
            <a:picLocks noChangeAspect="1"/>
          </p:cNvPicPr>
          <p:nvPr userDrawn="1"/>
        </p:nvPicPr>
        <p:blipFill>
          <a:blip r:embed="rId4"/>
          <a:stretch>
            <a:fillRect/>
          </a:stretch>
        </p:blipFill>
        <p:spPr>
          <a:xfrm>
            <a:off x="5022699" y="6347966"/>
            <a:ext cx="1819712" cy="514739"/>
          </a:xfrm>
          <a:prstGeom prst="rect">
            <a:avLst/>
          </a:prstGeom>
        </p:spPr>
      </p:pic>
    </p:spTree>
    <p:extLst>
      <p:ext uri="{BB962C8B-B14F-4D97-AF65-F5344CB8AC3E}">
        <p14:creationId xmlns:p14="http://schemas.microsoft.com/office/powerpoint/2010/main" val="27500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souligné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1EEDFC2C-F9B9-0445-A511-DA4552EF3EEB}" type="slidenum">
              <a:rPr lang="fr-FR"/>
              <a:pPr>
                <a:defRPr/>
              </a:pPr>
              <a:t>‹N°›</a:t>
            </a:fld>
            <a:endParaRPr lang="fr-FR"/>
          </a:p>
        </p:txBody>
      </p:sp>
      <p:cxnSp>
        <p:nvCxnSpPr>
          <p:cNvPr id="5" name="Connecteur droit 4"/>
          <p:cNvCxnSpPr/>
          <p:nvPr userDrawn="1"/>
        </p:nvCxnSpPr>
        <p:spPr bwMode="auto">
          <a:xfrm>
            <a:off x="355600" y="1052736"/>
            <a:ext cx="11836400" cy="0"/>
          </a:xfrm>
          <a:prstGeom prst="line">
            <a:avLst/>
          </a:prstGeom>
          <a:noFill/>
          <a:ln w="9525" cap="flat" cmpd="sng" algn="ctr">
            <a:solidFill>
              <a:srgbClr val="11489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286170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sz="quarter" idx="10"/>
          </p:nvPr>
        </p:nvSpPr>
        <p:spPr>
          <a:ln/>
        </p:spPr>
        <p:txBody>
          <a:bodyPr/>
          <a:lstStyle>
            <a:lvl1pPr>
              <a:defRPr/>
            </a:lvl1pPr>
          </a:lstStyle>
          <a:p>
            <a:pPr>
              <a:defRPr/>
            </a:pPr>
            <a:fld id="{E14566E1-232C-D047-AF81-68BEABEA370D}" type="slidenum">
              <a:rPr lang="fr-FR"/>
              <a:pPr>
                <a:defRPr/>
              </a:pPr>
              <a:t>‹N°›</a:t>
            </a:fld>
            <a:endParaRPr lang="fr-FR"/>
          </a:p>
        </p:txBody>
      </p:sp>
    </p:spTree>
    <p:extLst>
      <p:ext uri="{BB962C8B-B14F-4D97-AF65-F5344CB8AC3E}">
        <p14:creationId xmlns:p14="http://schemas.microsoft.com/office/powerpoint/2010/main" val="411275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7054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054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4633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4633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0"/>
          </p:nvPr>
        </p:nvSpPr>
        <p:spPr>
          <a:ln/>
        </p:spPr>
        <p:txBody>
          <a:bodyPr/>
          <a:lstStyle>
            <a:lvl1pPr>
              <a:defRPr/>
            </a:lvl1pPr>
          </a:lstStyle>
          <a:p>
            <a:pPr>
              <a:defRPr/>
            </a:pPr>
            <a:fld id="{A4565F9C-858D-DB4A-B718-B4541E464608}" type="slidenum">
              <a:rPr lang="fr-FR"/>
              <a:pPr>
                <a:defRPr/>
              </a:pPr>
              <a:t>‹N°›</a:t>
            </a:fld>
            <a:endParaRPr lang="fr-FR"/>
          </a:p>
        </p:txBody>
      </p:sp>
      <p:sp>
        <p:nvSpPr>
          <p:cNvPr id="8" name="Titre 1"/>
          <p:cNvSpPr>
            <a:spLocks noGrp="1"/>
          </p:cNvSpPr>
          <p:nvPr>
            <p:ph type="title"/>
          </p:nvPr>
        </p:nvSpPr>
        <p:spPr>
          <a:xfrm>
            <a:off x="355600" y="1"/>
            <a:ext cx="11717867" cy="1025525"/>
          </a:xfrm>
        </p:spPr>
        <p:txBody>
          <a:bodyPr/>
          <a:lstStyle/>
          <a:p>
            <a:r>
              <a:rPr lang="fr-FR"/>
              <a:t>Cliquez et modifiez le titre</a:t>
            </a:r>
          </a:p>
        </p:txBody>
      </p:sp>
    </p:spTree>
    <p:extLst>
      <p:ext uri="{BB962C8B-B14F-4D97-AF65-F5344CB8AC3E}">
        <p14:creationId xmlns:p14="http://schemas.microsoft.com/office/powerpoint/2010/main" val="9319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6"/>
          <p:cNvSpPr>
            <a:spLocks noGrp="1" noChangeArrowheads="1"/>
          </p:cNvSpPr>
          <p:nvPr>
            <p:ph type="sldNum" sz="quarter" idx="10"/>
          </p:nvPr>
        </p:nvSpPr>
        <p:spPr>
          <a:ln/>
        </p:spPr>
        <p:txBody>
          <a:bodyPr/>
          <a:lstStyle>
            <a:lvl1pPr>
              <a:defRPr/>
            </a:lvl1pPr>
          </a:lstStyle>
          <a:p>
            <a:pPr>
              <a:defRPr/>
            </a:pPr>
            <a:fld id="{BBB6CDF6-4C5A-C046-92B8-1E376BA69C03}" type="slidenum">
              <a:rPr lang="fr-FR"/>
              <a:pPr>
                <a:defRPr/>
              </a:pPr>
              <a:t>‹N°›</a:t>
            </a:fld>
            <a:endParaRPr lang="fr-FR"/>
          </a:p>
        </p:txBody>
      </p:sp>
    </p:spTree>
    <p:extLst>
      <p:ext uri="{BB962C8B-B14F-4D97-AF65-F5344CB8AC3E}">
        <p14:creationId xmlns:p14="http://schemas.microsoft.com/office/powerpoint/2010/main" val="8559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9D226E1-E205-0C4F-9220-3B052C7AD213}" type="slidenum">
              <a:rPr lang="fr-FR"/>
              <a:pPr>
                <a:defRPr/>
              </a:pPr>
              <a:t>‹N°›</a:t>
            </a:fld>
            <a:endParaRPr lang="fr-FR"/>
          </a:p>
        </p:txBody>
      </p:sp>
    </p:spTree>
    <p:extLst>
      <p:ext uri="{BB962C8B-B14F-4D97-AF65-F5344CB8AC3E}">
        <p14:creationId xmlns:p14="http://schemas.microsoft.com/office/powerpoint/2010/main" val="19231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472288C-7046-4DF2-A07C-799AE4473B52}"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202286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472288C-7046-4DF2-A07C-799AE4473B52}"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C1C912-88A9-4F2D-B0CB-F1FB0DBC2945}" type="slidenum">
              <a:rPr lang="fr-FR" smtClean="0"/>
              <a:t>‹N°›</a:t>
            </a:fld>
            <a:endParaRPr lang="fr-FR"/>
          </a:p>
        </p:txBody>
      </p:sp>
    </p:spTree>
    <p:extLst>
      <p:ext uri="{BB962C8B-B14F-4D97-AF65-F5344CB8AC3E}">
        <p14:creationId xmlns:p14="http://schemas.microsoft.com/office/powerpoint/2010/main" val="344380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5600" y="1"/>
            <a:ext cx="11717867" cy="1025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372533" y="1700213"/>
            <a:ext cx="10363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30" name="Rectangle 18"/>
          <p:cNvSpPr>
            <a:spLocks noChangeArrowheads="1"/>
          </p:cNvSpPr>
          <p:nvPr userDrawn="1"/>
        </p:nvSpPr>
        <p:spPr bwMode="auto">
          <a:xfrm>
            <a:off x="3860801" y="6248400"/>
            <a:ext cx="7194551"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r" eaLnBrk="1" hangingPunct="1"/>
            <a:r>
              <a:rPr lang="fr-FR" sz="1000" b="0" dirty="0" err="1">
                <a:solidFill>
                  <a:schemeClr val="tx1"/>
                </a:solidFill>
              </a:rPr>
              <a:t>Wavefront</a:t>
            </a:r>
            <a:r>
              <a:rPr lang="fr-FR" sz="1000" b="0" dirty="0">
                <a:solidFill>
                  <a:schemeClr val="tx1"/>
                </a:solidFill>
              </a:rPr>
              <a:t> </a:t>
            </a:r>
            <a:r>
              <a:rPr lang="fr-FR" sz="1000" b="0" dirty="0" err="1">
                <a:solidFill>
                  <a:schemeClr val="tx1"/>
                </a:solidFill>
              </a:rPr>
              <a:t>sensing</a:t>
            </a:r>
            <a:r>
              <a:rPr lang="fr-FR" sz="1000" b="0" dirty="0">
                <a:solidFill>
                  <a:schemeClr val="tx1"/>
                </a:solidFill>
              </a:rPr>
              <a:t> Workshop Porto 2022</a:t>
            </a:r>
          </a:p>
        </p:txBody>
      </p:sp>
      <p:cxnSp>
        <p:nvCxnSpPr>
          <p:cNvPr id="17" name="Connecteur droit 16"/>
          <p:cNvCxnSpPr/>
          <p:nvPr userDrawn="1"/>
        </p:nvCxnSpPr>
        <p:spPr bwMode="auto">
          <a:xfrm>
            <a:off x="355600" y="6291263"/>
            <a:ext cx="11836400" cy="0"/>
          </a:xfrm>
          <a:prstGeom prst="line">
            <a:avLst/>
          </a:prstGeom>
          <a:noFill/>
          <a:ln w="9525" cap="flat" cmpd="sng" algn="ctr">
            <a:solidFill>
              <a:srgbClr val="11489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 name="Rectangle 6"/>
          <p:cNvSpPr>
            <a:spLocks noGrp="1" noChangeArrowheads="1"/>
          </p:cNvSpPr>
          <p:nvPr>
            <p:ph type="sldNum" sz="quarter" idx="4"/>
          </p:nvPr>
        </p:nvSpPr>
        <p:spPr bwMode="auto">
          <a:xfrm>
            <a:off x="11176000" y="6248400"/>
            <a:ext cx="1016000" cy="609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sz="1200" b="0">
                <a:solidFill>
                  <a:schemeClr val="tx1"/>
                </a:solidFill>
                <a:cs typeface="Geneva" charset="0"/>
              </a:defRPr>
            </a:lvl1pPr>
          </a:lstStyle>
          <a:p>
            <a:pPr>
              <a:defRPr/>
            </a:pPr>
            <a:fld id="{99F0CAB2-14CD-3845-84B5-C89C4150BDD6}" type="slidenum">
              <a:rPr lang="fr-FR"/>
              <a:pPr>
                <a:defRPr/>
              </a:pPr>
              <a:t>‹N°›</a:t>
            </a:fld>
            <a:endParaRPr lang="fr-FR"/>
          </a:p>
        </p:txBody>
      </p:sp>
      <p:pic>
        <p:nvPicPr>
          <p:cNvPr id="3" name="Image 2" descr="Logo RF + ONERA RVB.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0707" y="6345571"/>
            <a:ext cx="2508195" cy="476671"/>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40" r:id="rId2"/>
    <p:sldLayoutId id="2147483750" r:id="rId3"/>
    <p:sldLayoutId id="2147483741" r:id="rId4"/>
    <p:sldLayoutId id="2147483742" r:id="rId5"/>
    <p:sldLayoutId id="2147483743" r:id="rId6"/>
    <p:sldLayoutId id="2147483744" r:id="rId7"/>
  </p:sldLayoutIdLst>
  <p:hf hdr="0" ftr="0" dt="0"/>
  <p:txStyles>
    <p:title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Geneva"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mn-cs"/>
        </a:defRPr>
      </a:lvl4pPr>
      <a:lvl5pPr marL="1971675" indent="-179388" algn="l" rtl="0" eaLnBrk="0" fontAlgn="base" hangingPunct="0">
        <a:spcBef>
          <a:spcPct val="20000"/>
        </a:spcBef>
        <a:spcAft>
          <a:spcPct val="0"/>
        </a:spcAft>
        <a:buFont typeface="Arial" charset="0"/>
        <a:buChar char="•"/>
        <a:defRPr sz="2000">
          <a:solidFill>
            <a:schemeClr val="tx1"/>
          </a:solidFill>
          <a:latin typeface="+mn-lt"/>
          <a:ea typeface="Geneva" charset="0"/>
          <a:cs typeface="+mn-cs"/>
        </a:defRPr>
      </a:lvl5pPr>
      <a:lvl6pPr marL="2514600" indent="-228600" algn="l" rtl="0" fontAlgn="base">
        <a:spcBef>
          <a:spcPct val="20000"/>
        </a:spcBef>
        <a:spcAft>
          <a:spcPct val="0"/>
        </a:spcAft>
        <a:buChar char="»"/>
        <a:defRPr sz="2000">
          <a:solidFill>
            <a:schemeClr val="tx1"/>
          </a:solidFill>
          <a:latin typeface="+mn-lt"/>
          <a:ea typeface="Geneva" charset="0"/>
          <a:cs typeface="+mn-cs"/>
        </a:defRPr>
      </a:lvl6pPr>
      <a:lvl7pPr marL="2971800" indent="-228600" algn="l" rtl="0" fontAlgn="base">
        <a:spcBef>
          <a:spcPct val="20000"/>
        </a:spcBef>
        <a:spcAft>
          <a:spcPct val="0"/>
        </a:spcAft>
        <a:buChar char="»"/>
        <a:defRPr sz="2000">
          <a:solidFill>
            <a:schemeClr val="tx1"/>
          </a:solidFill>
          <a:latin typeface="+mn-lt"/>
          <a:ea typeface="Geneva" charset="0"/>
          <a:cs typeface="+mn-cs"/>
        </a:defRPr>
      </a:lvl7pPr>
      <a:lvl8pPr marL="3429000" indent="-228600" algn="l" rtl="0" fontAlgn="base">
        <a:spcBef>
          <a:spcPct val="20000"/>
        </a:spcBef>
        <a:spcAft>
          <a:spcPct val="0"/>
        </a:spcAft>
        <a:buChar char="»"/>
        <a:defRPr sz="2000">
          <a:solidFill>
            <a:schemeClr val="tx1"/>
          </a:solidFill>
          <a:latin typeface="+mn-lt"/>
          <a:ea typeface="Geneva" charset="0"/>
          <a:cs typeface="+mn-cs"/>
        </a:defRPr>
      </a:lvl8pPr>
      <a:lvl9pPr marL="3886200" indent="-228600" algn="l" rtl="0" fontAlgn="base">
        <a:spcBef>
          <a:spcPct val="20000"/>
        </a:spcBef>
        <a:spcAft>
          <a:spcPct val="0"/>
        </a:spcAft>
        <a:buChar char="»"/>
        <a:defRPr sz="2000">
          <a:solidFill>
            <a:schemeClr val="tx1"/>
          </a:solidFill>
          <a:latin typeface="+mn-lt"/>
          <a:ea typeface="Geneva"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2288C-7046-4DF2-A07C-799AE4473B52}" type="datetimeFigureOut">
              <a:rPr lang="fr-FR" smtClean="0"/>
              <a:t>20/10/2022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1C912-88A9-4F2D-B0CB-F1FB0DBC2945}" type="slidenum">
              <a:rPr lang="fr-FR" smtClean="0"/>
              <a:t>‹N°›</a:t>
            </a:fld>
            <a:endParaRPr lang="fr-FR"/>
          </a:p>
        </p:txBody>
      </p:sp>
      <p:pic>
        <p:nvPicPr>
          <p:cNvPr id="7" name="Picture 2" descr="C:\Users\tfusco\Downloads\Image1.png"/>
          <p:cNvPicPr>
            <a:picLocks noChangeArrowheads="1"/>
          </p:cNvPicPr>
          <p:nvPr userDrawn="1"/>
        </p:nvPicPr>
        <p:blipFill>
          <a:blip r:embed="rId13">
            <a:extLst>
              <a:ext uri="{BEBA8EAE-BF5A-486C-A8C5-ECC9F3942E4B}">
                <a14:imgProps xmlns:a14="http://schemas.microsoft.com/office/drawing/2010/main">
                  <a14:imgLayer r:embed="rId14">
                    <a14:imgEffect>
                      <a14:saturation sat="320000"/>
                    </a14:imgEffect>
                    <a14:imgEffect>
                      <a14:brightnessContrast bright="7000" contrast="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5191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80.png"/><Relationship Id="rId18" Type="http://schemas.openxmlformats.org/officeDocument/2006/relationships/image" Target="../media/image340.png"/><Relationship Id="rId3" Type="http://schemas.openxmlformats.org/officeDocument/2006/relationships/image" Target="../media/image27.png"/><Relationship Id="rId21"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360.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1.png"/><Relationship Id="rId11" Type="http://schemas.openxmlformats.org/officeDocument/2006/relationships/image" Target="../media/image38.png"/><Relationship Id="rId5" Type="http://schemas.openxmlformats.org/officeDocument/2006/relationships/image" Target="../media/image260.png"/><Relationship Id="rId10" Type="http://schemas.openxmlformats.org/officeDocument/2006/relationships/image" Target="../media/image300.png"/><Relationship Id="rId19" Type="http://schemas.openxmlformats.org/officeDocument/2006/relationships/image" Target="../media/image351.png"/><Relationship Id="rId4" Type="http://schemas.openxmlformats.org/officeDocument/2006/relationships/image" Target="../media/image250.png"/><Relationship Id="rId9" Type="http://schemas.openxmlformats.org/officeDocument/2006/relationships/image" Target="../media/image37.png"/><Relationship Id="rId22"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7.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390.png"/><Relationship Id="rId4" Type="http://schemas.openxmlformats.org/officeDocument/2006/relationships/image" Target="../media/image40.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microsoft.com/office/2007/relationships/hdphoto" Target="../media/hdphoto6.wdp"/><Relationship Id="rId18" Type="http://schemas.microsoft.com/office/2007/relationships/hdphoto" Target="../media/hdphoto8.wdp"/><Relationship Id="rId26" Type="http://schemas.microsoft.com/office/2007/relationships/hdphoto" Target="../media/hdphoto12.wdp"/><Relationship Id="rId3" Type="http://schemas.microsoft.com/office/2007/relationships/hdphoto" Target="../media/hdphoto2.wdp"/><Relationship Id="rId21" Type="http://schemas.openxmlformats.org/officeDocument/2006/relationships/image" Target="../media/image61.png"/><Relationship Id="rId34" Type="http://schemas.openxmlformats.org/officeDocument/2006/relationships/image" Target="../media/image67.png"/><Relationship Id="rId7" Type="http://schemas.microsoft.com/office/2007/relationships/hdphoto" Target="../media/hdphoto3.wdp"/><Relationship Id="rId12" Type="http://schemas.openxmlformats.org/officeDocument/2006/relationships/image" Target="../media/image56.png"/><Relationship Id="rId17" Type="http://schemas.openxmlformats.org/officeDocument/2006/relationships/image" Target="../media/image59.png"/><Relationship Id="rId25" Type="http://schemas.openxmlformats.org/officeDocument/2006/relationships/image" Target="../media/image63.png"/><Relationship Id="rId33" Type="http://schemas.openxmlformats.org/officeDocument/2006/relationships/image" Target="../media/image66.jpeg"/><Relationship Id="rId2" Type="http://schemas.openxmlformats.org/officeDocument/2006/relationships/image" Target="../media/image50.png"/><Relationship Id="rId16" Type="http://schemas.microsoft.com/office/2007/relationships/hdphoto" Target="../media/hdphoto7.wdp"/><Relationship Id="rId20" Type="http://schemas.microsoft.com/office/2007/relationships/hdphoto" Target="../media/hdphoto9.wdp"/><Relationship Id="rId29" Type="http://schemas.openxmlformats.org/officeDocument/2006/relationships/image" Target="../media/image64.png"/><Relationship Id="rId1" Type="http://schemas.openxmlformats.org/officeDocument/2006/relationships/slideLayout" Target="../slideLayouts/slideLayout9.xml"/><Relationship Id="rId6" Type="http://schemas.openxmlformats.org/officeDocument/2006/relationships/image" Target="../media/image53.png"/><Relationship Id="rId11" Type="http://schemas.microsoft.com/office/2007/relationships/hdphoto" Target="../media/hdphoto5.wdp"/><Relationship Id="rId24" Type="http://schemas.microsoft.com/office/2007/relationships/hdphoto" Target="../media/hdphoto11.wdp"/><Relationship Id="rId32" Type="http://schemas.microsoft.com/office/2007/relationships/hdphoto" Target="../media/hdphoto14.wdp"/><Relationship Id="rId5" Type="http://schemas.openxmlformats.org/officeDocument/2006/relationships/image" Target="../media/image52.png"/><Relationship Id="rId15" Type="http://schemas.openxmlformats.org/officeDocument/2006/relationships/image" Target="../media/image58.png"/><Relationship Id="rId23" Type="http://schemas.openxmlformats.org/officeDocument/2006/relationships/image" Target="../media/image62.png"/><Relationship Id="rId28" Type="http://schemas.openxmlformats.org/officeDocument/2006/relationships/hyperlink" Target="mailto:Benoit.Neichel@lam.fr" TargetMode="External"/><Relationship Id="rId10" Type="http://schemas.openxmlformats.org/officeDocument/2006/relationships/image" Target="../media/image55.png"/><Relationship Id="rId19" Type="http://schemas.openxmlformats.org/officeDocument/2006/relationships/image" Target="../media/image60.png"/><Relationship Id="rId31" Type="http://schemas.openxmlformats.org/officeDocument/2006/relationships/image" Target="../media/image65.png"/><Relationship Id="rId4" Type="http://schemas.openxmlformats.org/officeDocument/2006/relationships/image" Target="../media/image51.jpeg"/><Relationship Id="rId9" Type="http://schemas.microsoft.com/office/2007/relationships/hdphoto" Target="../media/hdphoto4.wdp"/><Relationship Id="rId14" Type="http://schemas.openxmlformats.org/officeDocument/2006/relationships/image" Target="../media/image57.png"/><Relationship Id="rId22" Type="http://schemas.microsoft.com/office/2007/relationships/hdphoto" Target="../media/hdphoto10.wdp"/><Relationship Id="rId27" Type="http://schemas.openxmlformats.org/officeDocument/2006/relationships/hyperlink" Target="mailto:Thierry.Fusco@onera.fr" TargetMode="External"/><Relationship Id="rId30" Type="http://schemas.microsoft.com/office/2007/relationships/hdphoto" Target="../media/hdphoto13.wdp"/><Relationship Id="rId8"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68.png"/><Relationship Id="rId7" Type="http://schemas.openxmlformats.org/officeDocument/2006/relationships/image" Target="../media/image51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70.jpg"/><Relationship Id="rId4" Type="http://schemas.openxmlformats.org/officeDocument/2006/relationships/image" Target="../media/image69.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1.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Espace réservé du numéro de diapositive 3"/>
          <p:cNvSpPr>
            <a:spLocks noGrp="1"/>
          </p:cNvSpPr>
          <p:nvPr>
            <p:ph type="sldNum" sz="quarter" idx="10"/>
          </p:nvPr>
        </p:nvSpPr>
        <p:spPr>
          <a:noFill/>
        </p:spPr>
        <p:txBody>
          <a:bodyPr/>
          <a:lstStyle>
            <a:lvl1pPr>
              <a:defRPr sz="1800" b="1">
                <a:solidFill>
                  <a:srgbClr val="00509A"/>
                </a:solidFill>
                <a:latin typeface="Arial" charset="0"/>
                <a:ea typeface="ＭＳ Ｐゴシック" charset="0"/>
                <a:cs typeface="ＭＳ Ｐゴシック" charset="0"/>
              </a:defRPr>
            </a:lvl1pPr>
            <a:lvl2pPr marL="557213" indent="-214313">
              <a:defRPr sz="1800" b="1">
                <a:solidFill>
                  <a:srgbClr val="00509A"/>
                </a:solidFill>
                <a:latin typeface="Arial" charset="0"/>
                <a:ea typeface="ＭＳ Ｐゴシック" charset="0"/>
              </a:defRPr>
            </a:lvl2pPr>
            <a:lvl3pPr marL="857250" indent="-171450">
              <a:defRPr sz="1800" b="1">
                <a:solidFill>
                  <a:srgbClr val="00509A"/>
                </a:solidFill>
                <a:latin typeface="Arial" charset="0"/>
                <a:ea typeface="ＭＳ Ｐゴシック" charset="0"/>
              </a:defRPr>
            </a:lvl3pPr>
            <a:lvl4pPr marL="1200150" indent="-171450">
              <a:defRPr sz="1800" b="1">
                <a:solidFill>
                  <a:srgbClr val="00509A"/>
                </a:solidFill>
                <a:latin typeface="Arial" charset="0"/>
                <a:ea typeface="ＭＳ Ｐゴシック" charset="0"/>
              </a:defRPr>
            </a:lvl4pPr>
            <a:lvl5pPr marL="1543050" indent="-171450">
              <a:defRPr sz="1800" b="1">
                <a:solidFill>
                  <a:srgbClr val="00509A"/>
                </a:solidFill>
                <a:latin typeface="Arial" charset="0"/>
                <a:ea typeface="ＭＳ Ｐゴシック" charset="0"/>
              </a:defRPr>
            </a:lvl5pPr>
            <a:lvl6pPr marL="1885950" indent="-171450" eaLnBrk="0" fontAlgn="base" hangingPunct="0">
              <a:spcBef>
                <a:spcPct val="0"/>
              </a:spcBef>
              <a:spcAft>
                <a:spcPct val="0"/>
              </a:spcAft>
              <a:defRPr sz="1800" b="1">
                <a:solidFill>
                  <a:srgbClr val="00509A"/>
                </a:solidFill>
                <a:latin typeface="Arial" charset="0"/>
                <a:ea typeface="ＭＳ Ｐゴシック" charset="0"/>
              </a:defRPr>
            </a:lvl6pPr>
            <a:lvl7pPr marL="2228850" indent="-171450" eaLnBrk="0" fontAlgn="base" hangingPunct="0">
              <a:spcBef>
                <a:spcPct val="0"/>
              </a:spcBef>
              <a:spcAft>
                <a:spcPct val="0"/>
              </a:spcAft>
              <a:defRPr sz="1800" b="1">
                <a:solidFill>
                  <a:srgbClr val="00509A"/>
                </a:solidFill>
                <a:latin typeface="Arial" charset="0"/>
                <a:ea typeface="ＭＳ Ｐゴシック" charset="0"/>
              </a:defRPr>
            </a:lvl7pPr>
            <a:lvl8pPr marL="2571750" indent="-171450" eaLnBrk="0" fontAlgn="base" hangingPunct="0">
              <a:spcBef>
                <a:spcPct val="0"/>
              </a:spcBef>
              <a:spcAft>
                <a:spcPct val="0"/>
              </a:spcAft>
              <a:defRPr sz="1800" b="1">
                <a:solidFill>
                  <a:srgbClr val="00509A"/>
                </a:solidFill>
                <a:latin typeface="Arial" charset="0"/>
                <a:ea typeface="ＭＳ Ｐゴシック" charset="0"/>
              </a:defRPr>
            </a:lvl8pPr>
            <a:lvl9pPr marL="2914650" indent="-171450" eaLnBrk="0" fontAlgn="base" hangingPunct="0">
              <a:spcBef>
                <a:spcPct val="0"/>
              </a:spcBef>
              <a:spcAft>
                <a:spcPct val="0"/>
              </a:spcAft>
              <a:defRPr sz="1800" b="1">
                <a:solidFill>
                  <a:srgbClr val="00509A"/>
                </a:solidFill>
                <a:latin typeface="Arial" charset="0"/>
                <a:ea typeface="ＭＳ Ｐゴシック" charset="0"/>
              </a:defRPr>
            </a:lvl9pPr>
          </a:lstStyle>
          <a:p>
            <a:fld id="{2C2AF848-9437-B84D-A0C4-D8124FE3B664}" type="slidenum">
              <a:rPr lang="fr-FR" sz="900" b="0">
                <a:solidFill>
                  <a:schemeClr val="tx1"/>
                </a:solidFill>
                <a:cs typeface="Geneva" charset="0"/>
              </a:rPr>
              <a:pPr/>
              <a:t>1</a:t>
            </a:fld>
            <a:endParaRPr lang="fr-FR" sz="900" b="0">
              <a:solidFill>
                <a:schemeClr val="tx1"/>
              </a:solidFill>
              <a:cs typeface="Geneva" charset="0"/>
            </a:endParaRPr>
          </a:p>
        </p:txBody>
      </p:sp>
      <p:pic>
        <p:nvPicPr>
          <p:cNvPr id="3" name="Image 2">
            <a:extLst>
              <a:ext uri="{FF2B5EF4-FFF2-40B4-BE49-F238E27FC236}">
                <a16:creationId xmlns:a16="http://schemas.microsoft.com/office/drawing/2014/main" id="{BCEFADB6-724E-490D-A611-32F80C459C89}"/>
              </a:ext>
            </a:extLst>
          </p:cNvPr>
          <p:cNvPicPr>
            <a:picLocks noChangeAspect="1"/>
          </p:cNvPicPr>
          <p:nvPr/>
        </p:nvPicPr>
        <p:blipFill>
          <a:blip r:embed="rId3"/>
          <a:stretch>
            <a:fillRect/>
          </a:stretch>
        </p:blipFill>
        <p:spPr>
          <a:xfrm>
            <a:off x="6816080" y="260648"/>
            <a:ext cx="3173948" cy="1015663"/>
          </a:xfrm>
          <a:prstGeom prst="rect">
            <a:avLst/>
          </a:prstGeom>
        </p:spPr>
      </p:pic>
      <p:sp>
        <p:nvSpPr>
          <p:cNvPr id="4" name="ZoneTexte 3">
            <a:extLst>
              <a:ext uri="{FF2B5EF4-FFF2-40B4-BE49-F238E27FC236}">
                <a16:creationId xmlns:a16="http://schemas.microsoft.com/office/drawing/2014/main" id="{5D175A89-14DD-4DDA-98B4-2E3FD5D39F65}"/>
              </a:ext>
            </a:extLst>
          </p:cNvPr>
          <p:cNvSpPr txBox="1"/>
          <p:nvPr/>
        </p:nvSpPr>
        <p:spPr>
          <a:xfrm>
            <a:off x="3503714" y="2456893"/>
            <a:ext cx="184731" cy="369332"/>
          </a:xfrm>
          <a:prstGeom prst="rect">
            <a:avLst/>
          </a:prstGeom>
          <a:noFill/>
        </p:spPr>
        <p:txBody>
          <a:bodyPr wrap="none" rtlCol="0">
            <a:spAutoFit/>
          </a:bodyPr>
          <a:lstStyle/>
          <a:p>
            <a:endParaRPr lang="fr-FR" sz="1800" dirty="0"/>
          </a:p>
        </p:txBody>
      </p:sp>
      <p:sp>
        <p:nvSpPr>
          <p:cNvPr id="16" name="ZoneTexte 15">
            <a:extLst>
              <a:ext uri="{FF2B5EF4-FFF2-40B4-BE49-F238E27FC236}">
                <a16:creationId xmlns:a16="http://schemas.microsoft.com/office/drawing/2014/main" id="{CB551284-5E0F-4D85-AD45-F943C23F91D3}"/>
              </a:ext>
            </a:extLst>
          </p:cNvPr>
          <p:cNvSpPr txBox="1"/>
          <p:nvPr/>
        </p:nvSpPr>
        <p:spPr>
          <a:xfrm>
            <a:off x="1847528" y="2053235"/>
            <a:ext cx="9375919" cy="1938992"/>
          </a:xfrm>
          <a:prstGeom prst="rect">
            <a:avLst/>
          </a:prstGeom>
          <a:noFill/>
        </p:spPr>
        <p:txBody>
          <a:bodyPr wrap="square" rtlCol="0">
            <a:spAutoFit/>
          </a:bodyPr>
          <a:lstStyle/>
          <a:p>
            <a:pPr algn="ctr"/>
            <a:r>
              <a:rPr lang="en-US" sz="4000" dirty="0"/>
              <a:t>Dynamic, optical gain compensation and phase unwrapping </a:t>
            </a:r>
            <a:br>
              <a:rPr lang="en-US" sz="4000" dirty="0"/>
            </a:br>
            <a:r>
              <a:rPr lang="en-US" sz="4000" dirty="0"/>
              <a:t>for the Zernike Wave-Front Sensor</a:t>
            </a:r>
            <a:endParaRPr lang="fr-FR" sz="4000" dirty="0"/>
          </a:p>
        </p:txBody>
      </p:sp>
      <p:pic>
        <p:nvPicPr>
          <p:cNvPr id="9" name="Image 8">
            <a:extLst>
              <a:ext uri="{FF2B5EF4-FFF2-40B4-BE49-F238E27FC236}">
                <a16:creationId xmlns:a16="http://schemas.microsoft.com/office/drawing/2014/main" id="{D6B752DB-385E-4074-9721-F47646CD8E3A}"/>
              </a:ext>
            </a:extLst>
          </p:cNvPr>
          <p:cNvPicPr>
            <a:picLocks noChangeAspect="1"/>
          </p:cNvPicPr>
          <p:nvPr/>
        </p:nvPicPr>
        <p:blipFill>
          <a:blip r:embed="rId4"/>
          <a:stretch>
            <a:fillRect/>
          </a:stretch>
        </p:blipFill>
        <p:spPr>
          <a:xfrm>
            <a:off x="7320136" y="5316835"/>
            <a:ext cx="1454433" cy="1541165"/>
          </a:xfrm>
          <a:prstGeom prst="rect">
            <a:avLst/>
          </a:prstGeom>
        </p:spPr>
      </p:pic>
      <p:sp>
        <p:nvSpPr>
          <p:cNvPr id="10" name="ZoneTexte 9">
            <a:extLst>
              <a:ext uri="{FF2B5EF4-FFF2-40B4-BE49-F238E27FC236}">
                <a16:creationId xmlns:a16="http://schemas.microsoft.com/office/drawing/2014/main" id="{6E25FA65-EFCB-4FF8-96A7-C692457DD3FA}"/>
              </a:ext>
            </a:extLst>
          </p:cNvPr>
          <p:cNvSpPr txBox="1"/>
          <p:nvPr/>
        </p:nvSpPr>
        <p:spPr>
          <a:xfrm>
            <a:off x="968552" y="4236203"/>
            <a:ext cx="10254895" cy="707886"/>
          </a:xfrm>
          <a:prstGeom prst="rect">
            <a:avLst/>
          </a:prstGeom>
          <a:noFill/>
        </p:spPr>
        <p:txBody>
          <a:bodyPr wrap="square" rtlCol="0">
            <a:spAutoFit/>
          </a:bodyPr>
          <a:lstStyle/>
          <a:p>
            <a:r>
              <a:rPr lang="fr-FR" sz="2000" dirty="0">
                <a:solidFill>
                  <a:schemeClr val="tx1"/>
                </a:solidFill>
              </a:rPr>
              <a:t>Mahawa CISSE</a:t>
            </a:r>
            <a:r>
              <a:rPr lang="fr-FR" sz="2000" b="0" dirty="0">
                <a:solidFill>
                  <a:schemeClr val="tx1"/>
                </a:solidFill>
              </a:rPr>
              <a:t>, Vincent CHAMBOULEYRON, Olivier FAUVARQUE, Charlotte BOND, Nicolas LEVRAUD, Jean-François SAUVAGE, Benoît NEICHEL, Thierry FUSCO</a:t>
            </a:r>
          </a:p>
        </p:txBody>
      </p:sp>
      <p:pic>
        <p:nvPicPr>
          <p:cNvPr id="6" name="Image 5">
            <a:extLst>
              <a:ext uri="{FF2B5EF4-FFF2-40B4-BE49-F238E27FC236}">
                <a16:creationId xmlns:a16="http://schemas.microsoft.com/office/drawing/2014/main" id="{B12560C2-6674-4934-8E92-6A42292E6392}"/>
              </a:ext>
            </a:extLst>
          </p:cNvPr>
          <p:cNvPicPr>
            <a:picLocks noChangeAspect="1"/>
          </p:cNvPicPr>
          <p:nvPr/>
        </p:nvPicPr>
        <p:blipFill>
          <a:blip r:embed="rId5"/>
          <a:stretch>
            <a:fillRect/>
          </a:stretch>
        </p:blipFill>
        <p:spPr>
          <a:xfrm>
            <a:off x="1847528" y="5291875"/>
            <a:ext cx="5256584" cy="1486922"/>
          </a:xfrm>
          <a:prstGeom prst="rect">
            <a:avLst/>
          </a:prstGeom>
        </p:spPr>
      </p:pic>
    </p:spTree>
    <p:extLst>
      <p:ext uri="{BB962C8B-B14F-4D97-AF65-F5344CB8AC3E}">
        <p14:creationId xmlns:p14="http://schemas.microsoft.com/office/powerpoint/2010/main" val="165276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e 250">
            <a:extLst>
              <a:ext uri="{FF2B5EF4-FFF2-40B4-BE49-F238E27FC236}">
                <a16:creationId xmlns:a16="http://schemas.microsoft.com/office/drawing/2014/main" id="{93619D89-897B-4D59-86C3-DA1856186C84}"/>
              </a:ext>
            </a:extLst>
          </p:cNvPr>
          <p:cNvGrpSpPr/>
          <p:nvPr/>
        </p:nvGrpSpPr>
        <p:grpSpPr>
          <a:xfrm>
            <a:off x="7496065" y="2402140"/>
            <a:ext cx="4102360" cy="3272920"/>
            <a:chOff x="4971" y="2346468"/>
            <a:chExt cx="4102360" cy="3272920"/>
          </a:xfrm>
        </p:grpSpPr>
        <p:pic>
          <p:nvPicPr>
            <p:cNvPr id="252" name="Image 251">
              <a:extLst>
                <a:ext uri="{FF2B5EF4-FFF2-40B4-BE49-F238E27FC236}">
                  <a16:creationId xmlns:a16="http://schemas.microsoft.com/office/drawing/2014/main" id="{CBE56C72-00AE-475B-8F9B-A63614410B92}"/>
                </a:ext>
              </a:extLst>
            </p:cNvPr>
            <p:cNvPicPr>
              <a:picLocks noChangeAspect="1"/>
            </p:cNvPicPr>
            <p:nvPr/>
          </p:nvPicPr>
          <p:blipFill rotWithShape="1">
            <a:blip r:embed="rId3"/>
            <a:srcRect l="2972" t="6110" r="8766"/>
            <a:stretch/>
          </p:blipFill>
          <p:spPr>
            <a:xfrm>
              <a:off x="4971" y="2346468"/>
              <a:ext cx="4102360" cy="3272920"/>
            </a:xfrm>
            <a:prstGeom prst="rect">
              <a:avLst/>
            </a:prstGeom>
          </p:spPr>
        </p:pic>
        <p:cxnSp>
          <p:nvCxnSpPr>
            <p:cNvPr id="253" name="Connecteur droit 252">
              <a:extLst>
                <a:ext uri="{FF2B5EF4-FFF2-40B4-BE49-F238E27FC236}">
                  <a16:creationId xmlns:a16="http://schemas.microsoft.com/office/drawing/2014/main" id="{DD81A9C8-1FB9-44FB-A968-FEF29C6B22E3}"/>
                </a:ext>
              </a:extLst>
            </p:cNvPr>
            <p:cNvCxnSpPr/>
            <p:nvPr/>
          </p:nvCxnSpPr>
          <p:spPr bwMode="auto">
            <a:xfrm>
              <a:off x="439619" y="4509901"/>
              <a:ext cx="3614009"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4" name="Connecteur droit 253">
              <a:extLst>
                <a:ext uri="{FF2B5EF4-FFF2-40B4-BE49-F238E27FC236}">
                  <a16:creationId xmlns:a16="http://schemas.microsoft.com/office/drawing/2014/main" id="{3E8E48F7-6054-4FF3-99BA-DF0745537622}"/>
                </a:ext>
              </a:extLst>
            </p:cNvPr>
            <p:cNvCxnSpPr>
              <a:cxnSpLocks/>
            </p:cNvCxnSpPr>
            <p:nvPr/>
          </p:nvCxnSpPr>
          <p:spPr bwMode="auto">
            <a:xfrm>
              <a:off x="2267150" y="2475175"/>
              <a:ext cx="0" cy="2689377"/>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2" name="Titre 1">
            <a:extLst>
              <a:ext uri="{FF2B5EF4-FFF2-40B4-BE49-F238E27FC236}">
                <a16:creationId xmlns:a16="http://schemas.microsoft.com/office/drawing/2014/main" id="{8D80BE98-F1A6-458B-96FB-43C2BE1A2DD0}"/>
              </a:ext>
            </a:extLst>
          </p:cNvPr>
          <p:cNvSpPr>
            <a:spLocks noGrp="1"/>
          </p:cNvSpPr>
          <p:nvPr>
            <p:ph type="title"/>
          </p:nvPr>
        </p:nvSpPr>
        <p:spPr>
          <a:xfrm>
            <a:off x="1790700" y="-28279"/>
            <a:ext cx="8788400" cy="609601"/>
          </a:xfrm>
        </p:spPr>
        <p:txBody>
          <a:bodyPr/>
          <a:lstStyle/>
          <a:p>
            <a:pPr algn="ctr"/>
            <a:r>
              <a:rPr lang="fr-FR" sz="3000" dirty="0"/>
              <a:t>The Phase-</a:t>
            </a:r>
            <a:r>
              <a:rPr lang="fr-FR" sz="3000" dirty="0" err="1"/>
              <a:t>Shifted</a:t>
            </a:r>
            <a:r>
              <a:rPr lang="fr-FR" sz="3000" dirty="0"/>
              <a:t> ZWFS</a:t>
            </a:r>
          </a:p>
        </p:txBody>
      </p:sp>
      <p:sp>
        <p:nvSpPr>
          <p:cNvPr id="4" name="Espace réservé du numéro de diapositive 3">
            <a:extLst>
              <a:ext uri="{FF2B5EF4-FFF2-40B4-BE49-F238E27FC236}">
                <a16:creationId xmlns:a16="http://schemas.microsoft.com/office/drawing/2014/main" id="{ECDD165F-F13E-4624-A4F6-0997C19623DF}"/>
              </a:ext>
            </a:extLst>
          </p:cNvPr>
          <p:cNvSpPr>
            <a:spLocks noGrp="1"/>
          </p:cNvSpPr>
          <p:nvPr>
            <p:ph type="sldNum" sz="quarter" idx="10"/>
          </p:nvPr>
        </p:nvSpPr>
        <p:spPr>
          <a:xfrm>
            <a:off x="11162612" y="6250319"/>
            <a:ext cx="1016000" cy="609600"/>
          </a:xfrm>
        </p:spPr>
        <p:txBody>
          <a:bodyPr/>
          <a:lstStyle/>
          <a:p>
            <a:pPr>
              <a:defRPr/>
            </a:pPr>
            <a:fld id="{1EEDFC2C-F9B9-0445-A511-DA4552EF3EEB}" type="slidenum">
              <a:rPr lang="fr-FR" smtClean="0"/>
              <a:pPr>
                <a:defRPr/>
              </a:pPr>
              <a:t>10</a:t>
            </a:fld>
            <a:endParaRPr lang="fr-FR" dirty="0"/>
          </a:p>
        </p:txBody>
      </p:sp>
      <p:grpSp>
        <p:nvGrpSpPr>
          <p:cNvPr id="122" name="Groupe 121">
            <a:extLst>
              <a:ext uri="{FF2B5EF4-FFF2-40B4-BE49-F238E27FC236}">
                <a16:creationId xmlns:a16="http://schemas.microsoft.com/office/drawing/2014/main" id="{E7DB5508-A49B-45DF-8D29-C4BFBAD4F77F}"/>
              </a:ext>
            </a:extLst>
          </p:cNvPr>
          <p:cNvGrpSpPr/>
          <p:nvPr/>
        </p:nvGrpSpPr>
        <p:grpSpPr>
          <a:xfrm rot="10800000">
            <a:off x="9926652" y="1162009"/>
            <a:ext cx="1890808" cy="747767"/>
            <a:chOff x="241797" y="5132820"/>
            <a:chExt cx="1890808" cy="747767"/>
          </a:xfrm>
        </p:grpSpPr>
        <p:cxnSp>
          <p:nvCxnSpPr>
            <p:cNvPr id="123" name="Connecteur droit 122">
              <a:extLst>
                <a:ext uri="{FF2B5EF4-FFF2-40B4-BE49-F238E27FC236}">
                  <a16:creationId xmlns:a16="http://schemas.microsoft.com/office/drawing/2014/main" id="{D2F982F9-C6E0-427C-AD3A-8B53B424132E}"/>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id="{DC76730B-B7FD-459C-A7D3-55A9B1BA0276}"/>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133CAC2C-F921-4CC9-99EB-EC871704C9AC}"/>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1FD57BFD-172D-4EE4-84D4-06DE99A35F87}"/>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6358039D-B92D-4220-B4E9-07BD4953C993}"/>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8" name="ZoneTexte 19">
              <a:extLst>
                <a:ext uri="{FF2B5EF4-FFF2-40B4-BE49-F238E27FC236}">
                  <a16:creationId xmlns:a16="http://schemas.microsoft.com/office/drawing/2014/main" id="{F2EDEE25-0758-4C30-BF1A-F000757C2C64}"/>
                </a:ext>
              </a:extLst>
            </p:cNvPr>
            <p:cNvSpPr txBox="1"/>
            <p:nvPr/>
          </p:nvSpPr>
          <p:spPr>
            <a:xfrm rot="10800000">
              <a:off x="816263" y="5557422"/>
              <a:ext cx="1316342" cy="32316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500" b="0" i="0" u="none" strike="noStrike" kern="1200" cap="none" spc="0" baseline="0" dirty="0">
                  <a:solidFill>
                    <a:srgbClr val="000000"/>
                  </a:solidFill>
                  <a:uFillTx/>
                  <a:latin typeface="Calibri"/>
                </a:rPr>
                <a:t>P=1.06λ /d</a:t>
              </a:r>
            </a:p>
          </p:txBody>
        </p:sp>
        <p:cxnSp>
          <p:nvCxnSpPr>
            <p:cNvPr id="129" name="Connecteur droit avec flèche 128">
              <a:extLst>
                <a:ext uri="{FF2B5EF4-FFF2-40B4-BE49-F238E27FC236}">
                  <a16:creationId xmlns:a16="http://schemas.microsoft.com/office/drawing/2014/main" id="{28652535-695A-4804-A75A-44F85A4065B2}"/>
                </a:ext>
              </a:extLst>
            </p:cNvPr>
            <p:cNvCxnSpPr/>
            <p:nvPr/>
          </p:nvCxnSpPr>
          <p:spPr>
            <a:xfrm>
              <a:off x="1162976" y="5557422"/>
              <a:ext cx="470517"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a:extLst>
                <a:ext uri="{FF2B5EF4-FFF2-40B4-BE49-F238E27FC236}">
                  <a16:creationId xmlns:a16="http://schemas.microsoft.com/office/drawing/2014/main" id="{A59B5763-92B4-4094-807E-3E7CDE20ABFA}"/>
                </a:ext>
              </a:extLst>
            </p:cNvPr>
            <p:cNvCxnSpPr>
              <a:cxnSpLocks/>
            </p:cNvCxnSpPr>
            <p:nvPr/>
          </p:nvCxnSpPr>
          <p:spPr>
            <a:xfrm flipV="1">
              <a:off x="1082302" y="5132820"/>
              <a:ext cx="0" cy="368423"/>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ZoneTexte 18">
              <a:extLst>
                <a:ext uri="{FF2B5EF4-FFF2-40B4-BE49-F238E27FC236}">
                  <a16:creationId xmlns:a16="http://schemas.microsoft.com/office/drawing/2014/main" id="{59454534-1E63-4133-9E8D-922050DC0EBC}"/>
                </a:ext>
              </a:extLst>
            </p:cNvPr>
            <p:cNvSpPr txBox="1"/>
            <p:nvPr/>
          </p:nvSpPr>
          <p:spPr>
            <a:xfrm rot="10800000">
              <a:off x="241797" y="5147747"/>
              <a:ext cx="846396" cy="3231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500" b="0" i="0" u="none" strike="noStrike" kern="0" cap="none" spc="0" baseline="0" dirty="0">
                  <a:solidFill>
                    <a:srgbClr val="000000"/>
                  </a:solidFill>
                  <a:uFillTx/>
                  <a:latin typeface="Calibri"/>
                </a:rPr>
                <a:t>δ </a:t>
              </a:r>
              <a:r>
                <a:rPr lang="fr-FR" sz="1500" b="0" i="0" u="none" strike="noStrike" kern="0" cap="none" spc="0" baseline="0" dirty="0">
                  <a:solidFill>
                    <a:srgbClr val="000000"/>
                  </a:solidFill>
                  <a:uFillTx/>
                  <a:latin typeface="Calibri"/>
                </a:rPr>
                <a:t>=-</a:t>
              </a:r>
              <a:r>
                <a:rPr lang="fr-FR" sz="1500" b="0" i="0" u="none" strike="noStrike" kern="1200" cap="none" spc="0" baseline="0" dirty="0">
                  <a:solidFill>
                    <a:srgbClr val="000000"/>
                  </a:solidFill>
                  <a:uFillTx/>
                  <a:latin typeface="Calibri"/>
                </a:rPr>
                <a:t>λ/4</a:t>
              </a:r>
            </a:p>
          </p:txBody>
        </p:sp>
      </p:grpSp>
      <p:grpSp>
        <p:nvGrpSpPr>
          <p:cNvPr id="132" name="Groupe 131">
            <a:extLst>
              <a:ext uri="{FF2B5EF4-FFF2-40B4-BE49-F238E27FC236}">
                <a16:creationId xmlns:a16="http://schemas.microsoft.com/office/drawing/2014/main" id="{29B33E75-4E33-4ACE-9ECB-53520E6104C1}"/>
              </a:ext>
            </a:extLst>
          </p:cNvPr>
          <p:cNvGrpSpPr/>
          <p:nvPr/>
        </p:nvGrpSpPr>
        <p:grpSpPr>
          <a:xfrm>
            <a:off x="7735173" y="1155563"/>
            <a:ext cx="1779034" cy="747938"/>
            <a:chOff x="816263" y="5132649"/>
            <a:chExt cx="1779034" cy="747938"/>
          </a:xfrm>
        </p:grpSpPr>
        <p:cxnSp>
          <p:nvCxnSpPr>
            <p:cNvPr id="133" name="Connecteur droit 132">
              <a:extLst>
                <a:ext uri="{FF2B5EF4-FFF2-40B4-BE49-F238E27FC236}">
                  <a16:creationId xmlns:a16="http://schemas.microsoft.com/office/drawing/2014/main" id="{F1C3001E-F292-4DBD-9BE3-838380EC7823}"/>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id="{C5B4DC7F-C33C-4672-9697-B9142DA6F69E}"/>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1FAAE2B8-9BA1-4779-B4EC-B0AF00495080}"/>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E281A5D2-6714-49CD-9E18-D834F6AFD213}"/>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55B6F0D4-E658-4DA5-8310-8035760C8981}"/>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ZoneTexte 19">
              <a:extLst>
                <a:ext uri="{FF2B5EF4-FFF2-40B4-BE49-F238E27FC236}">
                  <a16:creationId xmlns:a16="http://schemas.microsoft.com/office/drawing/2014/main" id="{E58C4A11-1172-4DCA-BCBD-C454A6D5A9BA}"/>
                </a:ext>
              </a:extLst>
            </p:cNvPr>
            <p:cNvSpPr txBox="1"/>
            <p:nvPr/>
          </p:nvSpPr>
          <p:spPr>
            <a:xfrm>
              <a:off x="816263" y="5557422"/>
              <a:ext cx="1316342" cy="32316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500" b="0" i="0" u="none" strike="noStrike" kern="1200" cap="none" spc="0" baseline="0" dirty="0">
                  <a:solidFill>
                    <a:srgbClr val="000000"/>
                  </a:solidFill>
                  <a:uFillTx/>
                  <a:latin typeface="Calibri"/>
                </a:rPr>
                <a:t>P=1.06λ /d</a:t>
              </a:r>
            </a:p>
          </p:txBody>
        </p:sp>
        <p:cxnSp>
          <p:nvCxnSpPr>
            <p:cNvPr id="139" name="Connecteur droit avec flèche 138">
              <a:extLst>
                <a:ext uri="{FF2B5EF4-FFF2-40B4-BE49-F238E27FC236}">
                  <a16:creationId xmlns:a16="http://schemas.microsoft.com/office/drawing/2014/main" id="{00DE3EF0-E487-453E-81CC-F77F59AA5073}"/>
                </a:ext>
              </a:extLst>
            </p:cNvPr>
            <p:cNvCxnSpPr/>
            <p:nvPr/>
          </p:nvCxnSpPr>
          <p:spPr>
            <a:xfrm>
              <a:off x="1162976" y="5557422"/>
              <a:ext cx="470517"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a:extLst>
                <a:ext uri="{FF2B5EF4-FFF2-40B4-BE49-F238E27FC236}">
                  <a16:creationId xmlns:a16="http://schemas.microsoft.com/office/drawing/2014/main" id="{0006245B-E425-4D92-BA78-1CDE9752ADE4}"/>
                </a:ext>
              </a:extLst>
            </p:cNvPr>
            <p:cNvCxnSpPr>
              <a:cxnSpLocks/>
            </p:cNvCxnSpPr>
            <p:nvPr/>
          </p:nvCxnSpPr>
          <p:spPr>
            <a:xfrm flipV="1">
              <a:off x="1733109" y="5135731"/>
              <a:ext cx="0" cy="368423"/>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1" name="ZoneTexte 18">
              <a:extLst>
                <a:ext uri="{FF2B5EF4-FFF2-40B4-BE49-F238E27FC236}">
                  <a16:creationId xmlns:a16="http://schemas.microsoft.com/office/drawing/2014/main" id="{9AB0AFB2-594F-49F8-9131-DA2D9F8DCD53}"/>
                </a:ext>
              </a:extLst>
            </p:cNvPr>
            <p:cNvSpPr txBox="1"/>
            <p:nvPr/>
          </p:nvSpPr>
          <p:spPr>
            <a:xfrm>
              <a:off x="1748901" y="5132649"/>
              <a:ext cx="846396" cy="3231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500" b="0" i="0" u="none" strike="noStrike" kern="0" cap="none" spc="0" baseline="0" dirty="0">
                  <a:solidFill>
                    <a:srgbClr val="000000"/>
                  </a:solidFill>
                  <a:uFillTx/>
                  <a:latin typeface="Calibri"/>
                </a:rPr>
                <a:t>δ </a:t>
              </a:r>
              <a:r>
                <a:rPr lang="fr-FR" sz="1500" b="0" i="0" u="none" strike="noStrike" kern="0" cap="none" spc="0" baseline="0" dirty="0">
                  <a:solidFill>
                    <a:srgbClr val="000000"/>
                  </a:solidFill>
                  <a:uFillTx/>
                  <a:latin typeface="Calibri"/>
                </a:rPr>
                <a:t>=</a:t>
              </a:r>
              <a:r>
                <a:rPr lang="fr-FR" sz="1500" b="0" i="0" u="none" strike="noStrike" kern="1200" cap="none" spc="0" baseline="0" dirty="0">
                  <a:solidFill>
                    <a:srgbClr val="000000"/>
                  </a:solidFill>
                  <a:uFillTx/>
                  <a:latin typeface="Calibri"/>
                </a:rPr>
                <a:t>λ/4</a:t>
              </a:r>
            </a:p>
          </p:txBody>
        </p: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20D7CED-7050-4341-A6F5-B3F395798CAD}"/>
                  </a:ext>
                </a:extLst>
              </p:cNvPr>
              <p:cNvSpPr/>
              <p:nvPr/>
            </p:nvSpPr>
            <p:spPr>
              <a:xfrm>
                <a:off x="7278783" y="1210703"/>
                <a:ext cx="6254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solidFill>
                                <a:schemeClr val="tx1"/>
                              </a:solidFill>
                              <a:latin typeface="Cambria Math" panose="02040503050406030204" pitchFamily="18" charset="0"/>
                            </a:rPr>
                          </m:ctrlPr>
                        </m:sSubPr>
                        <m:e>
                          <m:r>
                            <a:rPr lang="fr-FR">
                              <a:solidFill>
                                <a:schemeClr val="tx1"/>
                              </a:solidFill>
                              <a:latin typeface="Cambria Math" panose="02040503050406030204" pitchFamily="18" charset="0"/>
                            </a:rPr>
                            <m:t>𝐙</m:t>
                          </m:r>
                        </m:e>
                        <m:sub>
                          <m:r>
                            <a:rPr lang="fr-FR">
                              <a:solidFill>
                                <a:schemeClr val="tx1"/>
                              </a:solidFill>
                              <a:latin typeface="Cambria Math" panose="02040503050406030204" pitchFamily="18" charset="0"/>
                            </a:rPr>
                            <m:t>+</m:t>
                          </m:r>
                        </m:sub>
                      </m:sSub>
                    </m:oMath>
                  </m:oMathPara>
                </a14:m>
                <a:endParaRPr lang="fr-FR" dirty="0"/>
              </a:p>
            </p:txBody>
          </p:sp>
        </mc:Choice>
        <mc:Fallback xmlns="">
          <p:sp>
            <p:nvSpPr>
              <p:cNvPr id="3" name="Rectangle 2">
                <a:extLst>
                  <a:ext uri="{FF2B5EF4-FFF2-40B4-BE49-F238E27FC236}">
                    <a16:creationId xmlns:a16="http://schemas.microsoft.com/office/drawing/2014/main" id="{A20D7CED-7050-4341-A6F5-B3F395798CAD}"/>
                  </a:ext>
                </a:extLst>
              </p:cNvPr>
              <p:cNvSpPr>
                <a:spLocks noRot="1" noChangeAspect="1" noMove="1" noResize="1" noEditPoints="1" noAdjustHandles="1" noChangeArrowheads="1" noChangeShapeType="1" noTextEdit="1"/>
              </p:cNvSpPr>
              <p:nvPr/>
            </p:nvSpPr>
            <p:spPr>
              <a:xfrm>
                <a:off x="7278783" y="1210703"/>
                <a:ext cx="625428" cy="461665"/>
              </a:xfrm>
              <a:prstGeom prst="rect">
                <a:avLst/>
              </a:prstGeom>
              <a:blipFill>
                <a:blip r:embed="rId4"/>
                <a:stretch>
                  <a:fillRect b="-5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452D0D0-EB07-4F46-AD32-FEDD3ED9E92D}"/>
                  </a:ext>
                </a:extLst>
              </p:cNvPr>
              <p:cNvSpPr/>
              <p:nvPr/>
            </p:nvSpPr>
            <p:spPr>
              <a:xfrm>
                <a:off x="9529998" y="1180839"/>
                <a:ext cx="6254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a:solidFill>
                                <a:schemeClr val="tx1"/>
                              </a:solidFill>
                              <a:latin typeface="Cambria Math" panose="02040503050406030204" pitchFamily="18" charset="0"/>
                            </a:rPr>
                            <m:t>𝐙</m:t>
                          </m:r>
                        </m:e>
                        <m:sub>
                          <m:r>
                            <a:rPr lang="fr-FR" b="1" i="0" smtClean="0">
                              <a:solidFill>
                                <a:schemeClr val="tx1"/>
                              </a:solidFill>
                              <a:latin typeface="Cambria Math" panose="02040503050406030204" pitchFamily="18" charset="0"/>
                            </a:rPr>
                            <m:t>−</m:t>
                          </m:r>
                        </m:sub>
                      </m:sSub>
                    </m:oMath>
                  </m:oMathPara>
                </a14:m>
                <a:endParaRPr lang="fr-FR" dirty="0"/>
              </a:p>
            </p:txBody>
          </p:sp>
        </mc:Choice>
        <mc:Fallback xmlns="">
          <p:sp>
            <p:nvSpPr>
              <p:cNvPr id="5" name="Rectangle 4">
                <a:extLst>
                  <a:ext uri="{FF2B5EF4-FFF2-40B4-BE49-F238E27FC236}">
                    <a16:creationId xmlns:a16="http://schemas.microsoft.com/office/drawing/2014/main" id="{D452D0D0-EB07-4F46-AD32-FEDD3ED9E92D}"/>
                  </a:ext>
                </a:extLst>
              </p:cNvPr>
              <p:cNvSpPr>
                <a:spLocks noRot="1" noChangeAspect="1" noMove="1" noResize="1" noEditPoints="1" noAdjustHandles="1" noChangeArrowheads="1" noChangeShapeType="1" noTextEdit="1"/>
              </p:cNvSpPr>
              <p:nvPr/>
            </p:nvSpPr>
            <p:spPr>
              <a:xfrm>
                <a:off x="9529998" y="1180839"/>
                <a:ext cx="625428" cy="461665"/>
              </a:xfrm>
              <a:prstGeom prst="rect">
                <a:avLst/>
              </a:prstGeom>
              <a:blipFill>
                <a:blip r:embed="rId5"/>
                <a:stretch>
                  <a:fillRect/>
                </a:stretch>
              </a:blipFill>
            </p:spPr>
            <p:txBody>
              <a:bodyPr/>
              <a:lstStyle/>
              <a:p>
                <a:r>
                  <a:rPr lang="fr-FR">
                    <a:noFill/>
                  </a:rPr>
                  <a:t> </a:t>
                </a:r>
              </a:p>
            </p:txBody>
          </p:sp>
        </mc:Fallback>
      </mc:AlternateContent>
      <p:grpSp>
        <p:nvGrpSpPr>
          <p:cNvPr id="157" name="Groupe 156">
            <a:extLst>
              <a:ext uri="{FF2B5EF4-FFF2-40B4-BE49-F238E27FC236}">
                <a16:creationId xmlns:a16="http://schemas.microsoft.com/office/drawing/2014/main" id="{4EC936B4-32ED-4699-86C1-95E952EBB528}"/>
              </a:ext>
            </a:extLst>
          </p:cNvPr>
          <p:cNvGrpSpPr/>
          <p:nvPr/>
        </p:nvGrpSpPr>
        <p:grpSpPr>
          <a:xfrm>
            <a:off x="1161506" y="563049"/>
            <a:ext cx="4456601" cy="1693667"/>
            <a:chOff x="487680" y="812803"/>
            <a:chExt cx="7262732" cy="2580637"/>
          </a:xfrm>
        </p:grpSpPr>
        <p:cxnSp>
          <p:nvCxnSpPr>
            <p:cNvPr id="158" name="Connecteur droit 157">
              <a:extLst>
                <a:ext uri="{FF2B5EF4-FFF2-40B4-BE49-F238E27FC236}">
                  <a16:creationId xmlns:a16="http://schemas.microsoft.com/office/drawing/2014/main" id="{F351DE57-877B-427B-990B-8C2304DBEC56}"/>
                </a:ext>
              </a:extLst>
            </p:cNvPr>
            <p:cNvCxnSpPr>
              <a:cxnSpLocks/>
            </p:cNvCxnSpPr>
            <p:nvPr/>
          </p:nvCxnSpPr>
          <p:spPr>
            <a:xfrm flipV="1">
              <a:off x="487680" y="2387600"/>
              <a:ext cx="7051039" cy="10160"/>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a:extLst>
                <a:ext uri="{FF2B5EF4-FFF2-40B4-BE49-F238E27FC236}">
                  <a16:creationId xmlns:a16="http://schemas.microsoft.com/office/drawing/2014/main" id="{1E83E1F5-B9ED-4934-961E-0ADFBB41EBB5}"/>
                </a:ext>
              </a:extLst>
            </p:cNvPr>
            <p:cNvCxnSpPr/>
            <p:nvPr/>
          </p:nvCxnSpPr>
          <p:spPr>
            <a:xfrm>
              <a:off x="217424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Connecteur droit avec flèche 159">
              <a:extLst>
                <a:ext uri="{FF2B5EF4-FFF2-40B4-BE49-F238E27FC236}">
                  <a16:creationId xmlns:a16="http://schemas.microsoft.com/office/drawing/2014/main" id="{AF456F54-9E5B-41FA-A673-DE1E4DC574C5}"/>
                </a:ext>
              </a:extLst>
            </p:cNvPr>
            <p:cNvCxnSpPr/>
            <p:nvPr/>
          </p:nvCxnSpPr>
          <p:spPr>
            <a:xfrm>
              <a:off x="626872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id="{65942BA2-694C-4345-8946-DD13DAABA7FE}"/>
                </a:ext>
              </a:extLst>
            </p:cNvPr>
            <p:cNvCxnSpPr/>
            <p:nvPr/>
          </p:nvCxnSpPr>
          <p:spPr>
            <a:xfrm>
              <a:off x="599440" y="178816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344972B3-D05D-4E93-9208-5BAD107FC475}"/>
                </a:ext>
              </a:extLst>
            </p:cNvPr>
            <p:cNvCxnSpPr/>
            <p:nvPr/>
          </p:nvCxnSpPr>
          <p:spPr>
            <a:xfrm>
              <a:off x="599440" y="301752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C0A4AE39-A3AC-4431-A4D0-D49AE311DADF}"/>
                </a:ext>
              </a:extLst>
            </p:cNvPr>
            <p:cNvCxnSpPr/>
            <p:nvPr/>
          </p:nvCxnSpPr>
          <p:spPr>
            <a:xfrm>
              <a:off x="2174240" y="1788160"/>
              <a:ext cx="4094480" cy="115824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D46DBAF4-B4FA-4EE0-BABA-19320CEC1BF0}"/>
                </a:ext>
              </a:extLst>
            </p:cNvPr>
            <p:cNvCxnSpPr/>
            <p:nvPr/>
          </p:nvCxnSpPr>
          <p:spPr>
            <a:xfrm flipV="1">
              <a:off x="2174240" y="1879600"/>
              <a:ext cx="4094480" cy="113792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F219A160-7827-48E4-AB3C-0F0518759003}"/>
                </a:ext>
              </a:extLst>
            </p:cNvPr>
            <p:cNvCxnSpPr/>
            <p:nvPr/>
          </p:nvCxnSpPr>
          <p:spPr>
            <a:xfrm>
              <a:off x="6268720" y="18796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Connecteur droit 165">
              <a:extLst>
                <a:ext uri="{FF2B5EF4-FFF2-40B4-BE49-F238E27FC236}">
                  <a16:creationId xmlns:a16="http://schemas.microsoft.com/office/drawing/2014/main" id="{8E8784C9-79D4-468C-9299-3AFD45DBABC3}"/>
                </a:ext>
              </a:extLst>
            </p:cNvPr>
            <p:cNvCxnSpPr/>
            <p:nvPr/>
          </p:nvCxnSpPr>
          <p:spPr>
            <a:xfrm>
              <a:off x="6268720" y="29464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Connecteur droit 166">
              <a:extLst>
                <a:ext uri="{FF2B5EF4-FFF2-40B4-BE49-F238E27FC236}">
                  <a16:creationId xmlns:a16="http://schemas.microsoft.com/office/drawing/2014/main" id="{E8904805-E223-4FE5-AE14-17FD414AA1F3}"/>
                </a:ext>
              </a:extLst>
            </p:cNvPr>
            <p:cNvCxnSpPr/>
            <p:nvPr/>
          </p:nvCxnSpPr>
          <p:spPr>
            <a:xfrm>
              <a:off x="7538720" y="1412240"/>
              <a:ext cx="0" cy="195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Connecteur droit 167">
              <a:extLst>
                <a:ext uri="{FF2B5EF4-FFF2-40B4-BE49-F238E27FC236}">
                  <a16:creationId xmlns:a16="http://schemas.microsoft.com/office/drawing/2014/main" id="{D2AE0307-74F0-4238-873F-0A8DDC018143}"/>
                </a:ext>
              </a:extLst>
            </p:cNvPr>
            <p:cNvCxnSpPr>
              <a:cxnSpLocks/>
            </p:cNvCxnSpPr>
            <p:nvPr/>
          </p:nvCxnSpPr>
          <p:spPr>
            <a:xfrm>
              <a:off x="4378960" y="1670050"/>
              <a:ext cx="0" cy="1394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ZoneTexte 168">
              <a:extLst>
                <a:ext uri="{FF2B5EF4-FFF2-40B4-BE49-F238E27FC236}">
                  <a16:creationId xmlns:a16="http://schemas.microsoft.com/office/drawing/2014/main" id="{D9C20CDD-294B-46CF-8AD4-5B099A7F8A91}"/>
                </a:ext>
              </a:extLst>
            </p:cNvPr>
            <p:cNvSpPr txBox="1"/>
            <p:nvPr/>
          </p:nvSpPr>
          <p:spPr>
            <a:xfrm>
              <a:off x="6753023" y="812803"/>
              <a:ext cx="997389" cy="461665"/>
            </a:xfrm>
            <a:prstGeom prst="rect">
              <a:avLst/>
            </a:prstGeom>
            <a:noFill/>
          </p:spPr>
          <p:txBody>
            <a:bodyPr wrap="none" rtlCol="0">
              <a:spAutoFit/>
            </a:bodyPr>
            <a:lstStyle/>
            <a:p>
              <a:r>
                <a:rPr lang="fr-FR" sz="1500" b="0" dirty="0">
                  <a:solidFill>
                    <a:schemeClr val="tx1"/>
                  </a:solidFill>
                </a:rPr>
                <a:t>Detector</a:t>
              </a:r>
              <a:r>
                <a:rPr lang="fr-FR" dirty="0"/>
                <a:t> </a:t>
              </a:r>
            </a:p>
          </p:txBody>
        </p:sp>
        <mc:AlternateContent xmlns:mc="http://schemas.openxmlformats.org/markup-compatibility/2006" xmlns:a14="http://schemas.microsoft.com/office/drawing/2010/main">
          <mc:Choice Requires="a14">
            <p:sp>
              <p:nvSpPr>
                <p:cNvPr id="170" name="ZoneTexte 169">
                  <a:extLst>
                    <a:ext uri="{FF2B5EF4-FFF2-40B4-BE49-F238E27FC236}">
                      <a16:creationId xmlns:a16="http://schemas.microsoft.com/office/drawing/2014/main" id="{6FF45A25-E4D7-489A-9802-FA43CECEBC63}"/>
                    </a:ext>
                  </a:extLst>
                </p:cNvPr>
                <p:cNvSpPr txBox="1"/>
                <p:nvPr/>
              </p:nvSpPr>
              <p:spPr>
                <a:xfrm>
                  <a:off x="4123641" y="1786344"/>
                  <a:ext cx="460381" cy="323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m:t>
                            </m:r>
                          </m:sub>
                        </m:sSub>
                      </m:oMath>
                    </m:oMathPara>
                  </a14:m>
                  <a:endParaRPr lang="fr-FR" sz="1500" dirty="0"/>
                </a:p>
              </p:txBody>
            </p:sp>
          </mc:Choice>
          <mc:Fallback xmlns="">
            <p:sp>
              <p:nvSpPr>
                <p:cNvPr id="170" name="ZoneTexte 169">
                  <a:extLst>
                    <a:ext uri="{FF2B5EF4-FFF2-40B4-BE49-F238E27FC236}">
                      <a16:creationId xmlns:a16="http://schemas.microsoft.com/office/drawing/2014/main" id="{6FF45A25-E4D7-489A-9802-FA43CECEBC63}"/>
                    </a:ext>
                  </a:extLst>
                </p:cNvPr>
                <p:cNvSpPr txBox="1">
                  <a:spLocks noRot="1" noChangeAspect="1" noMove="1" noResize="1" noEditPoints="1" noAdjustHandles="1" noChangeArrowheads="1" noChangeShapeType="1" noTextEdit="1"/>
                </p:cNvSpPr>
                <p:nvPr/>
              </p:nvSpPr>
              <p:spPr>
                <a:xfrm>
                  <a:off x="4123641" y="1786344"/>
                  <a:ext cx="460381" cy="323166"/>
                </a:xfrm>
                <a:prstGeom prst="rect">
                  <a:avLst/>
                </a:prstGeom>
                <a:blipFill>
                  <a:blip r:embed="rId6"/>
                  <a:stretch>
                    <a:fillRect r="-23404" b="-48571"/>
                  </a:stretch>
                </a:blipFill>
              </p:spPr>
              <p:txBody>
                <a:bodyPr/>
                <a:lstStyle/>
                <a:p>
                  <a:r>
                    <a:rPr lang="fr-FR">
                      <a:noFill/>
                    </a:rPr>
                    <a:t> </a:t>
                  </a:r>
                </a:p>
              </p:txBody>
            </p:sp>
          </mc:Fallback>
        </mc:AlternateContent>
        <p:sp>
          <p:nvSpPr>
            <p:cNvPr id="171" name="ZoneTexte 170">
              <a:extLst>
                <a:ext uri="{FF2B5EF4-FFF2-40B4-BE49-F238E27FC236}">
                  <a16:creationId xmlns:a16="http://schemas.microsoft.com/office/drawing/2014/main" id="{A381B218-6752-4D35-93EF-BC55B0064855}"/>
                </a:ext>
              </a:extLst>
            </p:cNvPr>
            <p:cNvSpPr txBox="1"/>
            <p:nvPr/>
          </p:nvSpPr>
          <p:spPr>
            <a:xfrm>
              <a:off x="3584769" y="1021361"/>
              <a:ext cx="2145185" cy="492406"/>
            </a:xfrm>
            <a:prstGeom prst="rect">
              <a:avLst/>
            </a:prstGeom>
            <a:noFill/>
          </p:spPr>
          <p:txBody>
            <a:bodyPr wrap="square" rtlCol="0">
              <a:spAutoFit/>
            </a:bodyPr>
            <a:lstStyle/>
            <a:p>
              <a:pPr algn="ctr"/>
              <a:r>
                <a:rPr lang="fr-FR" sz="1500" b="0" dirty="0">
                  <a:solidFill>
                    <a:schemeClr val="tx1"/>
                  </a:solidFill>
                </a:rPr>
                <a:t>Focal plane</a:t>
              </a:r>
            </a:p>
          </p:txBody>
        </p:sp>
        <p:cxnSp>
          <p:nvCxnSpPr>
            <p:cNvPr id="172" name="Connecteur droit 171">
              <a:extLst>
                <a:ext uri="{FF2B5EF4-FFF2-40B4-BE49-F238E27FC236}">
                  <a16:creationId xmlns:a16="http://schemas.microsoft.com/office/drawing/2014/main" id="{56BC7A8C-4FF2-45AF-AD9A-AB827CDC4C0C}"/>
                </a:ext>
              </a:extLst>
            </p:cNvPr>
            <p:cNvCxnSpPr/>
            <p:nvPr/>
          </p:nvCxnSpPr>
          <p:spPr>
            <a:xfrm>
              <a:off x="1036320" y="178816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1A8C8892-C67D-4202-B7F1-69FA4E76468A}"/>
                </a:ext>
              </a:extLst>
            </p:cNvPr>
            <p:cNvCxnSpPr/>
            <p:nvPr/>
          </p:nvCxnSpPr>
          <p:spPr>
            <a:xfrm>
              <a:off x="1036320" y="301752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id="{C7DECB35-823B-43BD-AED8-FF1D6B7E52F1}"/>
                </a:ext>
              </a:extLst>
            </p:cNvPr>
            <p:cNvCxnSpPr/>
            <p:nvPr/>
          </p:nvCxnSpPr>
          <p:spPr>
            <a:xfrm flipV="1">
              <a:off x="1275080" y="141224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a:extLst>
                <a:ext uri="{FF2B5EF4-FFF2-40B4-BE49-F238E27FC236}">
                  <a16:creationId xmlns:a16="http://schemas.microsoft.com/office/drawing/2014/main" id="{94B8F44E-6EDC-4D10-88A1-26FCAF3DFFEA}"/>
                </a:ext>
              </a:extLst>
            </p:cNvPr>
            <p:cNvCxnSpPr/>
            <p:nvPr/>
          </p:nvCxnSpPr>
          <p:spPr>
            <a:xfrm flipV="1">
              <a:off x="1275080" y="301752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ZoneTexte 175">
              <a:extLst>
                <a:ext uri="{FF2B5EF4-FFF2-40B4-BE49-F238E27FC236}">
                  <a16:creationId xmlns:a16="http://schemas.microsoft.com/office/drawing/2014/main" id="{DDD483A3-A69F-4D07-80A5-F958A7CA647E}"/>
                </a:ext>
              </a:extLst>
            </p:cNvPr>
            <p:cNvSpPr txBox="1"/>
            <p:nvPr/>
          </p:nvSpPr>
          <p:spPr>
            <a:xfrm>
              <a:off x="487680" y="935173"/>
              <a:ext cx="1904536" cy="492406"/>
            </a:xfrm>
            <a:prstGeom prst="rect">
              <a:avLst/>
            </a:prstGeom>
            <a:noFill/>
          </p:spPr>
          <p:txBody>
            <a:bodyPr wrap="square" rtlCol="0">
              <a:spAutoFit/>
            </a:bodyPr>
            <a:lstStyle/>
            <a:p>
              <a:pPr algn="ctr"/>
              <a:r>
                <a:rPr lang="fr-FR" sz="1500" b="0" dirty="0" err="1">
                  <a:solidFill>
                    <a:schemeClr val="tx1"/>
                  </a:solidFill>
                </a:rPr>
                <a:t>Pupil</a:t>
              </a:r>
              <a:r>
                <a:rPr lang="fr-FR" sz="1500" b="0" dirty="0">
                  <a:solidFill>
                    <a:schemeClr val="tx1"/>
                  </a:solidFill>
                </a:rPr>
                <a:t> plane</a:t>
              </a:r>
            </a:p>
          </p:txBody>
        </p:sp>
      </p:grpSp>
      <p:grpSp>
        <p:nvGrpSpPr>
          <p:cNvPr id="177" name="Groupe 176">
            <a:extLst>
              <a:ext uri="{FF2B5EF4-FFF2-40B4-BE49-F238E27FC236}">
                <a16:creationId xmlns:a16="http://schemas.microsoft.com/office/drawing/2014/main" id="{45A052C8-437F-45BC-AE95-2A510B93CF25}"/>
              </a:ext>
            </a:extLst>
          </p:cNvPr>
          <p:cNvGrpSpPr/>
          <p:nvPr/>
        </p:nvGrpSpPr>
        <p:grpSpPr>
          <a:xfrm rot="16200000">
            <a:off x="3354869" y="1539182"/>
            <a:ext cx="255893" cy="105090"/>
            <a:chOff x="896645" y="5157925"/>
            <a:chExt cx="1003176" cy="363986"/>
          </a:xfrm>
        </p:grpSpPr>
        <p:cxnSp>
          <p:nvCxnSpPr>
            <p:cNvPr id="178" name="Connecteur droit 177">
              <a:extLst>
                <a:ext uri="{FF2B5EF4-FFF2-40B4-BE49-F238E27FC236}">
                  <a16:creationId xmlns:a16="http://schemas.microsoft.com/office/drawing/2014/main" id="{C23502E2-442C-4E92-B4AA-3485E9245A7A}"/>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Connecteur droit 178">
              <a:extLst>
                <a:ext uri="{FF2B5EF4-FFF2-40B4-BE49-F238E27FC236}">
                  <a16:creationId xmlns:a16="http://schemas.microsoft.com/office/drawing/2014/main" id="{1D96BF51-F775-4BBC-B113-A2B41F030680}"/>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Connecteur droit 179">
              <a:extLst>
                <a:ext uri="{FF2B5EF4-FFF2-40B4-BE49-F238E27FC236}">
                  <a16:creationId xmlns:a16="http://schemas.microsoft.com/office/drawing/2014/main" id="{FC8A97CC-56F3-4AD3-96B4-044252CB3BBF}"/>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Connecteur droit 180">
              <a:extLst>
                <a:ext uri="{FF2B5EF4-FFF2-40B4-BE49-F238E27FC236}">
                  <a16:creationId xmlns:a16="http://schemas.microsoft.com/office/drawing/2014/main" id="{EAD3C6CA-8D6A-49D3-87E0-5A6C6819F45D}"/>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Connecteur droit 181">
              <a:extLst>
                <a:ext uri="{FF2B5EF4-FFF2-40B4-BE49-F238E27FC236}">
                  <a16:creationId xmlns:a16="http://schemas.microsoft.com/office/drawing/2014/main" id="{D90E60EE-FE42-4239-A4A4-ED1F6D185C44}"/>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3C4F1CF7-C1A6-4CDB-B9CA-FD7CF2112106}"/>
              </a:ext>
            </a:extLst>
          </p:cNvPr>
          <p:cNvGrpSpPr/>
          <p:nvPr/>
        </p:nvGrpSpPr>
        <p:grpSpPr>
          <a:xfrm>
            <a:off x="5513480" y="2337969"/>
            <a:ext cx="1402527" cy="1231695"/>
            <a:chOff x="8570641" y="2913564"/>
            <a:chExt cx="1484455" cy="1113341"/>
          </a:xfrm>
        </p:grpSpPr>
        <p:pic>
          <p:nvPicPr>
            <p:cNvPr id="28" name="Image 27">
              <a:extLst>
                <a:ext uri="{FF2B5EF4-FFF2-40B4-BE49-F238E27FC236}">
                  <a16:creationId xmlns:a16="http://schemas.microsoft.com/office/drawing/2014/main" id="{F106F585-5EB9-47C3-9A2A-9B9B0036130D}"/>
                </a:ext>
              </a:extLst>
            </p:cNvPr>
            <p:cNvPicPr>
              <a:picLocks noChangeAspect="1"/>
            </p:cNvPicPr>
            <p:nvPr/>
          </p:nvPicPr>
          <p:blipFill>
            <a:blip r:embed="rId7"/>
            <a:stretch>
              <a:fillRect/>
            </a:stretch>
          </p:blipFill>
          <p:spPr>
            <a:xfrm>
              <a:off x="8570641" y="2913564"/>
              <a:ext cx="1484455" cy="1113341"/>
            </a:xfrm>
            <a:prstGeom prst="rect">
              <a:avLst/>
            </a:prstGeom>
          </p:spPr>
        </p:pic>
        <mc:AlternateContent xmlns:mc="http://schemas.openxmlformats.org/markup-compatibility/2006" xmlns:a14="http://schemas.microsoft.com/office/drawing/2010/main">
          <mc:Choice Requires="a14">
            <p:sp>
              <p:nvSpPr>
                <p:cNvPr id="242" name="Rectangle 241">
                  <a:extLst>
                    <a:ext uri="{FF2B5EF4-FFF2-40B4-BE49-F238E27FC236}">
                      <a16:creationId xmlns:a16="http://schemas.microsoft.com/office/drawing/2014/main" id="{AF1E35F8-224B-457B-9B40-748085AB92A1}"/>
                    </a:ext>
                  </a:extLst>
                </p:cNvPr>
                <p:cNvSpPr/>
                <p:nvPr/>
              </p:nvSpPr>
              <p:spPr>
                <a:xfrm>
                  <a:off x="9022596" y="3147283"/>
                  <a:ext cx="5805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1" i="1" smtClean="0">
                                <a:solidFill>
                                  <a:schemeClr val="tx1"/>
                                </a:solidFill>
                                <a:latin typeface="Cambria Math" panose="02040503050406030204" pitchFamily="18" charset="0"/>
                              </a:rPr>
                              <m:t>𝑰</m:t>
                            </m:r>
                          </m:e>
                          <m:sub>
                            <m:r>
                              <a:rPr lang="fr-FR">
                                <a:solidFill>
                                  <a:schemeClr val="tx1"/>
                                </a:solidFill>
                                <a:latin typeface="Cambria Math" panose="02040503050406030204" pitchFamily="18" charset="0"/>
                              </a:rPr>
                              <m:t>+</m:t>
                            </m:r>
                          </m:sub>
                        </m:sSub>
                      </m:oMath>
                    </m:oMathPara>
                  </a14:m>
                  <a:endParaRPr lang="fr-FR" dirty="0"/>
                </a:p>
              </p:txBody>
            </p:sp>
          </mc:Choice>
          <mc:Fallback xmlns="">
            <p:sp>
              <p:nvSpPr>
                <p:cNvPr id="242" name="Rectangle 241">
                  <a:extLst>
                    <a:ext uri="{FF2B5EF4-FFF2-40B4-BE49-F238E27FC236}">
                      <a16:creationId xmlns:a16="http://schemas.microsoft.com/office/drawing/2014/main" id="{AF1E35F8-224B-457B-9B40-748085AB92A1}"/>
                    </a:ext>
                  </a:extLst>
                </p:cNvPr>
                <p:cNvSpPr>
                  <a:spLocks noRot="1" noChangeAspect="1" noMove="1" noResize="1" noEditPoints="1" noAdjustHandles="1" noChangeArrowheads="1" noChangeShapeType="1" noTextEdit="1"/>
                </p:cNvSpPr>
                <p:nvPr/>
              </p:nvSpPr>
              <p:spPr>
                <a:xfrm>
                  <a:off x="9022596" y="3147283"/>
                  <a:ext cx="580544" cy="461665"/>
                </a:xfrm>
                <a:prstGeom prst="rect">
                  <a:avLst/>
                </a:prstGeom>
                <a:blipFill>
                  <a:blip r:embed="rId8"/>
                  <a:stretch>
                    <a:fillRect b="-5263"/>
                  </a:stretch>
                </a:blipFill>
              </p:spPr>
              <p:txBody>
                <a:bodyPr/>
                <a:lstStyle/>
                <a:p>
                  <a:r>
                    <a:rPr lang="fr-FR">
                      <a:noFill/>
                    </a:rPr>
                    <a:t> </a:t>
                  </a:r>
                </a:p>
              </p:txBody>
            </p:sp>
          </mc:Fallback>
        </mc:AlternateContent>
      </p:grpSp>
      <p:grpSp>
        <p:nvGrpSpPr>
          <p:cNvPr id="23" name="Groupe 22">
            <a:extLst>
              <a:ext uri="{FF2B5EF4-FFF2-40B4-BE49-F238E27FC236}">
                <a16:creationId xmlns:a16="http://schemas.microsoft.com/office/drawing/2014/main" id="{750025E7-F905-4F9C-820C-9D00016A86CE}"/>
              </a:ext>
            </a:extLst>
          </p:cNvPr>
          <p:cNvGrpSpPr/>
          <p:nvPr/>
        </p:nvGrpSpPr>
        <p:grpSpPr>
          <a:xfrm>
            <a:off x="2403090" y="4433431"/>
            <a:ext cx="1344949" cy="1248192"/>
            <a:chOff x="5129749" y="4455595"/>
            <a:chExt cx="1520085" cy="1140064"/>
          </a:xfrm>
        </p:grpSpPr>
        <p:pic>
          <p:nvPicPr>
            <p:cNvPr id="26" name="Image 25">
              <a:extLst>
                <a:ext uri="{FF2B5EF4-FFF2-40B4-BE49-F238E27FC236}">
                  <a16:creationId xmlns:a16="http://schemas.microsoft.com/office/drawing/2014/main" id="{7032833E-4556-4A33-A631-8DCEA05B37BE}"/>
                </a:ext>
              </a:extLst>
            </p:cNvPr>
            <p:cNvPicPr>
              <a:picLocks noChangeAspect="1"/>
            </p:cNvPicPr>
            <p:nvPr/>
          </p:nvPicPr>
          <p:blipFill>
            <a:blip r:embed="rId9"/>
            <a:stretch>
              <a:fillRect/>
            </a:stretch>
          </p:blipFill>
          <p:spPr>
            <a:xfrm>
              <a:off x="5129749" y="4455595"/>
              <a:ext cx="1520085" cy="1140064"/>
            </a:xfrm>
            <a:prstGeom prst="rect">
              <a:avLst/>
            </a:prstGeom>
          </p:spPr>
        </p:pic>
        <mc:AlternateContent xmlns:mc="http://schemas.openxmlformats.org/markup-compatibility/2006" xmlns:a14="http://schemas.microsoft.com/office/drawing/2010/main">
          <mc:Choice Requires="a14">
            <p:sp>
              <p:nvSpPr>
                <p:cNvPr id="243" name="Rectangle 242">
                  <a:extLst>
                    <a:ext uri="{FF2B5EF4-FFF2-40B4-BE49-F238E27FC236}">
                      <a16:creationId xmlns:a16="http://schemas.microsoft.com/office/drawing/2014/main" id="{836AB6A4-58D5-471A-84B6-0BDA8CC40959}"/>
                    </a:ext>
                  </a:extLst>
                </p:cNvPr>
                <p:cNvSpPr/>
                <p:nvPr/>
              </p:nvSpPr>
              <p:spPr>
                <a:xfrm>
                  <a:off x="5691001" y="4687962"/>
                  <a:ext cx="5805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1" i="1" smtClean="0">
                                <a:solidFill>
                                  <a:schemeClr val="tx1"/>
                                </a:solidFill>
                                <a:latin typeface="Cambria Math" panose="02040503050406030204" pitchFamily="18" charset="0"/>
                              </a:rPr>
                              <m:t>𝑰</m:t>
                            </m:r>
                          </m:e>
                          <m:sub>
                            <m:r>
                              <a:rPr lang="fr-FR" b="1" i="0" smtClean="0">
                                <a:solidFill>
                                  <a:schemeClr val="tx1"/>
                                </a:solidFill>
                                <a:latin typeface="Cambria Math" panose="02040503050406030204" pitchFamily="18" charset="0"/>
                              </a:rPr>
                              <m:t>−</m:t>
                            </m:r>
                          </m:sub>
                        </m:sSub>
                      </m:oMath>
                    </m:oMathPara>
                  </a14:m>
                  <a:endParaRPr lang="fr-FR" dirty="0"/>
                </a:p>
              </p:txBody>
            </p:sp>
          </mc:Choice>
          <mc:Fallback xmlns="">
            <p:sp>
              <p:nvSpPr>
                <p:cNvPr id="243" name="Rectangle 242">
                  <a:extLst>
                    <a:ext uri="{FF2B5EF4-FFF2-40B4-BE49-F238E27FC236}">
                      <a16:creationId xmlns:a16="http://schemas.microsoft.com/office/drawing/2014/main" id="{836AB6A4-58D5-471A-84B6-0BDA8CC40959}"/>
                    </a:ext>
                  </a:extLst>
                </p:cNvPr>
                <p:cNvSpPr>
                  <a:spLocks noRot="1" noChangeAspect="1" noMove="1" noResize="1" noEditPoints="1" noAdjustHandles="1" noChangeArrowheads="1" noChangeShapeType="1" noTextEdit="1"/>
                </p:cNvSpPr>
                <p:nvPr/>
              </p:nvSpPr>
              <p:spPr>
                <a:xfrm>
                  <a:off x="5691001" y="4687962"/>
                  <a:ext cx="580544" cy="461665"/>
                </a:xfrm>
                <a:prstGeom prst="rect">
                  <a:avLst/>
                </a:prstGeom>
                <a:blipFill>
                  <a:blip r:embed="rId10"/>
                  <a:stretch>
                    <a:fillRect/>
                  </a:stretch>
                </a:blipFill>
              </p:spPr>
              <p:txBody>
                <a:bodyPr/>
                <a:lstStyle/>
                <a:p>
                  <a:r>
                    <a:rPr lang="fr-FR">
                      <a:noFill/>
                    </a:rPr>
                    <a:t> </a:t>
                  </a:r>
                </a:p>
              </p:txBody>
            </p:sp>
          </mc:Fallback>
        </mc:AlternateContent>
      </p:grpSp>
      <p:sp>
        <p:nvSpPr>
          <p:cNvPr id="12" name="Forme libre : forme 11">
            <a:extLst>
              <a:ext uri="{FF2B5EF4-FFF2-40B4-BE49-F238E27FC236}">
                <a16:creationId xmlns:a16="http://schemas.microsoft.com/office/drawing/2014/main" id="{A8F0B86C-F2F0-443A-93D3-CBC9C2A843C8}"/>
              </a:ext>
            </a:extLst>
          </p:cNvPr>
          <p:cNvSpPr/>
          <p:nvPr/>
        </p:nvSpPr>
        <p:spPr bwMode="auto">
          <a:xfrm>
            <a:off x="9398788" y="2784418"/>
            <a:ext cx="1446835" cy="2077102"/>
          </a:xfrm>
          <a:custGeom>
            <a:avLst/>
            <a:gdLst>
              <a:gd name="connsiteX0" fmla="*/ 0 w 1446835"/>
              <a:gd name="connsiteY0" fmla="*/ 2071868 h 2077102"/>
              <a:gd name="connsiteX1" fmla="*/ 243068 w 1446835"/>
              <a:gd name="connsiteY1" fmla="*/ 2002420 h 2077102"/>
              <a:gd name="connsiteX2" fmla="*/ 486137 w 1446835"/>
              <a:gd name="connsiteY2" fmla="*/ 1551007 h 2077102"/>
              <a:gd name="connsiteX3" fmla="*/ 1088020 w 1446835"/>
              <a:gd name="connsiteY3" fmla="*/ 300941 h 2077102"/>
              <a:gd name="connsiteX4" fmla="*/ 1446835 w 1446835"/>
              <a:gd name="connsiteY4" fmla="*/ 0 h 207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835" h="2077102">
                <a:moveTo>
                  <a:pt x="0" y="2071868"/>
                </a:moveTo>
                <a:cubicBezTo>
                  <a:pt x="81022" y="2080549"/>
                  <a:pt x="162045" y="2089230"/>
                  <a:pt x="243068" y="2002420"/>
                </a:cubicBezTo>
                <a:cubicBezTo>
                  <a:pt x="324091" y="1915610"/>
                  <a:pt x="345312" y="1834587"/>
                  <a:pt x="486137" y="1551007"/>
                </a:cubicBezTo>
                <a:cubicBezTo>
                  <a:pt x="626962" y="1267427"/>
                  <a:pt x="927904" y="559442"/>
                  <a:pt x="1088020" y="300941"/>
                </a:cubicBezTo>
                <a:cubicBezTo>
                  <a:pt x="1248136" y="42440"/>
                  <a:pt x="1347485" y="21220"/>
                  <a:pt x="1446835" y="0"/>
                </a:cubicBezTo>
              </a:path>
            </a:pathLst>
          </a:cu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cxnSp>
        <p:nvCxnSpPr>
          <p:cNvPr id="16" name="Connecteur droit 15">
            <a:extLst>
              <a:ext uri="{FF2B5EF4-FFF2-40B4-BE49-F238E27FC236}">
                <a16:creationId xmlns:a16="http://schemas.microsoft.com/office/drawing/2014/main" id="{00B1428A-9D1E-4111-A09A-24BE9F66435B}"/>
              </a:ext>
            </a:extLst>
          </p:cNvPr>
          <p:cNvCxnSpPr/>
          <p:nvPr/>
        </p:nvCxnSpPr>
        <p:spPr bwMode="auto">
          <a:xfrm>
            <a:off x="9398788" y="2587267"/>
            <a:ext cx="0" cy="2706819"/>
          </a:xfrm>
          <a:prstGeom prst="line">
            <a:avLst/>
          </a:prstGeom>
          <a:solidFill>
            <a:schemeClr val="accent1"/>
          </a:solidFill>
          <a:ln w="28575" cap="flat" cmpd="sng" algn="ctr">
            <a:solidFill>
              <a:srgbClr val="FF0000"/>
            </a:solidFill>
            <a:prstDash val="dash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6" name="Connecteur droit 95">
            <a:extLst>
              <a:ext uri="{FF2B5EF4-FFF2-40B4-BE49-F238E27FC236}">
                <a16:creationId xmlns:a16="http://schemas.microsoft.com/office/drawing/2014/main" id="{63EC7181-B473-405E-BF6A-262AF0442E75}"/>
              </a:ext>
            </a:extLst>
          </p:cNvPr>
          <p:cNvCxnSpPr/>
          <p:nvPr/>
        </p:nvCxnSpPr>
        <p:spPr bwMode="auto">
          <a:xfrm>
            <a:off x="10845623" y="2587267"/>
            <a:ext cx="0" cy="2706819"/>
          </a:xfrm>
          <a:prstGeom prst="line">
            <a:avLst/>
          </a:prstGeom>
          <a:solidFill>
            <a:schemeClr val="accent1"/>
          </a:solidFill>
          <a:ln w="28575" cap="flat" cmpd="sng" algn="ctr">
            <a:solidFill>
              <a:srgbClr val="FF0000"/>
            </a:solidFill>
            <a:prstDash val="dash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99" name="ZoneTexte 98">
                <a:extLst>
                  <a:ext uri="{FF2B5EF4-FFF2-40B4-BE49-F238E27FC236}">
                    <a16:creationId xmlns:a16="http://schemas.microsoft.com/office/drawing/2014/main" id="{922ECB05-933D-4177-B0B7-880DF8AB08BA}"/>
                  </a:ext>
                </a:extLst>
              </p:cNvPr>
              <p:cNvSpPr txBox="1"/>
              <p:nvPr/>
            </p:nvSpPr>
            <p:spPr>
              <a:xfrm>
                <a:off x="8949099" y="2135708"/>
                <a:ext cx="2278007" cy="369332"/>
              </a:xfrm>
              <a:prstGeom prst="rect">
                <a:avLst/>
              </a:prstGeom>
              <a:noFill/>
            </p:spPr>
            <p:txBody>
              <a:bodyPr wrap="square" rtlCol="0">
                <a:spAutoFit/>
              </a:bodyPr>
              <a:lstStyle/>
              <a:p>
                <a:pPr algn="ctr"/>
                <a:r>
                  <a:rPr lang="fr-FR" sz="1800" b="0" dirty="0">
                    <a:solidFill>
                      <a:srgbClr val="FF0000"/>
                    </a:solidFill>
                  </a:rPr>
                  <a:t>Dynamic range of</a:t>
                </a:r>
                <a:r>
                  <a:rPr lang="fr-FR" sz="1800" b="0" dirty="0">
                    <a:solidFill>
                      <a:srgbClr val="FF0000"/>
                    </a:solidFill>
                    <a:ea typeface="Cambria Math" panose="02040503050406030204" pitchFamily="18" charset="0"/>
                  </a:rPr>
                  <a:t> </a:t>
                </a:r>
                <a14:m>
                  <m:oMath xmlns:m="http://schemas.openxmlformats.org/officeDocument/2006/math">
                    <m:r>
                      <a:rPr lang="fr-FR" sz="1800" b="0" i="1">
                        <a:solidFill>
                          <a:srgbClr val="FF0000"/>
                        </a:solidFill>
                        <a:latin typeface="Cambria Math" panose="02040503050406030204" pitchFamily="18" charset="0"/>
                        <a:ea typeface="Cambria Math" panose="02040503050406030204" pitchFamily="18" charset="0"/>
                      </a:rPr>
                      <m:t>𝜋</m:t>
                    </m:r>
                  </m:oMath>
                </a14:m>
                <a:endParaRPr lang="fr-FR" sz="1800" b="0" dirty="0">
                  <a:solidFill>
                    <a:srgbClr val="FF0000"/>
                  </a:solidFill>
                </a:endParaRPr>
              </a:p>
            </p:txBody>
          </p:sp>
        </mc:Choice>
        <mc:Fallback xmlns="">
          <p:sp>
            <p:nvSpPr>
              <p:cNvPr id="99" name="ZoneTexte 98">
                <a:extLst>
                  <a:ext uri="{FF2B5EF4-FFF2-40B4-BE49-F238E27FC236}">
                    <a16:creationId xmlns:a16="http://schemas.microsoft.com/office/drawing/2014/main" id="{922ECB05-933D-4177-B0B7-880DF8AB08BA}"/>
                  </a:ext>
                </a:extLst>
              </p:cNvPr>
              <p:cNvSpPr txBox="1">
                <a:spLocks noRot="1" noChangeAspect="1" noMove="1" noResize="1" noEditPoints="1" noAdjustHandles="1" noChangeArrowheads="1" noChangeShapeType="1" noTextEdit="1"/>
              </p:cNvSpPr>
              <p:nvPr/>
            </p:nvSpPr>
            <p:spPr>
              <a:xfrm>
                <a:off x="8949099" y="2135708"/>
                <a:ext cx="2278007" cy="369332"/>
              </a:xfrm>
              <a:prstGeom prst="rect">
                <a:avLst/>
              </a:prstGeom>
              <a:blipFill>
                <a:blip r:embed="rId11"/>
                <a:stretch>
                  <a:fillRect t="-8197" b="-24590"/>
                </a:stretch>
              </a:blipFill>
            </p:spPr>
            <p:txBody>
              <a:bodyPr/>
              <a:lstStyle/>
              <a:p>
                <a:r>
                  <a:rPr lang="fr-FR">
                    <a:noFill/>
                  </a:rPr>
                  <a:t> </a:t>
                </a:r>
              </a:p>
            </p:txBody>
          </p:sp>
        </mc:Fallback>
      </mc:AlternateContent>
      <p:grpSp>
        <p:nvGrpSpPr>
          <p:cNvPr id="151" name="Groupe 150">
            <a:extLst>
              <a:ext uri="{FF2B5EF4-FFF2-40B4-BE49-F238E27FC236}">
                <a16:creationId xmlns:a16="http://schemas.microsoft.com/office/drawing/2014/main" id="{0AF24179-25C1-4BD3-959B-D2BB6AD628CE}"/>
              </a:ext>
            </a:extLst>
          </p:cNvPr>
          <p:cNvGrpSpPr/>
          <p:nvPr/>
        </p:nvGrpSpPr>
        <p:grpSpPr>
          <a:xfrm>
            <a:off x="1899407" y="1297769"/>
            <a:ext cx="2631118" cy="3144597"/>
            <a:chOff x="4689015" y="1732203"/>
            <a:chExt cx="2631118" cy="3144597"/>
          </a:xfrm>
        </p:grpSpPr>
        <p:cxnSp>
          <p:nvCxnSpPr>
            <p:cNvPr id="152" name="Connecteur droit 151">
              <a:extLst>
                <a:ext uri="{FF2B5EF4-FFF2-40B4-BE49-F238E27FC236}">
                  <a16:creationId xmlns:a16="http://schemas.microsoft.com/office/drawing/2014/main" id="{B77A0C52-C210-4CBA-95EA-FF4E1FD8890E}"/>
                </a:ext>
              </a:extLst>
            </p:cNvPr>
            <p:cNvCxnSpPr>
              <a:cxnSpLocks/>
            </p:cNvCxnSpPr>
            <p:nvPr/>
          </p:nvCxnSpPr>
          <p:spPr>
            <a:xfrm>
              <a:off x="5598160" y="1817930"/>
              <a:ext cx="721510" cy="248991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Connecteur droit 152">
              <a:extLst>
                <a:ext uri="{FF2B5EF4-FFF2-40B4-BE49-F238E27FC236}">
                  <a16:creationId xmlns:a16="http://schemas.microsoft.com/office/drawing/2014/main" id="{6BBE202B-45A6-40BC-8286-757812C994E7}"/>
                </a:ext>
              </a:extLst>
            </p:cNvPr>
            <p:cNvCxnSpPr>
              <a:cxnSpLocks/>
            </p:cNvCxnSpPr>
            <p:nvPr/>
          </p:nvCxnSpPr>
          <p:spPr>
            <a:xfrm flipH="1">
              <a:off x="5537893" y="2155587"/>
              <a:ext cx="471866" cy="215225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Connecteur droit 153">
              <a:extLst>
                <a:ext uri="{FF2B5EF4-FFF2-40B4-BE49-F238E27FC236}">
                  <a16:creationId xmlns:a16="http://schemas.microsoft.com/office/drawing/2014/main" id="{4BDFB0C5-5501-4E65-B534-8FACA0FD785A}"/>
                </a:ext>
              </a:extLst>
            </p:cNvPr>
            <p:cNvCxnSpPr>
              <a:cxnSpLocks/>
            </p:cNvCxnSpPr>
            <p:nvPr/>
          </p:nvCxnSpPr>
          <p:spPr>
            <a:xfrm>
              <a:off x="5537892" y="2768600"/>
              <a:ext cx="7817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5" name="Groupe 154">
              <a:extLst>
                <a:ext uri="{FF2B5EF4-FFF2-40B4-BE49-F238E27FC236}">
                  <a16:creationId xmlns:a16="http://schemas.microsoft.com/office/drawing/2014/main" id="{F078BBFA-C11A-4928-8E2A-829A0EE1C1FD}"/>
                </a:ext>
              </a:extLst>
            </p:cNvPr>
            <p:cNvGrpSpPr/>
            <p:nvPr/>
          </p:nvGrpSpPr>
          <p:grpSpPr>
            <a:xfrm rot="10800000">
              <a:off x="5753866" y="2768600"/>
              <a:ext cx="255893" cy="105090"/>
              <a:chOff x="896645" y="5157925"/>
              <a:chExt cx="1003176" cy="363986"/>
            </a:xfrm>
          </p:grpSpPr>
          <p:cxnSp>
            <p:nvCxnSpPr>
              <p:cNvPr id="190" name="Connecteur droit 189">
                <a:extLst>
                  <a:ext uri="{FF2B5EF4-FFF2-40B4-BE49-F238E27FC236}">
                    <a16:creationId xmlns:a16="http://schemas.microsoft.com/office/drawing/2014/main" id="{971A8BFF-530D-4E92-919E-2D6819EE1A6D}"/>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Connecteur droit 190">
                <a:extLst>
                  <a:ext uri="{FF2B5EF4-FFF2-40B4-BE49-F238E27FC236}">
                    <a16:creationId xmlns:a16="http://schemas.microsoft.com/office/drawing/2014/main" id="{B6BA4302-2EF2-4E0D-8DEA-0C5715E6F1D9}"/>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Connecteur droit 191">
                <a:extLst>
                  <a:ext uri="{FF2B5EF4-FFF2-40B4-BE49-F238E27FC236}">
                    <a16:creationId xmlns:a16="http://schemas.microsoft.com/office/drawing/2014/main" id="{E315AA47-5458-40DC-8C27-C0D8B8E26DDA}"/>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Connecteur droit 192">
                <a:extLst>
                  <a:ext uri="{FF2B5EF4-FFF2-40B4-BE49-F238E27FC236}">
                    <a16:creationId xmlns:a16="http://schemas.microsoft.com/office/drawing/2014/main" id="{2971F535-7247-41DF-B8B2-5D53C74E2F89}"/>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Connecteur droit 193">
                <a:extLst>
                  <a:ext uri="{FF2B5EF4-FFF2-40B4-BE49-F238E27FC236}">
                    <a16:creationId xmlns:a16="http://schemas.microsoft.com/office/drawing/2014/main" id="{5548ADE4-D601-4F6E-A466-7A6A369E3D0F}"/>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6" name="Connecteur droit avec flèche 155">
              <a:extLst>
                <a:ext uri="{FF2B5EF4-FFF2-40B4-BE49-F238E27FC236}">
                  <a16:creationId xmlns:a16="http://schemas.microsoft.com/office/drawing/2014/main" id="{F94B5196-803B-4699-8166-68F0ECA0FFAD}"/>
                </a:ext>
              </a:extLst>
            </p:cNvPr>
            <p:cNvCxnSpPr>
              <a:cxnSpLocks/>
            </p:cNvCxnSpPr>
            <p:nvPr/>
          </p:nvCxnSpPr>
          <p:spPr>
            <a:xfrm>
              <a:off x="5280431" y="4316873"/>
              <a:ext cx="136089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F599BD56-EC10-48A4-9F67-819E669E69B7}"/>
                </a:ext>
              </a:extLst>
            </p:cNvPr>
            <p:cNvCxnSpPr/>
            <p:nvPr/>
          </p:nvCxnSpPr>
          <p:spPr>
            <a:xfrm>
              <a:off x="5537892" y="4316873"/>
              <a:ext cx="0" cy="55992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C6901042-883F-4F68-90F7-96D861B7E3E5}"/>
                </a:ext>
              </a:extLst>
            </p:cNvPr>
            <p:cNvCxnSpPr>
              <a:cxnSpLocks/>
            </p:cNvCxnSpPr>
            <p:nvPr/>
          </p:nvCxnSpPr>
          <p:spPr>
            <a:xfrm>
              <a:off x="6319670" y="4316873"/>
              <a:ext cx="0" cy="55992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153BD28D-791D-403A-908B-521CAB8C07FB}"/>
                </a:ext>
              </a:extLst>
            </p:cNvPr>
            <p:cNvCxnSpPr>
              <a:cxnSpLocks/>
            </p:cNvCxnSpPr>
            <p:nvPr/>
          </p:nvCxnSpPr>
          <p:spPr>
            <a:xfrm>
              <a:off x="5301039" y="4876800"/>
              <a:ext cx="13449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ZoneTexte 185">
              <a:extLst>
                <a:ext uri="{FF2B5EF4-FFF2-40B4-BE49-F238E27FC236}">
                  <a16:creationId xmlns:a16="http://schemas.microsoft.com/office/drawing/2014/main" id="{92253560-F017-4B33-BD21-F2DBD78AFCCB}"/>
                </a:ext>
              </a:extLst>
            </p:cNvPr>
            <p:cNvSpPr txBox="1"/>
            <p:nvPr/>
          </p:nvSpPr>
          <p:spPr>
            <a:xfrm>
              <a:off x="4689015" y="4473034"/>
              <a:ext cx="612024" cy="302990"/>
            </a:xfrm>
            <a:prstGeom prst="rect">
              <a:avLst/>
            </a:prstGeom>
            <a:noFill/>
          </p:spPr>
          <p:txBody>
            <a:bodyPr wrap="none" rtlCol="0">
              <a:spAutoFit/>
            </a:bodyPr>
            <a:lstStyle/>
            <a:p>
              <a:r>
                <a:rPr lang="fr-FR" sz="1500" b="0" dirty="0">
                  <a:solidFill>
                    <a:schemeClr val="tx1"/>
                  </a:solidFill>
                </a:rPr>
                <a:t>Detector</a:t>
              </a:r>
              <a:r>
                <a:rPr lang="fr-FR" dirty="0"/>
                <a:t> </a:t>
              </a:r>
            </a:p>
          </p:txBody>
        </p:sp>
        <p:sp>
          <p:nvSpPr>
            <p:cNvPr id="187" name="ZoneTexte 186">
              <a:extLst>
                <a:ext uri="{FF2B5EF4-FFF2-40B4-BE49-F238E27FC236}">
                  <a16:creationId xmlns:a16="http://schemas.microsoft.com/office/drawing/2014/main" id="{E3CF1A11-69E4-4FBF-8214-45B0CC028A10}"/>
                </a:ext>
              </a:extLst>
            </p:cNvPr>
            <p:cNvSpPr txBox="1"/>
            <p:nvPr/>
          </p:nvSpPr>
          <p:spPr>
            <a:xfrm>
              <a:off x="6123481" y="2718501"/>
              <a:ext cx="1196652" cy="323165"/>
            </a:xfrm>
            <a:prstGeom prst="rect">
              <a:avLst/>
            </a:prstGeom>
            <a:noFill/>
          </p:spPr>
          <p:txBody>
            <a:bodyPr wrap="square" rtlCol="0">
              <a:spAutoFit/>
            </a:bodyPr>
            <a:lstStyle/>
            <a:p>
              <a:pPr algn="ctr"/>
              <a:r>
                <a:rPr lang="fr-FR" sz="1500" b="0" dirty="0">
                  <a:solidFill>
                    <a:schemeClr val="tx1"/>
                  </a:solidFill>
                </a:rPr>
                <a:t>Focal plane</a:t>
              </a:r>
            </a:p>
          </p:txBody>
        </p:sp>
        <mc:AlternateContent xmlns:mc="http://schemas.openxmlformats.org/markup-compatibility/2006" xmlns:a14="http://schemas.microsoft.com/office/drawing/2010/main">
          <mc:Choice Requires="a14">
            <p:sp>
              <p:nvSpPr>
                <p:cNvPr id="188" name="ZoneTexte 187">
                  <a:extLst>
                    <a:ext uri="{FF2B5EF4-FFF2-40B4-BE49-F238E27FC236}">
                      <a16:creationId xmlns:a16="http://schemas.microsoft.com/office/drawing/2014/main" id="{AE009D1D-4531-4C09-A24E-F66DD483C691}"/>
                    </a:ext>
                  </a:extLst>
                </p:cNvPr>
                <p:cNvSpPr txBox="1"/>
                <p:nvPr/>
              </p:nvSpPr>
              <p:spPr>
                <a:xfrm>
                  <a:off x="5693638" y="2490435"/>
                  <a:ext cx="219482"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m:t>
                            </m:r>
                          </m:sub>
                        </m:sSub>
                      </m:oMath>
                    </m:oMathPara>
                  </a14:m>
                  <a:endParaRPr lang="fr-FR" sz="1500" dirty="0"/>
                </a:p>
              </p:txBody>
            </p:sp>
          </mc:Choice>
          <mc:Fallback xmlns="">
            <p:sp>
              <p:nvSpPr>
                <p:cNvPr id="188" name="ZoneTexte 187">
                  <a:extLst>
                    <a:ext uri="{FF2B5EF4-FFF2-40B4-BE49-F238E27FC236}">
                      <a16:creationId xmlns:a16="http://schemas.microsoft.com/office/drawing/2014/main" id="{AE009D1D-4531-4C09-A24E-F66DD483C691}"/>
                    </a:ext>
                  </a:extLst>
                </p:cNvPr>
                <p:cNvSpPr txBox="1">
                  <a:spLocks noRot="1" noChangeAspect="1" noMove="1" noResize="1" noEditPoints="1" noAdjustHandles="1" noChangeArrowheads="1" noChangeShapeType="1" noTextEdit="1"/>
                </p:cNvSpPr>
                <p:nvPr/>
              </p:nvSpPr>
              <p:spPr>
                <a:xfrm>
                  <a:off x="5693638" y="2490435"/>
                  <a:ext cx="219482" cy="323165"/>
                </a:xfrm>
                <a:prstGeom prst="rect">
                  <a:avLst/>
                </a:prstGeom>
                <a:blipFill>
                  <a:blip r:embed="rId16"/>
                  <a:stretch>
                    <a:fillRect r="-50000"/>
                  </a:stretch>
                </a:blipFill>
              </p:spPr>
              <p:txBody>
                <a:bodyPr/>
                <a:lstStyle/>
                <a:p>
                  <a:r>
                    <a:rPr lang="fr-FR">
                      <a:noFill/>
                    </a:rPr>
                    <a:t> </a:t>
                  </a:r>
                </a:p>
              </p:txBody>
            </p:sp>
          </mc:Fallback>
        </mc:AlternateContent>
        <p:cxnSp>
          <p:nvCxnSpPr>
            <p:cNvPr id="189" name="Connecteur droit 188">
              <a:extLst>
                <a:ext uri="{FF2B5EF4-FFF2-40B4-BE49-F238E27FC236}">
                  <a16:creationId xmlns:a16="http://schemas.microsoft.com/office/drawing/2014/main" id="{D18959D6-B26C-4017-BD24-4B919BE00926}"/>
                </a:ext>
              </a:extLst>
            </p:cNvPr>
            <p:cNvCxnSpPr>
              <a:cxnSpLocks/>
            </p:cNvCxnSpPr>
            <p:nvPr/>
          </p:nvCxnSpPr>
          <p:spPr>
            <a:xfrm>
              <a:off x="5503482" y="1732203"/>
              <a:ext cx="669703" cy="569180"/>
            </a:xfrm>
            <a:prstGeom prst="line">
              <a:avLst/>
            </a:prstGeom>
            <a:ln>
              <a:solidFill>
                <a:srgbClr val="00509A"/>
              </a:solidFill>
            </a:ln>
          </p:spPr>
          <p:style>
            <a:lnRef idx="1">
              <a:schemeClr val="accent1"/>
            </a:lnRef>
            <a:fillRef idx="0">
              <a:schemeClr val="accent1"/>
            </a:fillRef>
            <a:effectRef idx="0">
              <a:schemeClr val="accent1"/>
            </a:effectRef>
            <a:fontRef idx="minor">
              <a:schemeClr val="tx1"/>
            </a:fontRef>
          </p:style>
        </p:cxnSp>
      </p:grpSp>
      <p:cxnSp>
        <p:nvCxnSpPr>
          <p:cNvPr id="91" name="Connecteur droit 90">
            <a:extLst>
              <a:ext uri="{FF2B5EF4-FFF2-40B4-BE49-F238E27FC236}">
                <a16:creationId xmlns:a16="http://schemas.microsoft.com/office/drawing/2014/main" id="{5987C3A8-07AC-479D-8E4B-099DF71FD7C4}"/>
              </a:ext>
            </a:extLst>
          </p:cNvPr>
          <p:cNvCxnSpPr/>
          <p:nvPr/>
        </p:nvCxnSpPr>
        <p:spPr bwMode="auto">
          <a:xfrm>
            <a:off x="8333632" y="2632234"/>
            <a:ext cx="0" cy="2706819"/>
          </a:xfrm>
          <a:prstGeom prst="line">
            <a:avLst/>
          </a:prstGeom>
          <a:solidFill>
            <a:schemeClr val="accent1"/>
          </a:solidFill>
          <a:ln w="28575" cap="flat" cmpd="sng" algn="ctr">
            <a:solidFill>
              <a:srgbClr val="00B050"/>
            </a:solidFill>
            <a:prstDash val="dash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 name="Connecteur droit 91">
            <a:extLst>
              <a:ext uri="{FF2B5EF4-FFF2-40B4-BE49-F238E27FC236}">
                <a16:creationId xmlns:a16="http://schemas.microsoft.com/office/drawing/2014/main" id="{7EABE7BE-5DC3-43EF-9F1E-E7B6430635C0}"/>
              </a:ext>
            </a:extLst>
          </p:cNvPr>
          <p:cNvCxnSpPr/>
          <p:nvPr/>
        </p:nvCxnSpPr>
        <p:spPr bwMode="auto">
          <a:xfrm>
            <a:off x="11111714" y="2630177"/>
            <a:ext cx="0" cy="2706819"/>
          </a:xfrm>
          <a:prstGeom prst="line">
            <a:avLst/>
          </a:prstGeom>
          <a:solidFill>
            <a:schemeClr val="accent1"/>
          </a:solidFill>
          <a:ln w="28575" cap="flat" cmpd="sng" algn="ctr">
            <a:solidFill>
              <a:srgbClr val="00B050"/>
            </a:solidFill>
            <a:prstDash val="dash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3" name="Connecteur droit avec flèche 92">
            <a:extLst>
              <a:ext uri="{FF2B5EF4-FFF2-40B4-BE49-F238E27FC236}">
                <a16:creationId xmlns:a16="http://schemas.microsoft.com/office/drawing/2014/main" id="{585FC9B5-A067-48FB-AC9A-B94BA3369793}"/>
              </a:ext>
            </a:extLst>
          </p:cNvPr>
          <p:cNvCxnSpPr>
            <a:cxnSpLocks/>
          </p:cNvCxnSpPr>
          <p:nvPr/>
        </p:nvCxnSpPr>
        <p:spPr bwMode="auto">
          <a:xfrm>
            <a:off x="8395792" y="3171044"/>
            <a:ext cx="2671116" cy="0"/>
          </a:xfrm>
          <a:prstGeom prst="straightConnector1">
            <a:avLst/>
          </a:prstGeom>
          <a:solidFill>
            <a:schemeClr val="accent1"/>
          </a:solidFill>
          <a:ln w="9525" cap="flat" cmpd="sng" algn="ctr">
            <a:solidFill>
              <a:srgbClr val="00B050"/>
            </a:solidFill>
            <a:prstDash val="solid"/>
            <a:round/>
            <a:headEnd type="triangle"/>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3174074-173B-4A60-A526-C2DF9D29F445}"/>
                  </a:ext>
                </a:extLst>
              </p:cNvPr>
              <p:cNvSpPr/>
              <p:nvPr/>
            </p:nvSpPr>
            <p:spPr>
              <a:xfrm>
                <a:off x="8265131" y="2740544"/>
                <a:ext cx="2564228" cy="400110"/>
              </a:xfrm>
              <a:prstGeom prst="rect">
                <a:avLst/>
              </a:prstGeom>
            </p:spPr>
            <p:txBody>
              <a:bodyPr wrap="none">
                <a:spAutoFit/>
              </a:bodyPr>
              <a:lstStyle/>
              <a:p>
                <a:r>
                  <a:rPr lang="fr-FR" sz="2000" b="0" dirty="0">
                    <a:solidFill>
                      <a:srgbClr val="00B050"/>
                    </a:solidFill>
                  </a:rPr>
                  <a:t>Dynamic range of </a:t>
                </a:r>
                <a14:m>
                  <m:oMath xmlns:m="http://schemas.openxmlformats.org/officeDocument/2006/math">
                    <m:r>
                      <a:rPr lang="fr-FR" sz="2000" b="0">
                        <a:solidFill>
                          <a:srgbClr val="00B050"/>
                        </a:solidFill>
                        <a:latin typeface="Cambria Math" panose="02040503050406030204" pitchFamily="18" charset="0"/>
                        <a:ea typeface="Cambria Math" panose="02040503050406030204" pitchFamily="18" charset="0"/>
                      </a:rPr>
                      <m:t>2</m:t>
                    </m:r>
                    <m:r>
                      <a:rPr lang="fr-FR" sz="2000" b="0" i="1">
                        <a:solidFill>
                          <a:srgbClr val="00B050"/>
                        </a:solidFill>
                        <a:latin typeface="Cambria Math" panose="02040503050406030204" pitchFamily="18" charset="0"/>
                        <a:ea typeface="Cambria Math" panose="02040503050406030204" pitchFamily="18" charset="0"/>
                      </a:rPr>
                      <m:t>𝜋</m:t>
                    </m:r>
                  </m:oMath>
                </a14:m>
                <a:endParaRPr lang="fr-FR" sz="2000" dirty="0"/>
              </a:p>
            </p:txBody>
          </p:sp>
        </mc:Choice>
        <mc:Fallback xmlns="">
          <p:sp>
            <p:nvSpPr>
              <p:cNvPr id="8" name="Rectangle 7">
                <a:extLst>
                  <a:ext uri="{FF2B5EF4-FFF2-40B4-BE49-F238E27FC236}">
                    <a16:creationId xmlns:a16="http://schemas.microsoft.com/office/drawing/2014/main" id="{93174074-173B-4A60-A526-C2DF9D29F445}"/>
                  </a:ext>
                </a:extLst>
              </p:cNvPr>
              <p:cNvSpPr>
                <a:spLocks noRot="1" noChangeAspect="1" noMove="1" noResize="1" noEditPoints="1" noAdjustHandles="1" noChangeArrowheads="1" noChangeShapeType="1" noTextEdit="1"/>
              </p:cNvSpPr>
              <p:nvPr/>
            </p:nvSpPr>
            <p:spPr>
              <a:xfrm>
                <a:off x="8265131" y="2740544"/>
                <a:ext cx="2564228" cy="400110"/>
              </a:xfrm>
              <a:prstGeom prst="rect">
                <a:avLst/>
              </a:prstGeom>
              <a:blipFill>
                <a:blip r:embed="rId18"/>
                <a:stretch>
                  <a:fillRect l="-2619" t="-7692" b="-292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E38092E-469A-4D58-AC8D-31F449FCF814}"/>
                  </a:ext>
                </a:extLst>
              </p:cNvPr>
              <p:cNvSpPr/>
              <p:nvPr/>
            </p:nvSpPr>
            <p:spPr>
              <a:xfrm>
                <a:off x="4366319" y="3905159"/>
                <a:ext cx="2186496" cy="703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000" i="1">
                              <a:solidFill>
                                <a:srgbClr val="00B050"/>
                              </a:solidFill>
                              <a:latin typeface="Cambria Math" panose="02040503050406030204" pitchFamily="18" charset="0"/>
                            </a:rPr>
                          </m:ctrlPr>
                        </m:mPr>
                        <m:mr>
                          <m:e>
                            <m:func>
                              <m:funcPr>
                                <m:ctrlPr>
                                  <a:rPr lang="fr-FR" sz="2000" i="1">
                                    <a:solidFill>
                                      <a:srgbClr val="00B050"/>
                                    </a:solidFill>
                                    <a:latin typeface="Cambria Math" panose="02040503050406030204" pitchFamily="18" charset="0"/>
                                  </a:rPr>
                                </m:ctrlPr>
                              </m:funcPr>
                              <m:fName>
                                <m:sSub>
                                  <m:sSubPr>
                                    <m:ctrlPr>
                                      <a:rPr lang="fr-FR" sz="2000" i="1">
                                        <a:solidFill>
                                          <a:srgbClr val="00B050"/>
                                        </a:solidFill>
                                        <a:latin typeface="Cambria Math" panose="02040503050406030204" pitchFamily="18" charset="0"/>
                                      </a:rPr>
                                    </m:ctrlPr>
                                  </m:sSubPr>
                                  <m:e>
                                    <m:r>
                                      <a:rPr lang="fr-FR" sz="2000" i="1">
                                        <a:solidFill>
                                          <a:srgbClr val="00B050"/>
                                        </a:solidFill>
                                        <a:latin typeface="Cambria Math" panose="02040503050406030204" pitchFamily="18" charset="0"/>
                                      </a:rPr>
                                      <m:t>𝐼</m:t>
                                    </m:r>
                                  </m:e>
                                  <m:sub>
                                    <m:r>
                                      <a:rPr lang="fr-FR" sz="2000">
                                        <a:solidFill>
                                          <a:srgbClr val="00B050"/>
                                        </a:solidFill>
                                        <a:latin typeface="Cambria Math" panose="02040503050406030204" pitchFamily="18" charset="0"/>
                                      </a:rPr>
                                      <m:t>+</m:t>
                                    </m:r>
                                  </m:sub>
                                </m:sSub>
                                <m:r>
                                  <a:rPr lang="fr-FR" sz="2000">
                                    <a:solidFill>
                                      <a:srgbClr val="00B050"/>
                                    </a:solidFill>
                                    <a:latin typeface="Cambria Math" panose="02040503050406030204" pitchFamily="18" charset="0"/>
                                  </a:rPr>
                                  <m:t>−</m:t>
                                </m:r>
                                <m:sSub>
                                  <m:sSubPr>
                                    <m:ctrlPr>
                                      <a:rPr lang="fr-FR" sz="2000" i="1">
                                        <a:solidFill>
                                          <a:srgbClr val="00B050"/>
                                        </a:solidFill>
                                        <a:latin typeface="Cambria Math" panose="02040503050406030204" pitchFamily="18" charset="0"/>
                                      </a:rPr>
                                    </m:ctrlPr>
                                  </m:sSubPr>
                                  <m:e>
                                    <m:r>
                                      <a:rPr lang="fr-FR" sz="2000" i="1">
                                        <a:solidFill>
                                          <a:srgbClr val="00B050"/>
                                        </a:solidFill>
                                        <a:latin typeface="Cambria Math" panose="02040503050406030204" pitchFamily="18" charset="0"/>
                                      </a:rPr>
                                      <m:t>𝐼</m:t>
                                    </m:r>
                                  </m:e>
                                  <m:sub>
                                    <m:r>
                                      <a:rPr lang="fr-FR" sz="2000">
                                        <a:solidFill>
                                          <a:srgbClr val="00B050"/>
                                        </a:solidFill>
                                        <a:latin typeface="Cambria Math" panose="02040503050406030204" pitchFamily="18" charset="0"/>
                                      </a:rPr>
                                      <m:t>−</m:t>
                                    </m:r>
                                  </m:sub>
                                </m:sSub>
                                <m:r>
                                  <a:rPr lang="fr-FR" sz="2000">
                                    <a:solidFill>
                                      <a:srgbClr val="00B050"/>
                                    </a:solidFill>
                                    <a:latin typeface="Cambria Math" panose="02040503050406030204" pitchFamily="18" charset="0"/>
                                  </a:rPr>
                                  <m:t> →</m:t>
                                </m:r>
                                <m:r>
                                  <m:rPr>
                                    <m:sty m:val="p"/>
                                  </m:rPr>
                                  <a:rPr lang="fr-FR" sz="2000">
                                    <a:solidFill>
                                      <a:srgbClr val="00B050"/>
                                    </a:solidFill>
                                    <a:latin typeface="Cambria Math" panose="02040503050406030204" pitchFamily="18" charset="0"/>
                                  </a:rPr>
                                  <m:t>sin</m:t>
                                </m:r>
                              </m:fName>
                              <m:e>
                                <m:d>
                                  <m:dPr>
                                    <m:ctrlPr>
                                      <a:rPr lang="fr-FR" sz="2000" i="1">
                                        <a:solidFill>
                                          <a:srgbClr val="00B050"/>
                                        </a:solidFill>
                                        <a:latin typeface="Cambria Math" panose="02040503050406030204" pitchFamily="18" charset="0"/>
                                      </a:rPr>
                                    </m:ctrlPr>
                                  </m:dPr>
                                  <m:e>
                                    <m:r>
                                      <a:rPr lang="fr-FR" sz="2000" i="1">
                                        <a:solidFill>
                                          <a:srgbClr val="00B050"/>
                                        </a:solidFill>
                                        <a:latin typeface="Cambria Math" panose="02040503050406030204" pitchFamily="18" charset="0"/>
                                      </a:rPr>
                                      <m:t>𝜑</m:t>
                                    </m:r>
                                  </m:e>
                                </m:d>
                              </m:e>
                            </m:func>
                          </m:e>
                        </m:mr>
                        <m:mr>
                          <m:e>
                            <m:func>
                              <m:funcPr>
                                <m:ctrlPr>
                                  <a:rPr lang="fr-FR" sz="2000" i="1">
                                    <a:solidFill>
                                      <a:srgbClr val="00B050"/>
                                    </a:solidFill>
                                    <a:latin typeface="Cambria Math" panose="02040503050406030204" pitchFamily="18" charset="0"/>
                                  </a:rPr>
                                </m:ctrlPr>
                              </m:funcPr>
                              <m:fName>
                                <m:sSub>
                                  <m:sSubPr>
                                    <m:ctrlPr>
                                      <a:rPr lang="fr-FR" sz="2000" i="1">
                                        <a:solidFill>
                                          <a:srgbClr val="00B050"/>
                                        </a:solidFill>
                                        <a:latin typeface="Cambria Math" panose="02040503050406030204" pitchFamily="18" charset="0"/>
                                      </a:rPr>
                                    </m:ctrlPr>
                                  </m:sSubPr>
                                  <m:e>
                                    <m:r>
                                      <a:rPr lang="fr-FR" sz="2000" i="1">
                                        <a:solidFill>
                                          <a:srgbClr val="00B050"/>
                                        </a:solidFill>
                                        <a:latin typeface="Cambria Math" panose="02040503050406030204" pitchFamily="18" charset="0"/>
                                      </a:rPr>
                                      <m:t>𝐼</m:t>
                                    </m:r>
                                  </m:e>
                                  <m:sub>
                                    <m:r>
                                      <a:rPr lang="fr-FR" sz="2000">
                                        <a:solidFill>
                                          <a:srgbClr val="00B050"/>
                                        </a:solidFill>
                                        <a:latin typeface="Cambria Math" panose="02040503050406030204" pitchFamily="18" charset="0"/>
                                      </a:rPr>
                                      <m:t>+</m:t>
                                    </m:r>
                                  </m:sub>
                                </m:sSub>
                                <m:r>
                                  <a:rPr lang="fr-FR" sz="2000">
                                    <a:solidFill>
                                      <a:srgbClr val="00B050"/>
                                    </a:solidFill>
                                    <a:latin typeface="Cambria Math" panose="02040503050406030204" pitchFamily="18" charset="0"/>
                                  </a:rPr>
                                  <m:t>+</m:t>
                                </m:r>
                                <m:sSub>
                                  <m:sSubPr>
                                    <m:ctrlPr>
                                      <a:rPr lang="fr-FR" sz="2000" i="1">
                                        <a:solidFill>
                                          <a:srgbClr val="00B050"/>
                                        </a:solidFill>
                                        <a:latin typeface="Cambria Math" panose="02040503050406030204" pitchFamily="18" charset="0"/>
                                      </a:rPr>
                                    </m:ctrlPr>
                                  </m:sSubPr>
                                  <m:e>
                                    <m:r>
                                      <a:rPr lang="fr-FR" sz="2000" i="1">
                                        <a:solidFill>
                                          <a:srgbClr val="00B050"/>
                                        </a:solidFill>
                                        <a:latin typeface="Cambria Math" panose="02040503050406030204" pitchFamily="18" charset="0"/>
                                      </a:rPr>
                                      <m:t>𝐼</m:t>
                                    </m:r>
                                  </m:e>
                                  <m:sub>
                                    <m:r>
                                      <a:rPr lang="fr-FR" sz="2000">
                                        <a:solidFill>
                                          <a:srgbClr val="00B050"/>
                                        </a:solidFill>
                                        <a:latin typeface="Cambria Math" panose="02040503050406030204" pitchFamily="18" charset="0"/>
                                      </a:rPr>
                                      <m:t>−</m:t>
                                    </m:r>
                                  </m:sub>
                                </m:sSub>
                                <m:r>
                                  <a:rPr lang="fr-FR" sz="2000">
                                    <a:solidFill>
                                      <a:srgbClr val="00B050"/>
                                    </a:solidFill>
                                    <a:latin typeface="Cambria Math" panose="02040503050406030204" pitchFamily="18" charset="0"/>
                                  </a:rPr>
                                  <m:t> →</m:t>
                                </m:r>
                                <m:r>
                                  <m:rPr>
                                    <m:sty m:val="p"/>
                                  </m:rPr>
                                  <a:rPr lang="fr-FR" sz="2000" b="0">
                                    <a:solidFill>
                                      <a:srgbClr val="00B050"/>
                                    </a:solidFill>
                                    <a:latin typeface="Cambria Math" panose="02040503050406030204" pitchFamily="18" charset="0"/>
                                  </a:rPr>
                                  <m:t>cos</m:t>
                                </m:r>
                              </m:fName>
                              <m:e>
                                <m:d>
                                  <m:dPr>
                                    <m:ctrlPr>
                                      <a:rPr lang="fr-FR" sz="2000" i="1">
                                        <a:solidFill>
                                          <a:srgbClr val="00B050"/>
                                        </a:solidFill>
                                        <a:latin typeface="Cambria Math" panose="02040503050406030204" pitchFamily="18" charset="0"/>
                                      </a:rPr>
                                    </m:ctrlPr>
                                  </m:dPr>
                                  <m:e>
                                    <m:r>
                                      <a:rPr lang="fr-FR" sz="2000" i="1">
                                        <a:solidFill>
                                          <a:srgbClr val="00B050"/>
                                        </a:solidFill>
                                        <a:latin typeface="Cambria Math" panose="02040503050406030204" pitchFamily="18" charset="0"/>
                                      </a:rPr>
                                      <m:t>𝜑</m:t>
                                    </m:r>
                                  </m:e>
                                </m:d>
                              </m:e>
                            </m:func>
                          </m:e>
                        </m:mr>
                      </m:m>
                    </m:oMath>
                  </m:oMathPara>
                </a14:m>
                <a:endParaRPr lang="fr-FR" sz="2000" dirty="0"/>
              </a:p>
            </p:txBody>
          </p:sp>
        </mc:Choice>
        <mc:Fallback xmlns="">
          <p:sp>
            <p:nvSpPr>
              <p:cNvPr id="9" name="Rectangle 8">
                <a:extLst>
                  <a:ext uri="{FF2B5EF4-FFF2-40B4-BE49-F238E27FC236}">
                    <a16:creationId xmlns:a16="http://schemas.microsoft.com/office/drawing/2014/main" id="{9E38092E-469A-4D58-AC8D-31F449FCF814}"/>
                  </a:ext>
                </a:extLst>
              </p:cNvPr>
              <p:cNvSpPr>
                <a:spLocks noRot="1" noChangeAspect="1" noMove="1" noResize="1" noEditPoints="1" noAdjustHandles="1" noChangeArrowheads="1" noChangeShapeType="1" noTextEdit="1"/>
              </p:cNvSpPr>
              <p:nvPr/>
            </p:nvSpPr>
            <p:spPr>
              <a:xfrm>
                <a:off x="4366319" y="3905159"/>
                <a:ext cx="2186496" cy="703975"/>
              </a:xfrm>
              <a:prstGeom prst="rect">
                <a:avLst/>
              </a:prstGeom>
              <a:blipFill>
                <a:blip r:embed="rId19"/>
                <a:stretch>
                  <a:fillRect/>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9D045363-2526-4E49-9D02-426545E77237}"/>
              </a:ext>
            </a:extLst>
          </p:cNvPr>
          <p:cNvSpPr/>
          <p:nvPr/>
        </p:nvSpPr>
        <p:spPr>
          <a:xfrm>
            <a:off x="50196" y="5727099"/>
            <a:ext cx="2758242" cy="523220"/>
          </a:xfrm>
          <a:prstGeom prst="rect">
            <a:avLst/>
          </a:prstGeom>
        </p:spPr>
        <p:txBody>
          <a:bodyPr wrap="square">
            <a:spAutoFit/>
          </a:bodyPr>
          <a:lstStyle/>
          <a:p>
            <a:r>
              <a:rPr lang="fr-FR" sz="1400" u="sng" dirty="0">
                <a:solidFill>
                  <a:schemeClr val="tx1"/>
                </a:solidFill>
                <a:latin typeface="+mj-lt"/>
              </a:rPr>
              <a:t>Reference:</a:t>
            </a:r>
          </a:p>
          <a:p>
            <a:r>
              <a:rPr lang="fr-FR" sz="1400" b="0" dirty="0">
                <a:solidFill>
                  <a:schemeClr val="tx1"/>
                </a:solidFill>
                <a:latin typeface="+mj-lt"/>
              </a:rPr>
              <a:t>David S. </a:t>
            </a:r>
            <a:r>
              <a:rPr lang="fr-FR" sz="1400" b="0" dirty="0" err="1">
                <a:solidFill>
                  <a:schemeClr val="tx1"/>
                </a:solidFill>
                <a:latin typeface="+mj-lt"/>
              </a:rPr>
              <a:t>Doelman</a:t>
            </a:r>
            <a:r>
              <a:rPr lang="fr-FR" sz="1400" b="0" dirty="0">
                <a:solidFill>
                  <a:schemeClr val="tx1"/>
                </a:solidFill>
                <a:latin typeface="+mj-lt"/>
              </a:rPr>
              <a:t> et al (2019)</a:t>
            </a:r>
          </a:p>
        </p:txBody>
      </p:sp>
      <p:sp>
        <p:nvSpPr>
          <p:cNvPr id="11" name="ZoneTexte 10">
            <a:extLst>
              <a:ext uri="{FF2B5EF4-FFF2-40B4-BE49-F238E27FC236}">
                <a16:creationId xmlns:a16="http://schemas.microsoft.com/office/drawing/2014/main" id="{85AD45EB-3A0A-4C67-95D3-1A4F70F05FF6}"/>
              </a:ext>
            </a:extLst>
          </p:cNvPr>
          <p:cNvSpPr txBox="1"/>
          <p:nvPr/>
        </p:nvSpPr>
        <p:spPr>
          <a:xfrm>
            <a:off x="4373922" y="5634284"/>
            <a:ext cx="2536079" cy="400110"/>
          </a:xfrm>
          <a:prstGeom prst="rect">
            <a:avLst/>
          </a:prstGeom>
          <a:noFill/>
          <a:ln w="38100">
            <a:solidFill>
              <a:srgbClr val="0070C0"/>
            </a:solidFill>
          </a:ln>
        </p:spPr>
        <p:txBody>
          <a:bodyPr wrap="square" rtlCol="0">
            <a:spAutoFit/>
          </a:bodyPr>
          <a:lstStyle/>
          <a:p>
            <a:r>
              <a:rPr lang="fr-FR" sz="2000" dirty="0" err="1">
                <a:solidFill>
                  <a:srgbClr val="0070C0"/>
                </a:solidFill>
                <a:sym typeface="Wingdings" panose="05000000000000000000" pitchFamily="2" charset="2"/>
              </a:rPr>
              <a:t>Increased</a:t>
            </a:r>
            <a:r>
              <a:rPr lang="fr-FR" sz="2000" dirty="0">
                <a:solidFill>
                  <a:srgbClr val="0070C0"/>
                </a:solidFill>
                <a:sym typeface="Wingdings" panose="05000000000000000000" pitchFamily="2" charset="2"/>
              </a:rPr>
              <a:t> </a:t>
            </a:r>
            <a:r>
              <a:rPr lang="fr-FR" sz="2000" dirty="0" err="1">
                <a:solidFill>
                  <a:srgbClr val="0070C0"/>
                </a:solidFill>
                <a:sym typeface="Wingdings" panose="05000000000000000000" pitchFamily="2" charset="2"/>
              </a:rPr>
              <a:t>dynamic</a:t>
            </a:r>
            <a:endParaRPr lang="fr-FR" sz="2000" dirty="0">
              <a:solidFill>
                <a:srgbClr val="0070C0"/>
              </a:solidFill>
              <a:sym typeface="Wingdings" panose="05000000000000000000" pitchFamily="2" charset="2"/>
            </a:endParaRPr>
          </a:p>
        </p:txBody>
      </p:sp>
      <p:grpSp>
        <p:nvGrpSpPr>
          <p:cNvPr id="13" name="Groupe 12">
            <a:extLst>
              <a:ext uri="{FF2B5EF4-FFF2-40B4-BE49-F238E27FC236}">
                <a16:creationId xmlns:a16="http://schemas.microsoft.com/office/drawing/2014/main" id="{CD9B11C7-89B4-4DC0-A99B-57E31EA17320}"/>
              </a:ext>
            </a:extLst>
          </p:cNvPr>
          <p:cNvGrpSpPr/>
          <p:nvPr/>
        </p:nvGrpSpPr>
        <p:grpSpPr>
          <a:xfrm>
            <a:off x="196311" y="1104799"/>
            <a:ext cx="1285820" cy="1152752"/>
            <a:chOff x="-93402" y="2460216"/>
            <a:chExt cx="1285820" cy="1152752"/>
          </a:xfrm>
        </p:grpSpPr>
        <p:pic>
          <p:nvPicPr>
            <p:cNvPr id="102" name="Image 101">
              <a:extLst>
                <a:ext uri="{FF2B5EF4-FFF2-40B4-BE49-F238E27FC236}">
                  <a16:creationId xmlns:a16="http://schemas.microsoft.com/office/drawing/2014/main" id="{9E77DCC0-A8CE-43B8-846B-3B956074A7C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402" y="2460216"/>
              <a:ext cx="1285820" cy="1152752"/>
            </a:xfrm>
            <a:prstGeom prst="rect">
              <a:avLst/>
            </a:prstGeom>
          </p:spPr>
        </p:pic>
        <p:sp>
          <p:nvSpPr>
            <p:cNvPr id="103" name="Rectangle 102">
              <a:extLst>
                <a:ext uri="{FF2B5EF4-FFF2-40B4-BE49-F238E27FC236}">
                  <a16:creationId xmlns:a16="http://schemas.microsoft.com/office/drawing/2014/main" id="{FC311DBC-324A-4D64-9AB0-2AA09B4799DB}"/>
                </a:ext>
              </a:extLst>
            </p:cNvPr>
            <p:cNvSpPr/>
            <p:nvPr/>
          </p:nvSpPr>
          <p:spPr>
            <a:xfrm>
              <a:off x="740948" y="3090251"/>
              <a:ext cx="49906" cy="5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8" name="Groupe 17">
            <a:extLst>
              <a:ext uri="{FF2B5EF4-FFF2-40B4-BE49-F238E27FC236}">
                <a16:creationId xmlns:a16="http://schemas.microsoft.com/office/drawing/2014/main" id="{7573BC15-78B4-40F3-A7FA-EC46735F756E}"/>
              </a:ext>
            </a:extLst>
          </p:cNvPr>
          <p:cNvGrpSpPr/>
          <p:nvPr/>
        </p:nvGrpSpPr>
        <p:grpSpPr>
          <a:xfrm>
            <a:off x="5530877" y="1120443"/>
            <a:ext cx="1324904" cy="1242950"/>
            <a:chOff x="5404343" y="1788212"/>
            <a:chExt cx="1324904" cy="1242950"/>
          </a:xfrm>
        </p:grpSpPr>
        <p:pic>
          <p:nvPicPr>
            <p:cNvPr id="104" name="Image 103">
              <a:extLst>
                <a:ext uri="{FF2B5EF4-FFF2-40B4-BE49-F238E27FC236}">
                  <a16:creationId xmlns:a16="http://schemas.microsoft.com/office/drawing/2014/main" id="{8BAB0E2C-4146-4BAB-94BE-A83AEDAE73D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04343" y="1788212"/>
              <a:ext cx="1324904" cy="1242950"/>
            </a:xfrm>
            <a:prstGeom prst="rect">
              <a:avLst/>
            </a:prstGeom>
          </p:spPr>
        </p:pic>
        <p:sp>
          <p:nvSpPr>
            <p:cNvPr id="105" name="Rectangle 104">
              <a:extLst>
                <a:ext uri="{FF2B5EF4-FFF2-40B4-BE49-F238E27FC236}">
                  <a16:creationId xmlns:a16="http://schemas.microsoft.com/office/drawing/2014/main" id="{1C6CD34F-F9BF-4EDE-923A-99C789F8AA20}"/>
                </a:ext>
              </a:extLst>
            </p:cNvPr>
            <p:cNvSpPr/>
            <p:nvPr/>
          </p:nvSpPr>
          <p:spPr>
            <a:xfrm>
              <a:off x="6329936" y="2489391"/>
              <a:ext cx="49906" cy="5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546D7299-8B8B-49B7-AAE9-63ECA3FEC310}"/>
                </a:ext>
              </a:extLst>
            </p:cNvPr>
            <p:cNvSpPr/>
            <p:nvPr/>
          </p:nvSpPr>
          <p:spPr bwMode="auto">
            <a:xfrm>
              <a:off x="5574046" y="1879150"/>
              <a:ext cx="989457" cy="1012961"/>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p:grpSp>
        <p:nvGrpSpPr>
          <p:cNvPr id="113" name="Groupe 112">
            <a:extLst>
              <a:ext uri="{FF2B5EF4-FFF2-40B4-BE49-F238E27FC236}">
                <a16:creationId xmlns:a16="http://schemas.microsoft.com/office/drawing/2014/main" id="{34E8E93F-5F11-4F70-A42A-55044399A1C5}"/>
              </a:ext>
            </a:extLst>
          </p:cNvPr>
          <p:cNvGrpSpPr/>
          <p:nvPr/>
        </p:nvGrpSpPr>
        <p:grpSpPr>
          <a:xfrm>
            <a:off x="1161638" y="562968"/>
            <a:ext cx="4456601" cy="1693667"/>
            <a:chOff x="487680" y="812803"/>
            <a:chExt cx="7262732" cy="2580637"/>
          </a:xfrm>
        </p:grpSpPr>
        <p:cxnSp>
          <p:nvCxnSpPr>
            <p:cNvPr id="114" name="Connecteur droit 113">
              <a:extLst>
                <a:ext uri="{FF2B5EF4-FFF2-40B4-BE49-F238E27FC236}">
                  <a16:creationId xmlns:a16="http://schemas.microsoft.com/office/drawing/2014/main" id="{F051BFD5-7E48-497B-A794-775EA979BF3A}"/>
                </a:ext>
              </a:extLst>
            </p:cNvPr>
            <p:cNvCxnSpPr>
              <a:cxnSpLocks/>
            </p:cNvCxnSpPr>
            <p:nvPr/>
          </p:nvCxnSpPr>
          <p:spPr>
            <a:xfrm flipV="1">
              <a:off x="487680" y="2387600"/>
              <a:ext cx="7051039" cy="10160"/>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a:extLst>
                <a:ext uri="{FF2B5EF4-FFF2-40B4-BE49-F238E27FC236}">
                  <a16:creationId xmlns:a16="http://schemas.microsoft.com/office/drawing/2014/main" id="{6157CAEA-FA9C-4D10-BCDB-A415B5149499}"/>
                </a:ext>
              </a:extLst>
            </p:cNvPr>
            <p:cNvCxnSpPr/>
            <p:nvPr/>
          </p:nvCxnSpPr>
          <p:spPr>
            <a:xfrm>
              <a:off x="217424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a:extLst>
                <a:ext uri="{FF2B5EF4-FFF2-40B4-BE49-F238E27FC236}">
                  <a16:creationId xmlns:a16="http://schemas.microsoft.com/office/drawing/2014/main" id="{E348D79C-9FE6-4126-B194-7D79019FB4A0}"/>
                </a:ext>
              </a:extLst>
            </p:cNvPr>
            <p:cNvCxnSpPr/>
            <p:nvPr/>
          </p:nvCxnSpPr>
          <p:spPr>
            <a:xfrm>
              <a:off x="626872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A3025BD1-991B-4ECD-8B7D-4B06BE60EA4E}"/>
                </a:ext>
              </a:extLst>
            </p:cNvPr>
            <p:cNvCxnSpPr/>
            <p:nvPr/>
          </p:nvCxnSpPr>
          <p:spPr>
            <a:xfrm>
              <a:off x="599440" y="178816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2D8E6F72-07E5-4C64-8087-1F7678ED72EA}"/>
                </a:ext>
              </a:extLst>
            </p:cNvPr>
            <p:cNvCxnSpPr/>
            <p:nvPr/>
          </p:nvCxnSpPr>
          <p:spPr>
            <a:xfrm>
              <a:off x="599440" y="301752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FF5A09EE-DCAC-4D6F-B551-D06519A27C42}"/>
                </a:ext>
              </a:extLst>
            </p:cNvPr>
            <p:cNvCxnSpPr/>
            <p:nvPr/>
          </p:nvCxnSpPr>
          <p:spPr>
            <a:xfrm>
              <a:off x="2174240" y="1788160"/>
              <a:ext cx="4094480" cy="115824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8D0551BB-4FF3-4C19-BD49-A3174DCC63F5}"/>
                </a:ext>
              </a:extLst>
            </p:cNvPr>
            <p:cNvCxnSpPr/>
            <p:nvPr/>
          </p:nvCxnSpPr>
          <p:spPr>
            <a:xfrm flipV="1">
              <a:off x="2174240" y="1879600"/>
              <a:ext cx="4094480" cy="113792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789A4FF8-42B7-4F72-A421-5D829BD6F8AE}"/>
                </a:ext>
              </a:extLst>
            </p:cNvPr>
            <p:cNvCxnSpPr/>
            <p:nvPr/>
          </p:nvCxnSpPr>
          <p:spPr>
            <a:xfrm>
              <a:off x="6268720" y="18796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Connecteur droit 141">
              <a:extLst>
                <a:ext uri="{FF2B5EF4-FFF2-40B4-BE49-F238E27FC236}">
                  <a16:creationId xmlns:a16="http://schemas.microsoft.com/office/drawing/2014/main" id="{78500995-A95F-4C14-97C8-6398118E34DF}"/>
                </a:ext>
              </a:extLst>
            </p:cNvPr>
            <p:cNvCxnSpPr/>
            <p:nvPr/>
          </p:nvCxnSpPr>
          <p:spPr>
            <a:xfrm>
              <a:off x="6268720" y="29464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Connecteur droit 142">
              <a:extLst>
                <a:ext uri="{FF2B5EF4-FFF2-40B4-BE49-F238E27FC236}">
                  <a16:creationId xmlns:a16="http://schemas.microsoft.com/office/drawing/2014/main" id="{79C86932-65B8-4F1D-A212-572FF5E9EB22}"/>
                </a:ext>
              </a:extLst>
            </p:cNvPr>
            <p:cNvCxnSpPr/>
            <p:nvPr/>
          </p:nvCxnSpPr>
          <p:spPr>
            <a:xfrm>
              <a:off x="7538720" y="1412240"/>
              <a:ext cx="0" cy="195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necteur droit 143">
              <a:extLst>
                <a:ext uri="{FF2B5EF4-FFF2-40B4-BE49-F238E27FC236}">
                  <a16:creationId xmlns:a16="http://schemas.microsoft.com/office/drawing/2014/main" id="{4640678F-BAF6-4444-B2CF-19338FBE6988}"/>
                </a:ext>
              </a:extLst>
            </p:cNvPr>
            <p:cNvCxnSpPr>
              <a:cxnSpLocks/>
            </p:cNvCxnSpPr>
            <p:nvPr/>
          </p:nvCxnSpPr>
          <p:spPr>
            <a:xfrm>
              <a:off x="4378960" y="1670050"/>
              <a:ext cx="0" cy="1394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5" name="ZoneTexte 144">
              <a:extLst>
                <a:ext uri="{FF2B5EF4-FFF2-40B4-BE49-F238E27FC236}">
                  <a16:creationId xmlns:a16="http://schemas.microsoft.com/office/drawing/2014/main" id="{E23C0DE4-8BCE-4A1D-B101-3854D44127D1}"/>
                </a:ext>
              </a:extLst>
            </p:cNvPr>
            <p:cNvSpPr txBox="1"/>
            <p:nvPr/>
          </p:nvSpPr>
          <p:spPr>
            <a:xfrm>
              <a:off x="6753023" y="812803"/>
              <a:ext cx="997389" cy="461665"/>
            </a:xfrm>
            <a:prstGeom prst="rect">
              <a:avLst/>
            </a:prstGeom>
            <a:noFill/>
          </p:spPr>
          <p:txBody>
            <a:bodyPr wrap="none" rtlCol="0">
              <a:spAutoFit/>
            </a:bodyPr>
            <a:lstStyle/>
            <a:p>
              <a:r>
                <a:rPr lang="fr-FR" sz="1500" b="0" dirty="0">
                  <a:solidFill>
                    <a:schemeClr val="tx1"/>
                  </a:solidFill>
                </a:rPr>
                <a:t>Detector</a:t>
              </a:r>
              <a:r>
                <a:rPr lang="fr-FR" dirty="0"/>
                <a:t> </a:t>
              </a:r>
            </a:p>
          </p:txBody>
        </p:sp>
        <mc:AlternateContent xmlns:mc="http://schemas.openxmlformats.org/markup-compatibility/2006" xmlns:a14="http://schemas.microsoft.com/office/drawing/2010/main">
          <mc:Choice Requires="a14">
            <p:sp>
              <p:nvSpPr>
                <p:cNvPr id="146" name="ZoneTexte 145">
                  <a:extLst>
                    <a:ext uri="{FF2B5EF4-FFF2-40B4-BE49-F238E27FC236}">
                      <a16:creationId xmlns:a16="http://schemas.microsoft.com/office/drawing/2014/main" id="{2974FAC1-C793-4ECB-A911-3C9731B7EC29}"/>
                    </a:ext>
                  </a:extLst>
                </p:cNvPr>
                <p:cNvSpPr txBox="1"/>
                <p:nvPr/>
              </p:nvSpPr>
              <p:spPr>
                <a:xfrm>
                  <a:off x="4123641" y="1786344"/>
                  <a:ext cx="460381" cy="323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m:t>
                            </m:r>
                          </m:sub>
                        </m:sSub>
                      </m:oMath>
                    </m:oMathPara>
                  </a14:m>
                  <a:endParaRPr lang="fr-FR" sz="1500" dirty="0"/>
                </a:p>
              </p:txBody>
            </p:sp>
          </mc:Choice>
          <mc:Fallback xmlns="">
            <p:sp>
              <p:nvSpPr>
                <p:cNvPr id="170" name="ZoneTexte 169">
                  <a:extLst>
                    <a:ext uri="{FF2B5EF4-FFF2-40B4-BE49-F238E27FC236}">
                      <a16:creationId xmlns:a16="http://schemas.microsoft.com/office/drawing/2014/main" id="{6FF45A25-E4D7-489A-9802-FA43CECEBC63}"/>
                    </a:ext>
                  </a:extLst>
                </p:cNvPr>
                <p:cNvSpPr txBox="1">
                  <a:spLocks noRot="1" noChangeAspect="1" noMove="1" noResize="1" noEditPoints="1" noAdjustHandles="1" noChangeArrowheads="1" noChangeShapeType="1" noTextEdit="1"/>
                </p:cNvSpPr>
                <p:nvPr/>
              </p:nvSpPr>
              <p:spPr>
                <a:xfrm>
                  <a:off x="4123641" y="1786344"/>
                  <a:ext cx="460381" cy="323166"/>
                </a:xfrm>
                <a:prstGeom prst="rect">
                  <a:avLst/>
                </a:prstGeom>
                <a:blipFill>
                  <a:blip r:embed="rId6"/>
                  <a:stretch>
                    <a:fillRect r="-23404" b="-48571"/>
                  </a:stretch>
                </a:blipFill>
              </p:spPr>
              <p:txBody>
                <a:bodyPr/>
                <a:lstStyle/>
                <a:p>
                  <a:r>
                    <a:rPr lang="fr-FR">
                      <a:noFill/>
                    </a:rPr>
                    <a:t> </a:t>
                  </a:r>
                </a:p>
              </p:txBody>
            </p:sp>
          </mc:Fallback>
        </mc:AlternateContent>
        <p:sp>
          <p:nvSpPr>
            <p:cNvPr id="147" name="ZoneTexte 146">
              <a:extLst>
                <a:ext uri="{FF2B5EF4-FFF2-40B4-BE49-F238E27FC236}">
                  <a16:creationId xmlns:a16="http://schemas.microsoft.com/office/drawing/2014/main" id="{DAFEF156-662A-43F3-BD40-85CD3C1E6869}"/>
                </a:ext>
              </a:extLst>
            </p:cNvPr>
            <p:cNvSpPr txBox="1"/>
            <p:nvPr/>
          </p:nvSpPr>
          <p:spPr>
            <a:xfrm>
              <a:off x="3584769" y="1021361"/>
              <a:ext cx="2145185" cy="492406"/>
            </a:xfrm>
            <a:prstGeom prst="rect">
              <a:avLst/>
            </a:prstGeom>
            <a:noFill/>
          </p:spPr>
          <p:txBody>
            <a:bodyPr wrap="square" rtlCol="0">
              <a:spAutoFit/>
            </a:bodyPr>
            <a:lstStyle/>
            <a:p>
              <a:pPr algn="ctr"/>
              <a:r>
                <a:rPr lang="fr-FR" sz="1500" b="0" dirty="0">
                  <a:solidFill>
                    <a:schemeClr val="tx1"/>
                  </a:solidFill>
                </a:rPr>
                <a:t>Focal plane</a:t>
              </a:r>
            </a:p>
          </p:txBody>
        </p:sp>
        <p:cxnSp>
          <p:nvCxnSpPr>
            <p:cNvPr id="148" name="Connecteur droit 147">
              <a:extLst>
                <a:ext uri="{FF2B5EF4-FFF2-40B4-BE49-F238E27FC236}">
                  <a16:creationId xmlns:a16="http://schemas.microsoft.com/office/drawing/2014/main" id="{0B5A92D2-7BB2-4581-9DC3-ECAFB9C4415A}"/>
                </a:ext>
              </a:extLst>
            </p:cNvPr>
            <p:cNvCxnSpPr/>
            <p:nvPr/>
          </p:nvCxnSpPr>
          <p:spPr>
            <a:xfrm>
              <a:off x="1036320" y="178816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necteur droit 148">
              <a:extLst>
                <a:ext uri="{FF2B5EF4-FFF2-40B4-BE49-F238E27FC236}">
                  <a16:creationId xmlns:a16="http://schemas.microsoft.com/office/drawing/2014/main" id="{55E77012-0A60-42BC-B23C-75E9C89105C1}"/>
                </a:ext>
              </a:extLst>
            </p:cNvPr>
            <p:cNvCxnSpPr/>
            <p:nvPr/>
          </p:nvCxnSpPr>
          <p:spPr>
            <a:xfrm>
              <a:off x="1036320" y="301752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cteur droit 149">
              <a:extLst>
                <a:ext uri="{FF2B5EF4-FFF2-40B4-BE49-F238E27FC236}">
                  <a16:creationId xmlns:a16="http://schemas.microsoft.com/office/drawing/2014/main" id="{1EE93D66-A420-44B8-9F84-B6628A7300F8}"/>
                </a:ext>
              </a:extLst>
            </p:cNvPr>
            <p:cNvCxnSpPr/>
            <p:nvPr/>
          </p:nvCxnSpPr>
          <p:spPr>
            <a:xfrm flipV="1">
              <a:off x="1275080" y="141224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Connecteur droit 194">
              <a:extLst>
                <a:ext uri="{FF2B5EF4-FFF2-40B4-BE49-F238E27FC236}">
                  <a16:creationId xmlns:a16="http://schemas.microsoft.com/office/drawing/2014/main" id="{3FCFD47D-0ED4-43D0-9404-0F59E928640A}"/>
                </a:ext>
              </a:extLst>
            </p:cNvPr>
            <p:cNvCxnSpPr/>
            <p:nvPr/>
          </p:nvCxnSpPr>
          <p:spPr>
            <a:xfrm flipV="1">
              <a:off x="1275080" y="301752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ZoneTexte 195">
              <a:extLst>
                <a:ext uri="{FF2B5EF4-FFF2-40B4-BE49-F238E27FC236}">
                  <a16:creationId xmlns:a16="http://schemas.microsoft.com/office/drawing/2014/main" id="{A4F30CB6-4534-40CB-A15B-622EF6C20593}"/>
                </a:ext>
              </a:extLst>
            </p:cNvPr>
            <p:cNvSpPr txBox="1"/>
            <p:nvPr/>
          </p:nvSpPr>
          <p:spPr>
            <a:xfrm>
              <a:off x="487680" y="935173"/>
              <a:ext cx="1904536" cy="492406"/>
            </a:xfrm>
            <a:prstGeom prst="rect">
              <a:avLst/>
            </a:prstGeom>
            <a:noFill/>
          </p:spPr>
          <p:txBody>
            <a:bodyPr wrap="square" rtlCol="0">
              <a:spAutoFit/>
            </a:bodyPr>
            <a:lstStyle/>
            <a:p>
              <a:pPr algn="ctr"/>
              <a:r>
                <a:rPr lang="fr-FR" sz="1500" b="0" dirty="0" err="1">
                  <a:solidFill>
                    <a:schemeClr val="tx1"/>
                  </a:solidFill>
                </a:rPr>
                <a:t>Pupil</a:t>
              </a:r>
              <a:r>
                <a:rPr lang="fr-FR" sz="1500" b="0" dirty="0">
                  <a:solidFill>
                    <a:schemeClr val="tx1"/>
                  </a:solidFill>
                </a:rPr>
                <a:t> plane</a:t>
              </a:r>
            </a:p>
          </p:txBody>
        </p:sp>
      </p:grpSp>
      <p:grpSp>
        <p:nvGrpSpPr>
          <p:cNvPr id="197" name="Groupe 196">
            <a:extLst>
              <a:ext uri="{FF2B5EF4-FFF2-40B4-BE49-F238E27FC236}">
                <a16:creationId xmlns:a16="http://schemas.microsoft.com/office/drawing/2014/main" id="{A1EA0F06-6EC4-464F-9B03-AC59E82A9455}"/>
              </a:ext>
            </a:extLst>
          </p:cNvPr>
          <p:cNvGrpSpPr/>
          <p:nvPr/>
        </p:nvGrpSpPr>
        <p:grpSpPr>
          <a:xfrm rot="16200000">
            <a:off x="3355001" y="1539101"/>
            <a:ext cx="255893" cy="105090"/>
            <a:chOff x="896645" y="5157925"/>
            <a:chExt cx="1003176" cy="363986"/>
          </a:xfrm>
        </p:grpSpPr>
        <p:cxnSp>
          <p:nvCxnSpPr>
            <p:cNvPr id="198" name="Connecteur droit 197">
              <a:extLst>
                <a:ext uri="{FF2B5EF4-FFF2-40B4-BE49-F238E27FC236}">
                  <a16:creationId xmlns:a16="http://schemas.microsoft.com/office/drawing/2014/main" id="{75A2C8DD-DE4D-4B44-83F5-52D84BE30D69}"/>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Connecteur droit 198">
              <a:extLst>
                <a:ext uri="{FF2B5EF4-FFF2-40B4-BE49-F238E27FC236}">
                  <a16:creationId xmlns:a16="http://schemas.microsoft.com/office/drawing/2014/main" id="{800DA377-D8BE-4A3A-9BCF-9B6BA30E01EB}"/>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Connecteur droit 199">
              <a:extLst>
                <a:ext uri="{FF2B5EF4-FFF2-40B4-BE49-F238E27FC236}">
                  <a16:creationId xmlns:a16="http://schemas.microsoft.com/office/drawing/2014/main" id="{A2F6766F-A55D-4E56-8CD8-D0146B370375}"/>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Connecteur droit 200">
              <a:extLst>
                <a:ext uri="{FF2B5EF4-FFF2-40B4-BE49-F238E27FC236}">
                  <a16:creationId xmlns:a16="http://schemas.microsoft.com/office/drawing/2014/main" id="{D0358DC7-4E35-49CE-835B-2245E197D9F4}"/>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Connecteur droit 201">
              <a:extLst>
                <a:ext uri="{FF2B5EF4-FFF2-40B4-BE49-F238E27FC236}">
                  <a16:creationId xmlns:a16="http://schemas.microsoft.com/office/drawing/2014/main" id="{4F692262-0487-4CED-9C93-4EAC9788B25A}"/>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3" name="Groupe 202">
            <a:extLst>
              <a:ext uri="{FF2B5EF4-FFF2-40B4-BE49-F238E27FC236}">
                <a16:creationId xmlns:a16="http://schemas.microsoft.com/office/drawing/2014/main" id="{7C0E70ED-0DE5-43F8-80F5-CC4A8BE21555}"/>
              </a:ext>
            </a:extLst>
          </p:cNvPr>
          <p:cNvGrpSpPr/>
          <p:nvPr/>
        </p:nvGrpSpPr>
        <p:grpSpPr>
          <a:xfrm>
            <a:off x="196443" y="1104718"/>
            <a:ext cx="1285820" cy="1152752"/>
            <a:chOff x="-93402" y="2460216"/>
            <a:chExt cx="1285820" cy="1152752"/>
          </a:xfrm>
        </p:grpSpPr>
        <p:pic>
          <p:nvPicPr>
            <p:cNvPr id="204" name="Image 203">
              <a:extLst>
                <a:ext uri="{FF2B5EF4-FFF2-40B4-BE49-F238E27FC236}">
                  <a16:creationId xmlns:a16="http://schemas.microsoft.com/office/drawing/2014/main" id="{1490487B-C5A1-4D7A-A13E-497680662CC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402" y="2460216"/>
              <a:ext cx="1285820" cy="1152752"/>
            </a:xfrm>
            <a:prstGeom prst="rect">
              <a:avLst/>
            </a:prstGeom>
          </p:spPr>
        </p:pic>
        <p:sp>
          <p:nvSpPr>
            <p:cNvPr id="205" name="Rectangle 204">
              <a:extLst>
                <a:ext uri="{FF2B5EF4-FFF2-40B4-BE49-F238E27FC236}">
                  <a16:creationId xmlns:a16="http://schemas.microsoft.com/office/drawing/2014/main" id="{F85CF9C3-CBAA-4CDC-9371-E13672AF907F}"/>
                </a:ext>
              </a:extLst>
            </p:cNvPr>
            <p:cNvSpPr/>
            <p:nvPr/>
          </p:nvSpPr>
          <p:spPr>
            <a:xfrm>
              <a:off x="740948" y="3090251"/>
              <a:ext cx="49906" cy="5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06" name="Groupe 205">
            <a:extLst>
              <a:ext uri="{FF2B5EF4-FFF2-40B4-BE49-F238E27FC236}">
                <a16:creationId xmlns:a16="http://schemas.microsoft.com/office/drawing/2014/main" id="{30E6F7E4-5BD3-44B7-ACB5-2BFA9C7E06CA}"/>
              </a:ext>
            </a:extLst>
          </p:cNvPr>
          <p:cNvGrpSpPr/>
          <p:nvPr/>
        </p:nvGrpSpPr>
        <p:grpSpPr>
          <a:xfrm>
            <a:off x="7736480" y="1154090"/>
            <a:ext cx="1779034" cy="747938"/>
            <a:chOff x="816263" y="5132649"/>
            <a:chExt cx="1779034" cy="747938"/>
          </a:xfrm>
        </p:grpSpPr>
        <p:cxnSp>
          <p:nvCxnSpPr>
            <p:cNvPr id="207" name="Connecteur droit 206">
              <a:extLst>
                <a:ext uri="{FF2B5EF4-FFF2-40B4-BE49-F238E27FC236}">
                  <a16:creationId xmlns:a16="http://schemas.microsoft.com/office/drawing/2014/main" id="{D5041CC8-221C-4BBF-AF57-D3B4D3EE4C05}"/>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Connecteur droit 207">
              <a:extLst>
                <a:ext uri="{FF2B5EF4-FFF2-40B4-BE49-F238E27FC236}">
                  <a16:creationId xmlns:a16="http://schemas.microsoft.com/office/drawing/2014/main" id="{EA202286-411F-4E08-8037-D80FDC1224FF}"/>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Connecteur droit 208">
              <a:extLst>
                <a:ext uri="{FF2B5EF4-FFF2-40B4-BE49-F238E27FC236}">
                  <a16:creationId xmlns:a16="http://schemas.microsoft.com/office/drawing/2014/main" id="{CE4867A2-EB85-40EC-802D-978AC15E62F9}"/>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Connecteur droit 209">
              <a:extLst>
                <a:ext uri="{FF2B5EF4-FFF2-40B4-BE49-F238E27FC236}">
                  <a16:creationId xmlns:a16="http://schemas.microsoft.com/office/drawing/2014/main" id="{EA6EF691-CD6F-416F-B4E4-CA02A50AA858}"/>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Connecteur droit 210">
              <a:extLst>
                <a:ext uri="{FF2B5EF4-FFF2-40B4-BE49-F238E27FC236}">
                  <a16:creationId xmlns:a16="http://schemas.microsoft.com/office/drawing/2014/main" id="{BCDFD897-999E-4464-A67F-4EAE53F1179D}"/>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2" name="ZoneTexte 19">
              <a:extLst>
                <a:ext uri="{FF2B5EF4-FFF2-40B4-BE49-F238E27FC236}">
                  <a16:creationId xmlns:a16="http://schemas.microsoft.com/office/drawing/2014/main" id="{64DE65FB-2D8A-4F9A-81B0-79A227C170CB}"/>
                </a:ext>
              </a:extLst>
            </p:cNvPr>
            <p:cNvSpPr txBox="1"/>
            <p:nvPr/>
          </p:nvSpPr>
          <p:spPr>
            <a:xfrm>
              <a:off x="816263" y="5557422"/>
              <a:ext cx="1316342" cy="32316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500" b="0" i="0" u="none" strike="noStrike" kern="1200" cap="none" spc="0" baseline="0" dirty="0">
                  <a:solidFill>
                    <a:srgbClr val="000000"/>
                  </a:solidFill>
                  <a:uFillTx/>
                  <a:latin typeface="Calibri"/>
                </a:rPr>
                <a:t>P=1.06λ /d</a:t>
              </a:r>
            </a:p>
          </p:txBody>
        </p:sp>
        <p:cxnSp>
          <p:nvCxnSpPr>
            <p:cNvPr id="213" name="Connecteur droit avec flèche 212">
              <a:extLst>
                <a:ext uri="{FF2B5EF4-FFF2-40B4-BE49-F238E27FC236}">
                  <a16:creationId xmlns:a16="http://schemas.microsoft.com/office/drawing/2014/main" id="{AF9D33B0-F6E4-4D14-9E8D-4B8F9876BF39}"/>
                </a:ext>
              </a:extLst>
            </p:cNvPr>
            <p:cNvCxnSpPr/>
            <p:nvPr/>
          </p:nvCxnSpPr>
          <p:spPr>
            <a:xfrm>
              <a:off x="1162976" y="5557422"/>
              <a:ext cx="470517"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Connecteur droit avec flèche 213">
              <a:extLst>
                <a:ext uri="{FF2B5EF4-FFF2-40B4-BE49-F238E27FC236}">
                  <a16:creationId xmlns:a16="http://schemas.microsoft.com/office/drawing/2014/main" id="{30A817D0-9219-456B-8903-2502E122DB41}"/>
                </a:ext>
              </a:extLst>
            </p:cNvPr>
            <p:cNvCxnSpPr>
              <a:cxnSpLocks/>
            </p:cNvCxnSpPr>
            <p:nvPr/>
          </p:nvCxnSpPr>
          <p:spPr>
            <a:xfrm flipV="1">
              <a:off x="1733109" y="5135731"/>
              <a:ext cx="0" cy="368423"/>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5" name="ZoneTexte 18">
              <a:extLst>
                <a:ext uri="{FF2B5EF4-FFF2-40B4-BE49-F238E27FC236}">
                  <a16:creationId xmlns:a16="http://schemas.microsoft.com/office/drawing/2014/main" id="{7794BA78-7B58-4259-971F-0E6B55FFFFD1}"/>
                </a:ext>
              </a:extLst>
            </p:cNvPr>
            <p:cNvSpPr txBox="1"/>
            <p:nvPr/>
          </p:nvSpPr>
          <p:spPr>
            <a:xfrm>
              <a:off x="1748901" y="5132649"/>
              <a:ext cx="846396" cy="3231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500" b="0" i="0" u="none" strike="noStrike" kern="0" cap="none" spc="0" baseline="0" dirty="0">
                  <a:solidFill>
                    <a:srgbClr val="000000"/>
                  </a:solidFill>
                  <a:uFillTx/>
                  <a:latin typeface="Calibri"/>
                </a:rPr>
                <a:t>δ </a:t>
              </a:r>
              <a:r>
                <a:rPr lang="fr-FR" sz="1500" b="0" i="0" u="none" strike="noStrike" kern="0" cap="none" spc="0" baseline="0" dirty="0">
                  <a:solidFill>
                    <a:srgbClr val="000000"/>
                  </a:solidFill>
                  <a:uFillTx/>
                  <a:latin typeface="Calibri"/>
                </a:rPr>
                <a:t>=</a:t>
              </a:r>
              <a:r>
                <a:rPr lang="fr-FR" sz="1500" b="0" i="0" u="none" strike="noStrike" kern="1200" cap="none" spc="0" baseline="0" dirty="0">
                  <a:solidFill>
                    <a:srgbClr val="000000"/>
                  </a:solidFill>
                  <a:uFillTx/>
                  <a:latin typeface="Calibri"/>
                </a:rPr>
                <a:t>λ/4</a:t>
              </a:r>
            </a:p>
          </p:txBody>
        </p:sp>
      </p:grpSp>
      <p:grpSp>
        <p:nvGrpSpPr>
          <p:cNvPr id="216" name="Groupe 215">
            <a:extLst>
              <a:ext uri="{FF2B5EF4-FFF2-40B4-BE49-F238E27FC236}">
                <a16:creationId xmlns:a16="http://schemas.microsoft.com/office/drawing/2014/main" id="{07511796-2986-4022-A3CB-A41F57B9E260}"/>
              </a:ext>
            </a:extLst>
          </p:cNvPr>
          <p:cNvGrpSpPr/>
          <p:nvPr/>
        </p:nvGrpSpPr>
        <p:grpSpPr>
          <a:xfrm>
            <a:off x="5532184" y="1118970"/>
            <a:ext cx="1324904" cy="1242950"/>
            <a:chOff x="5404343" y="1788212"/>
            <a:chExt cx="1324904" cy="1242950"/>
          </a:xfrm>
        </p:grpSpPr>
        <p:pic>
          <p:nvPicPr>
            <p:cNvPr id="217" name="Image 216">
              <a:extLst>
                <a:ext uri="{FF2B5EF4-FFF2-40B4-BE49-F238E27FC236}">
                  <a16:creationId xmlns:a16="http://schemas.microsoft.com/office/drawing/2014/main" id="{CEEA2A2E-77CB-46B6-8E26-ADBD303AFB7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04343" y="1788212"/>
              <a:ext cx="1324904" cy="1242950"/>
            </a:xfrm>
            <a:prstGeom prst="rect">
              <a:avLst/>
            </a:prstGeom>
          </p:spPr>
        </p:pic>
        <p:sp>
          <p:nvSpPr>
            <p:cNvPr id="218" name="Rectangle 217">
              <a:extLst>
                <a:ext uri="{FF2B5EF4-FFF2-40B4-BE49-F238E27FC236}">
                  <a16:creationId xmlns:a16="http://schemas.microsoft.com/office/drawing/2014/main" id="{E25CCCA6-5353-451F-BC2B-F301EB804F7A}"/>
                </a:ext>
              </a:extLst>
            </p:cNvPr>
            <p:cNvSpPr/>
            <p:nvPr/>
          </p:nvSpPr>
          <p:spPr>
            <a:xfrm>
              <a:off x="6329936" y="2489391"/>
              <a:ext cx="49906" cy="5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9" name="Ellipse 218">
              <a:extLst>
                <a:ext uri="{FF2B5EF4-FFF2-40B4-BE49-F238E27FC236}">
                  <a16:creationId xmlns:a16="http://schemas.microsoft.com/office/drawing/2014/main" id="{C099C63B-EEB0-4C61-BE3B-0992E8251DC3}"/>
                </a:ext>
              </a:extLst>
            </p:cNvPr>
            <p:cNvSpPr/>
            <p:nvPr/>
          </p:nvSpPr>
          <p:spPr bwMode="auto">
            <a:xfrm>
              <a:off x="5574046" y="1879150"/>
              <a:ext cx="989457" cy="1012961"/>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p:grpSp>
        <p:nvGrpSpPr>
          <p:cNvPr id="220" name="Groupe 219">
            <a:extLst>
              <a:ext uri="{FF2B5EF4-FFF2-40B4-BE49-F238E27FC236}">
                <a16:creationId xmlns:a16="http://schemas.microsoft.com/office/drawing/2014/main" id="{D6C1CA5B-C835-4851-87AC-9E0CDA19B5FE}"/>
              </a:ext>
            </a:extLst>
          </p:cNvPr>
          <p:cNvGrpSpPr/>
          <p:nvPr/>
        </p:nvGrpSpPr>
        <p:grpSpPr>
          <a:xfrm>
            <a:off x="1162945" y="561495"/>
            <a:ext cx="4456601" cy="1693667"/>
            <a:chOff x="487680" y="812803"/>
            <a:chExt cx="7262732" cy="2580637"/>
          </a:xfrm>
        </p:grpSpPr>
        <p:cxnSp>
          <p:nvCxnSpPr>
            <p:cNvPr id="221" name="Connecteur droit 220">
              <a:extLst>
                <a:ext uri="{FF2B5EF4-FFF2-40B4-BE49-F238E27FC236}">
                  <a16:creationId xmlns:a16="http://schemas.microsoft.com/office/drawing/2014/main" id="{B3155DB9-39B8-4DE3-AAC6-A96BF4945A9E}"/>
                </a:ext>
              </a:extLst>
            </p:cNvPr>
            <p:cNvCxnSpPr>
              <a:cxnSpLocks/>
            </p:cNvCxnSpPr>
            <p:nvPr/>
          </p:nvCxnSpPr>
          <p:spPr>
            <a:xfrm flipV="1">
              <a:off x="487680" y="2387600"/>
              <a:ext cx="7051039" cy="10160"/>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22" name="Connecteur droit avec flèche 221">
              <a:extLst>
                <a:ext uri="{FF2B5EF4-FFF2-40B4-BE49-F238E27FC236}">
                  <a16:creationId xmlns:a16="http://schemas.microsoft.com/office/drawing/2014/main" id="{7F551B49-0D63-431C-AE95-7C860D3D3D2A}"/>
                </a:ext>
              </a:extLst>
            </p:cNvPr>
            <p:cNvCxnSpPr/>
            <p:nvPr/>
          </p:nvCxnSpPr>
          <p:spPr>
            <a:xfrm>
              <a:off x="217424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3" name="Connecteur droit avec flèche 222">
              <a:extLst>
                <a:ext uri="{FF2B5EF4-FFF2-40B4-BE49-F238E27FC236}">
                  <a16:creationId xmlns:a16="http://schemas.microsoft.com/office/drawing/2014/main" id="{6E65F696-7330-4516-AFE1-149B743EB623}"/>
                </a:ext>
              </a:extLst>
            </p:cNvPr>
            <p:cNvCxnSpPr/>
            <p:nvPr/>
          </p:nvCxnSpPr>
          <p:spPr>
            <a:xfrm>
              <a:off x="626872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4" name="Connecteur droit 223">
              <a:extLst>
                <a:ext uri="{FF2B5EF4-FFF2-40B4-BE49-F238E27FC236}">
                  <a16:creationId xmlns:a16="http://schemas.microsoft.com/office/drawing/2014/main" id="{99BF764D-4A54-4431-85FE-02C3AFB94776}"/>
                </a:ext>
              </a:extLst>
            </p:cNvPr>
            <p:cNvCxnSpPr/>
            <p:nvPr/>
          </p:nvCxnSpPr>
          <p:spPr>
            <a:xfrm>
              <a:off x="599440" y="178816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E8F0588D-6502-4BDB-9CD2-1EC3E36B2105}"/>
                </a:ext>
              </a:extLst>
            </p:cNvPr>
            <p:cNvCxnSpPr/>
            <p:nvPr/>
          </p:nvCxnSpPr>
          <p:spPr>
            <a:xfrm>
              <a:off x="599440" y="301752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Connecteur droit 225">
              <a:extLst>
                <a:ext uri="{FF2B5EF4-FFF2-40B4-BE49-F238E27FC236}">
                  <a16:creationId xmlns:a16="http://schemas.microsoft.com/office/drawing/2014/main" id="{9523A566-2594-4BFC-97D6-B710C332A255}"/>
                </a:ext>
              </a:extLst>
            </p:cNvPr>
            <p:cNvCxnSpPr/>
            <p:nvPr/>
          </p:nvCxnSpPr>
          <p:spPr>
            <a:xfrm>
              <a:off x="2174240" y="1788160"/>
              <a:ext cx="4094480" cy="115824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Connecteur droit 226">
              <a:extLst>
                <a:ext uri="{FF2B5EF4-FFF2-40B4-BE49-F238E27FC236}">
                  <a16:creationId xmlns:a16="http://schemas.microsoft.com/office/drawing/2014/main" id="{B8242ABA-8D44-4DB5-B750-7C88D8FD34AF}"/>
                </a:ext>
              </a:extLst>
            </p:cNvPr>
            <p:cNvCxnSpPr/>
            <p:nvPr/>
          </p:nvCxnSpPr>
          <p:spPr>
            <a:xfrm flipV="1">
              <a:off x="2174240" y="1879600"/>
              <a:ext cx="4094480" cy="113792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Connecteur droit 227">
              <a:extLst>
                <a:ext uri="{FF2B5EF4-FFF2-40B4-BE49-F238E27FC236}">
                  <a16:creationId xmlns:a16="http://schemas.microsoft.com/office/drawing/2014/main" id="{240EE345-B582-42AB-B05B-A0445B9AB54D}"/>
                </a:ext>
              </a:extLst>
            </p:cNvPr>
            <p:cNvCxnSpPr/>
            <p:nvPr/>
          </p:nvCxnSpPr>
          <p:spPr>
            <a:xfrm>
              <a:off x="6268720" y="18796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Connecteur droit 228">
              <a:extLst>
                <a:ext uri="{FF2B5EF4-FFF2-40B4-BE49-F238E27FC236}">
                  <a16:creationId xmlns:a16="http://schemas.microsoft.com/office/drawing/2014/main" id="{4EFF39AD-9825-4CF0-AD68-CAD44E348594}"/>
                </a:ext>
              </a:extLst>
            </p:cNvPr>
            <p:cNvCxnSpPr/>
            <p:nvPr/>
          </p:nvCxnSpPr>
          <p:spPr>
            <a:xfrm>
              <a:off x="6268720" y="29464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Connecteur droit 229">
              <a:extLst>
                <a:ext uri="{FF2B5EF4-FFF2-40B4-BE49-F238E27FC236}">
                  <a16:creationId xmlns:a16="http://schemas.microsoft.com/office/drawing/2014/main" id="{11B7F25E-D22F-403B-B34D-7873BF7137B6}"/>
                </a:ext>
              </a:extLst>
            </p:cNvPr>
            <p:cNvCxnSpPr/>
            <p:nvPr/>
          </p:nvCxnSpPr>
          <p:spPr>
            <a:xfrm>
              <a:off x="7538720" y="1412240"/>
              <a:ext cx="0" cy="195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necteur droit 230">
              <a:extLst>
                <a:ext uri="{FF2B5EF4-FFF2-40B4-BE49-F238E27FC236}">
                  <a16:creationId xmlns:a16="http://schemas.microsoft.com/office/drawing/2014/main" id="{36B6963C-97D1-4F97-92BB-8B3329BFCC7B}"/>
                </a:ext>
              </a:extLst>
            </p:cNvPr>
            <p:cNvCxnSpPr>
              <a:cxnSpLocks/>
            </p:cNvCxnSpPr>
            <p:nvPr/>
          </p:nvCxnSpPr>
          <p:spPr>
            <a:xfrm>
              <a:off x="4378960" y="1670050"/>
              <a:ext cx="0" cy="1394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2" name="ZoneTexte 231">
              <a:extLst>
                <a:ext uri="{FF2B5EF4-FFF2-40B4-BE49-F238E27FC236}">
                  <a16:creationId xmlns:a16="http://schemas.microsoft.com/office/drawing/2014/main" id="{069A25CD-7C42-417B-ACC9-0267F1AF5834}"/>
                </a:ext>
              </a:extLst>
            </p:cNvPr>
            <p:cNvSpPr txBox="1"/>
            <p:nvPr/>
          </p:nvSpPr>
          <p:spPr>
            <a:xfrm>
              <a:off x="6753023" y="812803"/>
              <a:ext cx="997389" cy="461665"/>
            </a:xfrm>
            <a:prstGeom prst="rect">
              <a:avLst/>
            </a:prstGeom>
            <a:noFill/>
          </p:spPr>
          <p:txBody>
            <a:bodyPr wrap="none" rtlCol="0">
              <a:spAutoFit/>
            </a:bodyPr>
            <a:lstStyle/>
            <a:p>
              <a:r>
                <a:rPr lang="fr-FR" sz="1500" b="0" dirty="0">
                  <a:solidFill>
                    <a:schemeClr val="tx1"/>
                  </a:solidFill>
                </a:rPr>
                <a:t>Detector</a:t>
              </a:r>
              <a:r>
                <a:rPr lang="fr-FR" dirty="0"/>
                <a:t> </a:t>
              </a:r>
            </a:p>
          </p:txBody>
        </p:sp>
        <mc:AlternateContent xmlns:mc="http://schemas.openxmlformats.org/markup-compatibility/2006" xmlns:a14="http://schemas.microsoft.com/office/drawing/2010/main">
          <mc:Choice Requires="a14">
            <p:sp>
              <p:nvSpPr>
                <p:cNvPr id="233" name="ZoneTexte 232">
                  <a:extLst>
                    <a:ext uri="{FF2B5EF4-FFF2-40B4-BE49-F238E27FC236}">
                      <a16:creationId xmlns:a16="http://schemas.microsoft.com/office/drawing/2014/main" id="{EDDABC6F-72EF-48DD-9C5E-60DF403DE98A}"/>
                    </a:ext>
                  </a:extLst>
                </p:cNvPr>
                <p:cNvSpPr txBox="1"/>
                <p:nvPr/>
              </p:nvSpPr>
              <p:spPr>
                <a:xfrm>
                  <a:off x="4123641" y="1786344"/>
                  <a:ext cx="460381" cy="323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m:t>
                            </m:r>
                          </m:sub>
                        </m:sSub>
                      </m:oMath>
                    </m:oMathPara>
                  </a14:m>
                  <a:endParaRPr lang="fr-FR" sz="1500" dirty="0"/>
                </a:p>
              </p:txBody>
            </p:sp>
          </mc:Choice>
          <mc:Fallback xmlns="">
            <p:sp>
              <p:nvSpPr>
                <p:cNvPr id="170" name="ZoneTexte 169">
                  <a:extLst>
                    <a:ext uri="{FF2B5EF4-FFF2-40B4-BE49-F238E27FC236}">
                      <a16:creationId xmlns:a16="http://schemas.microsoft.com/office/drawing/2014/main" id="{6FF45A25-E4D7-489A-9802-FA43CECEBC63}"/>
                    </a:ext>
                  </a:extLst>
                </p:cNvPr>
                <p:cNvSpPr txBox="1">
                  <a:spLocks noRot="1" noChangeAspect="1" noMove="1" noResize="1" noEditPoints="1" noAdjustHandles="1" noChangeArrowheads="1" noChangeShapeType="1" noTextEdit="1"/>
                </p:cNvSpPr>
                <p:nvPr/>
              </p:nvSpPr>
              <p:spPr>
                <a:xfrm>
                  <a:off x="4123641" y="1786344"/>
                  <a:ext cx="460381" cy="323166"/>
                </a:xfrm>
                <a:prstGeom prst="rect">
                  <a:avLst/>
                </a:prstGeom>
                <a:blipFill>
                  <a:blip r:embed="rId6"/>
                  <a:stretch>
                    <a:fillRect r="-23404" b="-48571"/>
                  </a:stretch>
                </a:blipFill>
              </p:spPr>
              <p:txBody>
                <a:bodyPr/>
                <a:lstStyle/>
                <a:p>
                  <a:r>
                    <a:rPr lang="fr-FR">
                      <a:noFill/>
                    </a:rPr>
                    <a:t> </a:t>
                  </a:r>
                </a:p>
              </p:txBody>
            </p:sp>
          </mc:Fallback>
        </mc:AlternateContent>
        <p:sp>
          <p:nvSpPr>
            <p:cNvPr id="234" name="ZoneTexte 233">
              <a:extLst>
                <a:ext uri="{FF2B5EF4-FFF2-40B4-BE49-F238E27FC236}">
                  <a16:creationId xmlns:a16="http://schemas.microsoft.com/office/drawing/2014/main" id="{B56DD748-A645-4E88-A231-2B3DFFCA4E0F}"/>
                </a:ext>
              </a:extLst>
            </p:cNvPr>
            <p:cNvSpPr txBox="1"/>
            <p:nvPr/>
          </p:nvSpPr>
          <p:spPr>
            <a:xfrm>
              <a:off x="3584769" y="1021361"/>
              <a:ext cx="2145185" cy="492406"/>
            </a:xfrm>
            <a:prstGeom prst="rect">
              <a:avLst/>
            </a:prstGeom>
            <a:noFill/>
          </p:spPr>
          <p:txBody>
            <a:bodyPr wrap="square" rtlCol="0">
              <a:spAutoFit/>
            </a:bodyPr>
            <a:lstStyle/>
            <a:p>
              <a:pPr algn="ctr"/>
              <a:r>
                <a:rPr lang="fr-FR" sz="1500" b="0" dirty="0">
                  <a:solidFill>
                    <a:schemeClr val="tx1"/>
                  </a:solidFill>
                </a:rPr>
                <a:t>Focal plane</a:t>
              </a:r>
            </a:p>
          </p:txBody>
        </p:sp>
        <p:cxnSp>
          <p:nvCxnSpPr>
            <p:cNvPr id="235" name="Connecteur droit 234">
              <a:extLst>
                <a:ext uri="{FF2B5EF4-FFF2-40B4-BE49-F238E27FC236}">
                  <a16:creationId xmlns:a16="http://schemas.microsoft.com/office/drawing/2014/main" id="{72F96845-3983-45C6-84A0-7D36DDEF25BF}"/>
                </a:ext>
              </a:extLst>
            </p:cNvPr>
            <p:cNvCxnSpPr/>
            <p:nvPr/>
          </p:nvCxnSpPr>
          <p:spPr>
            <a:xfrm>
              <a:off x="1036320" y="178816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Connecteur droit 235">
              <a:extLst>
                <a:ext uri="{FF2B5EF4-FFF2-40B4-BE49-F238E27FC236}">
                  <a16:creationId xmlns:a16="http://schemas.microsoft.com/office/drawing/2014/main" id="{D17F3165-9883-44C4-805B-A657582A7471}"/>
                </a:ext>
              </a:extLst>
            </p:cNvPr>
            <p:cNvCxnSpPr/>
            <p:nvPr/>
          </p:nvCxnSpPr>
          <p:spPr>
            <a:xfrm>
              <a:off x="1036320" y="301752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Connecteur droit 236">
              <a:extLst>
                <a:ext uri="{FF2B5EF4-FFF2-40B4-BE49-F238E27FC236}">
                  <a16:creationId xmlns:a16="http://schemas.microsoft.com/office/drawing/2014/main" id="{3B9C6A71-9E4C-4D57-8615-5AB11A46B178}"/>
                </a:ext>
              </a:extLst>
            </p:cNvPr>
            <p:cNvCxnSpPr/>
            <p:nvPr/>
          </p:nvCxnSpPr>
          <p:spPr>
            <a:xfrm flipV="1">
              <a:off x="1275080" y="141224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Connecteur droit 237">
              <a:extLst>
                <a:ext uri="{FF2B5EF4-FFF2-40B4-BE49-F238E27FC236}">
                  <a16:creationId xmlns:a16="http://schemas.microsoft.com/office/drawing/2014/main" id="{240349C0-3FC5-40F5-ABE0-4E1A799924F0}"/>
                </a:ext>
              </a:extLst>
            </p:cNvPr>
            <p:cNvCxnSpPr/>
            <p:nvPr/>
          </p:nvCxnSpPr>
          <p:spPr>
            <a:xfrm flipV="1">
              <a:off x="1275080" y="301752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ZoneTexte 238">
              <a:extLst>
                <a:ext uri="{FF2B5EF4-FFF2-40B4-BE49-F238E27FC236}">
                  <a16:creationId xmlns:a16="http://schemas.microsoft.com/office/drawing/2014/main" id="{0A0DAE45-81BD-478D-BB06-E8126BE11BF4}"/>
                </a:ext>
              </a:extLst>
            </p:cNvPr>
            <p:cNvSpPr txBox="1"/>
            <p:nvPr/>
          </p:nvSpPr>
          <p:spPr>
            <a:xfrm>
              <a:off x="487680" y="935173"/>
              <a:ext cx="1904536" cy="492406"/>
            </a:xfrm>
            <a:prstGeom prst="rect">
              <a:avLst/>
            </a:prstGeom>
            <a:noFill/>
          </p:spPr>
          <p:txBody>
            <a:bodyPr wrap="square" rtlCol="0">
              <a:spAutoFit/>
            </a:bodyPr>
            <a:lstStyle/>
            <a:p>
              <a:pPr algn="ctr"/>
              <a:r>
                <a:rPr lang="fr-FR" sz="1500" b="0" dirty="0" err="1">
                  <a:solidFill>
                    <a:schemeClr val="tx1"/>
                  </a:solidFill>
                </a:rPr>
                <a:t>Pupil</a:t>
              </a:r>
              <a:r>
                <a:rPr lang="fr-FR" sz="1500" b="0" dirty="0">
                  <a:solidFill>
                    <a:schemeClr val="tx1"/>
                  </a:solidFill>
                </a:rPr>
                <a:t> plane</a:t>
              </a:r>
            </a:p>
          </p:txBody>
        </p:sp>
      </p:grpSp>
      <p:grpSp>
        <p:nvGrpSpPr>
          <p:cNvPr id="240" name="Groupe 239">
            <a:extLst>
              <a:ext uri="{FF2B5EF4-FFF2-40B4-BE49-F238E27FC236}">
                <a16:creationId xmlns:a16="http://schemas.microsoft.com/office/drawing/2014/main" id="{6381018A-2E02-47B9-85CA-1B12FB827742}"/>
              </a:ext>
            </a:extLst>
          </p:cNvPr>
          <p:cNvGrpSpPr/>
          <p:nvPr/>
        </p:nvGrpSpPr>
        <p:grpSpPr>
          <a:xfrm rot="16200000">
            <a:off x="3356308" y="1537628"/>
            <a:ext cx="255893" cy="105090"/>
            <a:chOff x="896645" y="5157925"/>
            <a:chExt cx="1003176" cy="363986"/>
          </a:xfrm>
        </p:grpSpPr>
        <p:cxnSp>
          <p:nvCxnSpPr>
            <p:cNvPr id="241" name="Connecteur droit 240">
              <a:extLst>
                <a:ext uri="{FF2B5EF4-FFF2-40B4-BE49-F238E27FC236}">
                  <a16:creationId xmlns:a16="http://schemas.microsoft.com/office/drawing/2014/main" id="{610F7D6E-46E5-47DB-820C-8D303701AC74}"/>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Connecteur droit 243">
              <a:extLst>
                <a:ext uri="{FF2B5EF4-FFF2-40B4-BE49-F238E27FC236}">
                  <a16:creationId xmlns:a16="http://schemas.microsoft.com/office/drawing/2014/main" id="{6AB36AE1-79F0-498B-B96A-276A2480DD76}"/>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Connecteur droit 244">
              <a:extLst>
                <a:ext uri="{FF2B5EF4-FFF2-40B4-BE49-F238E27FC236}">
                  <a16:creationId xmlns:a16="http://schemas.microsoft.com/office/drawing/2014/main" id="{87433F82-DFFA-425E-93B4-AAC411AD3C27}"/>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a:extLst>
                <a:ext uri="{FF2B5EF4-FFF2-40B4-BE49-F238E27FC236}">
                  <a16:creationId xmlns:a16="http://schemas.microsoft.com/office/drawing/2014/main" id="{ADFC4A77-5719-4D35-8211-46BDB587242B}"/>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cteur droit 246">
              <a:extLst>
                <a:ext uri="{FF2B5EF4-FFF2-40B4-BE49-F238E27FC236}">
                  <a16:creationId xmlns:a16="http://schemas.microsoft.com/office/drawing/2014/main" id="{B3D1BBB2-93D6-43FA-A515-886150C305F3}"/>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8" name="Groupe 247">
            <a:extLst>
              <a:ext uri="{FF2B5EF4-FFF2-40B4-BE49-F238E27FC236}">
                <a16:creationId xmlns:a16="http://schemas.microsoft.com/office/drawing/2014/main" id="{AF0F52C6-DA37-480E-9406-5711465CEE8F}"/>
              </a:ext>
            </a:extLst>
          </p:cNvPr>
          <p:cNvGrpSpPr/>
          <p:nvPr/>
        </p:nvGrpSpPr>
        <p:grpSpPr>
          <a:xfrm>
            <a:off x="197750" y="1103245"/>
            <a:ext cx="1285820" cy="1152752"/>
            <a:chOff x="-93402" y="2460216"/>
            <a:chExt cx="1285820" cy="1152752"/>
          </a:xfrm>
        </p:grpSpPr>
        <p:pic>
          <p:nvPicPr>
            <p:cNvPr id="249" name="Image 248">
              <a:extLst>
                <a:ext uri="{FF2B5EF4-FFF2-40B4-BE49-F238E27FC236}">
                  <a16:creationId xmlns:a16="http://schemas.microsoft.com/office/drawing/2014/main" id="{B4354B4C-0639-4C56-B189-C4556D0ACED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402" y="2460216"/>
              <a:ext cx="1285820" cy="1152752"/>
            </a:xfrm>
            <a:prstGeom prst="rect">
              <a:avLst/>
            </a:prstGeom>
          </p:spPr>
        </p:pic>
        <p:sp>
          <p:nvSpPr>
            <p:cNvPr id="250" name="Rectangle 249">
              <a:extLst>
                <a:ext uri="{FF2B5EF4-FFF2-40B4-BE49-F238E27FC236}">
                  <a16:creationId xmlns:a16="http://schemas.microsoft.com/office/drawing/2014/main" id="{DFFB1289-14E8-4E9F-95C3-BF55142583F5}"/>
                </a:ext>
              </a:extLst>
            </p:cNvPr>
            <p:cNvSpPr/>
            <p:nvPr/>
          </p:nvSpPr>
          <p:spPr>
            <a:xfrm>
              <a:off x="740948" y="3090251"/>
              <a:ext cx="49906" cy="5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5" name="Groupe 254">
            <a:extLst>
              <a:ext uri="{FF2B5EF4-FFF2-40B4-BE49-F238E27FC236}">
                <a16:creationId xmlns:a16="http://schemas.microsoft.com/office/drawing/2014/main" id="{5142E29D-B1BB-48CE-84DE-BBA37D7BDCD1}"/>
              </a:ext>
            </a:extLst>
          </p:cNvPr>
          <p:cNvGrpSpPr/>
          <p:nvPr/>
        </p:nvGrpSpPr>
        <p:grpSpPr>
          <a:xfrm>
            <a:off x="5514014" y="2337969"/>
            <a:ext cx="1402527" cy="1231695"/>
            <a:chOff x="8570641" y="2913564"/>
            <a:chExt cx="1484455" cy="1113341"/>
          </a:xfrm>
        </p:grpSpPr>
        <p:pic>
          <p:nvPicPr>
            <p:cNvPr id="256" name="Image 255">
              <a:extLst>
                <a:ext uri="{FF2B5EF4-FFF2-40B4-BE49-F238E27FC236}">
                  <a16:creationId xmlns:a16="http://schemas.microsoft.com/office/drawing/2014/main" id="{457927B5-18EC-4BA4-B787-7454FD6A17B4}"/>
                </a:ext>
              </a:extLst>
            </p:cNvPr>
            <p:cNvPicPr>
              <a:picLocks noChangeAspect="1"/>
            </p:cNvPicPr>
            <p:nvPr/>
          </p:nvPicPr>
          <p:blipFill>
            <a:blip r:embed="rId7"/>
            <a:stretch>
              <a:fillRect/>
            </a:stretch>
          </p:blipFill>
          <p:spPr>
            <a:xfrm>
              <a:off x="8570641" y="2913564"/>
              <a:ext cx="1484455" cy="1113341"/>
            </a:xfrm>
            <a:prstGeom prst="rect">
              <a:avLst/>
            </a:prstGeom>
          </p:spPr>
        </p:pic>
        <mc:AlternateContent xmlns:mc="http://schemas.openxmlformats.org/markup-compatibility/2006" xmlns:a14="http://schemas.microsoft.com/office/drawing/2010/main">
          <mc:Choice Requires="a14">
            <p:sp>
              <p:nvSpPr>
                <p:cNvPr id="257" name="Rectangle 256">
                  <a:extLst>
                    <a:ext uri="{FF2B5EF4-FFF2-40B4-BE49-F238E27FC236}">
                      <a16:creationId xmlns:a16="http://schemas.microsoft.com/office/drawing/2014/main" id="{3B740D8F-E38E-4113-961F-E43207D3AAA5}"/>
                    </a:ext>
                  </a:extLst>
                </p:cNvPr>
                <p:cNvSpPr/>
                <p:nvPr/>
              </p:nvSpPr>
              <p:spPr>
                <a:xfrm>
                  <a:off x="9022596" y="3147283"/>
                  <a:ext cx="5805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1" i="1" smtClean="0">
                                <a:solidFill>
                                  <a:schemeClr val="tx1"/>
                                </a:solidFill>
                                <a:latin typeface="Cambria Math" panose="02040503050406030204" pitchFamily="18" charset="0"/>
                              </a:rPr>
                              <m:t>𝑰</m:t>
                            </m:r>
                          </m:e>
                          <m:sub>
                            <m:r>
                              <a:rPr lang="fr-FR">
                                <a:solidFill>
                                  <a:schemeClr val="tx1"/>
                                </a:solidFill>
                                <a:latin typeface="Cambria Math" panose="02040503050406030204" pitchFamily="18" charset="0"/>
                              </a:rPr>
                              <m:t>+</m:t>
                            </m:r>
                          </m:sub>
                        </m:sSub>
                      </m:oMath>
                    </m:oMathPara>
                  </a14:m>
                  <a:endParaRPr lang="fr-FR" dirty="0"/>
                </a:p>
              </p:txBody>
            </p:sp>
          </mc:Choice>
          <mc:Fallback xmlns="">
            <p:sp>
              <p:nvSpPr>
                <p:cNvPr id="242" name="Rectangle 241">
                  <a:extLst>
                    <a:ext uri="{FF2B5EF4-FFF2-40B4-BE49-F238E27FC236}">
                      <a16:creationId xmlns:a16="http://schemas.microsoft.com/office/drawing/2014/main" id="{AF1E35F8-224B-457B-9B40-748085AB92A1}"/>
                    </a:ext>
                  </a:extLst>
                </p:cNvPr>
                <p:cNvSpPr>
                  <a:spLocks noRot="1" noChangeAspect="1" noMove="1" noResize="1" noEditPoints="1" noAdjustHandles="1" noChangeArrowheads="1" noChangeShapeType="1" noTextEdit="1"/>
                </p:cNvSpPr>
                <p:nvPr/>
              </p:nvSpPr>
              <p:spPr>
                <a:xfrm>
                  <a:off x="9022596" y="3147283"/>
                  <a:ext cx="580544" cy="461665"/>
                </a:xfrm>
                <a:prstGeom prst="rect">
                  <a:avLst/>
                </a:prstGeom>
                <a:blipFill>
                  <a:blip r:embed="rId8"/>
                  <a:stretch>
                    <a:fillRect b="-5263"/>
                  </a:stretch>
                </a:blipFill>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258" name="Rectangle 257">
                <a:extLst>
                  <a:ext uri="{FF2B5EF4-FFF2-40B4-BE49-F238E27FC236}">
                    <a16:creationId xmlns:a16="http://schemas.microsoft.com/office/drawing/2014/main" id="{F572BDB1-E569-4C64-81AC-105754E9B978}"/>
                  </a:ext>
                </a:extLst>
              </p:cNvPr>
              <p:cNvSpPr/>
              <p:nvPr/>
            </p:nvSpPr>
            <p:spPr>
              <a:xfrm>
                <a:off x="7278783" y="1210994"/>
                <a:ext cx="6254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solidFill>
                                <a:schemeClr val="tx1"/>
                              </a:solidFill>
                              <a:latin typeface="Cambria Math" panose="02040503050406030204" pitchFamily="18" charset="0"/>
                            </a:rPr>
                          </m:ctrlPr>
                        </m:sSubPr>
                        <m:e>
                          <m:r>
                            <a:rPr lang="fr-FR">
                              <a:solidFill>
                                <a:schemeClr val="tx1"/>
                              </a:solidFill>
                              <a:latin typeface="Cambria Math" panose="02040503050406030204" pitchFamily="18" charset="0"/>
                            </a:rPr>
                            <m:t>𝐙</m:t>
                          </m:r>
                        </m:e>
                        <m:sub>
                          <m:r>
                            <a:rPr lang="fr-FR">
                              <a:solidFill>
                                <a:schemeClr val="tx1"/>
                              </a:solidFill>
                              <a:latin typeface="Cambria Math" panose="02040503050406030204" pitchFamily="18" charset="0"/>
                            </a:rPr>
                            <m:t>+</m:t>
                          </m:r>
                        </m:sub>
                      </m:sSub>
                    </m:oMath>
                  </m:oMathPara>
                </a14:m>
                <a:endParaRPr lang="fr-FR" dirty="0"/>
              </a:p>
            </p:txBody>
          </p:sp>
        </mc:Choice>
        <mc:Fallback>
          <p:sp>
            <p:nvSpPr>
              <p:cNvPr id="258" name="Rectangle 257">
                <a:extLst>
                  <a:ext uri="{FF2B5EF4-FFF2-40B4-BE49-F238E27FC236}">
                    <a16:creationId xmlns:a16="http://schemas.microsoft.com/office/drawing/2014/main" id="{F572BDB1-E569-4C64-81AC-105754E9B978}"/>
                  </a:ext>
                </a:extLst>
              </p:cNvPr>
              <p:cNvSpPr>
                <a:spLocks noRot="1" noChangeAspect="1" noMove="1" noResize="1" noEditPoints="1" noAdjustHandles="1" noChangeArrowheads="1" noChangeShapeType="1" noTextEdit="1"/>
              </p:cNvSpPr>
              <p:nvPr/>
            </p:nvSpPr>
            <p:spPr>
              <a:xfrm>
                <a:off x="7278783" y="1210994"/>
                <a:ext cx="625428" cy="461665"/>
              </a:xfrm>
              <a:prstGeom prst="rect">
                <a:avLst/>
              </a:prstGeom>
              <a:blipFill>
                <a:blip r:embed="rId22"/>
                <a:stretch>
                  <a:fillRect b="-5333"/>
                </a:stretch>
              </a:blipFill>
            </p:spPr>
            <p:txBody>
              <a:bodyPr/>
              <a:lstStyle/>
              <a:p>
                <a:r>
                  <a:rPr lang="fr-FR">
                    <a:noFill/>
                  </a:rPr>
                  <a:t> </a:t>
                </a:r>
              </a:p>
            </p:txBody>
          </p:sp>
        </mc:Fallback>
      </mc:AlternateContent>
      <p:grpSp>
        <p:nvGrpSpPr>
          <p:cNvPr id="259" name="Groupe 258">
            <a:extLst>
              <a:ext uri="{FF2B5EF4-FFF2-40B4-BE49-F238E27FC236}">
                <a16:creationId xmlns:a16="http://schemas.microsoft.com/office/drawing/2014/main" id="{49E104EA-20DD-4DA5-8803-8A7D0ED60DE0}"/>
              </a:ext>
            </a:extLst>
          </p:cNvPr>
          <p:cNvGrpSpPr/>
          <p:nvPr/>
        </p:nvGrpSpPr>
        <p:grpSpPr>
          <a:xfrm>
            <a:off x="7736480" y="1154381"/>
            <a:ext cx="1779034" cy="747938"/>
            <a:chOff x="816263" y="5132649"/>
            <a:chExt cx="1779034" cy="747938"/>
          </a:xfrm>
        </p:grpSpPr>
        <p:cxnSp>
          <p:nvCxnSpPr>
            <p:cNvPr id="260" name="Connecteur droit 259">
              <a:extLst>
                <a:ext uri="{FF2B5EF4-FFF2-40B4-BE49-F238E27FC236}">
                  <a16:creationId xmlns:a16="http://schemas.microsoft.com/office/drawing/2014/main" id="{231CBDD0-2665-4D05-8B7B-06A8E75619F4}"/>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Connecteur droit 260">
              <a:extLst>
                <a:ext uri="{FF2B5EF4-FFF2-40B4-BE49-F238E27FC236}">
                  <a16:creationId xmlns:a16="http://schemas.microsoft.com/office/drawing/2014/main" id="{61909B18-7288-420D-A8A6-29F50B33DD46}"/>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Connecteur droit 261">
              <a:extLst>
                <a:ext uri="{FF2B5EF4-FFF2-40B4-BE49-F238E27FC236}">
                  <a16:creationId xmlns:a16="http://schemas.microsoft.com/office/drawing/2014/main" id="{4A909DC4-C649-4FAA-B53A-7635A0F20DA2}"/>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Connecteur droit 262">
              <a:extLst>
                <a:ext uri="{FF2B5EF4-FFF2-40B4-BE49-F238E27FC236}">
                  <a16:creationId xmlns:a16="http://schemas.microsoft.com/office/drawing/2014/main" id="{20F02662-73EE-4723-8198-3758BCD5F88A}"/>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Connecteur droit 263">
              <a:extLst>
                <a:ext uri="{FF2B5EF4-FFF2-40B4-BE49-F238E27FC236}">
                  <a16:creationId xmlns:a16="http://schemas.microsoft.com/office/drawing/2014/main" id="{1F5EEF96-F897-4F17-8AEF-0E2AD8301D10}"/>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5" name="ZoneTexte 19">
              <a:extLst>
                <a:ext uri="{FF2B5EF4-FFF2-40B4-BE49-F238E27FC236}">
                  <a16:creationId xmlns:a16="http://schemas.microsoft.com/office/drawing/2014/main" id="{3E13EF21-F4CE-4911-B63F-28FA378411C8}"/>
                </a:ext>
              </a:extLst>
            </p:cNvPr>
            <p:cNvSpPr txBox="1"/>
            <p:nvPr/>
          </p:nvSpPr>
          <p:spPr>
            <a:xfrm>
              <a:off x="816263" y="5557422"/>
              <a:ext cx="1316342" cy="32316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500" b="0" i="0" u="none" strike="noStrike" kern="1200" cap="none" spc="0" baseline="0" dirty="0">
                  <a:solidFill>
                    <a:srgbClr val="000000"/>
                  </a:solidFill>
                  <a:uFillTx/>
                  <a:latin typeface="Calibri"/>
                </a:rPr>
                <a:t>P=1.06λ /d</a:t>
              </a:r>
            </a:p>
          </p:txBody>
        </p:sp>
        <p:cxnSp>
          <p:nvCxnSpPr>
            <p:cNvPr id="266" name="Connecteur droit avec flèche 265">
              <a:extLst>
                <a:ext uri="{FF2B5EF4-FFF2-40B4-BE49-F238E27FC236}">
                  <a16:creationId xmlns:a16="http://schemas.microsoft.com/office/drawing/2014/main" id="{3651B3F5-91E4-45E3-A696-91F64883CEE3}"/>
                </a:ext>
              </a:extLst>
            </p:cNvPr>
            <p:cNvCxnSpPr/>
            <p:nvPr/>
          </p:nvCxnSpPr>
          <p:spPr>
            <a:xfrm>
              <a:off x="1162976" y="5557422"/>
              <a:ext cx="470517"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7" name="Connecteur droit avec flèche 266">
              <a:extLst>
                <a:ext uri="{FF2B5EF4-FFF2-40B4-BE49-F238E27FC236}">
                  <a16:creationId xmlns:a16="http://schemas.microsoft.com/office/drawing/2014/main" id="{3043FAB0-E0AA-4150-9269-5CC22C9F81AF}"/>
                </a:ext>
              </a:extLst>
            </p:cNvPr>
            <p:cNvCxnSpPr>
              <a:cxnSpLocks/>
            </p:cNvCxnSpPr>
            <p:nvPr/>
          </p:nvCxnSpPr>
          <p:spPr>
            <a:xfrm flipV="1">
              <a:off x="1733109" y="5135731"/>
              <a:ext cx="0" cy="368423"/>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8" name="ZoneTexte 18">
              <a:extLst>
                <a:ext uri="{FF2B5EF4-FFF2-40B4-BE49-F238E27FC236}">
                  <a16:creationId xmlns:a16="http://schemas.microsoft.com/office/drawing/2014/main" id="{767588EF-62B7-4A9E-8A43-3E5C4E32D2F0}"/>
                </a:ext>
              </a:extLst>
            </p:cNvPr>
            <p:cNvSpPr txBox="1"/>
            <p:nvPr/>
          </p:nvSpPr>
          <p:spPr>
            <a:xfrm>
              <a:off x="1748901" y="5132649"/>
              <a:ext cx="846396" cy="3231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500" b="0" i="0" u="none" strike="noStrike" kern="0" cap="none" spc="0" baseline="0" dirty="0">
                  <a:solidFill>
                    <a:srgbClr val="000000"/>
                  </a:solidFill>
                  <a:uFillTx/>
                  <a:latin typeface="Calibri"/>
                </a:rPr>
                <a:t>δ </a:t>
              </a:r>
              <a:r>
                <a:rPr lang="fr-FR" sz="1500" b="0" i="0" u="none" strike="noStrike" kern="0" cap="none" spc="0" baseline="0" dirty="0">
                  <a:solidFill>
                    <a:srgbClr val="000000"/>
                  </a:solidFill>
                  <a:uFillTx/>
                  <a:latin typeface="Calibri"/>
                </a:rPr>
                <a:t>=</a:t>
              </a:r>
              <a:r>
                <a:rPr lang="fr-FR" sz="1500" b="0" i="0" u="none" strike="noStrike" kern="1200" cap="none" spc="0" baseline="0" dirty="0">
                  <a:solidFill>
                    <a:srgbClr val="000000"/>
                  </a:solidFill>
                  <a:uFillTx/>
                  <a:latin typeface="Calibri"/>
                </a:rPr>
                <a:t>λ/4</a:t>
              </a:r>
            </a:p>
          </p:txBody>
        </p:sp>
      </p:grpSp>
      <p:grpSp>
        <p:nvGrpSpPr>
          <p:cNvPr id="269" name="Groupe 268">
            <a:extLst>
              <a:ext uri="{FF2B5EF4-FFF2-40B4-BE49-F238E27FC236}">
                <a16:creationId xmlns:a16="http://schemas.microsoft.com/office/drawing/2014/main" id="{FDD6C31E-14E7-468E-969B-930C28E595A1}"/>
              </a:ext>
            </a:extLst>
          </p:cNvPr>
          <p:cNvGrpSpPr/>
          <p:nvPr/>
        </p:nvGrpSpPr>
        <p:grpSpPr>
          <a:xfrm>
            <a:off x="5532184" y="1119261"/>
            <a:ext cx="1324904" cy="1242950"/>
            <a:chOff x="5404343" y="1788212"/>
            <a:chExt cx="1324904" cy="1242950"/>
          </a:xfrm>
        </p:grpSpPr>
        <p:pic>
          <p:nvPicPr>
            <p:cNvPr id="270" name="Image 269">
              <a:extLst>
                <a:ext uri="{FF2B5EF4-FFF2-40B4-BE49-F238E27FC236}">
                  <a16:creationId xmlns:a16="http://schemas.microsoft.com/office/drawing/2014/main" id="{3A67B2BB-61F7-4D91-B87C-259486DACC1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04343" y="1788212"/>
              <a:ext cx="1324904" cy="1242950"/>
            </a:xfrm>
            <a:prstGeom prst="rect">
              <a:avLst/>
            </a:prstGeom>
          </p:spPr>
        </p:pic>
        <p:sp>
          <p:nvSpPr>
            <p:cNvPr id="271" name="Rectangle 270">
              <a:extLst>
                <a:ext uri="{FF2B5EF4-FFF2-40B4-BE49-F238E27FC236}">
                  <a16:creationId xmlns:a16="http://schemas.microsoft.com/office/drawing/2014/main" id="{E9616066-9BCA-46E7-B8CB-4F5F9E281841}"/>
                </a:ext>
              </a:extLst>
            </p:cNvPr>
            <p:cNvSpPr/>
            <p:nvPr/>
          </p:nvSpPr>
          <p:spPr>
            <a:xfrm>
              <a:off x="6329936" y="2489391"/>
              <a:ext cx="49906" cy="5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2" name="Ellipse 271">
              <a:extLst>
                <a:ext uri="{FF2B5EF4-FFF2-40B4-BE49-F238E27FC236}">
                  <a16:creationId xmlns:a16="http://schemas.microsoft.com/office/drawing/2014/main" id="{D2FD7F5F-3E8C-4644-B635-049AF88B761A}"/>
                </a:ext>
              </a:extLst>
            </p:cNvPr>
            <p:cNvSpPr/>
            <p:nvPr/>
          </p:nvSpPr>
          <p:spPr bwMode="auto">
            <a:xfrm>
              <a:off x="5574046" y="1879150"/>
              <a:ext cx="989457" cy="1012961"/>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p:grpSp>
        <p:nvGrpSpPr>
          <p:cNvPr id="273" name="Groupe 272">
            <a:extLst>
              <a:ext uri="{FF2B5EF4-FFF2-40B4-BE49-F238E27FC236}">
                <a16:creationId xmlns:a16="http://schemas.microsoft.com/office/drawing/2014/main" id="{8719972A-BFED-45E1-9B9D-BC9281B82151}"/>
              </a:ext>
            </a:extLst>
          </p:cNvPr>
          <p:cNvGrpSpPr/>
          <p:nvPr/>
        </p:nvGrpSpPr>
        <p:grpSpPr>
          <a:xfrm>
            <a:off x="1162945" y="561786"/>
            <a:ext cx="4456601" cy="1693667"/>
            <a:chOff x="487680" y="812803"/>
            <a:chExt cx="7262732" cy="2580637"/>
          </a:xfrm>
        </p:grpSpPr>
        <p:cxnSp>
          <p:nvCxnSpPr>
            <p:cNvPr id="274" name="Connecteur droit 273">
              <a:extLst>
                <a:ext uri="{FF2B5EF4-FFF2-40B4-BE49-F238E27FC236}">
                  <a16:creationId xmlns:a16="http://schemas.microsoft.com/office/drawing/2014/main" id="{5D472861-CF72-4B8D-9EAA-1A9E71F0AD11}"/>
                </a:ext>
              </a:extLst>
            </p:cNvPr>
            <p:cNvCxnSpPr>
              <a:cxnSpLocks/>
            </p:cNvCxnSpPr>
            <p:nvPr/>
          </p:nvCxnSpPr>
          <p:spPr>
            <a:xfrm flipV="1">
              <a:off x="487680" y="2387600"/>
              <a:ext cx="7051039" cy="10160"/>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75" name="Connecteur droit avec flèche 274">
              <a:extLst>
                <a:ext uri="{FF2B5EF4-FFF2-40B4-BE49-F238E27FC236}">
                  <a16:creationId xmlns:a16="http://schemas.microsoft.com/office/drawing/2014/main" id="{C9767C79-1D34-43A1-A7BC-57F5AD9B230F}"/>
                </a:ext>
              </a:extLst>
            </p:cNvPr>
            <p:cNvCxnSpPr/>
            <p:nvPr/>
          </p:nvCxnSpPr>
          <p:spPr>
            <a:xfrm>
              <a:off x="217424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6" name="Connecteur droit avec flèche 275">
              <a:extLst>
                <a:ext uri="{FF2B5EF4-FFF2-40B4-BE49-F238E27FC236}">
                  <a16:creationId xmlns:a16="http://schemas.microsoft.com/office/drawing/2014/main" id="{EBA480CD-8013-4465-80CD-0F09A7DAEAD1}"/>
                </a:ext>
              </a:extLst>
            </p:cNvPr>
            <p:cNvCxnSpPr/>
            <p:nvPr/>
          </p:nvCxnSpPr>
          <p:spPr>
            <a:xfrm>
              <a:off x="626872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7" name="Connecteur droit 276">
              <a:extLst>
                <a:ext uri="{FF2B5EF4-FFF2-40B4-BE49-F238E27FC236}">
                  <a16:creationId xmlns:a16="http://schemas.microsoft.com/office/drawing/2014/main" id="{B616C7E3-2145-49A4-8A75-9B0AA1662FA1}"/>
                </a:ext>
              </a:extLst>
            </p:cNvPr>
            <p:cNvCxnSpPr/>
            <p:nvPr/>
          </p:nvCxnSpPr>
          <p:spPr>
            <a:xfrm>
              <a:off x="599440" y="178816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8" name="Connecteur droit 277">
              <a:extLst>
                <a:ext uri="{FF2B5EF4-FFF2-40B4-BE49-F238E27FC236}">
                  <a16:creationId xmlns:a16="http://schemas.microsoft.com/office/drawing/2014/main" id="{3896457D-A769-480F-A76B-E332FAA803A5}"/>
                </a:ext>
              </a:extLst>
            </p:cNvPr>
            <p:cNvCxnSpPr/>
            <p:nvPr/>
          </p:nvCxnSpPr>
          <p:spPr>
            <a:xfrm>
              <a:off x="599440" y="301752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9" name="Connecteur droit 278">
              <a:extLst>
                <a:ext uri="{FF2B5EF4-FFF2-40B4-BE49-F238E27FC236}">
                  <a16:creationId xmlns:a16="http://schemas.microsoft.com/office/drawing/2014/main" id="{48C00014-265D-4596-8991-4D18FB538F28}"/>
                </a:ext>
              </a:extLst>
            </p:cNvPr>
            <p:cNvCxnSpPr/>
            <p:nvPr/>
          </p:nvCxnSpPr>
          <p:spPr>
            <a:xfrm>
              <a:off x="2174240" y="1788160"/>
              <a:ext cx="4094480" cy="115824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0" name="Connecteur droit 279">
              <a:extLst>
                <a:ext uri="{FF2B5EF4-FFF2-40B4-BE49-F238E27FC236}">
                  <a16:creationId xmlns:a16="http://schemas.microsoft.com/office/drawing/2014/main" id="{91E3CD82-7D97-4F9D-B82A-2EA23F4BA42B}"/>
                </a:ext>
              </a:extLst>
            </p:cNvPr>
            <p:cNvCxnSpPr/>
            <p:nvPr/>
          </p:nvCxnSpPr>
          <p:spPr>
            <a:xfrm flipV="1">
              <a:off x="2174240" y="1879600"/>
              <a:ext cx="4094480" cy="113792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1" name="Connecteur droit 280">
              <a:extLst>
                <a:ext uri="{FF2B5EF4-FFF2-40B4-BE49-F238E27FC236}">
                  <a16:creationId xmlns:a16="http://schemas.microsoft.com/office/drawing/2014/main" id="{E39BCACB-B0EE-42E0-83CD-7C6141E5E429}"/>
                </a:ext>
              </a:extLst>
            </p:cNvPr>
            <p:cNvCxnSpPr/>
            <p:nvPr/>
          </p:nvCxnSpPr>
          <p:spPr>
            <a:xfrm>
              <a:off x="6268720" y="18796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Connecteur droit 281">
              <a:extLst>
                <a:ext uri="{FF2B5EF4-FFF2-40B4-BE49-F238E27FC236}">
                  <a16:creationId xmlns:a16="http://schemas.microsoft.com/office/drawing/2014/main" id="{7AF9B4B4-5BA6-41A2-A870-FA912B066B8E}"/>
                </a:ext>
              </a:extLst>
            </p:cNvPr>
            <p:cNvCxnSpPr/>
            <p:nvPr/>
          </p:nvCxnSpPr>
          <p:spPr>
            <a:xfrm>
              <a:off x="6268720" y="29464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3" name="Connecteur droit 282">
              <a:extLst>
                <a:ext uri="{FF2B5EF4-FFF2-40B4-BE49-F238E27FC236}">
                  <a16:creationId xmlns:a16="http://schemas.microsoft.com/office/drawing/2014/main" id="{5D533169-B4A4-4A36-95F9-C726AAF72D35}"/>
                </a:ext>
              </a:extLst>
            </p:cNvPr>
            <p:cNvCxnSpPr/>
            <p:nvPr/>
          </p:nvCxnSpPr>
          <p:spPr>
            <a:xfrm>
              <a:off x="7538720" y="1412240"/>
              <a:ext cx="0" cy="195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Connecteur droit 283">
              <a:extLst>
                <a:ext uri="{FF2B5EF4-FFF2-40B4-BE49-F238E27FC236}">
                  <a16:creationId xmlns:a16="http://schemas.microsoft.com/office/drawing/2014/main" id="{878BEA09-57C9-4ACE-914A-B16D302B35D6}"/>
                </a:ext>
              </a:extLst>
            </p:cNvPr>
            <p:cNvCxnSpPr>
              <a:cxnSpLocks/>
            </p:cNvCxnSpPr>
            <p:nvPr/>
          </p:nvCxnSpPr>
          <p:spPr>
            <a:xfrm>
              <a:off x="4378960" y="1670050"/>
              <a:ext cx="0" cy="1394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5" name="ZoneTexte 284">
              <a:extLst>
                <a:ext uri="{FF2B5EF4-FFF2-40B4-BE49-F238E27FC236}">
                  <a16:creationId xmlns:a16="http://schemas.microsoft.com/office/drawing/2014/main" id="{DBA86504-F7A2-48F5-93BE-0A3760D691A7}"/>
                </a:ext>
              </a:extLst>
            </p:cNvPr>
            <p:cNvSpPr txBox="1"/>
            <p:nvPr/>
          </p:nvSpPr>
          <p:spPr>
            <a:xfrm>
              <a:off x="6753023" y="812803"/>
              <a:ext cx="997389" cy="461665"/>
            </a:xfrm>
            <a:prstGeom prst="rect">
              <a:avLst/>
            </a:prstGeom>
            <a:noFill/>
          </p:spPr>
          <p:txBody>
            <a:bodyPr wrap="none" rtlCol="0">
              <a:spAutoFit/>
            </a:bodyPr>
            <a:lstStyle/>
            <a:p>
              <a:r>
                <a:rPr lang="fr-FR" sz="1500" b="0" dirty="0">
                  <a:solidFill>
                    <a:schemeClr val="tx1"/>
                  </a:solidFill>
                </a:rPr>
                <a:t>Detector</a:t>
              </a:r>
              <a:r>
                <a:rPr lang="fr-FR" dirty="0"/>
                <a:t> </a:t>
              </a:r>
            </a:p>
          </p:txBody>
        </p:sp>
        <mc:AlternateContent xmlns:mc="http://schemas.openxmlformats.org/markup-compatibility/2006" xmlns:a14="http://schemas.microsoft.com/office/drawing/2010/main">
          <mc:Choice Requires="a14">
            <p:sp>
              <p:nvSpPr>
                <p:cNvPr id="286" name="ZoneTexte 285">
                  <a:extLst>
                    <a:ext uri="{FF2B5EF4-FFF2-40B4-BE49-F238E27FC236}">
                      <a16:creationId xmlns:a16="http://schemas.microsoft.com/office/drawing/2014/main" id="{957A0042-9F66-401E-96D7-B3F60A97A9C7}"/>
                    </a:ext>
                  </a:extLst>
                </p:cNvPr>
                <p:cNvSpPr txBox="1"/>
                <p:nvPr/>
              </p:nvSpPr>
              <p:spPr>
                <a:xfrm>
                  <a:off x="4123641" y="1786344"/>
                  <a:ext cx="460381" cy="323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m:t>
                            </m:r>
                          </m:sub>
                        </m:sSub>
                      </m:oMath>
                    </m:oMathPara>
                  </a14:m>
                  <a:endParaRPr lang="fr-FR" sz="1500" dirty="0"/>
                </a:p>
              </p:txBody>
            </p:sp>
          </mc:Choice>
          <mc:Fallback xmlns="">
            <p:sp>
              <p:nvSpPr>
                <p:cNvPr id="170" name="ZoneTexte 169">
                  <a:extLst>
                    <a:ext uri="{FF2B5EF4-FFF2-40B4-BE49-F238E27FC236}">
                      <a16:creationId xmlns:a16="http://schemas.microsoft.com/office/drawing/2014/main" id="{6FF45A25-E4D7-489A-9802-FA43CECEBC63}"/>
                    </a:ext>
                  </a:extLst>
                </p:cNvPr>
                <p:cNvSpPr txBox="1">
                  <a:spLocks noRot="1" noChangeAspect="1" noMove="1" noResize="1" noEditPoints="1" noAdjustHandles="1" noChangeArrowheads="1" noChangeShapeType="1" noTextEdit="1"/>
                </p:cNvSpPr>
                <p:nvPr/>
              </p:nvSpPr>
              <p:spPr>
                <a:xfrm>
                  <a:off x="4123641" y="1786344"/>
                  <a:ext cx="460381" cy="323166"/>
                </a:xfrm>
                <a:prstGeom prst="rect">
                  <a:avLst/>
                </a:prstGeom>
                <a:blipFill>
                  <a:blip r:embed="rId6"/>
                  <a:stretch>
                    <a:fillRect r="-23404" b="-48571"/>
                  </a:stretch>
                </a:blipFill>
              </p:spPr>
              <p:txBody>
                <a:bodyPr/>
                <a:lstStyle/>
                <a:p>
                  <a:r>
                    <a:rPr lang="fr-FR">
                      <a:noFill/>
                    </a:rPr>
                    <a:t> </a:t>
                  </a:r>
                </a:p>
              </p:txBody>
            </p:sp>
          </mc:Fallback>
        </mc:AlternateContent>
        <p:sp>
          <p:nvSpPr>
            <p:cNvPr id="287" name="ZoneTexte 286">
              <a:extLst>
                <a:ext uri="{FF2B5EF4-FFF2-40B4-BE49-F238E27FC236}">
                  <a16:creationId xmlns:a16="http://schemas.microsoft.com/office/drawing/2014/main" id="{A05177C2-DAAC-4EEF-B489-50CE20AD38D7}"/>
                </a:ext>
              </a:extLst>
            </p:cNvPr>
            <p:cNvSpPr txBox="1"/>
            <p:nvPr/>
          </p:nvSpPr>
          <p:spPr>
            <a:xfrm>
              <a:off x="3584769" y="1021361"/>
              <a:ext cx="2145185" cy="492406"/>
            </a:xfrm>
            <a:prstGeom prst="rect">
              <a:avLst/>
            </a:prstGeom>
            <a:noFill/>
          </p:spPr>
          <p:txBody>
            <a:bodyPr wrap="square" rtlCol="0">
              <a:spAutoFit/>
            </a:bodyPr>
            <a:lstStyle/>
            <a:p>
              <a:pPr algn="ctr"/>
              <a:r>
                <a:rPr lang="fr-FR" sz="1500" b="0" dirty="0">
                  <a:solidFill>
                    <a:schemeClr val="tx1"/>
                  </a:solidFill>
                </a:rPr>
                <a:t>Focal plane</a:t>
              </a:r>
            </a:p>
          </p:txBody>
        </p:sp>
        <p:cxnSp>
          <p:nvCxnSpPr>
            <p:cNvPr id="288" name="Connecteur droit 287">
              <a:extLst>
                <a:ext uri="{FF2B5EF4-FFF2-40B4-BE49-F238E27FC236}">
                  <a16:creationId xmlns:a16="http://schemas.microsoft.com/office/drawing/2014/main" id="{73768720-1D7D-4EE8-980F-E9C52D029F30}"/>
                </a:ext>
              </a:extLst>
            </p:cNvPr>
            <p:cNvCxnSpPr/>
            <p:nvPr/>
          </p:nvCxnSpPr>
          <p:spPr>
            <a:xfrm>
              <a:off x="1036320" y="178816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Connecteur droit 288">
              <a:extLst>
                <a:ext uri="{FF2B5EF4-FFF2-40B4-BE49-F238E27FC236}">
                  <a16:creationId xmlns:a16="http://schemas.microsoft.com/office/drawing/2014/main" id="{B4355E8B-788D-49AB-A5A6-DB8625C5358F}"/>
                </a:ext>
              </a:extLst>
            </p:cNvPr>
            <p:cNvCxnSpPr/>
            <p:nvPr/>
          </p:nvCxnSpPr>
          <p:spPr>
            <a:xfrm>
              <a:off x="1036320" y="301752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Connecteur droit 289">
              <a:extLst>
                <a:ext uri="{FF2B5EF4-FFF2-40B4-BE49-F238E27FC236}">
                  <a16:creationId xmlns:a16="http://schemas.microsoft.com/office/drawing/2014/main" id="{812754BF-B6D8-4E39-B97A-6E53BD32F02F}"/>
                </a:ext>
              </a:extLst>
            </p:cNvPr>
            <p:cNvCxnSpPr/>
            <p:nvPr/>
          </p:nvCxnSpPr>
          <p:spPr>
            <a:xfrm flipV="1">
              <a:off x="1275080" y="141224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Connecteur droit 290">
              <a:extLst>
                <a:ext uri="{FF2B5EF4-FFF2-40B4-BE49-F238E27FC236}">
                  <a16:creationId xmlns:a16="http://schemas.microsoft.com/office/drawing/2014/main" id="{38F6F87E-2085-4DDA-A7F1-F6BDA9B2B298}"/>
                </a:ext>
              </a:extLst>
            </p:cNvPr>
            <p:cNvCxnSpPr/>
            <p:nvPr/>
          </p:nvCxnSpPr>
          <p:spPr>
            <a:xfrm flipV="1">
              <a:off x="1275080" y="301752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ZoneTexte 291">
              <a:extLst>
                <a:ext uri="{FF2B5EF4-FFF2-40B4-BE49-F238E27FC236}">
                  <a16:creationId xmlns:a16="http://schemas.microsoft.com/office/drawing/2014/main" id="{8CC26C2B-6936-4A8E-9696-04C14B485BB4}"/>
                </a:ext>
              </a:extLst>
            </p:cNvPr>
            <p:cNvSpPr txBox="1"/>
            <p:nvPr/>
          </p:nvSpPr>
          <p:spPr>
            <a:xfrm>
              <a:off x="487680" y="935173"/>
              <a:ext cx="1904536" cy="492406"/>
            </a:xfrm>
            <a:prstGeom prst="rect">
              <a:avLst/>
            </a:prstGeom>
            <a:noFill/>
          </p:spPr>
          <p:txBody>
            <a:bodyPr wrap="square" rtlCol="0">
              <a:spAutoFit/>
            </a:bodyPr>
            <a:lstStyle/>
            <a:p>
              <a:pPr algn="ctr"/>
              <a:r>
                <a:rPr lang="fr-FR" sz="1500" b="0" dirty="0" err="1">
                  <a:solidFill>
                    <a:schemeClr val="tx1"/>
                  </a:solidFill>
                </a:rPr>
                <a:t>Pupil</a:t>
              </a:r>
              <a:r>
                <a:rPr lang="fr-FR" sz="1500" b="0" dirty="0">
                  <a:solidFill>
                    <a:schemeClr val="tx1"/>
                  </a:solidFill>
                </a:rPr>
                <a:t> plane</a:t>
              </a:r>
            </a:p>
          </p:txBody>
        </p:sp>
      </p:grpSp>
      <p:grpSp>
        <p:nvGrpSpPr>
          <p:cNvPr id="293" name="Groupe 292">
            <a:extLst>
              <a:ext uri="{FF2B5EF4-FFF2-40B4-BE49-F238E27FC236}">
                <a16:creationId xmlns:a16="http://schemas.microsoft.com/office/drawing/2014/main" id="{2CBCE9DA-3B7D-4820-ACFC-58E81F64D584}"/>
              </a:ext>
            </a:extLst>
          </p:cNvPr>
          <p:cNvGrpSpPr/>
          <p:nvPr/>
        </p:nvGrpSpPr>
        <p:grpSpPr>
          <a:xfrm rot="16200000">
            <a:off x="3356308" y="1537919"/>
            <a:ext cx="255893" cy="105090"/>
            <a:chOff x="896645" y="5157925"/>
            <a:chExt cx="1003176" cy="363986"/>
          </a:xfrm>
        </p:grpSpPr>
        <p:cxnSp>
          <p:nvCxnSpPr>
            <p:cNvPr id="294" name="Connecteur droit 293">
              <a:extLst>
                <a:ext uri="{FF2B5EF4-FFF2-40B4-BE49-F238E27FC236}">
                  <a16:creationId xmlns:a16="http://schemas.microsoft.com/office/drawing/2014/main" id="{9EFB3C83-23D5-40FF-9CA4-5969D7C7789E}"/>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5" name="Connecteur droit 294">
              <a:extLst>
                <a:ext uri="{FF2B5EF4-FFF2-40B4-BE49-F238E27FC236}">
                  <a16:creationId xmlns:a16="http://schemas.microsoft.com/office/drawing/2014/main" id="{343B3EB1-5C30-417F-AFCA-50763C9D50B5}"/>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6" name="Connecteur droit 295">
              <a:extLst>
                <a:ext uri="{FF2B5EF4-FFF2-40B4-BE49-F238E27FC236}">
                  <a16:creationId xmlns:a16="http://schemas.microsoft.com/office/drawing/2014/main" id="{3E70981C-C786-4938-A27A-33C832D6DB82}"/>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Connecteur droit 296">
              <a:extLst>
                <a:ext uri="{FF2B5EF4-FFF2-40B4-BE49-F238E27FC236}">
                  <a16:creationId xmlns:a16="http://schemas.microsoft.com/office/drawing/2014/main" id="{9BC624BD-5FDD-47B2-9826-7F97E751CFBF}"/>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8" name="Connecteur droit 297">
              <a:extLst>
                <a:ext uri="{FF2B5EF4-FFF2-40B4-BE49-F238E27FC236}">
                  <a16:creationId xmlns:a16="http://schemas.microsoft.com/office/drawing/2014/main" id="{98159204-189E-4FCC-86D2-0226AF9C391C}"/>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9" name="Groupe 298">
            <a:extLst>
              <a:ext uri="{FF2B5EF4-FFF2-40B4-BE49-F238E27FC236}">
                <a16:creationId xmlns:a16="http://schemas.microsoft.com/office/drawing/2014/main" id="{0AB7148D-D2BF-4B0F-86D9-58CE43487F63}"/>
              </a:ext>
            </a:extLst>
          </p:cNvPr>
          <p:cNvGrpSpPr/>
          <p:nvPr/>
        </p:nvGrpSpPr>
        <p:grpSpPr>
          <a:xfrm>
            <a:off x="197750" y="1103536"/>
            <a:ext cx="1285820" cy="1152752"/>
            <a:chOff x="-93402" y="2460216"/>
            <a:chExt cx="1285820" cy="1152752"/>
          </a:xfrm>
        </p:grpSpPr>
        <p:pic>
          <p:nvPicPr>
            <p:cNvPr id="300" name="Image 299">
              <a:extLst>
                <a:ext uri="{FF2B5EF4-FFF2-40B4-BE49-F238E27FC236}">
                  <a16:creationId xmlns:a16="http://schemas.microsoft.com/office/drawing/2014/main" id="{DCA8BC34-BAA6-44B3-AF8C-4C057A5E543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402" y="2460216"/>
              <a:ext cx="1285820" cy="1152752"/>
            </a:xfrm>
            <a:prstGeom prst="rect">
              <a:avLst/>
            </a:prstGeom>
          </p:spPr>
        </p:pic>
        <p:sp>
          <p:nvSpPr>
            <p:cNvPr id="301" name="Rectangle 300">
              <a:extLst>
                <a:ext uri="{FF2B5EF4-FFF2-40B4-BE49-F238E27FC236}">
                  <a16:creationId xmlns:a16="http://schemas.microsoft.com/office/drawing/2014/main" id="{E02E39B2-84DA-45B9-BC78-4D8B621C0C2E}"/>
                </a:ext>
              </a:extLst>
            </p:cNvPr>
            <p:cNvSpPr/>
            <p:nvPr/>
          </p:nvSpPr>
          <p:spPr>
            <a:xfrm>
              <a:off x="740948" y="3090251"/>
              <a:ext cx="49906" cy="5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19599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99" grpId="0"/>
      <p:bldP spid="8" grpId="0"/>
      <p:bldP spid="9" grpId="0"/>
      <p:bldP spid="11" grpId="0" animBg="1"/>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FB72B-2C42-4884-8360-59AECB18ABF7}"/>
              </a:ext>
            </a:extLst>
          </p:cNvPr>
          <p:cNvSpPr>
            <a:spLocks noGrp="1"/>
          </p:cNvSpPr>
          <p:nvPr>
            <p:ph type="title"/>
          </p:nvPr>
        </p:nvSpPr>
        <p:spPr/>
        <p:txBody>
          <a:bodyPr/>
          <a:lstStyle/>
          <a:p>
            <a:r>
              <a:rPr lang="fr-FR" dirty="0" err="1"/>
              <a:t>Review</a:t>
            </a:r>
            <a:r>
              <a:rPr lang="fr-FR" dirty="0"/>
              <a:t> : ZWFS non-</a:t>
            </a:r>
            <a:r>
              <a:rPr lang="fr-FR" dirty="0" err="1"/>
              <a:t>linearities</a:t>
            </a:r>
            <a:r>
              <a:rPr lang="fr-FR" dirty="0"/>
              <a:t> &amp; </a:t>
            </a:r>
            <a:r>
              <a:rPr lang="fr-FR" dirty="0" err="1"/>
              <a:t>dynamic</a:t>
            </a:r>
            <a:endParaRPr lang="fr-FR" dirty="0"/>
          </a:p>
        </p:txBody>
      </p:sp>
      <p:sp>
        <p:nvSpPr>
          <p:cNvPr id="3" name="Espace réservé du contenu 2">
            <a:extLst>
              <a:ext uri="{FF2B5EF4-FFF2-40B4-BE49-F238E27FC236}">
                <a16:creationId xmlns:a16="http://schemas.microsoft.com/office/drawing/2014/main" id="{23D894EC-7D9A-480E-BEF7-808F479E0E78}"/>
              </a:ext>
            </a:extLst>
          </p:cNvPr>
          <p:cNvSpPr>
            <a:spLocks noGrp="1"/>
          </p:cNvSpPr>
          <p:nvPr>
            <p:ph idx="1"/>
          </p:nvPr>
        </p:nvSpPr>
        <p:spPr>
          <a:xfrm>
            <a:off x="355600" y="1124744"/>
            <a:ext cx="9196784" cy="2880915"/>
          </a:xfrm>
        </p:spPr>
        <p:txBody>
          <a:bodyPr/>
          <a:lstStyle/>
          <a:p>
            <a:r>
              <a:rPr lang="fr-FR" dirty="0"/>
              <a:t>Use of OG </a:t>
            </a:r>
            <a:r>
              <a:rPr lang="fr-FR" dirty="0" err="1"/>
              <a:t>limited</a:t>
            </a:r>
            <a:r>
              <a:rPr lang="fr-FR" dirty="0"/>
              <a:t> by the phase </a:t>
            </a:r>
            <a:r>
              <a:rPr lang="fr-FR" dirty="0" err="1"/>
              <a:t>residuals</a:t>
            </a:r>
            <a:r>
              <a:rPr lang="fr-FR" dirty="0"/>
              <a:t> </a:t>
            </a:r>
            <a:r>
              <a:rPr lang="fr-FR" dirty="0" err="1"/>
              <a:t>regime</a:t>
            </a:r>
            <a:endParaRPr lang="fr-FR" dirty="0"/>
          </a:p>
          <a:p>
            <a:r>
              <a:rPr lang="fr-FR" dirty="0"/>
              <a:t>Modal confusion has to </a:t>
            </a:r>
            <a:r>
              <a:rPr lang="fr-FR" dirty="0" err="1"/>
              <a:t>be</a:t>
            </a:r>
            <a:r>
              <a:rPr lang="fr-FR" dirty="0"/>
              <a:t> </a:t>
            </a:r>
            <a:r>
              <a:rPr lang="fr-FR" dirty="0" err="1"/>
              <a:t>taken</a:t>
            </a:r>
            <a:r>
              <a:rPr lang="fr-FR" dirty="0"/>
              <a:t> </a:t>
            </a:r>
            <a:r>
              <a:rPr lang="fr-FR" dirty="0" err="1"/>
              <a:t>into</a:t>
            </a:r>
            <a:r>
              <a:rPr lang="fr-FR" dirty="0"/>
              <a:t> </a:t>
            </a:r>
            <a:r>
              <a:rPr lang="fr-FR" dirty="0" err="1"/>
              <a:t>account</a:t>
            </a:r>
            <a:r>
              <a:rPr lang="fr-FR" dirty="0"/>
              <a:t> </a:t>
            </a:r>
          </a:p>
          <a:p>
            <a:r>
              <a:rPr lang="fr-FR" dirty="0"/>
              <a:t>Phase-</a:t>
            </a:r>
            <a:r>
              <a:rPr lang="fr-FR" dirty="0" err="1"/>
              <a:t>Shifted</a:t>
            </a:r>
            <a:r>
              <a:rPr lang="fr-FR" dirty="0"/>
              <a:t> ZWFS : </a:t>
            </a:r>
          </a:p>
          <a:p>
            <a:pPr lvl="1">
              <a:buFont typeface="Wingdings" panose="05000000000000000000" pitchFamily="2" charset="2"/>
              <a:buChar char="Ø"/>
            </a:pPr>
            <a:r>
              <a:rPr lang="fr-FR" dirty="0" err="1"/>
              <a:t>Increase</a:t>
            </a:r>
            <a:r>
              <a:rPr lang="fr-FR" dirty="0"/>
              <a:t> the </a:t>
            </a:r>
            <a:r>
              <a:rPr lang="fr-FR" dirty="0" err="1"/>
              <a:t>dynamic</a:t>
            </a:r>
            <a:r>
              <a:rPr lang="fr-FR" dirty="0"/>
              <a:t> range </a:t>
            </a:r>
          </a:p>
          <a:p>
            <a:pPr lvl="1">
              <a:buFont typeface="Wingdings" panose="05000000000000000000" pitchFamily="2" charset="2"/>
              <a:buChar char="Ø"/>
            </a:pPr>
            <a:r>
              <a:rPr lang="fr-FR" dirty="0" err="1"/>
              <a:t>Less</a:t>
            </a:r>
            <a:r>
              <a:rPr lang="fr-FR" dirty="0"/>
              <a:t> </a:t>
            </a:r>
            <a:r>
              <a:rPr lang="fr-FR" dirty="0" err="1"/>
              <a:t>constraints</a:t>
            </a:r>
            <a:r>
              <a:rPr lang="fr-FR" dirty="0"/>
              <a:t> on the phase </a:t>
            </a:r>
            <a:r>
              <a:rPr lang="fr-FR" dirty="0" err="1"/>
              <a:t>residuals</a:t>
            </a:r>
            <a:r>
              <a:rPr lang="fr-FR" dirty="0"/>
              <a:t> </a:t>
            </a:r>
            <a:r>
              <a:rPr lang="fr-FR" dirty="0" err="1"/>
              <a:t>regime</a:t>
            </a:r>
            <a:endParaRPr lang="fr-FR" dirty="0"/>
          </a:p>
        </p:txBody>
      </p:sp>
      <p:sp>
        <p:nvSpPr>
          <p:cNvPr id="4" name="Espace réservé du numéro de diapositive 3">
            <a:extLst>
              <a:ext uri="{FF2B5EF4-FFF2-40B4-BE49-F238E27FC236}">
                <a16:creationId xmlns:a16="http://schemas.microsoft.com/office/drawing/2014/main" id="{89CE1B24-7B0D-4ECA-A2A4-BE7DEDAF1833}"/>
              </a:ext>
            </a:extLst>
          </p:cNvPr>
          <p:cNvSpPr>
            <a:spLocks noGrp="1"/>
          </p:cNvSpPr>
          <p:nvPr>
            <p:ph type="sldNum" sz="quarter" idx="10"/>
          </p:nvPr>
        </p:nvSpPr>
        <p:spPr/>
        <p:txBody>
          <a:bodyPr/>
          <a:lstStyle/>
          <a:p>
            <a:pPr>
              <a:defRPr/>
            </a:pPr>
            <a:fld id="{1EEDFC2C-F9B9-0445-A511-DA4552EF3EEB}" type="slidenum">
              <a:rPr lang="fr-FR" smtClean="0"/>
              <a:pPr>
                <a:defRPr/>
              </a:pPr>
              <a:t>11</a:t>
            </a:fld>
            <a:endParaRPr lang="fr-FR"/>
          </a:p>
        </p:txBody>
      </p:sp>
      <p:sp>
        <p:nvSpPr>
          <p:cNvPr id="5" name="ZoneTexte 4">
            <a:extLst>
              <a:ext uri="{FF2B5EF4-FFF2-40B4-BE49-F238E27FC236}">
                <a16:creationId xmlns:a16="http://schemas.microsoft.com/office/drawing/2014/main" id="{8B292F25-75C1-4DDC-A8FB-22C4793A2EBC}"/>
              </a:ext>
            </a:extLst>
          </p:cNvPr>
          <p:cNvSpPr txBox="1"/>
          <p:nvPr/>
        </p:nvSpPr>
        <p:spPr>
          <a:xfrm>
            <a:off x="9912424" y="2334367"/>
            <a:ext cx="2566802" cy="400110"/>
          </a:xfrm>
          <a:prstGeom prst="rect">
            <a:avLst/>
          </a:prstGeom>
          <a:noFill/>
        </p:spPr>
        <p:txBody>
          <a:bodyPr wrap="square" rtlCol="0">
            <a:spAutoFit/>
          </a:bodyPr>
          <a:lstStyle/>
          <a:p>
            <a:r>
              <a:rPr lang="fr-FR" sz="2000" dirty="0">
                <a:solidFill>
                  <a:srgbClr val="0070C0"/>
                </a:solidFill>
              </a:rPr>
              <a:t>On </a:t>
            </a:r>
            <a:r>
              <a:rPr lang="fr-FR" sz="2000" dirty="0" err="1">
                <a:solidFill>
                  <a:srgbClr val="0070C0"/>
                </a:solidFill>
              </a:rPr>
              <a:t>going</a:t>
            </a:r>
            <a:r>
              <a:rPr lang="fr-FR" sz="2000" dirty="0">
                <a:solidFill>
                  <a:srgbClr val="0070C0"/>
                </a:solidFill>
              </a:rPr>
              <a:t> </a:t>
            </a:r>
            <a:r>
              <a:rPr lang="fr-FR" sz="2000" dirty="0" err="1">
                <a:solidFill>
                  <a:srgbClr val="0070C0"/>
                </a:solidFill>
              </a:rPr>
              <a:t>work</a:t>
            </a:r>
            <a:endParaRPr lang="fr-FR" sz="2000" dirty="0">
              <a:solidFill>
                <a:srgbClr val="0070C0"/>
              </a:solidFill>
            </a:endParaRPr>
          </a:p>
        </p:txBody>
      </p:sp>
      <p:sp>
        <p:nvSpPr>
          <p:cNvPr id="6" name="Accolade fermante 5">
            <a:extLst>
              <a:ext uri="{FF2B5EF4-FFF2-40B4-BE49-F238E27FC236}">
                <a16:creationId xmlns:a16="http://schemas.microsoft.com/office/drawing/2014/main" id="{56E78734-00FC-46B9-84E0-F4A6489FE1D1}"/>
              </a:ext>
            </a:extLst>
          </p:cNvPr>
          <p:cNvSpPr/>
          <p:nvPr/>
        </p:nvSpPr>
        <p:spPr bwMode="auto">
          <a:xfrm>
            <a:off x="9552384" y="1413072"/>
            <a:ext cx="360040" cy="2304256"/>
          </a:xfrm>
          <a:prstGeom prst="rightBrace">
            <a:avLst/>
          </a:prstGeom>
          <a:noFill/>
          <a:ln w="381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7" name="ZoneTexte 6">
            <a:extLst>
              <a:ext uri="{FF2B5EF4-FFF2-40B4-BE49-F238E27FC236}">
                <a16:creationId xmlns:a16="http://schemas.microsoft.com/office/drawing/2014/main" id="{AB43B93F-76DD-427B-B332-BABD0D924095}"/>
              </a:ext>
            </a:extLst>
          </p:cNvPr>
          <p:cNvSpPr txBox="1"/>
          <p:nvPr/>
        </p:nvSpPr>
        <p:spPr>
          <a:xfrm>
            <a:off x="3034751" y="5085184"/>
            <a:ext cx="6359564" cy="553998"/>
          </a:xfrm>
          <a:prstGeom prst="rect">
            <a:avLst/>
          </a:prstGeom>
          <a:noFill/>
        </p:spPr>
        <p:txBody>
          <a:bodyPr wrap="square" rtlCol="0">
            <a:spAutoFit/>
          </a:bodyPr>
          <a:lstStyle/>
          <a:p>
            <a:r>
              <a:rPr lang="fr-FR" sz="3000" dirty="0">
                <a:solidFill>
                  <a:srgbClr val="0070C0"/>
                </a:solidFill>
              </a:rPr>
              <a:t>Can </a:t>
            </a:r>
            <a:r>
              <a:rPr lang="fr-FR" sz="3000" dirty="0" err="1">
                <a:solidFill>
                  <a:srgbClr val="0070C0"/>
                </a:solidFill>
              </a:rPr>
              <a:t>we</a:t>
            </a:r>
            <a:r>
              <a:rPr lang="fr-FR" sz="3000" dirty="0">
                <a:solidFill>
                  <a:srgbClr val="0070C0"/>
                </a:solidFill>
              </a:rPr>
              <a:t> </a:t>
            </a:r>
            <a:r>
              <a:rPr lang="fr-FR" sz="3000" dirty="0" err="1">
                <a:solidFill>
                  <a:srgbClr val="0070C0"/>
                </a:solidFill>
              </a:rPr>
              <a:t>bootstrap</a:t>
            </a:r>
            <a:r>
              <a:rPr lang="fr-FR" sz="3000" dirty="0">
                <a:solidFill>
                  <a:srgbClr val="0070C0"/>
                </a:solidFill>
              </a:rPr>
              <a:t> with the ZWFS?</a:t>
            </a:r>
          </a:p>
        </p:txBody>
      </p:sp>
    </p:spTree>
    <p:extLst>
      <p:ext uri="{BB962C8B-B14F-4D97-AF65-F5344CB8AC3E}">
        <p14:creationId xmlns:p14="http://schemas.microsoft.com/office/powerpoint/2010/main" val="127244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e 58">
            <a:extLst>
              <a:ext uri="{FF2B5EF4-FFF2-40B4-BE49-F238E27FC236}">
                <a16:creationId xmlns:a16="http://schemas.microsoft.com/office/drawing/2014/main" id="{039D366D-ACCC-4165-9808-0BD6A6969C3C}"/>
              </a:ext>
            </a:extLst>
          </p:cNvPr>
          <p:cNvGrpSpPr/>
          <p:nvPr/>
        </p:nvGrpSpPr>
        <p:grpSpPr>
          <a:xfrm>
            <a:off x="4362159" y="4818078"/>
            <a:ext cx="2376264" cy="1247771"/>
            <a:chOff x="4362159" y="4818078"/>
            <a:chExt cx="2376264" cy="1247771"/>
          </a:xfrm>
        </p:grpSpPr>
        <p:pic>
          <p:nvPicPr>
            <p:cNvPr id="52" name="Image 51">
              <a:extLst>
                <a:ext uri="{FF2B5EF4-FFF2-40B4-BE49-F238E27FC236}">
                  <a16:creationId xmlns:a16="http://schemas.microsoft.com/office/drawing/2014/main" id="{29C2F7C6-4007-4C06-ABC6-5370B7AB621A}"/>
                </a:ext>
              </a:extLst>
            </p:cNvPr>
            <p:cNvPicPr>
              <a:picLocks noChangeAspect="1"/>
            </p:cNvPicPr>
            <p:nvPr/>
          </p:nvPicPr>
          <p:blipFill rotWithShape="1">
            <a:blip r:embed="rId3"/>
            <a:srcRect l="20219" t="15793" r="16556" b="18764"/>
            <a:stretch/>
          </p:blipFill>
          <p:spPr>
            <a:xfrm>
              <a:off x="5070853" y="4818078"/>
              <a:ext cx="958876" cy="1051291"/>
            </a:xfrm>
            <a:prstGeom prst="rect">
              <a:avLst/>
            </a:prstGeom>
          </p:spPr>
        </p:pic>
        <p:sp>
          <p:nvSpPr>
            <p:cNvPr id="49" name="ZoneTexte 48">
              <a:extLst>
                <a:ext uri="{FF2B5EF4-FFF2-40B4-BE49-F238E27FC236}">
                  <a16:creationId xmlns:a16="http://schemas.microsoft.com/office/drawing/2014/main" id="{CF7E13ED-F4F7-4C82-AF0D-E3CC26122877}"/>
                </a:ext>
              </a:extLst>
            </p:cNvPr>
            <p:cNvSpPr txBox="1"/>
            <p:nvPr/>
          </p:nvSpPr>
          <p:spPr>
            <a:xfrm>
              <a:off x="4362159" y="5696517"/>
              <a:ext cx="2376264" cy="369332"/>
            </a:xfrm>
            <a:prstGeom prst="rect">
              <a:avLst/>
            </a:prstGeom>
            <a:noFill/>
          </p:spPr>
          <p:txBody>
            <a:bodyPr wrap="square" rtlCol="0">
              <a:spAutoFit/>
            </a:bodyPr>
            <a:lstStyle/>
            <a:p>
              <a:pPr algn="ctr"/>
              <a:r>
                <a:rPr lang="fr-FR" sz="1800" b="0" dirty="0">
                  <a:solidFill>
                    <a:schemeClr val="tx1"/>
                  </a:solidFill>
                </a:rPr>
                <a:t>ZWFS </a:t>
              </a:r>
              <a:r>
                <a:rPr lang="fr-FR" sz="1800" b="0" dirty="0" err="1">
                  <a:solidFill>
                    <a:schemeClr val="tx1"/>
                  </a:solidFill>
                </a:rPr>
                <a:t>response</a:t>
              </a:r>
              <a:endParaRPr lang="fr-FR" sz="1800" b="0" dirty="0">
                <a:solidFill>
                  <a:schemeClr val="tx1"/>
                </a:solidFill>
              </a:endParaRPr>
            </a:p>
          </p:txBody>
        </p:sp>
      </p:grpSp>
      <p:sp>
        <p:nvSpPr>
          <p:cNvPr id="4" name="Espace réservé du numéro de diapositive 3">
            <a:extLst>
              <a:ext uri="{FF2B5EF4-FFF2-40B4-BE49-F238E27FC236}">
                <a16:creationId xmlns:a16="http://schemas.microsoft.com/office/drawing/2014/main" id="{C9EFEA0E-AF4E-4D52-97A7-1BBAED766574}"/>
              </a:ext>
            </a:extLst>
          </p:cNvPr>
          <p:cNvSpPr>
            <a:spLocks noGrp="1"/>
          </p:cNvSpPr>
          <p:nvPr>
            <p:ph type="sldNum" sz="quarter" idx="10"/>
          </p:nvPr>
        </p:nvSpPr>
        <p:spPr>
          <a:xfrm>
            <a:off x="11176171" y="6925853"/>
            <a:ext cx="1016000" cy="609600"/>
          </a:xfrm>
        </p:spPr>
        <p:txBody>
          <a:bodyPr/>
          <a:lstStyle/>
          <a:p>
            <a:pPr>
              <a:defRPr/>
            </a:pPr>
            <a:fld id="{1EEDFC2C-F9B9-0445-A511-DA4552EF3EEB}" type="slidenum">
              <a:rPr lang="fr-FR" smtClean="0"/>
              <a:pPr>
                <a:defRPr/>
              </a:pPr>
              <a:t>12</a:t>
            </a:fld>
            <a:endParaRPr lang="fr-FR"/>
          </a:p>
        </p:txBody>
      </p:sp>
      <p:grpSp>
        <p:nvGrpSpPr>
          <p:cNvPr id="5" name="Groupe 4">
            <a:extLst>
              <a:ext uri="{FF2B5EF4-FFF2-40B4-BE49-F238E27FC236}">
                <a16:creationId xmlns:a16="http://schemas.microsoft.com/office/drawing/2014/main" id="{B9DE16A7-9F25-4229-918A-C0E1EB3DC72A}"/>
              </a:ext>
            </a:extLst>
          </p:cNvPr>
          <p:cNvGrpSpPr/>
          <p:nvPr/>
        </p:nvGrpSpPr>
        <p:grpSpPr>
          <a:xfrm>
            <a:off x="119507" y="2810309"/>
            <a:ext cx="2376264" cy="2194276"/>
            <a:chOff x="-2347074" y="1157954"/>
            <a:chExt cx="3285223" cy="3078063"/>
          </a:xfrm>
        </p:grpSpPr>
        <p:pic>
          <p:nvPicPr>
            <p:cNvPr id="6" name="Image 5">
              <a:extLst>
                <a:ext uri="{FF2B5EF4-FFF2-40B4-BE49-F238E27FC236}">
                  <a16:creationId xmlns:a16="http://schemas.microsoft.com/office/drawing/2014/main" id="{DE7B69AA-2C4F-4189-BBAB-2D8D4611054D}"/>
                </a:ext>
              </a:extLst>
            </p:cNvPr>
            <p:cNvPicPr>
              <a:picLocks noChangeAspect="1"/>
            </p:cNvPicPr>
            <p:nvPr/>
          </p:nvPicPr>
          <p:blipFill rotWithShape="1">
            <a:blip r:embed="rId4"/>
            <a:srcRect l="6795" t="7433" r="9496" b="5594"/>
            <a:stretch/>
          </p:blipFill>
          <p:spPr>
            <a:xfrm>
              <a:off x="-2347074" y="1676040"/>
              <a:ext cx="3285223" cy="2559977"/>
            </a:xfrm>
            <a:prstGeom prst="rect">
              <a:avLst/>
            </a:prstGeom>
          </p:spPr>
        </p:pic>
        <p:sp>
          <p:nvSpPr>
            <p:cNvPr id="7" name="ZoneTexte 6">
              <a:extLst>
                <a:ext uri="{FF2B5EF4-FFF2-40B4-BE49-F238E27FC236}">
                  <a16:creationId xmlns:a16="http://schemas.microsoft.com/office/drawing/2014/main" id="{EE9B22E2-1D1F-4261-99C6-D290BCDF49F8}"/>
                </a:ext>
              </a:extLst>
            </p:cNvPr>
            <p:cNvSpPr txBox="1"/>
            <p:nvPr/>
          </p:nvSpPr>
          <p:spPr>
            <a:xfrm>
              <a:off x="-1754633" y="1157954"/>
              <a:ext cx="2100340" cy="518088"/>
            </a:xfrm>
            <a:prstGeom prst="rect">
              <a:avLst/>
            </a:prstGeom>
            <a:solidFill>
              <a:schemeClr val="bg1"/>
            </a:solidFill>
          </p:spPr>
          <p:txBody>
            <a:bodyPr wrap="square" rtlCol="0">
              <a:spAutoFit/>
            </a:bodyPr>
            <a:lstStyle/>
            <a:p>
              <a:pPr algn="ctr"/>
              <a:r>
                <a:rPr lang="fr-FR" sz="1800" b="0" dirty="0">
                  <a:solidFill>
                    <a:schemeClr val="tx1"/>
                  </a:solidFill>
                </a:rPr>
                <a:t>Input phase</a:t>
              </a:r>
            </a:p>
          </p:txBody>
        </p:sp>
      </p:grpSp>
      <p:grpSp>
        <p:nvGrpSpPr>
          <p:cNvPr id="8" name="Groupe 7">
            <a:extLst>
              <a:ext uri="{FF2B5EF4-FFF2-40B4-BE49-F238E27FC236}">
                <a16:creationId xmlns:a16="http://schemas.microsoft.com/office/drawing/2014/main" id="{E9FAD293-2CDD-4B8F-B8BA-056DE9A5BE8D}"/>
              </a:ext>
            </a:extLst>
          </p:cNvPr>
          <p:cNvGrpSpPr/>
          <p:nvPr/>
        </p:nvGrpSpPr>
        <p:grpSpPr>
          <a:xfrm>
            <a:off x="2783803" y="2796780"/>
            <a:ext cx="2878460" cy="2266284"/>
            <a:chOff x="-293611" y="2040583"/>
            <a:chExt cx="4733814" cy="3652353"/>
          </a:xfrm>
        </p:grpSpPr>
        <p:pic>
          <p:nvPicPr>
            <p:cNvPr id="9" name="Image 8">
              <a:extLst>
                <a:ext uri="{FF2B5EF4-FFF2-40B4-BE49-F238E27FC236}">
                  <a16:creationId xmlns:a16="http://schemas.microsoft.com/office/drawing/2014/main" id="{9A0DEC22-03D9-409E-839C-4CBCDF49311B}"/>
                </a:ext>
              </a:extLst>
            </p:cNvPr>
            <p:cNvPicPr>
              <a:picLocks noChangeAspect="1"/>
            </p:cNvPicPr>
            <p:nvPr/>
          </p:nvPicPr>
          <p:blipFill rotWithShape="1">
            <a:blip r:embed="rId5"/>
            <a:srcRect l="7620" t="3095" r="8670" b="5510"/>
            <a:stretch/>
          </p:blipFill>
          <p:spPr>
            <a:xfrm>
              <a:off x="119336" y="2492896"/>
              <a:ext cx="3907920" cy="3200040"/>
            </a:xfrm>
            <a:prstGeom prst="rect">
              <a:avLst/>
            </a:prstGeom>
          </p:spPr>
        </p:pic>
        <p:sp>
          <p:nvSpPr>
            <p:cNvPr id="10" name="ZoneTexte 9">
              <a:extLst>
                <a:ext uri="{FF2B5EF4-FFF2-40B4-BE49-F238E27FC236}">
                  <a16:creationId xmlns:a16="http://schemas.microsoft.com/office/drawing/2014/main" id="{4C49C7CA-20D0-41C1-B559-4A102F80296E}"/>
                </a:ext>
              </a:extLst>
            </p:cNvPr>
            <p:cNvSpPr txBox="1"/>
            <p:nvPr/>
          </p:nvSpPr>
          <p:spPr>
            <a:xfrm>
              <a:off x="-293611" y="2040583"/>
              <a:ext cx="4733814" cy="595217"/>
            </a:xfrm>
            <a:prstGeom prst="rect">
              <a:avLst/>
            </a:prstGeom>
            <a:solidFill>
              <a:schemeClr val="bg1"/>
            </a:solidFill>
          </p:spPr>
          <p:txBody>
            <a:bodyPr wrap="square" rtlCol="0">
              <a:spAutoFit/>
            </a:bodyPr>
            <a:lstStyle/>
            <a:p>
              <a:pPr algn="ctr"/>
              <a:r>
                <a:rPr lang="fr-FR" sz="1800" b="0" dirty="0">
                  <a:solidFill>
                    <a:schemeClr val="tx1"/>
                  </a:solidFill>
                </a:rPr>
                <a:t>Phase </a:t>
              </a:r>
              <a:r>
                <a:rPr lang="fr-FR" sz="1800" b="0" dirty="0" err="1">
                  <a:solidFill>
                    <a:schemeClr val="tx1"/>
                  </a:solidFill>
                </a:rPr>
                <a:t>seen</a:t>
              </a:r>
              <a:r>
                <a:rPr lang="fr-FR" sz="1800" b="0" dirty="0">
                  <a:solidFill>
                    <a:schemeClr val="tx1"/>
                  </a:solidFill>
                </a:rPr>
                <a:t> by ZWFS</a:t>
              </a:r>
            </a:p>
          </p:txBody>
        </p:sp>
      </p:grpSp>
      <p:cxnSp>
        <p:nvCxnSpPr>
          <p:cNvPr id="30" name="Connecteur droit avec flèche 29">
            <a:extLst>
              <a:ext uri="{FF2B5EF4-FFF2-40B4-BE49-F238E27FC236}">
                <a16:creationId xmlns:a16="http://schemas.microsoft.com/office/drawing/2014/main" id="{CD651599-0123-4E67-AA49-CFFBCA7C5948}"/>
              </a:ext>
            </a:extLst>
          </p:cNvPr>
          <p:cNvCxnSpPr/>
          <p:nvPr/>
        </p:nvCxnSpPr>
        <p:spPr bwMode="auto">
          <a:xfrm>
            <a:off x="2495771" y="4094755"/>
            <a:ext cx="576064" cy="0"/>
          </a:xfrm>
          <a:prstGeom prst="straightConnector1">
            <a:avLst/>
          </a:prstGeom>
          <a:solidFill>
            <a:schemeClr val="accent1"/>
          </a:solidFill>
          <a:ln w="38100" cap="flat" cmpd="sng" algn="ctr">
            <a:solidFill>
              <a:srgbClr val="632B8D"/>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cteur droit avec flèche 30">
            <a:extLst>
              <a:ext uri="{FF2B5EF4-FFF2-40B4-BE49-F238E27FC236}">
                <a16:creationId xmlns:a16="http://schemas.microsoft.com/office/drawing/2014/main" id="{F6557623-F647-4469-BCC7-8D1D42FAB788}"/>
              </a:ext>
            </a:extLst>
          </p:cNvPr>
          <p:cNvCxnSpPr/>
          <p:nvPr/>
        </p:nvCxnSpPr>
        <p:spPr bwMode="auto">
          <a:xfrm>
            <a:off x="5411165" y="4070252"/>
            <a:ext cx="576064" cy="0"/>
          </a:xfrm>
          <a:prstGeom prst="straightConnector1">
            <a:avLst/>
          </a:prstGeom>
          <a:solidFill>
            <a:schemeClr val="accent1"/>
          </a:solidFill>
          <a:ln w="38100" cap="flat" cmpd="sng" algn="ctr">
            <a:solidFill>
              <a:srgbClr val="632B8D"/>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44" name="Groupe 43">
            <a:extLst>
              <a:ext uri="{FF2B5EF4-FFF2-40B4-BE49-F238E27FC236}">
                <a16:creationId xmlns:a16="http://schemas.microsoft.com/office/drawing/2014/main" id="{7175E376-F2FB-450F-ABAD-DDC2F4F74D0D}"/>
              </a:ext>
            </a:extLst>
          </p:cNvPr>
          <p:cNvGrpSpPr/>
          <p:nvPr/>
        </p:nvGrpSpPr>
        <p:grpSpPr>
          <a:xfrm>
            <a:off x="2101725" y="5096249"/>
            <a:ext cx="1364155" cy="720081"/>
            <a:chOff x="173350" y="5051426"/>
            <a:chExt cx="2006370" cy="1109857"/>
          </a:xfrm>
        </p:grpSpPr>
        <p:pic>
          <p:nvPicPr>
            <p:cNvPr id="45" name="Image 44">
              <a:extLst>
                <a:ext uri="{FF2B5EF4-FFF2-40B4-BE49-F238E27FC236}">
                  <a16:creationId xmlns:a16="http://schemas.microsoft.com/office/drawing/2014/main" id="{6962EFDB-1500-4941-B85B-B32E8E98529A}"/>
                </a:ext>
              </a:extLst>
            </p:cNvPr>
            <p:cNvPicPr>
              <a:picLocks noChangeAspect="1"/>
            </p:cNvPicPr>
            <p:nvPr/>
          </p:nvPicPr>
          <p:blipFill rotWithShape="1">
            <a:blip r:embed="rId6"/>
            <a:srcRect t="52652" r="12965"/>
            <a:stretch/>
          </p:blipFill>
          <p:spPr>
            <a:xfrm>
              <a:off x="228756" y="5051426"/>
              <a:ext cx="1823813" cy="865896"/>
            </a:xfrm>
            <a:prstGeom prst="rect">
              <a:avLst/>
            </a:prstGeom>
          </p:spPr>
        </p:pic>
        <p:sp>
          <p:nvSpPr>
            <p:cNvPr id="46" name="ZoneTexte 45">
              <a:extLst>
                <a:ext uri="{FF2B5EF4-FFF2-40B4-BE49-F238E27FC236}">
                  <a16:creationId xmlns:a16="http://schemas.microsoft.com/office/drawing/2014/main" id="{4F2BA564-316A-420B-A826-0CCF2FA00146}"/>
                </a:ext>
              </a:extLst>
            </p:cNvPr>
            <p:cNvSpPr txBox="1"/>
            <p:nvPr/>
          </p:nvSpPr>
          <p:spPr>
            <a:xfrm>
              <a:off x="173350" y="5791951"/>
              <a:ext cx="2006370" cy="369332"/>
            </a:xfrm>
            <a:prstGeom prst="rect">
              <a:avLst/>
            </a:prstGeom>
            <a:solidFill>
              <a:schemeClr val="bg1"/>
            </a:solidFill>
          </p:spPr>
          <p:txBody>
            <a:bodyPr wrap="square" rtlCol="0">
              <a:spAutoFit/>
            </a:bodyPr>
            <a:lstStyle/>
            <a:p>
              <a:pPr algn="ctr"/>
              <a:r>
                <a:rPr lang="fr-FR" sz="1800" b="0" dirty="0">
                  <a:solidFill>
                    <a:schemeClr val="tx1"/>
                  </a:solidFill>
                </a:rPr>
                <a:t>Modulo 2pi</a:t>
              </a:r>
            </a:p>
          </p:txBody>
        </p:sp>
      </p:grpSp>
      <p:sp>
        <p:nvSpPr>
          <p:cNvPr id="55" name="ZoneTexte 54">
            <a:extLst>
              <a:ext uri="{FF2B5EF4-FFF2-40B4-BE49-F238E27FC236}">
                <a16:creationId xmlns:a16="http://schemas.microsoft.com/office/drawing/2014/main" id="{81DC0963-6913-487B-9725-DA51B8C215E7}"/>
              </a:ext>
            </a:extLst>
          </p:cNvPr>
          <p:cNvSpPr txBox="1"/>
          <p:nvPr/>
        </p:nvSpPr>
        <p:spPr>
          <a:xfrm>
            <a:off x="8416131" y="3716437"/>
            <a:ext cx="1431864" cy="646331"/>
          </a:xfrm>
          <a:prstGeom prst="rect">
            <a:avLst/>
          </a:prstGeom>
          <a:noFill/>
        </p:spPr>
        <p:txBody>
          <a:bodyPr wrap="square" rtlCol="0">
            <a:spAutoFit/>
          </a:bodyPr>
          <a:lstStyle/>
          <a:p>
            <a:pPr algn="ctr"/>
            <a:r>
              <a:rPr lang="fr-FR" sz="1800" b="0" dirty="0">
                <a:solidFill>
                  <a:schemeClr val="tx1"/>
                </a:solidFill>
              </a:rPr>
              <a:t>DM </a:t>
            </a:r>
            <a:r>
              <a:rPr lang="fr-FR" sz="1800" b="0" dirty="0" err="1">
                <a:solidFill>
                  <a:schemeClr val="tx1"/>
                </a:solidFill>
              </a:rPr>
              <a:t>response</a:t>
            </a:r>
            <a:endParaRPr lang="fr-FR" sz="1800" b="0" dirty="0">
              <a:solidFill>
                <a:schemeClr val="tx1"/>
              </a:solidFill>
            </a:endParaRPr>
          </a:p>
        </p:txBody>
      </p:sp>
      <p:cxnSp>
        <p:nvCxnSpPr>
          <p:cNvPr id="57" name="Connecteur : en angle 56">
            <a:extLst>
              <a:ext uri="{FF2B5EF4-FFF2-40B4-BE49-F238E27FC236}">
                <a16:creationId xmlns:a16="http://schemas.microsoft.com/office/drawing/2014/main" id="{09311E62-9CCD-4915-A6E5-9AE589452702}"/>
              </a:ext>
            </a:extLst>
          </p:cNvPr>
          <p:cNvCxnSpPr>
            <a:cxnSpLocks/>
            <a:stCxn id="17" idx="0"/>
            <a:endCxn id="10" idx="0"/>
          </p:cNvCxnSpPr>
          <p:nvPr/>
        </p:nvCxnSpPr>
        <p:spPr bwMode="auto">
          <a:xfrm rot="16200000" flipH="1" flipV="1">
            <a:off x="6744519" y="-1264274"/>
            <a:ext cx="1539568" cy="6582540"/>
          </a:xfrm>
          <a:prstGeom prst="bentConnector3">
            <a:avLst>
              <a:gd name="adj1" fmla="val -14848"/>
            </a:avLst>
          </a:prstGeom>
          <a:solidFill>
            <a:schemeClr val="accent1"/>
          </a:solidFill>
          <a:ln w="38100" cap="flat" cmpd="sng" algn="ctr">
            <a:solidFill>
              <a:srgbClr val="FFC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2" name="ZoneTexte 61">
            <a:extLst>
              <a:ext uri="{FF2B5EF4-FFF2-40B4-BE49-F238E27FC236}">
                <a16:creationId xmlns:a16="http://schemas.microsoft.com/office/drawing/2014/main" id="{9ABBB169-908E-45C9-B9F0-A2D1115F84CB}"/>
              </a:ext>
            </a:extLst>
          </p:cNvPr>
          <p:cNvSpPr txBox="1"/>
          <p:nvPr/>
        </p:nvSpPr>
        <p:spPr>
          <a:xfrm flipH="1">
            <a:off x="6304189" y="626475"/>
            <a:ext cx="1808035" cy="400110"/>
          </a:xfrm>
          <a:prstGeom prst="rect">
            <a:avLst/>
          </a:prstGeom>
          <a:noFill/>
        </p:spPr>
        <p:txBody>
          <a:bodyPr wrap="square" rtlCol="0">
            <a:spAutoFit/>
          </a:bodyPr>
          <a:lstStyle/>
          <a:p>
            <a:r>
              <a:rPr lang="fr-FR" sz="2000" b="0" dirty="0" err="1">
                <a:solidFill>
                  <a:schemeClr val="tx1"/>
                </a:solidFill>
              </a:rPr>
              <a:t>What</a:t>
            </a:r>
            <a:r>
              <a:rPr lang="fr-FR" sz="2000" b="0" dirty="0">
                <a:solidFill>
                  <a:schemeClr val="tx1"/>
                </a:solidFill>
              </a:rPr>
              <a:t> </a:t>
            </a:r>
            <a:r>
              <a:rPr lang="fr-FR" sz="2000" b="0" dirty="0" err="1">
                <a:solidFill>
                  <a:schemeClr val="tx1"/>
                </a:solidFill>
              </a:rPr>
              <a:t>we</a:t>
            </a:r>
            <a:r>
              <a:rPr lang="fr-FR" sz="2000" b="0" dirty="0">
                <a:solidFill>
                  <a:schemeClr val="tx1"/>
                </a:solidFill>
              </a:rPr>
              <a:t> </a:t>
            </a:r>
            <a:r>
              <a:rPr lang="fr-FR" sz="2000" b="0" dirty="0" err="1">
                <a:solidFill>
                  <a:schemeClr val="tx1"/>
                </a:solidFill>
              </a:rPr>
              <a:t>want</a:t>
            </a:r>
            <a:endParaRPr lang="fr-FR" sz="2000" b="0" dirty="0">
              <a:solidFill>
                <a:schemeClr val="tx1"/>
              </a:solidFill>
            </a:endParaRPr>
          </a:p>
        </p:txBody>
      </p:sp>
      <p:cxnSp>
        <p:nvCxnSpPr>
          <p:cNvPr id="66" name="Connecteur : en angle 65">
            <a:extLst>
              <a:ext uri="{FF2B5EF4-FFF2-40B4-BE49-F238E27FC236}">
                <a16:creationId xmlns:a16="http://schemas.microsoft.com/office/drawing/2014/main" id="{3B1EF182-AC3C-4FA8-A420-BCA9647764E6}"/>
              </a:ext>
            </a:extLst>
          </p:cNvPr>
          <p:cNvCxnSpPr>
            <a:stCxn id="10" idx="0"/>
            <a:endCxn id="7" idx="0"/>
          </p:cNvCxnSpPr>
          <p:nvPr/>
        </p:nvCxnSpPr>
        <p:spPr bwMode="auto">
          <a:xfrm rot="16200000" flipH="1" flipV="1">
            <a:off x="2758571" y="1345847"/>
            <a:ext cx="13529" cy="2915394"/>
          </a:xfrm>
          <a:prstGeom prst="bentConnector3">
            <a:avLst>
              <a:gd name="adj1" fmla="val -13006793"/>
            </a:avLst>
          </a:prstGeom>
          <a:solidFill>
            <a:schemeClr val="accent1"/>
          </a:solidFill>
          <a:ln w="38100" cap="flat" cmpd="sng" algn="ctr">
            <a:solidFill>
              <a:srgbClr val="0070C0"/>
            </a:solidFill>
            <a:prstDash val="dashDot"/>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8" name="ZoneTexte 67">
            <a:extLst>
              <a:ext uri="{FF2B5EF4-FFF2-40B4-BE49-F238E27FC236}">
                <a16:creationId xmlns:a16="http://schemas.microsoft.com/office/drawing/2014/main" id="{710510AE-D0B6-4521-A1E9-9D47B61B03CF}"/>
              </a:ext>
            </a:extLst>
          </p:cNvPr>
          <p:cNvSpPr txBox="1"/>
          <p:nvPr/>
        </p:nvSpPr>
        <p:spPr>
          <a:xfrm>
            <a:off x="2083353" y="623740"/>
            <a:ext cx="1266693" cy="400110"/>
          </a:xfrm>
          <a:prstGeom prst="rect">
            <a:avLst/>
          </a:prstGeom>
          <a:noFill/>
        </p:spPr>
        <p:txBody>
          <a:bodyPr wrap="none" rtlCol="0">
            <a:spAutoFit/>
          </a:bodyPr>
          <a:lstStyle/>
          <a:p>
            <a:r>
              <a:rPr lang="fr-FR" sz="2000" b="0" dirty="0" err="1">
                <a:solidFill>
                  <a:schemeClr val="tx1"/>
                </a:solidFill>
              </a:rPr>
              <a:t>Easy</a:t>
            </a:r>
            <a:r>
              <a:rPr lang="fr-FR" sz="2000" b="0" dirty="0">
                <a:solidFill>
                  <a:schemeClr val="tx1"/>
                </a:solidFill>
              </a:rPr>
              <a:t> part</a:t>
            </a:r>
          </a:p>
        </p:txBody>
      </p:sp>
      <p:grpSp>
        <p:nvGrpSpPr>
          <p:cNvPr id="73" name="Groupe 72">
            <a:extLst>
              <a:ext uri="{FF2B5EF4-FFF2-40B4-BE49-F238E27FC236}">
                <a16:creationId xmlns:a16="http://schemas.microsoft.com/office/drawing/2014/main" id="{FAF2CE4E-4348-4817-A084-BFDE2E29F194}"/>
              </a:ext>
            </a:extLst>
          </p:cNvPr>
          <p:cNvGrpSpPr/>
          <p:nvPr/>
        </p:nvGrpSpPr>
        <p:grpSpPr>
          <a:xfrm>
            <a:off x="9513586" y="4070252"/>
            <a:ext cx="2637828" cy="2672130"/>
            <a:chOff x="9513586" y="4070252"/>
            <a:chExt cx="2637828" cy="2672130"/>
          </a:xfrm>
        </p:grpSpPr>
        <p:grpSp>
          <p:nvGrpSpPr>
            <p:cNvPr id="40" name="Groupe 39">
              <a:extLst>
                <a:ext uri="{FF2B5EF4-FFF2-40B4-BE49-F238E27FC236}">
                  <a16:creationId xmlns:a16="http://schemas.microsoft.com/office/drawing/2014/main" id="{3C9474F0-E90D-45D3-8DD3-4AC4ED904E1F}"/>
                </a:ext>
              </a:extLst>
            </p:cNvPr>
            <p:cNvGrpSpPr/>
            <p:nvPr/>
          </p:nvGrpSpPr>
          <p:grpSpPr>
            <a:xfrm>
              <a:off x="9513586" y="4070252"/>
              <a:ext cx="2559249" cy="2672130"/>
              <a:chOff x="9513415" y="3392799"/>
              <a:chExt cx="2559249" cy="2672130"/>
            </a:xfrm>
          </p:grpSpPr>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4E74AC1A-CC4E-486A-9534-E37DB38CB997}"/>
                      </a:ext>
                    </a:extLst>
                  </p:cNvPr>
                  <p:cNvSpPr txBox="1"/>
                  <p:nvPr/>
                </p:nvSpPr>
                <p:spPr>
                  <a:xfrm>
                    <a:off x="9847824" y="3392799"/>
                    <a:ext cx="1905010" cy="682879"/>
                  </a:xfrm>
                  <a:prstGeom prst="rect">
                    <a:avLst/>
                  </a:prstGeom>
                  <a:solidFill>
                    <a:schemeClr val="bg1"/>
                  </a:solidFill>
                </p:spPr>
                <p:txBody>
                  <a:bodyPr wrap="square" rtlCol="0">
                    <a:spAutoFit/>
                  </a:bodyPr>
                  <a:lstStyle/>
                  <a:p>
                    <a:r>
                      <a:rPr lang="fr-FR" sz="1800" b="0" dirty="0">
                        <a:solidFill>
                          <a:schemeClr val="tx1"/>
                        </a:solidFill>
                      </a:rPr>
                      <a:t>Phase </a:t>
                    </a:r>
                    <a:r>
                      <a:rPr lang="fr-FR" sz="1800" b="0" dirty="0" err="1">
                        <a:solidFill>
                          <a:schemeClr val="tx1"/>
                        </a:solidFill>
                      </a:rPr>
                      <a:t>estimated</a:t>
                    </a:r>
                    <a:r>
                      <a:rPr lang="fr-FR" sz="1800" b="0" dirty="0">
                        <a:solidFill>
                          <a:schemeClr val="tx1"/>
                        </a:solidFill>
                      </a:rPr>
                      <a:t> </a:t>
                    </a:r>
                    <a:br>
                      <a:rPr lang="fr-FR" sz="1800" b="0" dirty="0">
                        <a:solidFill>
                          <a:schemeClr val="tx1"/>
                        </a:solidFill>
                      </a:rPr>
                    </a:br>
                    <a:r>
                      <a:rPr lang="fr-FR" sz="1800" b="0" dirty="0">
                        <a:solidFill>
                          <a:schemeClr val="tx1"/>
                        </a:solidFill>
                      </a:rPr>
                      <a:t>with </a:t>
                    </a:r>
                    <a14:m>
                      <m:oMath xmlns:m="http://schemas.openxmlformats.org/officeDocument/2006/math">
                        <m:sSubSup>
                          <m:sSubSupPr>
                            <m:ctrlPr>
                              <a:rPr lang="fr-FR" sz="1800" b="0" i="1" smtClean="0">
                                <a:solidFill>
                                  <a:schemeClr val="tx1"/>
                                </a:solidFill>
                                <a:latin typeface="Cambria Math" panose="02040503050406030204" pitchFamily="18" charset="0"/>
                              </a:rPr>
                            </m:ctrlPr>
                          </m:sSubSupPr>
                          <m:e>
                            <m:r>
                              <a:rPr lang="fr-FR" sz="1800" b="0" i="1" smtClean="0">
                                <a:solidFill>
                                  <a:schemeClr val="tx1"/>
                                </a:solidFill>
                                <a:latin typeface="Cambria Math" panose="02040503050406030204" pitchFamily="18" charset="0"/>
                              </a:rPr>
                              <m:t>𝐷</m:t>
                            </m:r>
                          </m:e>
                          <m:sub>
                            <m:r>
                              <a:rPr lang="fr-FR" sz="1800" b="0" i="1" smtClean="0">
                                <a:solidFill>
                                  <a:schemeClr val="tx1"/>
                                </a:solidFill>
                                <a:latin typeface="Cambria Math" panose="02040503050406030204" pitchFamily="18" charset="0"/>
                              </a:rPr>
                              <m:t>𝑐</m:t>
                            </m:r>
                          </m:sub>
                          <m:sup>
                            <m:r>
                              <a:rPr lang="fr-FR" sz="1800" b="0" i="1" smtClean="0">
                                <a:solidFill>
                                  <a:schemeClr val="tx1"/>
                                </a:solidFill>
                                <a:latin typeface="Cambria Math" panose="02040503050406030204" pitchFamily="18" charset="0"/>
                                <a:ea typeface="Cambria Math" panose="02040503050406030204" pitchFamily="18" charset="0"/>
                              </a:rPr>
                              <m:t>†</m:t>
                            </m:r>
                          </m:sup>
                        </m:sSubSup>
                        <m:r>
                          <a:rPr lang="fr-FR" sz="1800" b="0" i="1" smtClean="0">
                            <a:solidFill>
                              <a:schemeClr val="tx1"/>
                            </a:solidFill>
                            <a:latin typeface="Cambria Math" panose="02040503050406030204" pitchFamily="18" charset="0"/>
                            <a:ea typeface="Cambria Math" panose="02040503050406030204" pitchFamily="18" charset="0"/>
                          </a:rPr>
                          <m:t>/</m:t>
                        </m:r>
                        <m:r>
                          <a:rPr lang="fr-FR" sz="1800" b="0" i="1" smtClean="0">
                            <a:solidFill>
                              <a:schemeClr val="tx1"/>
                            </a:solidFill>
                            <a:latin typeface="Cambria Math" panose="02040503050406030204" pitchFamily="18" charset="0"/>
                            <a:ea typeface="Cambria Math" panose="02040503050406030204" pitchFamily="18" charset="0"/>
                          </a:rPr>
                          <m:t>𝑂𝐺</m:t>
                        </m:r>
                      </m:oMath>
                    </a14:m>
                    <a:endParaRPr lang="fr-FR" sz="1800" b="0" dirty="0">
                      <a:solidFill>
                        <a:schemeClr val="tx1"/>
                      </a:solidFill>
                    </a:endParaRPr>
                  </a:p>
                </p:txBody>
              </p:sp>
            </mc:Choice>
            <mc:Fallback xmlns="">
              <p:sp>
                <p:nvSpPr>
                  <p:cNvPr id="23" name="ZoneTexte 22">
                    <a:extLst>
                      <a:ext uri="{FF2B5EF4-FFF2-40B4-BE49-F238E27FC236}">
                        <a16:creationId xmlns:a16="http://schemas.microsoft.com/office/drawing/2014/main" id="{4E74AC1A-CC4E-486A-9534-E37DB38CB997}"/>
                      </a:ext>
                    </a:extLst>
                  </p:cNvPr>
                  <p:cNvSpPr txBox="1">
                    <a:spLocks noRot="1" noChangeAspect="1" noMove="1" noResize="1" noEditPoints="1" noAdjustHandles="1" noChangeArrowheads="1" noChangeShapeType="1" noTextEdit="1"/>
                  </p:cNvSpPr>
                  <p:nvPr/>
                </p:nvSpPr>
                <p:spPr>
                  <a:xfrm>
                    <a:off x="9847824" y="3392799"/>
                    <a:ext cx="1905010" cy="682879"/>
                  </a:xfrm>
                  <a:prstGeom prst="rect">
                    <a:avLst/>
                  </a:prstGeom>
                  <a:blipFill>
                    <a:blip r:embed="rId7"/>
                    <a:stretch>
                      <a:fillRect l="-2556" t="-5357" r="-2236" b="-13393"/>
                    </a:stretch>
                  </a:blipFill>
                </p:spPr>
                <p:txBody>
                  <a:bodyPr/>
                  <a:lstStyle/>
                  <a:p>
                    <a:r>
                      <a:rPr lang="fr-FR">
                        <a:noFill/>
                      </a:rPr>
                      <a:t> </a:t>
                    </a:r>
                  </a:p>
                </p:txBody>
              </p:sp>
            </mc:Fallback>
          </mc:AlternateContent>
          <p:pic>
            <p:nvPicPr>
              <p:cNvPr id="39" name="Image 38">
                <a:extLst>
                  <a:ext uri="{FF2B5EF4-FFF2-40B4-BE49-F238E27FC236}">
                    <a16:creationId xmlns:a16="http://schemas.microsoft.com/office/drawing/2014/main" id="{661FEE2E-D94F-432F-BE2F-0E39E32483D0}"/>
                  </a:ext>
                </a:extLst>
              </p:cNvPr>
              <p:cNvPicPr>
                <a:picLocks noChangeAspect="1"/>
              </p:cNvPicPr>
              <p:nvPr/>
            </p:nvPicPr>
            <p:blipFill rotWithShape="1">
              <a:blip r:embed="rId8"/>
              <a:srcRect l="7251" t="5595" r="8596" b="5595"/>
              <a:stretch/>
            </p:blipFill>
            <p:spPr>
              <a:xfrm>
                <a:off x="9513415" y="4039275"/>
                <a:ext cx="2559249" cy="2025654"/>
              </a:xfrm>
              <a:prstGeom prst="rect">
                <a:avLst/>
              </a:prstGeom>
            </p:spPr>
          </p:pic>
        </p:grpSp>
        <p:sp>
          <p:nvSpPr>
            <p:cNvPr id="69" name="Rectangle 68">
              <a:extLst>
                <a:ext uri="{FF2B5EF4-FFF2-40B4-BE49-F238E27FC236}">
                  <a16:creationId xmlns:a16="http://schemas.microsoft.com/office/drawing/2014/main" id="{AB45717A-BAEE-4A58-AEA6-E859A01676AE}"/>
                </a:ext>
              </a:extLst>
            </p:cNvPr>
            <p:cNvSpPr/>
            <p:nvPr/>
          </p:nvSpPr>
          <p:spPr bwMode="auto">
            <a:xfrm>
              <a:off x="11753005" y="4716728"/>
              <a:ext cx="398409" cy="2025654"/>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p:grpSp>
        <p:nvGrpSpPr>
          <p:cNvPr id="71" name="Groupe 70">
            <a:extLst>
              <a:ext uri="{FF2B5EF4-FFF2-40B4-BE49-F238E27FC236}">
                <a16:creationId xmlns:a16="http://schemas.microsoft.com/office/drawing/2014/main" id="{E2FC3A1C-9B45-4C00-914E-B17F07EEE27C}"/>
              </a:ext>
            </a:extLst>
          </p:cNvPr>
          <p:cNvGrpSpPr/>
          <p:nvPr/>
        </p:nvGrpSpPr>
        <p:grpSpPr>
          <a:xfrm>
            <a:off x="9419145" y="1257212"/>
            <a:ext cx="2772855" cy="2338086"/>
            <a:chOff x="9419145" y="1257212"/>
            <a:chExt cx="2772855" cy="2338086"/>
          </a:xfrm>
        </p:grpSpPr>
        <p:grpSp>
          <p:nvGrpSpPr>
            <p:cNvPr id="15" name="Groupe 14">
              <a:extLst>
                <a:ext uri="{FF2B5EF4-FFF2-40B4-BE49-F238E27FC236}">
                  <a16:creationId xmlns:a16="http://schemas.microsoft.com/office/drawing/2014/main" id="{582DF2D6-0466-4187-AD9C-BFF22513999C}"/>
                </a:ext>
              </a:extLst>
            </p:cNvPr>
            <p:cNvGrpSpPr/>
            <p:nvPr/>
          </p:nvGrpSpPr>
          <p:grpSpPr>
            <a:xfrm>
              <a:off x="9419145" y="1257212"/>
              <a:ext cx="2772855" cy="2338086"/>
              <a:chOff x="3908893" y="1976071"/>
              <a:chExt cx="4511174" cy="3734640"/>
            </a:xfrm>
          </p:grpSpPr>
          <p:pic>
            <p:nvPicPr>
              <p:cNvPr id="16" name="Image 15">
                <a:extLst>
                  <a:ext uri="{FF2B5EF4-FFF2-40B4-BE49-F238E27FC236}">
                    <a16:creationId xmlns:a16="http://schemas.microsoft.com/office/drawing/2014/main" id="{F8EFCC1D-3837-489C-AED5-329A1744C58F}"/>
                  </a:ext>
                </a:extLst>
              </p:cNvPr>
              <p:cNvPicPr>
                <a:picLocks noChangeAspect="1"/>
              </p:cNvPicPr>
              <p:nvPr/>
            </p:nvPicPr>
            <p:blipFill rotWithShape="1">
              <a:blip r:embed="rId9"/>
              <a:srcRect l="7546" t="1896" r="5625" b="5000"/>
              <a:stretch/>
            </p:blipFill>
            <p:spPr>
              <a:xfrm>
                <a:off x="4202870" y="2475121"/>
                <a:ext cx="4023326" cy="3235590"/>
              </a:xfrm>
              <a:prstGeom prst="rect">
                <a:avLst/>
              </a:prstGeom>
            </p:spPr>
          </p:pic>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F46DD80D-EB0C-4E3A-9121-8E496E89C3C7}"/>
                      </a:ext>
                    </a:extLst>
                  </p:cNvPr>
                  <p:cNvSpPr txBox="1"/>
                  <p:nvPr/>
                </p:nvSpPr>
                <p:spPr>
                  <a:xfrm>
                    <a:off x="3908893" y="1976071"/>
                    <a:ext cx="4511174" cy="648315"/>
                  </a:xfrm>
                  <a:prstGeom prst="rect">
                    <a:avLst/>
                  </a:prstGeom>
                  <a:solidFill>
                    <a:schemeClr val="bg1"/>
                  </a:solidFill>
                </p:spPr>
                <p:txBody>
                  <a:bodyPr wrap="square" rtlCol="0">
                    <a:spAutoFit/>
                  </a:bodyPr>
                  <a:lstStyle/>
                  <a:p>
                    <a:r>
                      <a:rPr lang="fr-FR" sz="1800" b="0" dirty="0">
                        <a:solidFill>
                          <a:schemeClr val="tx1"/>
                        </a:solidFill>
                      </a:rPr>
                      <a:t>Phase estimated with </a:t>
                    </a:r>
                    <a14:m>
                      <m:oMath xmlns:m="http://schemas.openxmlformats.org/officeDocument/2006/math">
                        <m:sSubSup>
                          <m:sSubSupPr>
                            <m:ctrlPr>
                              <a:rPr lang="fr-FR" sz="1800" b="0" i="1" smtClean="0">
                                <a:solidFill>
                                  <a:schemeClr val="tx1"/>
                                </a:solidFill>
                                <a:latin typeface="Cambria Math" panose="02040503050406030204" pitchFamily="18" charset="0"/>
                              </a:rPr>
                            </m:ctrlPr>
                          </m:sSubSupPr>
                          <m:e>
                            <m:r>
                              <a:rPr lang="fr-FR" sz="1800" b="0" i="1" smtClean="0">
                                <a:solidFill>
                                  <a:schemeClr val="tx1"/>
                                </a:solidFill>
                                <a:latin typeface="Cambria Math" panose="02040503050406030204" pitchFamily="18" charset="0"/>
                              </a:rPr>
                              <m:t>𝐷</m:t>
                            </m:r>
                          </m:e>
                          <m:sub>
                            <m:r>
                              <a:rPr lang="fr-FR" sz="1800" b="0" i="1" smtClean="0">
                                <a:solidFill>
                                  <a:schemeClr val="tx1"/>
                                </a:solidFill>
                                <a:latin typeface="Cambria Math" panose="02040503050406030204" pitchFamily="18" charset="0"/>
                              </a:rPr>
                              <m:t>𝑐</m:t>
                            </m:r>
                          </m:sub>
                          <m:sup>
                            <m:r>
                              <a:rPr lang="fr-FR" sz="1800" b="0" i="1" smtClean="0">
                                <a:solidFill>
                                  <a:schemeClr val="tx1"/>
                                </a:solidFill>
                                <a:latin typeface="Cambria Math" panose="02040503050406030204" pitchFamily="18" charset="0"/>
                                <a:ea typeface="Cambria Math" panose="02040503050406030204" pitchFamily="18" charset="0"/>
                              </a:rPr>
                              <m:t>†</m:t>
                            </m:r>
                          </m:sup>
                        </m:sSubSup>
                      </m:oMath>
                    </a14:m>
                    <a:endParaRPr lang="fr-FR" sz="1800" b="0" dirty="0">
                      <a:solidFill>
                        <a:schemeClr val="tx1"/>
                      </a:solidFill>
                    </a:endParaRPr>
                  </a:p>
                </p:txBody>
              </p:sp>
            </mc:Choice>
            <mc:Fallback xmlns="">
              <p:sp>
                <p:nvSpPr>
                  <p:cNvPr id="17" name="ZoneTexte 16">
                    <a:extLst>
                      <a:ext uri="{FF2B5EF4-FFF2-40B4-BE49-F238E27FC236}">
                        <a16:creationId xmlns:a16="http://schemas.microsoft.com/office/drawing/2014/main" id="{F46DD80D-EB0C-4E3A-9121-8E496E89C3C7}"/>
                      </a:ext>
                    </a:extLst>
                  </p:cNvPr>
                  <p:cNvSpPr txBox="1">
                    <a:spLocks noRot="1" noChangeAspect="1" noMove="1" noResize="1" noEditPoints="1" noAdjustHandles="1" noChangeArrowheads="1" noChangeShapeType="1" noTextEdit="1"/>
                  </p:cNvSpPr>
                  <p:nvPr/>
                </p:nvSpPr>
                <p:spPr>
                  <a:xfrm>
                    <a:off x="3908893" y="1976071"/>
                    <a:ext cx="4511174" cy="648315"/>
                  </a:xfrm>
                  <a:prstGeom prst="rect">
                    <a:avLst/>
                  </a:prstGeom>
                  <a:blipFill>
                    <a:blip r:embed="rId10"/>
                    <a:stretch>
                      <a:fillRect l="-1758" b="-22388"/>
                    </a:stretch>
                  </a:blipFill>
                </p:spPr>
                <p:txBody>
                  <a:bodyPr/>
                  <a:lstStyle/>
                  <a:p>
                    <a:r>
                      <a:rPr lang="fr-FR">
                        <a:noFill/>
                      </a:rPr>
                      <a:t> </a:t>
                    </a:r>
                  </a:p>
                </p:txBody>
              </p:sp>
            </mc:Fallback>
          </mc:AlternateContent>
        </p:grpSp>
        <p:sp>
          <p:nvSpPr>
            <p:cNvPr id="70" name="Rectangle 69">
              <a:extLst>
                <a:ext uri="{FF2B5EF4-FFF2-40B4-BE49-F238E27FC236}">
                  <a16:creationId xmlns:a16="http://schemas.microsoft.com/office/drawing/2014/main" id="{4A8EB720-1743-436F-993D-3AF856C1DF6C}"/>
                </a:ext>
              </a:extLst>
            </p:cNvPr>
            <p:cNvSpPr/>
            <p:nvPr/>
          </p:nvSpPr>
          <p:spPr bwMode="auto">
            <a:xfrm>
              <a:off x="11686879" y="1568755"/>
              <a:ext cx="398409" cy="2025654"/>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p:sp>
        <p:nvSpPr>
          <p:cNvPr id="75" name="Titre 1">
            <a:extLst>
              <a:ext uri="{FF2B5EF4-FFF2-40B4-BE49-F238E27FC236}">
                <a16:creationId xmlns:a16="http://schemas.microsoft.com/office/drawing/2014/main" id="{FBE101B1-7474-4B09-B6E5-405B998DB425}"/>
              </a:ext>
            </a:extLst>
          </p:cNvPr>
          <p:cNvSpPr>
            <a:spLocks noGrp="1"/>
          </p:cNvSpPr>
          <p:nvPr>
            <p:ph type="title"/>
          </p:nvPr>
        </p:nvSpPr>
        <p:spPr>
          <a:xfrm>
            <a:off x="355600" y="1"/>
            <a:ext cx="11717867" cy="692695"/>
          </a:xfrm>
        </p:spPr>
        <p:txBody>
          <a:bodyPr/>
          <a:lstStyle/>
          <a:p>
            <a:r>
              <a:rPr lang="fr-FR" dirty="0"/>
              <a:t>ZWFS 1st stage AO: phase </a:t>
            </a:r>
            <a:r>
              <a:rPr lang="fr-FR" dirty="0" err="1"/>
              <a:t>wrapping</a:t>
            </a:r>
            <a:r>
              <a:rPr lang="fr-FR" dirty="0"/>
              <a:t> issues</a:t>
            </a:r>
          </a:p>
        </p:txBody>
      </p:sp>
      <p:grpSp>
        <p:nvGrpSpPr>
          <p:cNvPr id="21" name="Groupe 20">
            <a:extLst>
              <a:ext uri="{FF2B5EF4-FFF2-40B4-BE49-F238E27FC236}">
                <a16:creationId xmlns:a16="http://schemas.microsoft.com/office/drawing/2014/main" id="{89FDC6D8-9499-468E-BBEC-79FDF760ABEE}"/>
              </a:ext>
            </a:extLst>
          </p:cNvPr>
          <p:cNvGrpSpPr/>
          <p:nvPr/>
        </p:nvGrpSpPr>
        <p:grpSpPr>
          <a:xfrm>
            <a:off x="6089550" y="2708920"/>
            <a:ext cx="2518580" cy="2321581"/>
            <a:chOff x="6089550" y="2708920"/>
            <a:chExt cx="2518580" cy="2321581"/>
          </a:xfrm>
        </p:grpSpPr>
        <p:sp>
          <p:nvSpPr>
            <p:cNvPr id="13" name="ZoneTexte 12">
              <a:extLst>
                <a:ext uri="{FF2B5EF4-FFF2-40B4-BE49-F238E27FC236}">
                  <a16:creationId xmlns:a16="http://schemas.microsoft.com/office/drawing/2014/main" id="{4EDCF5D4-8E62-4458-998E-F145A60E59A8}"/>
                </a:ext>
              </a:extLst>
            </p:cNvPr>
            <p:cNvSpPr txBox="1"/>
            <p:nvPr/>
          </p:nvSpPr>
          <p:spPr>
            <a:xfrm>
              <a:off x="6965099" y="2708920"/>
              <a:ext cx="527222" cy="369332"/>
            </a:xfrm>
            <a:prstGeom prst="rect">
              <a:avLst/>
            </a:prstGeom>
            <a:solidFill>
              <a:schemeClr val="bg1"/>
            </a:solidFill>
          </p:spPr>
          <p:txBody>
            <a:bodyPr wrap="square" rtlCol="0">
              <a:spAutoFit/>
            </a:bodyPr>
            <a:lstStyle/>
            <a:p>
              <a:pPr algn="ctr"/>
              <a:r>
                <a:rPr lang="el-GR" sz="1800" b="0" dirty="0">
                  <a:solidFill>
                    <a:schemeClr val="tx1"/>
                  </a:solidFill>
                </a:rPr>
                <a:t>Δ</a:t>
              </a:r>
              <a:r>
                <a:rPr lang="fr-FR" sz="1800" b="0" dirty="0">
                  <a:solidFill>
                    <a:schemeClr val="tx1"/>
                  </a:solidFill>
                </a:rPr>
                <a:t>I</a:t>
              </a:r>
            </a:p>
          </p:txBody>
        </p:sp>
        <p:pic>
          <p:nvPicPr>
            <p:cNvPr id="41" name="Image 40">
              <a:extLst>
                <a:ext uri="{FF2B5EF4-FFF2-40B4-BE49-F238E27FC236}">
                  <a16:creationId xmlns:a16="http://schemas.microsoft.com/office/drawing/2014/main" id="{5D2F9CC7-2CE2-4AFF-8CFE-ABFF14AAFC95}"/>
                </a:ext>
              </a:extLst>
            </p:cNvPr>
            <p:cNvPicPr>
              <a:picLocks noChangeAspect="1"/>
            </p:cNvPicPr>
            <p:nvPr/>
          </p:nvPicPr>
          <p:blipFill rotWithShape="1">
            <a:blip r:embed="rId11"/>
            <a:srcRect l="82122" t="6796" r="8596" b="10973"/>
            <a:stretch/>
          </p:blipFill>
          <p:spPr>
            <a:xfrm>
              <a:off x="8327652" y="3100611"/>
              <a:ext cx="280478" cy="1863725"/>
            </a:xfrm>
            <a:prstGeom prst="rect">
              <a:avLst/>
            </a:prstGeom>
          </p:spPr>
        </p:pic>
        <p:pic>
          <p:nvPicPr>
            <p:cNvPr id="20" name="Image 19">
              <a:extLst>
                <a:ext uri="{FF2B5EF4-FFF2-40B4-BE49-F238E27FC236}">
                  <a16:creationId xmlns:a16="http://schemas.microsoft.com/office/drawing/2014/main" id="{4BDFA1D3-C733-4017-892C-43EA00EE98F3}"/>
                </a:ext>
              </a:extLst>
            </p:cNvPr>
            <p:cNvPicPr>
              <a:picLocks noChangeAspect="1"/>
            </p:cNvPicPr>
            <p:nvPr/>
          </p:nvPicPr>
          <p:blipFill rotWithShape="1">
            <a:blip r:embed="rId11"/>
            <a:srcRect l="11186" t="6278" r="18297" b="10437"/>
            <a:stretch/>
          </p:blipFill>
          <p:spPr>
            <a:xfrm rot="10800000">
              <a:off x="6089550" y="3048706"/>
              <a:ext cx="2237311" cy="1981795"/>
            </a:xfrm>
            <a:prstGeom prst="rect">
              <a:avLst/>
            </a:prstGeom>
          </p:spPr>
        </p:pic>
      </p:grpSp>
      <p:cxnSp>
        <p:nvCxnSpPr>
          <p:cNvPr id="24" name="Connecteur : en angle 23">
            <a:extLst>
              <a:ext uri="{FF2B5EF4-FFF2-40B4-BE49-F238E27FC236}">
                <a16:creationId xmlns:a16="http://schemas.microsoft.com/office/drawing/2014/main" id="{788D2011-B7E6-4FF5-8750-013680123383}"/>
              </a:ext>
            </a:extLst>
          </p:cNvPr>
          <p:cNvCxnSpPr>
            <a:stCxn id="41" idx="3"/>
            <a:endCxn id="16" idx="1"/>
          </p:cNvCxnSpPr>
          <p:nvPr/>
        </p:nvCxnSpPr>
        <p:spPr bwMode="auto">
          <a:xfrm flipV="1">
            <a:off x="8608130" y="2582471"/>
            <a:ext cx="991712" cy="1450003"/>
          </a:xfrm>
          <a:prstGeom prst="bentConnector3">
            <a:avLst/>
          </a:prstGeom>
          <a:solidFill>
            <a:schemeClr val="accent1"/>
          </a:solidFill>
          <a:ln w="38100" cap="flat" cmpd="sng" algn="ctr">
            <a:solidFill>
              <a:srgbClr val="632B8D"/>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cteur : en angle 25">
            <a:extLst>
              <a:ext uri="{FF2B5EF4-FFF2-40B4-BE49-F238E27FC236}">
                <a16:creationId xmlns:a16="http://schemas.microsoft.com/office/drawing/2014/main" id="{CA3F1540-FF13-41C8-80F6-79509575D635}"/>
              </a:ext>
            </a:extLst>
          </p:cNvPr>
          <p:cNvCxnSpPr>
            <a:stCxn id="41" idx="3"/>
            <a:endCxn id="39" idx="1"/>
          </p:cNvCxnSpPr>
          <p:nvPr/>
        </p:nvCxnSpPr>
        <p:spPr bwMode="auto">
          <a:xfrm>
            <a:off x="8608130" y="4032474"/>
            <a:ext cx="905456" cy="1697081"/>
          </a:xfrm>
          <a:prstGeom prst="bentConnector3">
            <a:avLst>
              <a:gd name="adj1" fmla="val 55113"/>
            </a:avLst>
          </a:prstGeom>
          <a:solidFill>
            <a:schemeClr val="accent1"/>
          </a:solidFill>
          <a:ln w="38100" cap="flat" cmpd="sng" algn="ctr">
            <a:solidFill>
              <a:srgbClr val="632B8D"/>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182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2"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059E0-C0E7-4116-AF28-E32532115603}"/>
              </a:ext>
            </a:extLst>
          </p:cNvPr>
          <p:cNvSpPr>
            <a:spLocks noGrp="1"/>
          </p:cNvSpPr>
          <p:nvPr>
            <p:ph type="title"/>
          </p:nvPr>
        </p:nvSpPr>
        <p:spPr/>
        <p:txBody>
          <a:bodyPr/>
          <a:lstStyle/>
          <a:p>
            <a:r>
              <a:rPr lang="fr-FR" dirty="0"/>
              <a:t>Conclusion </a:t>
            </a:r>
          </a:p>
        </p:txBody>
      </p:sp>
      <p:sp>
        <p:nvSpPr>
          <p:cNvPr id="4" name="Espace réservé du numéro de diapositive 3">
            <a:extLst>
              <a:ext uri="{FF2B5EF4-FFF2-40B4-BE49-F238E27FC236}">
                <a16:creationId xmlns:a16="http://schemas.microsoft.com/office/drawing/2014/main" id="{A1A7EF94-6A29-4885-8E19-C6AD65B5BC47}"/>
              </a:ext>
            </a:extLst>
          </p:cNvPr>
          <p:cNvSpPr>
            <a:spLocks noGrp="1"/>
          </p:cNvSpPr>
          <p:nvPr>
            <p:ph type="sldNum" sz="quarter" idx="10"/>
          </p:nvPr>
        </p:nvSpPr>
        <p:spPr/>
        <p:txBody>
          <a:bodyPr/>
          <a:lstStyle/>
          <a:p>
            <a:pPr>
              <a:defRPr/>
            </a:pPr>
            <a:fld id="{1EEDFC2C-F9B9-0445-A511-DA4552EF3EEB}" type="slidenum">
              <a:rPr lang="fr-FR" smtClean="0"/>
              <a:pPr>
                <a:defRPr/>
              </a:pPr>
              <a:t>13</a:t>
            </a:fld>
            <a:endParaRPr lang="fr-F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3F8A601-878C-41C6-9CD3-41C6C4070E9C}"/>
                  </a:ext>
                </a:extLst>
              </p:cNvPr>
              <p:cNvSpPr txBox="1"/>
              <p:nvPr/>
            </p:nvSpPr>
            <p:spPr>
              <a:xfrm>
                <a:off x="186799" y="1405021"/>
                <a:ext cx="11717866" cy="2898870"/>
              </a:xfrm>
              <a:prstGeom prst="rect">
                <a:avLst/>
              </a:prstGeom>
              <a:noFill/>
            </p:spPr>
            <p:txBody>
              <a:bodyPr wrap="square" rtlCol="0">
                <a:spAutoFit/>
              </a:bodyPr>
              <a:lstStyle/>
              <a:p>
                <a:pPr marL="285750" indent="-285750">
                  <a:buFont typeface="Wingdings" panose="05000000000000000000" pitchFamily="2" charset="2"/>
                  <a:buChar char="Ø"/>
                </a:pPr>
                <a:r>
                  <a:rPr lang="fr-FR" sz="1800" b="0" dirty="0">
                    <a:solidFill>
                      <a:schemeClr val="tx1"/>
                    </a:solidFill>
                  </a:rPr>
                  <a:t>Using  </a:t>
                </a:r>
                <a14:m>
                  <m:oMath xmlns:m="http://schemas.openxmlformats.org/officeDocument/2006/math">
                    <m:sSubSup>
                      <m:sSubSupPr>
                        <m:ctrlPr>
                          <a:rPr lang="fr-FR" sz="1800" b="0" i="1" smtClean="0">
                            <a:solidFill>
                              <a:schemeClr val="tx1"/>
                            </a:solidFill>
                            <a:latin typeface="Cambria Math" panose="02040503050406030204" pitchFamily="18" charset="0"/>
                          </a:rPr>
                        </m:ctrlPr>
                      </m:sSubSupPr>
                      <m:e>
                        <m:r>
                          <a:rPr lang="fr-FR" sz="1800" b="0" i="1">
                            <a:solidFill>
                              <a:schemeClr val="tx1"/>
                            </a:solidFill>
                            <a:latin typeface="Cambria Math" panose="02040503050406030204" pitchFamily="18" charset="0"/>
                          </a:rPr>
                          <m:t>𝐷</m:t>
                        </m:r>
                      </m:e>
                      <m:sub>
                        <m:r>
                          <a:rPr lang="fr-FR" sz="1800" b="0" i="1">
                            <a:solidFill>
                              <a:schemeClr val="tx1"/>
                            </a:solidFill>
                            <a:latin typeface="Cambria Math" panose="02040503050406030204" pitchFamily="18" charset="0"/>
                          </a:rPr>
                          <m:t>𝑟𝑒𝑠</m:t>
                        </m:r>
                      </m:sub>
                      <m:sup>
                        <m:r>
                          <a:rPr lang="fr-FR" sz="1800" b="0">
                            <a:solidFill>
                              <a:schemeClr val="tx1"/>
                            </a:solidFill>
                            <a:latin typeface="Cambria Math" panose="02040503050406030204" pitchFamily="18" charset="0"/>
                          </a:rPr>
                          <m:t>†</m:t>
                        </m:r>
                      </m:sup>
                    </m:sSubSup>
                  </m:oMath>
                </a14:m>
                <a:r>
                  <a:rPr lang="fr-FR" sz="1800" b="0" dirty="0">
                    <a:solidFill>
                      <a:schemeClr val="tx1"/>
                    </a:solidFill>
                  </a:rPr>
                  <a:t> </a:t>
                </a:r>
                <a:r>
                  <a:rPr lang="fr-FR" sz="1800" b="0" dirty="0" err="1">
                    <a:solidFill>
                      <a:schemeClr val="tx1"/>
                    </a:solidFill>
                  </a:rPr>
                  <a:t>is</a:t>
                </a:r>
                <a:r>
                  <a:rPr lang="fr-FR" sz="1800" b="0" dirty="0">
                    <a:solidFill>
                      <a:schemeClr val="tx1"/>
                    </a:solidFill>
                  </a:rPr>
                  <a:t> the best </a:t>
                </a:r>
                <a:r>
                  <a:rPr lang="fr-FR" sz="1800" b="0" dirty="0" err="1">
                    <a:solidFill>
                      <a:schemeClr val="tx1"/>
                    </a:solidFill>
                  </a:rPr>
                  <a:t>approach</a:t>
                </a:r>
                <a:r>
                  <a:rPr lang="fr-FR" sz="1800" b="0" dirty="0">
                    <a:solidFill>
                      <a:schemeClr val="tx1"/>
                    </a:solidFill>
                  </a:rPr>
                  <a:t> to close the </a:t>
                </a:r>
                <a:r>
                  <a:rPr lang="fr-FR" sz="1800" b="0" dirty="0" err="1">
                    <a:solidFill>
                      <a:schemeClr val="tx1"/>
                    </a:solidFill>
                  </a:rPr>
                  <a:t>loop</a:t>
                </a:r>
                <a:r>
                  <a:rPr lang="fr-FR" sz="1800" b="0" dirty="0">
                    <a:solidFill>
                      <a:schemeClr val="tx1"/>
                    </a:solidFill>
                  </a:rPr>
                  <a:t> </a:t>
                </a:r>
                <a:r>
                  <a:rPr lang="fr-FR" sz="1800" dirty="0">
                    <a:solidFill>
                      <a:schemeClr val="tx1"/>
                    </a:solidFill>
                  </a:rPr>
                  <a:t>BUT</a:t>
                </a:r>
                <a:r>
                  <a:rPr lang="fr-FR" sz="1800" b="0" dirty="0">
                    <a:solidFill>
                      <a:schemeClr val="tx1"/>
                    </a:solidFill>
                  </a:rPr>
                  <a:t> not possible on sky</a:t>
                </a:r>
              </a:p>
              <a:p>
                <a:endParaRPr lang="fr-FR" sz="1800" b="0" dirty="0">
                  <a:solidFill>
                    <a:schemeClr val="tx1"/>
                  </a:solidFill>
                  <a:sym typeface="Wingdings" panose="05000000000000000000" pitchFamily="2" charset="2"/>
                </a:endParaRPr>
              </a:p>
              <a:p>
                <a:pPr marL="285750" indent="-285750">
                  <a:buFont typeface="Wingdings" panose="05000000000000000000" pitchFamily="2" charset="2"/>
                  <a:buChar char="Ø"/>
                </a:pPr>
                <a:r>
                  <a:rPr lang="fr-FR" sz="1800" b="0" dirty="0">
                    <a:solidFill>
                      <a:schemeClr val="tx1"/>
                    </a:solidFill>
                    <a:sym typeface="Wingdings" panose="05000000000000000000" pitchFamily="2" charset="2"/>
                  </a:rPr>
                  <a:t>ZWFS </a:t>
                </a:r>
                <a:r>
                  <a:rPr lang="fr-FR" sz="1800" dirty="0" err="1">
                    <a:solidFill>
                      <a:schemeClr val="tx1"/>
                    </a:solidFill>
                    <a:sym typeface="Wingdings" panose="05000000000000000000" pitchFamily="2" charset="2"/>
                  </a:rPr>
                  <a:t>strongly</a:t>
                </a:r>
                <a:r>
                  <a:rPr lang="fr-FR" sz="1800" dirty="0">
                    <a:solidFill>
                      <a:schemeClr val="tx1"/>
                    </a:solidFill>
                    <a:sym typeface="Wingdings" panose="05000000000000000000" pitchFamily="2" charset="2"/>
                  </a:rPr>
                  <a:t> non-</a:t>
                </a:r>
                <a:r>
                  <a:rPr lang="fr-FR" sz="1800" dirty="0" err="1">
                    <a:solidFill>
                      <a:schemeClr val="tx1"/>
                    </a:solidFill>
                    <a:sym typeface="Wingdings" panose="05000000000000000000" pitchFamily="2" charset="2"/>
                  </a:rPr>
                  <a:t>linear</a:t>
                </a:r>
                <a:r>
                  <a:rPr lang="fr-FR" sz="1800" dirty="0">
                    <a:solidFill>
                      <a:schemeClr val="tx1"/>
                    </a:solidFill>
                    <a:sym typeface="Wingdings" panose="05000000000000000000" pitchFamily="2" charset="2"/>
                  </a:rPr>
                  <a:t> </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bias</a:t>
                </a:r>
                <a:r>
                  <a:rPr lang="fr-FR" sz="1800" b="0" dirty="0">
                    <a:solidFill>
                      <a:schemeClr val="tx1"/>
                    </a:solidFill>
                    <a:sym typeface="Wingdings" panose="05000000000000000000" pitchFamily="2" charset="2"/>
                  </a:rPr>
                  <a:t> the phase estimation with the </a:t>
                </a:r>
                <a:r>
                  <a:rPr lang="fr-FR" sz="1800" dirty="0" err="1">
                    <a:solidFill>
                      <a:schemeClr val="tx1"/>
                    </a:solidFill>
                    <a:sym typeface="Wingdings" panose="05000000000000000000" pitchFamily="2" charset="2"/>
                  </a:rPr>
                  <a:t>classical</a:t>
                </a:r>
                <a:r>
                  <a:rPr lang="fr-FR" sz="1800" dirty="0">
                    <a:solidFill>
                      <a:schemeClr val="tx1"/>
                    </a:solidFill>
                    <a:sym typeface="Wingdings" panose="05000000000000000000" pitchFamily="2" charset="2"/>
                  </a:rPr>
                  <a:t> phase </a:t>
                </a:r>
                <a:r>
                  <a:rPr lang="fr-FR" sz="1800" dirty="0" err="1">
                    <a:solidFill>
                      <a:schemeClr val="tx1"/>
                    </a:solidFill>
                    <a:sym typeface="Wingdings" panose="05000000000000000000" pitchFamily="2" charset="2"/>
                  </a:rPr>
                  <a:t>reconstructors</a:t>
                </a:r>
                <a:endParaRPr lang="fr-FR" sz="1800" dirty="0">
                  <a:solidFill>
                    <a:schemeClr val="tx1"/>
                  </a:solidFill>
                  <a:sym typeface="Wingdings" panose="05000000000000000000" pitchFamily="2" charset="2"/>
                </a:endParaRPr>
              </a:p>
              <a:p>
                <a:endParaRPr lang="fr-FR" sz="1800" dirty="0">
                  <a:solidFill>
                    <a:schemeClr val="tx1"/>
                  </a:solidFill>
                  <a:sym typeface="Wingdings" panose="05000000000000000000" pitchFamily="2" charset="2"/>
                </a:endParaRPr>
              </a:p>
              <a:p>
                <a:pPr marL="285750" indent="-285750">
                  <a:buFont typeface="Wingdings" panose="05000000000000000000" pitchFamily="2" charset="2"/>
                  <a:buChar char="Ø"/>
                </a:pPr>
                <a:r>
                  <a:rPr lang="fr-FR" sz="1800" dirty="0">
                    <a:solidFill>
                      <a:schemeClr val="tx1"/>
                    </a:solidFill>
                    <a:sym typeface="Wingdings" panose="05000000000000000000" pitchFamily="2" charset="2"/>
                  </a:rPr>
                  <a:t>OG compensation </a:t>
                </a:r>
                <a:r>
                  <a:rPr lang="fr-FR" sz="1800" dirty="0" err="1">
                    <a:solidFill>
                      <a:schemeClr val="tx1"/>
                    </a:solidFill>
                    <a:sym typeface="Wingdings" panose="05000000000000000000" pitchFamily="2" charset="2"/>
                  </a:rPr>
                  <a:t>is</a:t>
                </a:r>
                <a:r>
                  <a:rPr lang="fr-FR" sz="1800" dirty="0">
                    <a:solidFill>
                      <a:schemeClr val="tx1"/>
                    </a:solidFill>
                    <a:sym typeface="Wingdings" panose="05000000000000000000" pitchFamily="2" charset="2"/>
                  </a:rPr>
                  <a:t> </a:t>
                </a:r>
                <a:r>
                  <a:rPr lang="fr-FR" sz="1800" dirty="0" err="1">
                    <a:solidFill>
                      <a:schemeClr val="tx1"/>
                    </a:solidFill>
                    <a:sym typeface="Wingdings" panose="05000000000000000000" pitchFamily="2" charset="2"/>
                  </a:rPr>
                  <a:t>limited</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because</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it</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does</a:t>
                </a:r>
                <a:r>
                  <a:rPr lang="fr-FR" sz="1800" b="0" dirty="0">
                    <a:solidFill>
                      <a:schemeClr val="tx1"/>
                    </a:solidFill>
                    <a:sym typeface="Wingdings" panose="05000000000000000000" pitchFamily="2" charset="2"/>
                  </a:rPr>
                  <a:t> not </a:t>
                </a:r>
                <a:r>
                  <a:rPr lang="fr-FR" sz="1800" b="0" dirty="0" err="1">
                    <a:solidFill>
                      <a:schemeClr val="tx1"/>
                    </a:solidFill>
                    <a:sym typeface="Wingdings" panose="05000000000000000000" pitchFamily="2" charset="2"/>
                  </a:rPr>
                  <a:t>take</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into</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account</a:t>
                </a:r>
                <a:r>
                  <a:rPr lang="fr-FR" sz="1800" b="0" dirty="0">
                    <a:solidFill>
                      <a:schemeClr val="tx1"/>
                    </a:solidFill>
                    <a:sym typeface="Wingdings" panose="05000000000000000000" pitchFamily="2" charset="2"/>
                  </a:rPr>
                  <a:t> all the non-</a:t>
                </a:r>
                <a:r>
                  <a:rPr lang="fr-FR" sz="1800" b="0" dirty="0" err="1">
                    <a:solidFill>
                      <a:schemeClr val="tx1"/>
                    </a:solidFill>
                    <a:sym typeface="Wingdings" panose="05000000000000000000" pitchFamily="2" charset="2"/>
                  </a:rPr>
                  <a:t>linear</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effect</a:t>
                </a:r>
                <a:endParaRPr lang="fr-FR" sz="1800" b="0" dirty="0">
                  <a:solidFill>
                    <a:schemeClr val="tx1"/>
                  </a:solidFill>
                  <a:sym typeface="Wingdings" panose="05000000000000000000" pitchFamily="2" charset="2"/>
                </a:endParaRPr>
              </a:p>
              <a:p>
                <a:pPr marL="285750" indent="-285750">
                  <a:buFont typeface="Wingdings" panose="05000000000000000000" pitchFamily="2" charset="2"/>
                  <a:buChar char="Ø"/>
                </a:pPr>
                <a:endParaRPr lang="fr-FR" sz="1800" b="0" dirty="0">
                  <a:solidFill>
                    <a:schemeClr val="tx1"/>
                  </a:solidFill>
                  <a:sym typeface="Wingdings" panose="05000000000000000000" pitchFamily="2" charset="2"/>
                </a:endParaRPr>
              </a:p>
              <a:p>
                <a:pPr marL="285750" indent="-285750">
                  <a:buFont typeface="Wingdings" panose="05000000000000000000" pitchFamily="2" charset="2"/>
                  <a:buChar char="Ø"/>
                </a:pPr>
                <a:r>
                  <a:rPr lang="fr-FR" sz="1800" b="0" dirty="0">
                    <a:solidFill>
                      <a:schemeClr val="tx1"/>
                    </a:solidFill>
                    <a:sym typeface="Wingdings" panose="05000000000000000000" pitchFamily="2" charset="2"/>
                  </a:rPr>
                  <a:t>ZWFS </a:t>
                </a:r>
                <a:r>
                  <a:rPr lang="fr-FR" sz="1800" b="0" dirty="0" err="1">
                    <a:solidFill>
                      <a:schemeClr val="tx1"/>
                    </a:solidFill>
                    <a:sym typeface="Wingdings" panose="05000000000000000000" pitchFamily="2" charset="2"/>
                  </a:rPr>
                  <a:t>give</a:t>
                </a:r>
                <a:r>
                  <a:rPr lang="fr-FR" sz="1800" b="0" dirty="0">
                    <a:solidFill>
                      <a:schemeClr val="tx1"/>
                    </a:solidFill>
                    <a:sym typeface="Wingdings" panose="05000000000000000000" pitchFamily="2" charset="2"/>
                  </a:rPr>
                  <a:t> a </a:t>
                </a:r>
                <a:r>
                  <a:rPr lang="fr-FR" sz="1800" dirty="0">
                    <a:solidFill>
                      <a:schemeClr val="tx1"/>
                    </a:solidFill>
                    <a:sym typeface="Wingdings" panose="05000000000000000000" pitchFamily="2" charset="2"/>
                  </a:rPr>
                  <a:t>wrap phase estimation </a:t>
                </a:r>
                <a:r>
                  <a:rPr lang="fr-FR" sz="1800" b="0" dirty="0" err="1">
                    <a:solidFill>
                      <a:schemeClr val="tx1"/>
                    </a:solidFill>
                    <a:sym typeface="Wingdings" panose="05000000000000000000" pitchFamily="2" charset="2"/>
                  </a:rPr>
                  <a:t>when</a:t>
                </a:r>
                <a:r>
                  <a:rPr lang="fr-FR" sz="1800" b="0" dirty="0">
                    <a:solidFill>
                      <a:schemeClr val="tx1"/>
                    </a:solidFill>
                    <a:sym typeface="Wingdings" panose="05000000000000000000" pitchFamily="2" charset="2"/>
                  </a:rPr>
                  <a:t> φ&gt;</a:t>
                </a:r>
                <a:r>
                  <a:rPr lang="el-GR" sz="1800" b="0" dirty="0">
                    <a:solidFill>
                      <a:schemeClr val="tx1"/>
                    </a:solidFill>
                    <a:sym typeface="Wingdings" panose="05000000000000000000" pitchFamily="2" charset="2"/>
                  </a:rPr>
                  <a:t>π</a:t>
                </a:r>
                <a:endParaRPr lang="fr-FR" sz="1800" b="0" dirty="0">
                  <a:solidFill>
                    <a:schemeClr val="tx1"/>
                  </a:solidFill>
                  <a:sym typeface="Wingdings" panose="05000000000000000000" pitchFamily="2" charset="2"/>
                </a:endParaRPr>
              </a:p>
              <a:p>
                <a:endParaRPr lang="fr-FR" sz="1800" b="0" dirty="0">
                  <a:solidFill>
                    <a:schemeClr val="tx1"/>
                  </a:solidFill>
                  <a:sym typeface="Wingdings" panose="05000000000000000000" pitchFamily="2" charset="2"/>
                </a:endParaRPr>
              </a:p>
              <a:p>
                <a:pPr marL="285750" indent="-285750">
                  <a:buFont typeface="Wingdings" panose="05000000000000000000" pitchFamily="2" charset="2"/>
                  <a:buChar char="Ø"/>
                </a:pPr>
                <a:r>
                  <a:rPr lang="fr-FR" sz="1800" dirty="0" err="1">
                    <a:solidFill>
                      <a:schemeClr val="tx1"/>
                    </a:solidFill>
                    <a:sym typeface="Wingdings" panose="05000000000000000000" pitchFamily="2" charset="2"/>
                  </a:rPr>
                  <a:t>Smoothing</a:t>
                </a:r>
                <a:r>
                  <a:rPr lang="fr-FR" sz="1800" dirty="0">
                    <a:solidFill>
                      <a:schemeClr val="tx1"/>
                    </a:solidFill>
                    <a:sym typeface="Wingdings" panose="05000000000000000000" pitchFamily="2" charset="2"/>
                  </a:rPr>
                  <a:t> of the </a:t>
                </a:r>
                <a:r>
                  <a:rPr lang="fr-FR" sz="1800" dirty="0" err="1">
                    <a:solidFill>
                      <a:schemeClr val="tx1"/>
                    </a:solidFill>
                    <a:sym typeface="Wingdings" panose="05000000000000000000" pitchFamily="2" charset="2"/>
                  </a:rPr>
                  <a:t>estimated</a:t>
                </a:r>
                <a:r>
                  <a:rPr lang="fr-FR" sz="1800" dirty="0">
                    <a:solidFill>
                      <a:schemeClr val="tx1"/>
                    </a:solidFill>
                    <a:sym typeface="Wingdings" panose="05000000000000000000" pitchFamily="2" charset="2"/>
                  </a:rPr>
                  <a:t> phase </a:t>
                </a:r>
                <a:r>
                  <a:rPr lang="fr-FR" sz="1800" b="0" dirty="0">
                    <a:solidFill>
                      <a:schemeClr val="tx1"/>
                    </a:solidFill>
                    <a:sym typeface="Wingdings" panose="05000000000000000000" pitchFamily="2" charset="2"/>
                  </a:rPr>
                  <a:t> </a:t>
                </a:r>
                <a:r>
                  <a:rPr lang="fr-FR" sz="1800" dirty="0">
                    <a:solidFill>
                      <a:schemeClr val="tx1"/>
                    </a:solidFill>
                    <a:sym typeface="Wingdings" panose="05000000000000000000" pitchFamily="2" charset="2"/>
                  </a:rPr>
                  <a:t>phase </a:t>
                </a:r>
                <a:r>
                  <a:rPr lang="fr-FR" sz="1800" dirty="0" err="1">
                    <a:solidFill>
                      <a:schemeClr val="tx1"/>
                    </a:solidFill>
                    <a:sym typeface="Wingdings" panose="05000000000000000000" pitchFamily="2" charset="2"/>
                  </a:rPr>
                  <a:t>unwrapping</a:t>
                </a:r>
                <a:r>
                  <a:rPr lang="fr-FR" sz="1800" dirty="0">
                    <a:solidFill>
                      <a:schemeClr val="tx1"/>
                    </a:solidFill>
                    <a:sym typeface="Wingdings" panose="05000000000000000000" pitchFamily="2" charset="2"/>
                  </a:rPr>
                  <a:t> not possible </a:t>
                </a:r>
                <a:r>
                  <a:rPr lang="fr-FR" sz="1800" b="0" dirty="0">
                    <a:solidFill>
                      <a:schemeClr val="tx1"/>
                    </a:solidFill>
                    <a:sym typeface="Wingdings" panose="05000000000000000000" pitchFamily="2" charset="2"/>
                  </a:rPr>
                  <a:t>with the </a:t>
                </a:r>
                <a:r>
                  <a:rPr lang="fr-FR" sz="1800" b="0" dirty="0" err="1">
                    <a:solidFill>
                      <a:schemeClr val="tx1"/>
                    </a:solidFill>
                    <a:sym typeface="Wingdings" panose="05000000000000000000" pitchFamily="2" charset="2"/>
                  </a:rPr>
                  <a:t>classical</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unwrapping</a:t>
                </a:r>
                <a:r>
                  <a:rPr lang="fr-FR" sz="1800" b="0" dirty="0">
                    <a:solidFill>
                      <a:schemeClr val="tx1"/>
                    </a:solidFill>
                    <a:sym typeface="Wingdings" panose="05000000000000000000" pitchFamily="2" charset="2"/>
                  </a:rPr>
                  <a:t> </a:t>
                </a:r>
                <a:r>
                  <a:rPr lang="fr-FR" sz="1800" b="0" dirty="0" err="1">
                    <a:solidFill>
                      <a:schemeClr val="tx1"/>
                    </a:solidFill>
                    <a:sym typeface="Wingdings" panose="05000000000000000000" pitchFamily="2" charset="2"/>
                  </a:rPr>
                  <a:t>algorithm</a:t>
                </a:r>
                <a:endParaRPr lang="fr-FR" sz="1800" b="0" dirty="0">
                  <a:solidFill>
                    <a:schemeClr val="tx1"/>
                  </a:solidFill>
                  <a:sym typeface="Wingdings" panose="05000000000000000000" pitchFamily="2" charset="2"/>
                </a:endParaRPr>
              </a:p>
            </p:txBody>
          </p:sp>
        </mc:Choice>
        <mc:Fallback xmlns="">
          <p:sp>
            <p:nvSpPr>
              <p:cNvPr id="5" name="ZoneTexte 4">
                <a:extLst>
                  <a:ext uri="{FF2B5EF4-FFF2-40B4-BE49-F238E27FC236}">
                    <a16:creationId xmlns:a16="http://schemas.microsoft.com/office/drawing/2014/main" id="{83F8A601-878C-41C6-9CD3-41C6C4070E9C}"/>
                  </a:ext>
                </a:extLst>
              </p:cNvPr>
              <p:cNvSpPr txBox="1">
                <a:spLocks noRot="1" noChangeAspect="1" noMove="1" noResize="1" noEditPoints="1" noAdjustHandles="1" noChangeArrowheads="1" noChangeShapeType="1" noTextEdit="1"/>
              </p:cNvSpPr>
              <p:nvPr/>
            </p:nvSpPr>
            <p:spPr>
              <a:xfrm>
                <a:off x="186799" y="1405021"/>
                <a:ext cx="11717866" cy="2898870"/>
              </a:xfrm>
              <a:prstGeom prst="rect">
                <a:avLst/>
              </a:prstGeom>
              <a:blipFill>
                <a:blip r:embed="rId2"/>
                <a:stretch>
                  <a:fillRect l="-364" b="-2311"/>
                </a:stretch>
              </a:blipFill>
            </p:spPr>
            <p:txBody>
              <a:bodyPr/>
              <a:lstStyle/>
              <a:p>
                <a:r>
                  <a:rPr lang="fr-FR">
                    <a:noFill/>
                  </a:rPr>
                  <a:t> </a:t>
                </a:r>
              </a:p>
            </p:txBody>
          </p:sp>
        </mc:Fallback>
      </mc:AlternateContent>
      <p:sp>
        <p:nvSpPr>
          <p:cNvPr id="6" name="ZoneTexte 5">
            <a:extLst>
              <a:ext uri="{FF2B5EF4-FFF2-40B4-BE49-F238E27FC236}">
                <a16:creationId xmlns:a16="http://schemas.microsoft.com/office/drawing/2014/main" id="{7EB6A4A9-694E-4ECC-9FCD-F415C1CF5225}"/>
              </a:ext>
            </a:extLst>
          </p:cNvPr>
          <p:cNvSpPr txBox="1"/>
          <p:nvPr/>
        </p:nvSpPr>
        <p:spPr>
          <a:xfrm>
            <a:off x="186799" y="724685"/>
            <a:ext cx="11886668" cy="400110"/>
          </a:xfrm>
          <a:prstGeom prst="rect">
            <a:avLst/>
          </a:prstGeom>
          <a:noFill/>
        </p:spPr>
        <p:txBody>
          <a:bodyPr wrap="square" rtlCol="0">
            <a:spAutoFit/>
          </a:bodyPr>
          <a:lstStyle/>
          <a:p>
            <a:r>
              <a:rPr lang="fr-FR" sz="2000" b="0" i="1" dirty="0">
                <a:solidFill>
                  <a:srgbClr val="7030A0"/>
                </a:solidFill>
              </a:rPr>
              <a:t>To have a </a:t>
            </a:r>
            <a:r>
              <a:rPr lang="fr-FR" sz="2000" b="0" i="1" dirty="0" err="1">
                <a:solidFill>
                  <a:srgbClr val="7030A0"/>
                </a:solidFill>
              </a:rPr>
              <a:t>better</a:t>
            </a:r>
            <a:r>
              <a:rPr lang="fr-FR" sz="2000" b="0" i="1" dirty="0">
                <a:solidFill>
                  <a:srgbClr val="7030A0"/>
                </a:solidFill>
              </a:rPr>
              <a:t> </a:t>
            </a:r>
            <a:r>
              <a:rPr lang="fr-FR" sz="2000" b="0" i="1" dirty="0" err="1">
                <a:solidFill>
                  <a:srgbClr val="7030A0"/>
                </a:solidFill>
              </a:rPr>
              <a:t>understanding</a:t>
            </a:r>
            <a:r>
              <a:rPr lang="fr-FR" sz="2000" b="0" i="1" dirty="0">
                <a:solidFill>
                  <a:srgbClr val="7030A0"/>
                </a:solidFill>
              </a:rPr>
              <a:t> of the non-</a:t>
            </a:r>
            <a:r>
              <a:rPr lang="fr-FR" sz="2000" b="0" i="1" dirty="0" err="1">
                <a:solidFill>
                  <a:srgbClr val="7030A0"/>
                </a:solidFill>
              </a:rPr>
              <a:t>linear</a:t>
            </a:r>
            <a:r>
              <a:rPr lang="fr-FR" sz="2000" b="0" i="1" dirty="0">
                <a:solidFill>
                  <a:srgbClr val="7030A0"/>
                </a:solidFill>
              </a:rPr>
              <a:t> </a:t>
            </a:r>
            <a:r>
              <a:rPr lang="fr-FR" sz="2000" b="0" i="1" dirty="0" err="1">
                <a:solidFill>
                  <a:srgbClr val="7030A0"/>
                </a:solidFill>
              </a:rPr>
              <a:t>behavior</a:t>
            </a:r>
            <a:r>
              <a:rPr lang="fr-FR" sz="2000" b="0" i="1" dirty="0">
                <a:solidFill>
                  <a:srgbClr val="7030A0"/>
                </a:solidFill>
              </a:rPr>
              <a:t> of the ZWFS to </a:t>
            </a:r>
            <a:r>
              <a:rPr lang="fr-FR" sz="2000" b="0" i="1" dirty="0" err="1">
                <a:solidFill>
                  <a:srgbClr val="7030A0"/>
                </a:solidFill>
              </a:rPr>
              <a:t>improve</a:t>
            </a:r>
            <a:r>
              <a:rPr lang="fr-FR" sz="2000" b="0" i="1" dirty="0">
                <a:solidFill>
                  <a:srgbClr val="7030A0"/>
                </a:solidFill>
              </a:rPr>
              <a:t> the phase estimation</a:t>
            </a:r>
          </a:p>
        </p:txBody>
      </p:sp>
      <p:grpSp>
        <p:nvGrpSpPr>
          <p:cNvPr id="7" name="Groupe 6">
            <a:extLst>
              <a:ext uri="{FF2B5EF4-FFF2-40B4-BE49-F238E27FC236}">
                <a16:creationId xmlns:a16="http://schemas.microsoft.com/office/drawing/2014/main" id="{5AE7E368-F0CF-4149-9400-5C37E4F493FB}"/>
              </a:ext>
            </a:extLst>
          </p:cNvPr>
          <p:cNvGrpSpPr/>
          <p:nvPr/>
        </p:nvGrpSpPr>
        <p:grpSpPr>
          <a:xfrm>
            <a:off x="7463771" y="4057368"/>
            <a:ext cx="4191941" cy="2336732"/>
            <a:chOff x="6240016" y="1518447"/>
            <a:chExt cx="5044492" cy="2682359"/>
          </a:xfrm>
        </p:grpSpPr>
        <p:cxnSp>
          <p:nvCxnSpPr>
            <p:cNvPr id="8" name="Connecteur droit 7">
              <a:extLst>
                <a:ext uri="{FF2B5EF4-FFF2-40B4-BE49-F238E27FC236}">
                  <a16:creationId xmlns:a16="http://schemas.microsoft.com/office/drawing/2014/main" id="{260F9AD8-FCB2-4201-BD00-2F24C801CE8C}"/>
                </a:ext>
              </a:extLst>
            </p:cNvPr>
            <p:cNvCxnSpPr/>
            <p:nvPr/>
          </p:nvCxnSpPr>
          <p:spPr>
            <a:xfrm rot="5400000" flipV="1">
              <a:off x="7358322" y="2450062"/>
              <a:ext cx="0" cy="126140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B6820310-A5E8-4406-A81D-95FBD207C056}"/>
                </a:ext>
              </a:extLst>
            </p:cNvPr>
            <p:cNvGrpSpPr/>
            <p:nvPr/>
          </p:nvGrpSpPr>
          <p:grpSpPr>
            <a:xfrm rot="5400000">
              <a:off x="7320693" y="3046242"/>
              <a:ext cx="1247393" cy="406357"/>
              <a:chOff x="1171575" y="742950"/>
              <a:chExt cx="1171575" cy="457200"/>
            </a:xfrm>
          </p:grpSpPr>
          <p:sp>
            <p:nvSpPr>
              <p:cNvPr id="54" name="Rectangle 53">
                <a:extLst>
                  <a:ext uri="{FF2B5EF4-FFF2-40B4-BE49-F238E27FC236}">
                    <a16:creationId xmlns:a16="http://schemas.microsoft.com/office/drawing/2014/main" id="{FEA4A614-CF37-4F75-A9D6-19327ED29769}"/>
                  </a:ext>
                </a:extLst>
              </p:cNvPr>
              <p:cNvSpPr/>
              <p:nvPr/>
            </p:nvSpPr>
            <p:spPr>
              <a:xfrm>
                <a:off x="1171575" y="742950"/>
                <a:ext cx="1171575" cy="45720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54">
                <a:extLst>
                  <a:ext uri="{FF2B5EF4-FFF2-40B4-BE49-F238E27FC236}">
                    <a16:creationId xmlns:a16="http://schemas.microsoft.com/office/drawing/2014/main" id="{413B6632-CA76-4CF2-90DF-A09D7EEFEF03}"/>
                  </a:ext>
                </a:extLst>
              </p:cNvPr>
              <p:cNvCxnSpPr/>
              <p:nvPr/>
            </p:nvCxnSpPr>
            <p:spPr>
              <a:xfrm>
                <a:off x="1171575" y="742950"/>
                <a:ext cx="1171575" cy="4572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 name="Connecteur droit 9">
              <a:extLst>
                <a:ext uri="{FF2B5EF4-FFF2-40B4-BE49-F238E27FC236}">
                  <a16:creationId xmlns:a16="http://schemas.microsoft.com/office/drawing/2014/main" id="{A07D8A5D-5B7D-413C-8002-687CE7DC4456}"/>
                </a:ext>
              </a:extLst>
            </p:cNvPr>
            <p:cNvCxnSpPr/>
            <p:nvPr/>
          </p:nvCxnSpPr>
          <p:spPr>
            <a:xfrm rot="5400000">
              <a:off x="7083268" y="3033630"/>
              <a:ext cx="533111" cy="30066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0F6D476-32B7-4BD9-B84B-B35E099DE5B6}"/>
                </a:ext>
              </a:extLst>
            </p:cNvPr>
            <p:cNvCxnSpPr/>
            <p:nvPr/>
          </p:nvCxnSpPr>
          <p:spPr>
            <a:xfrm rot="5400000" flipH="1">
              <a:off x="6573731" y="2524310"/>
              <a:ext cx="1470503"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296E570F-D51F-41A6-B53C-35F46BA8F288}"/>
                </a:ext>
              </a:extLst>
            </p:cNvPr>
            <p:cNvCxnSpPr>
              <a:cxnSpLocks/>
            </p:cNvCxnSpPr>
            <p:nvPr/>
          </p:nvCxnSpPr>
          <p:spPr>
            <a:xfrm rot="5400000" flipH="1">
              <a:off x="6764721" y="2434911"/>
              <a:ext cx="1291703"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51C56FE-5E8B-42B8-BC66-2B023054683A}"/>
                </a:ext>
              </a:extLst>
            </p:cNvPr>
            <p:cNvSpPr/>
            <p:nvPr/>
          </p:nvSpPr>
          <p:spPr>
            <a:xfrm>
              <a:off x="6766854" y="1518447"/>
              <a:ext cx="1358403" cy="2713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C00000"/>
                  </a:solidFill>
                </a:rPr>
                <a:t>Science </a:t>
              </a:r>
              <a:r>
                <a:rPr lang="fr-FR" sz="1200" dirty="0" err="1">
                  <a:solidFill>
                    <a:srgbClr val="C00000"/>
                  </a:solidFill>
                </a:rPr>
                <a:t>path</a:t>
              </a:r>
              <a:endParaRPr lang="fr-FR" sz="1200" dirty="0">
                <a:solidFill>
                  <a:srgbClr val="C00000"/>
                </a:solidFill>
              </a:endParaRPr>
            </a:p>
          </p:txBody>
        </p:sp>
        <p:cxnSp>
          <p:nvCxnSpPr>
            <p:cNvPr id="14" name="Connecteur droit 13">
              <a:extLst>
                <a:ext uri="{FF2B5EF4-FFF2-40B4-BE49-F238E27FC236}">
                  <a16:creationId xmlns:a16="http://schemas.microsoft.com/office/drawing/2014/main" id="{DF0099DD-3699-4608-B21A-B00C37ACB603}"/>
                </a:ext>
              </a:extLst>
            </p:cNvPr>
            <p:cNvCxnSpPr>
              <a:cxnSpLocks/>
            </p:cNvCxnSpPr>
            <p:nvPr/>
          </p:nvCxnSpPr>
          <p:spPr>
            <a:xfrm rot="5400000" flipH="1" flipV="1">
              <a:off x="8099237" y="2631231"/>
              <a:ext cx="357510" cy="511953"/>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578368ED-505A-4F7E-BC96-3B2DD54180EE}"/>
                </a:ext>
              </a:extLst>
            </p:cNvPr>
            <p:cNvCxnSpPr/>
            <p:nvPr/>
          </p:nvCxnSpPr>
          <p:spPr>
            <a:xfrm rot="5400000" flipH="1" flipV="1">
              <a:off x="8065798" y="2698262"/>
              <a:ext cx="392475" cy="58163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39675431-61B7-41F4-AB92-833252B4D4B6}"/>
                </a:ext>
              </a:extLst>
            </p:cNvPr>
            <p:cNvCxnSpPr>
              <a:cxnSpLocks/>
            </p:cNvCxnSpPr>
            <p:nvPr/>
          </p:nvCxnSpPr>
          <p:spPr>
            <a:xfrm rot="5400000" flipV="1">
              <a:off x="8081123" y="3111127"/>
              <a:ext cx="410282" cy="540274"/>
            </a:xfrm>
            <a:prstGeom prst="line">
              <a:avLst/>
            </a:prstGeom>
            <a:ln w="19050">
              <a:solidFill>
                <a:srgbClr val="660033"/>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E4B194C-EE25-4CA4-80FC-3819F1D278CA}"/>
                </a:ext>
              </a:extLst>
            </p:cNvPr>
            <p:cNvCxnSpPr>
              <a:cxnSpLocks/>
            </p:cNvCxnSpPr>
            <p:nvPr/>
          </p:nvCxnSpPr>
          <p:spPr>
            <a:xfrm rot="5400000" flipV="1">
              <a:off x="8039203" y="3179367"/>
              <a:ext cx="451797" cy="582602"/>
            </a:xfrm>
            <a:prstGeom prst="line">
              <a:avLst/>
            </a:prstGeom>
            <a:ln w="19050">
              <a:solidFill>
                <a:srgbClr val="660033"/>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F1E93722-A3F0-4B04-9BA9-2B7B9B474B3D}"/>
                </a:ext>
              </a:extLst>
            </p:cNvPr>
            <p:cNvCxnSpPr/>
            <p:nvPr/>
          </p:nvCxnSpPr>
          <p:spPr>
            <a:xfrm rot="5400000">
              <a:off x="7759285" y="3185315"/>
              <a:ext cx="158713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BAB81B5-56F2-489C-955C-2F343BA63F7E}"/>
                </a:ext>
              </a:extLst>
            </p:cNvPr>
            <p:cNvCxnSpPr>
              <a:cxnSpLocks/>
            </p:cNvCxnSpPr>
            <p:nvPr/>
          </p:nvCxnSpPr>
          <p:spPr>
            <a:xfrm rot="5400000">
              <a:off x="8103890" y="3183960"/>
              <a:ext cx="203369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4A21A2C0-8860-41B1-99BB-73368D1C08B6}"/>
                </a:ext>
              </a:extLst>
            </p:cNvPr>
            <p:cNvGrpSpPr/>
            <p:nvPr/>
          </p:nvGrpSpPr>
          <p:grpSpPr>
            <a:xfrm rot="16200000">
              <a:off x="8922044" y="2678517"/>
              <a:ext cx="272453" cy="93404"/>
              <a:chOff x="896645" y="5157925"/>
              <a:chExt cx="1003176" cy="363986"/>
            </a:xfrm>
          </p:grpSpPr>
          <p:cxnSp>
            <p:nvCxnSpPr>
              <p:cNvPr id="49" name="Connecteur droit 48">
                <a:extLst>
                  <a:ext uri="{FF2B5EF4-FFF2-40B4-BE49-F238E27FC236}">
                    <a16:creationId xmlns:a16="http://schemas.microsoft.com/office/drawing/2014/main" id="{8DF6CF53-3A96-4B42-A36C-5CF799762E42}"/>
                  </a:ext>
                </a:extLst>
              </p:cNvPr>
              <p:cNvCxnSpPr/>
              <p:nvPr/>
            </p:nvCxnSpPr>
            <p:spPr>
              <a:xfrm>
                <a:off x="896645" y="5521911"/>
                <a:ext cx="301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95C22DDE-DFBC-4E67-B7A3-34056BAE45F2}"/>
                  </a:ext>
                </a:extLst>
              </p:cNvPr>
              <p:cNvCxnSpPr>
                <a:cxnSpLocks/>
              </p:cNvCxnSpPr>
              <p:nvPr/>
            </p:nvCxnSpPr>
            <p:spPr>
              <a:xfrm flipV="1">
                <a:off x="1191090" y="5157926"/>
                <a:ext cx="0" cy="36398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C8E26795-4A9E-403C-907D-8A3942D9C31C}"/>
                  </a:ext>
                </a:extLst>
              </p:cNvPr>
              <p:cNvCxnSpPr>
                <a:cxnSpLocks/>
              </p:cNvCxnSpPr>
              <p:nvPr/>
            </p:nvCxnSpPr>
            <p:spPr>
              <a:xfrm flipV="1">
                <a:off x="1191090" y="5157925"/>
                <a:ext cx="406891" cy="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A0C05C67-8299-4AFA-9598-F831AD2F0190}"/>
                  </a:ext>
                </a:extLst>
              </p:cNvPr>
              <p:cNvCxnSpPr>
                <a:cxnSpLocks/>
              </p:cNvCxnSpPr>
              <p:nvPr/>
            </p:nvCxnSpPr>
            <p:spPr>
              <a:xfrm flipV="1">
                <a:off x="1597981" y="5157926"/>
                <a:ext cx="0" cy="36398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6D005404-6EA2-4ED0-9130-ACD38A874B63}"/>
                  </a:ext>
                </a:extLst>
              </p:cNvPr>
              <p:cNvCxnSpPr/>
              <p:nvPr/>
            </p:nvCxnSpPr>
            <p:spPr>
              <a:xfrm>
                <a:off x="1597981" y="5521911"/>
                <a:ext cx="301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 name="Groupe 20">
              <a:extLst>
                <a:ext uri="{FF2B5EF4-FFF2-40B4-BE49-F238E27FC236}">
                  <a16:creationId xmlns:a16="http://schemas.microsoft.com/office/drawing/2014/main" id="{5990FE54-AB3F-4523-9F1B-D6FA4E0FDD54}"/>
                </a:ext>
              </a:extLst>
            </p:cNvPr>
            <p:cNvGrpSpPr/>
            <p:nvPr/>
          </p:nvGrpSpPr>
          <p:grpSpPr>
            <a:xfrm rot="5400000">
              <a:off x="9024932" y="3580429"/>
              <a:ext cx="272453" cy="93404"/>
              <a:chOff x="896645" y="5157925"/>
              <a:chExt cx="1003176" cy="363986"/>
            </a:xfrm>
          </p:grpSpPr>
          <p:cxnSp>
            <p:nvCxnSpPr>
              <p:cNvPr id="44" name="Connecteur droit 43">
                <a:extLst>
                  <a:ext uri="{FF2B5EF4-FFF2-40B4-BE49-F238E27FC236}">
                    <a16:creationId xmlns:a16="http://schemas.microsoft.com/office/drawing/2014/main" id="{6F8CCFD0-4C68-4AB2-BF95-5B61F75BB773}"/>
                  </a:ext>
                </a:extLst>
              </p:cNvPr>
              <p:cNvCxnSpPr/>
              <p:nvPr/>
            </p:nvCxnSpPr>
            <p:spPr>
              <a:xfrm>
                <a:off x="896645" y="5521911"/>
                <a:ext cx="301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CAC2529C-9732-4789-8C7A-B665CB542DCC}"/>
                  </a:ext>
                </a:extLst>
              </p:cNvPr>
              <p:cNvCxnSpPr>
                <a:cxnSpLocks/>
              </p:cNvCxnSpPr>
              <p:nvPr/>
            </p:nvCxnSpPr>
            <p:spPr>
              <a:xfrm flipV="1">
                <a:off x="1191090" y="5157926"/>
                <a:ext cx="0" cy="36398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B6593EC9-8723-4C0D-8921-54BC70A81362}"/>
                  </a:ext>
                </a:extLst>
              </p:cNvPr>
              <p:cNvCxnSpPr>
                <a:cxnSpLocks/>
              </p:cNvCxnSpPr>
              <p:nvPr/>
            </p:nvCxnSpPr>
            <p:spPr>
              <a:xfrm flipV="1">
                <a:off x="1191090" y="5157925"/>
                <a:ext cx="406891" cy="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F2761F7D-4293-4006-9567-DC64700ED7F2}"/>
                  </a:ext>
                </a:extLst>
              </p:cNvPr>
              <p:cNvCxnSpPr>
                <a:cxnSpLocks/>
              </p:cNvCxnSpPr>
              <p:nvPr/>
            </p:nvCxnSpPr>
            <p:spPr>
              <a:xfrm flipV="1">
                <a:off x="1597981" y="5157926"/>
                <a:ext cx="0" cy="36398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C5B1234E-3766-42C3-95EA-6499DDFC17E7}"/>
                  </a:ext>
                </a:extLst>
              </p:cNvPr>
              <p:cNvCxnSpPr/>
              <p:nvPr/>
            </p:nvCxnSpPr>
            <p:spPr>
              <a:xfrm>
                <a:off x="1597981" y="5521911"/>
                <a:ext cx="301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BDED2D66-FC91-4603-99A0-C46B2DC6FFE5}"/>
                    </a:ext>
                  </a:extLst>
                </p:cNvPr>
                <p:cNvSpPr txBox="1"/>
                <p:nvPr/>
              </p:nvSpPr>
              <p:spPr>
                <a:xfrm>
                  <a:off x="8739149" y="3232374"/>
                  <a:ext cx="509819" cy="2872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m:t>
                            </m:r>
                          </m:sub>
                        </m:sSub>
                      </m:oMath>
                    </m:oMathPara>
                  </a14:m>
                  <a:endParaRPr lang="fr-FR" sz="1500" dirty="0"/>
                </a:p>
              </p:txBody>
            </p:sp>
          </mc:Choice>
          <mc:Fallback xmlns="">
            <p:sp>
              <p:nvSpPr>
                <p:cNvPr id="20" name="ZoneTexte 19">
                  <a:extLst>
                    <a:ext uri="{FF2B5EF4-FFF2-40B4-BE49-F238E27FC236}">
                      <a16:creationId xmlns:a16="http://schemas.microsoft.com/office/drawing/2014/main" id="{FFEFBAA8-AB5A-4975-B946-115DAF8A46EC}"/>
                    </a:ext>
                  </a:extLst>
                </p:cNvPr>
                <p:cNvSpPr txBox="1">
                  <a:spLocks noRot="1" noChangeAspect="1" noMove="1" noResize="1" noEditPoints="1" noAdjustHandles="1" noChangeArrowheads="1" noChangeShapeType="1" noTextEdit="1"/>
                </p:cNvSpPr>
                <p:nvPr/>
              </p:nvSpPr>
              <p:spPr>
                <a:xfrm>
                  <a:off x="8739149" y="3232374"/>
                  <a:ext cx="509819" cy="287228"/>
                </a:xfrm>
                <a:prstGeom prst="rect">
                  <a:avLst/>
                </a:prstGeom>
                <a:blipFill>
                  <a:blip r:embed="rId4"/>
                  <a:stretch>
                    <a:fillRect b="-42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E80EB30D-08DA-4244-B54B-2127C067093F}"/>
                    </a:ext>
                  </a:extLst>
                </p:cNvPr>
                <p:cNvSpPr txBox="1"/>
                <p:nvPr/>
              </p:nvSpPr>
              <p:spPr>
                <a:xfrm>
                  <a:off x="8778460" y="2256321"/>
                  <a:ext cx="539102" cy="2872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m:t>
                            </m:r>
                          </m:sub>
                        </m:sSub>
                      </m:oMath>
                    </m:oMathPara>
                  </a14:m>
                  <a:endParaRPr lang="fr-FR" sz="1500" dirty="0"/>
                </a:p>
              </p:txBody>
            </p:sp>
          </mc:Choice>
          <mc:Fallback xmlns="">
            <p:sp>
              <p:nvSpPr>
                <p:cNvPr id="21" name="ZoneTexte 20">
                  <a:extLst>
                    <a:ext uri="{FF2B5EF4-FFF2-40B4-BE49-F238E27FC236}">
                      <a16:creationId xmlns:a16="http://schemas.microsoft.com/office/drawing/2014/main" id="{B76FF221-9FF6-450A-B533-21F98472AF72}"/>
                    </a:ext>
                  </a:extLst>
                </p:cNvPr>
                <p:cNvSpPr txBox="1">
                  <a:spLocks noRot="1" noChangeAspect="1" noMove="1" noResize="1" noEditPoints="1" noAdjustHandles="1" noChangeArrowheads="1" noChangeShapeType="1" noTextEdit="1"/>
                </p:cNvSpPr>
                <p:nvPr/>
              </p:nvSpPr>
              <p:spPr>
                <a:xfrm>
                  <a:off x="8778460" y="2256321"/>
                  <a:ext cx="539102" cy="287224"/>
                </a:xfrm>
                <a:prstGeom prst="rect">
                  <a:avLst/>
                </a:prstGeom>
                <a:blipFill>
                  <a:blip r:embed="rId5"/>
                  <a:stretch>
                    <a:fillRect b="-10638"/>
                  </a:stretch>
                </a:blipFill>
              </p:spPr>
              <p:txBody>
                <a:bodyPr/>
                <a:lstStyle/>
                <a:p>
                  <a:r>
                    <a:rPr lang="fr-FR">
                      <a:noFill/>
                    </a:rPr>
                    <a:t> </a:t>
                  </a:r>
                </a:p>
              </p:txBody>
            </p:sp>
          </mc:Fallback>
        </mc:AlternateContent>
        <p:cxnSp>
          <p:nvCxnSpPr>
            <p:cNvPr id="24" name="Connecteur droit 23">
              <a:extLst>
                <a:ext uri="{FF2B5EF4-FFF2-40B4-BE49-F238E27FC236}">
                  <a16:creationId xmlns:a16="http://schemas.microsoft.com/office/drawing/2014/main" id="{EFB78C0C-0E24-4776-A151-6B02865DE3F9}"/>
                </a:ext>
              </a:extLst>
            </p:cNvPr>
            <p:cNvCxnSpPr>
              <a:cxnSpLocks/>
            </p:cNvCxnSpPr>
            <p:nvPr/>
          </p:nvCxnSpPr>
          <p:spPr>
            <a:xfrm>
              <a:off x="8542435" y="2693770"/>
              <a:ext cx="1484603" cy="12827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EB7DBFF0-234F-4E8C-8F52-5E8EDFD4F48E}"/>
                </a:ext>
              </a:extLst>
            </p:cNvPr>
            <p:cNvCxnSpPr>
              <a:cxnSpLocks/>
            </p:cNvCxnSpPr>
            <p:nvPr/>
          </p:nvCxnSpPr>
          <p:spPr>
            <a:xfrm flipV="1">
              <a:off x="8542435" y="2634316"/>
              <a:ext cx="1484603" cy="16190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2E2E2C2-C041-4A0D-A80E-30ABE2F0A973}"/>
                </a:ext>
              </a:extLst>
            </p:cNvPr>
            <p:cNvCxnSpPr>
              <a:cxnSpLocks/>
            </p:cNvCxnSpPr>
            <p:nvPr/>
          </p:nvCxnSpPr>
          <p:spPr>
            <a:xfrm>
              <a:off x="8552851" y="3586542"/>
              <a:ext cx="1484603" cy="128274"/>
            </a:xfrm>
            <a:prstGeom prst="line">
              <a:avLst/>
            </a:prstGeom>
            <a:ln w="19050">
              <a:solidFill>
                <a:srgbClr val="660033"/>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12EA3E3-0514-44A5-B7B1-EC397A7B31B0}"/>
                </a:ext>
              </a:extLst>
            </p:cNvPr>
            <p:cNvCxnSpPr>
              <a:cxnSpLocks/>
            </p:cNvCxnSpPr>
            <p:nvPr/>
          </p:nvCxnSpPr>
          <p:spPr>
            <a:xfrm flipV="1">
              <a:off x="8552851" y="3527088"/>
              <a:ext cx="1484603" cy="161906"/>
            </a:xfrm>
            <a:prstGeom prst="line">
              <a:avLst/>
            </a:prstGeom>
            <a:ln w="19050">
              <a:solidFill>
                <a:srgbClr val="660033"/>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C49C7FCC-5191-42AF-B542-B731CBF3A721}"/>
                </a:ext>
              </a:extLst>
            </p:cNvPr>
            <p:cNvCxnSpPr/>
            <p:nvPr/>
          </p:nvCxnSpPr>
          <p:spPr>
            <a:xfrm rot="5400000">
              <a:off x="9220114" y="3185315"/>
              <a:ext cx="158713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60FA81A4-A822-4645-BA76-75AD89F1C628}"/>
                </a:ext>
              </a:extLst>
            </p:cNvPr>
            <p:cNvCxnSpPr>
              <a:cxnSpLocks/>
            </p:cNvCxnSpPr>
            <p:nvPr/>
          </p:nvCxnSpPr>
          <p:spPr>
            <a:xfrm>
              <a:off x="10013679" y="2625724"/>
              <a:ext cx="77903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E58857B-D35F-41F4-9BA6-0A0484834983}"/>
                </a:ext>
              </a:extLst>
            </p:cNvPr>
            <p:cNvCxnSpPr>
              <a:cxnSpLocks/>
            </p:cNvCxnSpPr>
            <p:nvPr/>
          </p:nvCxnSpPr>
          <p:spPr>
            <a:xfrm>
              <a:off x="10013679" y="2820456"/>
              <a:ext cx="77903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4566C263-338D-428D-8C73-DCAF5E3DA076}"/>
                </a:ext>
              </a:extLst>
            </p:cNvPr>
            <p:cNvCxnSpPr>
              <a:cxnSpLocks/>
            </p:cNvCxnSpPr>
            <p:nvPr/>
          </p:nvCxnSpPr>
          <p:spPr>
            <a:xfrm>
              <a:off x="10013679" y="3518627"/>
              <a:ext cx="779030" cy="0"/>
            </a:xfrm>
            <a:prstGeom prst="line">
              <a:avLst/>
            </a:prstGeom>
            <a:ln w="19050">
              <a:solidFill>
                <a:srgbClr val="660033"/>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0B63DE5B-8D27-4DD5-9AC6-32702D48EA1E}"/>
                </a:ext>
              </a:extLst>
            </p:cNvPr>
            <p:cNvCxnSpPr>
              <a:cxnSpLocks/>
            </p:cNvCxnSpPr>
            <p:nvPr/>
          </p:nvCxnSpPr>
          <p:spPr>
            <a:xfrm>
              <a:off x="10013679" y="3719995"/>
              <a:ext cx="779030" cy="0"/>
            </a:xfrm>
            <a:prstGeom prst="line">
              <a:avLst/>
            </a:prstGeom>
            <a:ln w="19050">
              <a:solidFill>
                <a:srgbClr val="660033"/>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3F018E0-ABE8-4D72-8BBB-E3C2818F753B}"/>
                </a:ext>
              </a:extLst>
            </p:cNvPr>
            <p:cNvCxnSpPr/>
            <p:nvPr/>
          </p:nvCxnSpPr>
          <p:spPr>
            <a:xfrm>
              <a:off x="10792710" y="2298053"/>
              <a:ext cx="0" cy="1680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5AFC4AE1-15EF-431E-BCCB-B6DDF7F06890}"/>
                </a:ext>
              </a:extLst>
            </p:cNvPr>
            <p:cNvSpPr txBox="1"/>
            <p:nvPr/>
          </p:nvSpPr>
          <p:spPr>
            <a:xfrm>
              <a:off x="10261741" y="1887203"/>
              <a:ext cx="1022767" cy="529950"/>
            </a:xfrm>
            <a:prstGeom prst="rect">
              <a:avLst/>
            </a:prstGeom>
            <a:noFill/>
          </p:spPr>
          <p:txBody>
            <a:bodyPr wrap="none" rtlCol="0">
              <a:spAutoFit/>
            </a:bodyPr>
            <a:lstStyle/>
            <a:p>
              <a:r>
                <a:rPr lang="fr-FR" sz="1200" b="0" dirty="0">
                  <a:solidFill>
                    <a:schemeClr val="tx1"/>
                  </a:solidFill>
                </a:rPr>
                <a:t>Detector</a:t>
              </a:r>
              <a:r>
                <a:rPr lang="fr-FR" dirty="0"/>
                <a:t> </a:t>
              </a:r>
            </a:p>
          </p:txBody>
        </p:sp>
        <p:sp>
          <p:nvSpPr>
            <p:cNvPr id="35" name="ZoneTexte 34">
              <a:extLst>
                <a:ext uri="{FF2B5EF4-FFF2-40B4-BE49-F238E27FC236}">
                  <a16:creationId xmlns:a16="http://schemas.microsoft.com/office/drawing/2014/main" id="{B94521D6-B3EA-4A51-AA0A-6CF07E579837}"/>
                </a:ext>
              </a:extLst>
            </p:cNvPr>
            <p:cNvSpPr txBox="1"/>
            <p:nvPr/>
          </p:nvSpPr>
          <p:spPr>
            <a:xfrm>
              <a:off x="7446055" y="2198646"/>
              <a:ext cx="1358403" cy="529950"/>
            </a:xfrm>
            <a:prstGeom prst="rect">
              <a:avLst/>
            </a:prstGeom>
            <a:noFill/>
          </p:spPr>
          <p:txBody>
            <a:bodyPr wrap="square" rtlCol="0">
              <a:spAutoFit/>
            </a:bodyPr>
            <a:lstStyle/>
            <a:p>
              <a:r>
                <a:rPr lang="fr-FR" sz="1200" b="0" dirty="0">
                  <a:solidFill>
                    <a:schemeClr val="tx1"/>
                  </a:solidFill>
                </a:rPr>
                <a:t>Wollaston</a:t>
              </a:r>
              <a:r>
                <a:rPr lang="fr-FR" dirty="0"/>
                <a:t>  </a:t>
              </a:r>
            </a:p>
          </p:txBody>
        </p:sp>
        <p:sp>
          <p:nvSpPr>
            <p:cNvPr id="36" name="ZoneTexte 35">
              <a:extLst>
                <a:ext uri="{FF2B5EF4-FFF2-40B4-BE49-F238E27FC236}">
                  <a16:creationId xmlns:a16="http://schemas.microsoft.com/office/drawing/2014/main" id="{AC24F4A1-AA06-4D2F-9D1B-9959FEFCF51F}"/>
                </a:ext>
              </a:extLst>
            </p:cNvPr>
            <p:cNvSpPr txBox="1"/>
            <p:nvPr/>
          </p:nvSpPr>
          <p:spPr>
            <a:xfrm>
              <a:off x="6240016" y="2427981"/>
              <a:ext cx="714123" cy="529950"/>
            </a:xfrm>
            <a:prstGeom prst="rect">
              <a:avLst/>
            </a:prstGeom>
            <a:noFill/>
            <a:ln>
              <a:noFill/>
            </a:ln>
          </p:spPr>
          <p:txBody>
            <a:bodyPr wrap="none" rtlCol="0">
              <a:spAutoFit/>
            </a:bodyPr>
            <a:lstStyle/>
            <a:p>
              <a:r>
                <a:rPr lang="fr-FR" sz="1200" b="0" dirty="0">
                  <a:solidFill>
                    <a:srgbClr val="00B050"/>
                  </a:solidFill>
                </a:rPr>
                <a:t>DM2</a:t>
              </a:r>
              <a:r>
                <a:rPr lang="fr-FR" dirty="0"/>
                <a:t> </a:t>
              </a:r>
            </a:p>
          </p:txBody>
        </p:sp>
        <p:sp>
          <p:nvSpPr>
            <p:cNvPr id="37" name="ZoneTexte 36">
              <a:extLst>
                <a:ext uri="{FF2B5EF4-FFF2-40B4-BE49-F238E27FC236}">
                  <a16:creationId xmlns:a16="http://schemas.microsoft.com/office/drawing/2014/main" id="{FCE6290B-D5B2-457C-8292-D6FF203FFB82}"/>
                </a:ext>
              </a:extLst>
            </p:cNvPr>
            <p:cNvSpPr txBox="1"/>
            <p:nvPr/>
          </p:nvSpPr>
          <p:spPr>
            <a:xfrm>
              <a:off x="6613634" y="3351846"/>
              <a:ext cx="1453441" cy="529950"/>
            </a:xfrm>
            <a:prstGeom prst="rect">
              <a:avLst/>
            </a:prstGeom>
            <a:noFill/>
          </p:spPr>
          <p:txBody>
            <a:bodyPr wrap="square" rtlCol="0">
              <a:spAutoFit/>
            </a:bodyPr>
            <a:lstStyle/>
            <a:p>
              <a:r>
                <a:rPr lang="fr-FR" sz="1200" b="0" dirty="0" err="1">
                  <a:solidFill>
                    <a:schemeClr val="bg1">
                      <a:lumMod val="50000"/>
                    </a:schemeClr>
                  </a:solidFill>
                </a:rPr>
                <a:t>Dichroic</a:t>
              </a:r>
              <a:r>
                <a:rPr lang="fr-FR" sz="1200" b="0" dirty="0">
                  <a:solidFill>
                    <a:schemeClr val="bg1">
                      <a:lumMod val="50000"/>
                    </a:schemeClr>
                  </a:solidFill>
                </a:rPr>
                <a:t> </a:t>
              </a:r>
              <a:r>
                <a:rPr lang="fr-FR" sz="1200" b="0" dirty="0" err="1">
                  <a:solidFill>
                    <a:schemeClr val="bg1">
                      <a:lumMod val="50000"/>
                    </a:schemeClr>
                  </a:solidFill>
                </a:rPr>
                <a:t>beamsplitter</a:t>
              </a:r>
              <a:endParaRPr lang="fr-FR" sz="1200" b="0" dirty="0">
                <a:solidFill>
                  <a:schemeClr val="bg1">
                    <a:lumMod val="50000"/>
                  </a:schemeClr>
                </a:solidFill>
              </a:endParaRPr>
            </a:p>
          </p:txBody>
        </p:sp>
        <p:cxnSp>
          <p:nvCxnSpPr>
            <p:cNvPr id="38" name="Connecteur droit 37">
              <a:extLst>
                <a:ext uri="{FF2B5EF4-FFF2-40B4-BE49-F238E27FC236}">
                  <a16:creationId xmlns:a16="http://schemas.microsoft.com/office/drawing/2014/main" id="{AFD566B0-1D90-4B7C-ACC1-6172185E71C9}"/>
                </a:ext>
              </a:extLst>
            </p:cNvPr>
            <p:cNvCxnSpPr/>
            <p:nvPr/>
          </p:nvCxnSpPr>
          <p:spPr>
            <a:xfrm rot="5400000" flipV="1">
              <a:off x="7327642" y="2601482"/>
              <a:ext cx="0" cy="126140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upe 38">
              <a:extLst>
                <a:ext uri="{FF2B5EF4-FFF2-40B4-BE49-F238E27FC236}">
                  <a16:creationId xmlns:a16="http://schemas.microsoft.com/office/drawing/2014/main" id="{B8504B04-72E3-4B5C-893C-460703C7579A}"/>
                </a:ext>
              </a:extLst>
            </p:cNvPr>
            <p:cNvGrpSpPr/>
            <p:nvPr/>
          </p:nvGrpSpPr>
          <p:grpSpPr>
            <a:xfrm>
              <a:off x="6254166" y="2871512"/>
              <a:ext cx="432048" cy="599156"/>
              <a:chOff x="983432" y="2829844"/>
              <a:chExt cx="432048" cy="599156"/>
            </a:xfrm>
          </p:grpSpPr>
          <p:cxnSp>
            <p:nvCxnSpPr>
              <p:cNvPr id="40" name="Connecteur droit 39">
                <a:extLst>
                  <a:ext uri="{FF2B5EF4-FFF2-40B4-BE49-F238E27FC236}">
                    <a16:creationId xmlns:a16="http://schemas.microsoft.com/office/drawing/2014/main" id="{2E714D72-BFFD-4F52-A8E0-97F946E5747E}"/>
                  </a:ext>
                </a:extLst>
              </p:cNvPr>
              <p:cNvCxnSpPr/>
              <p:nvPr/>
            </p:nvCxnSpPr>
            <p:spPr bwMode="auto">
              <a:xfrm>
                <a:off x="1415480" y="2829844"/>
                <a:ext cx="0" cy="599156"/>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Connecteur droit avec flèche 40">
                <a:extLst>
                  <a:ext uri="{FF2B5EF4-FFF2-40B4-BE49-F238E27FC236}">
                    <a16:creationId xmlns:a16="http://schemas.microsoft.com/office/drawing/2014/main" id="{C53ECD97-4FE1-4058-902E-A1AC16D76820}"/>
                  </a:ext>
                </a:extLst>
              </p:cNvPr>
              <p:cNvCxnSpPr>
                <a:cxnSpLocks/>
              </p:cNvCxnSpPr>
              <p:nvPr/>
            </p:nvCxnSpPr>
            <p:spPr bwMode="auto">
              <a:xfrm>
                <a:off x="983432" y="2989342"/>
                <a:ext cx="432048" cy="0"/>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2" name="Connecteur droit avec flèche 41">
                <a:extLst>
                  <a:ext uri="{FF2B5EF4-FFF2-40B4-BE49-F238E27FC236}">
                    <a16:creationId xmlns:a16="http://schemas.microsoft.com/office/drawing/2014/main" id="{E3D8EDB0-45FA-4AB7-8B38-EBE9B42E2EC8}"/>
                  </a:ext>
                </a:extLst>
              </p:cNvPr>
              <p:cNvCxnSpPr>
                <a:cxnSpLocks/>
              </p:cNvCxnSpPr>
              <p:nvPr/>
            </p:nvCxnSpPr>
            <p:spPr bwMode="auto">
              <a:xfrm>
                <a:off x="983432" y="3141585"/>
                <a:ext cx="432048" cy="0"/>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3" name="Connecteur droit avec flèche 42">
                <a:extLst>
                  <a:ext uri="{FF2B5EF4-FFF2-40B4-BE49-F238E27FC236}">
                    <a16:creationId xmlns:a16="http://schemas.microsoft.com/office/drawing/2014/main" id="{2E31D242-C800-4658-9B10-4E0F1366327C}"/>
                  </a:ext>
                </a:extLst>
              </p:cNvPr>
              <p:cNvCxnSpPr>
                <a:cxnSpLocks/>
              </p:cNvCxnSpPr>
              <p:nvPr/>
            </p:nvCxnSpPr>
            <p:spPr bwMode="auto">
              <a:xfrm>
                <a:off x="983432" y="3297263"/>
                <a:ext cx="432048" cy="0"/>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sp>
        <p:nvSpPr>
          <p:cNvPr id="56" name="Rectangle 55">
            <a:extLst>
              <a:ext uri="{FF2B5EF4-FFF2-40B4-BE49-F238E27FC236}">
                <a16:creationId xmlns:a16="http://schemas.microsoft.com/office/drawing/2014/main" id="{499C738A-1F90-449A-AC2A-F82ECC15BFF6}"/>
              </a:ext>
            </a:extLst>
          </p:cNvPr>
          <p:cNvSpPr/>
          <p:nvPr/>
        </p:nvSpPr>
        <p:spPr>
          <a:xfrm>
            <a:off x="186799" y="4625570"/>
            <a:ext cx="9672736" cy="1200329"/>
          </a:xfrm>
          <a:prstGeom prst="rect">
            <a:avLst/>
          </a:prstGeom>
        </p:spPr>
        <p:txBody>
          <a:bodyPr wrap="square">
            <a:spAutoFit/>
          </a:bodyPr>
          <a:lstStyle/>
          <a:p>
            <a:r>
              <a:rPr lang="fr-FR" sz="1800" dirty="0">
                <a:solidFill>
                  <a:srgbClr val="0070C0"/>
                </a:solidFill>
                <a:sym typeface="Wingdings" panose="05000000000000000000" pitchFamily="2" charset="2"/>
              </a:rPr>
              <a:t>Perspectives :</a:t>
            </a:r>
          </a:p>
          <a:p>
            <a:pPr marL="285750" indent="-285750">
              <a:buFont typeface="Wingdings" panose="05000000000000000000" pitchFamily="2" charset="2"/>
              <a:buChar char="Ø"/>
            </a:pPr>
            <a:r>
              <a:rPr lang="fr-FR" sz="1800" b="0" dirty="0" err="1">
                <a:solidFill>
                  <a:srgbClr val="0070C0"/>
                </a:solidFill>
                <a:sym typeface="Wingdings" panose="05000000000000000000" pitchFamily="2" charset="2"/>
              </a:rPr>
              <a:t>Improve</a:t>
            </a:r>
            <a:r>
              <a:rPr lang="fr-FR" sz="1800" b="0" dirty="0">
                <a:solidFill>
                  <a:srgbClr val="0070C0"/>
                </a:solidFill>
                <a:sym typeface="Wingdings" panose="05000000000000000000" pitchFamily="2" charset="2"/>
              </a:rPr>
              <a:t> the </a:t>
            </a:r>
            <a:r>
              <a:rPr lang="fr-FR" sz="1800" b="0" dirty="0" err="1">
                <a:solidFill>
                  <a:srgbClr val="0070C0"/>
                </a:solidFill>
                <a:sym typeface="Wingdings" panose="05000000000000000000" pitchFamily="2" charset="2"/>
              </a:rPr>
              <a:t>dynamic</a:t>
            </a:r>
            <a:r>
              <a:rPr lang="fr-FR" sz="1800" b="0" dirty="0">
                <a:solidFill>
                  <a:srgbClr val="0070C0"/>
                </a:solidFill>
                <a:sym typeface="Wingdings" panose="05000000000000000000" pitchFamily="2" charset="2"/>
              </a:rPr>
              <a:t> range of the ZWFS  Phase-</a:t>
            </a:r>
            <a:r>
              <a:rPr lang="fr-FR" sz="1800" b="0" dirty="0" err="1">
                <a:solidFill>
                  <a:srgbClr val="0070C0"/>
                </a:solidFill>
                <a:sym typeface="Wingdings" panose="05000000000000000000" pitchFamily="2" charset="2"/>
              </a:rPr>
              <a:t>Shifted</a:t>
            </a:r>
            <a:r>
              <a:rPr lang="fr-FR" sz="1800" b="0" dirty="0">
                <a:solidFill>
                  <a:srgbClr val="0070C0"/>
                </a:solidFill>
                <a:sym typeface="Wingdings" panose="05000000000000000000" pitchFamily="2" charset="2"/>
              </a:rPr>
              <a:t> ZWFS</a:t>
            </a:r>
          </a:p>
          <a:p>
            <a:endParaRPr lang="fr-FR" sz="1800" dirty="0">
              <a:solidFill>
                <a:srgbClr val="0070C0"/>
              </a:solidFill>
              <a:sym typeface="Wingdings" panose="05000000000000000000" pitchFamily="2" charset="2"/>
            </a:endParaRPr>
          </a:p>
          <a:p>
            <a:pPr marL="285750" indent="-285750">
              <a:buFont typeface="Wingdings" panose="05000000000000000000" pitchFamily="2" charset="2"/>
              <a:buChar char="Ø"/>
            </a:pPr>
            <a:r>
              <a:rPr lang="fr-FR" sz="1800" b="0" dirty="0">
                <a:solidFill>
                  <a:srgbClr val="0070C0"/>
                </a:solidFill>
                <a:sym typeface="Wingdings" panose="05000000000000000000" pitchFamily="2" charset="2"/>
              </a:rPr>
              <a:t>Non-</a:t>
            </a:r>
            <a:r>
              <a:rPr lang="fr-FR" sz="1800" b="0" dirty="0" err="1">
                <a:solidFill>
                  <a:srgbClr val="0070C0"/>
                </a:solidFill>
                <a:sym typeface="Wingdings" panose="05000000000000000000" pitchFamily="2" charset="2"/>
              </a:rPr>
              <a:t>linear</a:t>
            </a:r>
            <a:r>
              <a:rPr lang="fr-FR" sz="1800" b="0" dirty="0">
                <a:solidFill>
                  <a:srgbClr val="0070C0"/>
                </a:solidFill>
                <a:sym typeface="Wingdings" panose="05000000000000000000" pitchFamily="2" charset="2"/>
              </a:rPr>
              <a:t> phase </a:t>
            </a:r>
            <a:r>
              <a:rPr lang="fr-FR" sz="1800" b="0" dirty="0" err="1">
                <a:solidFill>
                  <a:srgbClr val="0070C0"/>
                </a:solidFill>
                <a:sym typeface="Wingdings" panose="05000000000000000000" pitchFamily="2" charset="2"/>
              </a:rPr>
              <a:t>reconstructors</a:t>
            </a:r>
            <a:endParaRPr lang="fr-FR" sz="1800" b="0" dirty="0">
              <a:solidFill>
                <a:srgbClr val="0070C0"/>
              </a:solidFill>
              <a:sym typeface="Wingdings" panose="05000000000000000000" pitchFamily="2" charset="2"/>
            </a:endParaRPr>
          </a:p>
        </p:txBody>
      </p:sp>
    </p:spTree>
    <p:extLst>
      <p:ext uri="{BB962C8B-B14F-4D97-AF65-F5344CB8AC3E}">
        <p14:creationId xmlns:p14="http://schemas.microsoft.com/office/powerpoint/2010/main" val="136949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3751E-EA1F-45D6-8E4A-B2E2EEAA9CBB}"/>
              </a:ext>
            </a:extLst>
          </p:cNvPr>
          <p:cNvSpPr>
            <a:spLocks noGrp="1"/>
          </p:cNvSpPr>
          <p:nvPr>
            <p:ph type="title"/>
          </p:nvPr>
        </p:nvSpPr>
        <p:spPr>
          <a:xfrm>
            <a:off x="237066" y="2924944"/>
            <a:ext cx="11717867" cy="692695"/>
          </a:xfrm>
        </p:spPr>
        <p:txBody>
          <a:bodyPr/>
          <a:lstStyle/>
          <a:p>
            <a:r>
              <a:rPr lang="fr-FR" dirty="0" err="1"/>
              <a:t>Thank</a:t>
            </a:r>
            <a:r>
              <a:rPr lang="fr-FR" dirty="0"/>
              <a:t> </a:t>
            </a:r>
            <a:r>
              <a:rPr lang="fr-FR" dirty="0" err="1"/>
              <a:t>you</a:t>
            </a:r>
            <a:r>
              <a:rPr lang="fr-FR" dirty="0"/>
              <a:t> for </a:t>
            </a:r>
            <a:r>
              <a:rPr lang="fr-FR" dirty="0" err="1"/>
              <a:t>listening</a:t>
            </a:r>
            <a:endParaRPr lang="fr-FR" dirty="0"/>
          </a:p>
        </p:txBody>
      </p:sp>
      <p:sp>
        <p:nvSpPr>
          <p:cNvPr id="4" name="Espace réservé du numéro de diapositive 3">
            <a:extLst>
              <a:ext uri="{FF2B5EF4-FFF2-40B4-BE49-F238E27FC236}">
                <a16:creationId xmlns:a16="http://schemas.microsoft.com/office/drawing/2014/main" id="{96835638-F173-40E3-81C7-03B70A840A3C}"/>
              </a:ext>
            </a:extLst>
          </p:cNvPr>
          <p:cNvSpPr>
            <a:spLocks noGrp="1"/>
          </p:cNvSpPr>
          <p:nvPr>
            <p:ph type="sldNum" sz="quarter" idx="10"/>
          </p:nvPr>
        </p:nvSpPr>
        <p:spPr/>
        <p:txBody>
          <a:bodyPr/>
          <a:lstStyle/>
          <a:p>
            <a:pPr>
              <a:defRPr/>
            </a:pPr>
            <a:fld id="{1EEDFC2C-F9B9-0445-A511-DA4552EF3EEB}" type="slidenum">
              <a:rPr lang="fr-FR" smtClean="0"/>
              <a:pPr>
                <a:defRPr/>
              </a:pPr>
              <a:t>14</a:t>
            </a:fld>
            <a:endParaRPr lang="fr-FR"/>
          </a:p>
        </p:txBody>
      </p:sp>
    </p:spTree>
    <p:extLst>
      <p:ext uri="{BB962C8B-B14F-4D97-AF65-F5344CB8AC3E}">
        <p14:creationId xmlns:p14="http://schemas.microsoft.com/office/powerpoint/2010/main" val="245152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Image 2055"/>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561"/>
                    </a14:imgEffect>
                    <a14:imgEffect>
                      <a14:saturation sat="179000"/>
                    </a14:imgEffect>
                    <a14:imgEffect>
                      <a14:brightnessContrast bright="27000" contrast="64000"/>
                    </a14:imgEffect>
                  </a14:imgLayer>
                </a14:imgProps>
              </a:ext>
            </a:extLst>
          </a:blip>
          <a:stretch>
            <a:fillRect/>
          </a:stretch>
        </p:blipFill>
        <p:spPr>
          <a:xfrm>
            <a:off x="8805678" y="3511659"/>
            <a:ext cx="948242" cy="983801"/>
          </a:xfrm>
          <a:prstGeom prst="rect">
            <a:avLst/>
          </a:prstGeom>
          <a:ln>
            <a:solidFill>
              <a:schemeClr val="accent1">
                <a:shade val="50000"/>
              </a:schemeClr>
            </a:solidFill>
          </a:ln>
          <a:effectLst>
            <a:softEdge rad="0"/>
          </a:effectLst>
        </p:spPr>
      </p:pic>
      <p:sp>
        <p:nvSpPr>
          <p:cNvPr id="6" name="Rectangle 5"/>
          <p:cNvSpPr/>
          <p:nvPr/>
        </p:nvSpPr>
        <p:spPr>
          <a:xfrm>
            <a:off x="146539" y="0"/>
            <a:ext cx="8065476" cy="27546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Old English Text MT" panose="03040902040508030806" pitchFamily="66" charset="0"/>
                <a:ea typeface="+mn-ea"/>
                <a:cs typeface="KacstBook" panose="02000000000000000000" pitchFamily="2" charset="-78"/>
              </a:rPr>
              <a:t>AO</a:t>
            </a:r>
            <a:r>
              <a:rPr kumimoji="0" lang="fr-FR"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Old English Text MT" panose="03040902040508030806" pitchFamily="66" charset="0"/>
                <a:ea typeface="+mn-ea"/>
                <a:cs typeface="KacstBook" panose="02000000000000000000" pitchFamily="2" charset="-78"/>
              </a:rPr>
              <a:t> </a:t>
            </a:r>
            <a:r>
              <a:rPr kumimoji="0" lang="fr-FR"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Old English Text MT" panose="03040902040508030806" pitchFamily="66" charset="0"/>
                <a:ea typeface="+mn-ea"/>
                <a:cs typeface="KacstBook" panose="02000000000000000000" pitchFamily="2" charset="-78"/>
              </a:rPr>
              <a:t>4</a:t>
            </a:r>
            <a:r>
              <a:rPr kumimoji="0" lang="fr-FR"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Old English Text MT" panose="03040902040508030806" pitchFamily="66" charset="0"/>
                <a:ea typeface="+mn-ea"/>
                <a:cs typeface="KacstBook" panose="02000000000000000000" pitchFamily="2" charset="-78"/>
              </a:rPr>
              <a:t> </a:t>
            </a:r>
            <a:r>
              <a:rPr kumimoji="0" lang="fr-FR" sz="6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ELT</a:t>
            </a:r>
            <a:r>
              <a:rPr kumimoji="0" lang="fr-FR"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KacstOffice" panose="02000000000000000000" pitchFamily="2" charset="-78"/>
              </a:rPr>
              <a:t> - </a:t>
            </a:r>
            <a:r>
              <a:rPr kumimoji="0" lang="fr-FR" sz="5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7</a:t>
            </a:r>
            <a:r>
              <a:rPr kumimoji="0" lang="fr-FR" sz="4000" b="0" i="0" u="none" strike="noStrike" kern="1200" cap="none" spc="0" normalizeH="0" baseline="3000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th</a:t>
            </a:r>
            <a:r>
              <a:rPr kumimoji="0" lang="fr-FR" sz="3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 Edition</a:t>
            </a:r>
            <a:r>
              <a:rPr kumimoji="0" lang="fr-FR" sz="3600" b="0"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 </a:t>
            </a:r>
            <a:br>
              <a:rPr kumimoji="0" lang="fr-FR" sz="2400" b="0" i="0" u="none" strike="noStrike" kern="1200" cap="none" spc="0" normalizeH="0" baseline="0" noProof="0" dirty="0">
                <a:ln>
                  <a:noFill/>
                </a:ln>
                <a:solidFill>
                  <a:srgbClr val="5B9BD5">
                    <a:lumMod val="50000"/>
                  </a:srgbClr>
                </a:solidFill>
                <a:effectLst/>
                <a:uLnTx/>
                <a:uFillTx/>
                <a:latin typeface="Harrington" panose="04040505050A02020702" pitchFamily="82" charset="0"/>
                <a:ea typeface="+mn-ea"/>
                <a:cs typeface="KacstOffice" panose="02000000000000000000" pitchFamily="2" charset="-78"/>
              </a:rPr>
            </a:br>
            <a:r>
              <a:rPr kumimoji="0" lang="fr-FR" sz="700" b="0" i="0" u="none" strike="noStrike" kern="1200" cap="none" spc="0" normalizeH="0" baseline="0" noProof="0" dirty="0">
                <a:ln>
                  <a:noFill/>
                </a:ln>
                <a:solidFill>
                  <a:srgbClr val="002060"/>
                </a:solidFill>
                <a:effectLst/>
                <a:uLnTx/>
                <a:uFillTx/>
                <a:latin typeface="Harrington" panose="04040505050A02020702" pitchFamily="82" charset="0"/>
                <a:ea typeface="+mn-ea"/>
                <a:cs typeface="KacstOffice" panose="02000000000000000000" pitchFamily="2" charset="-78"/>
              </a:rPr>
              <a:t> </a:t>
            </a:r>
            <a:br>
              <a:rPr kumimoji="0" lang="fr-FR" sz="700" b="0"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fr-FR" sz="2000" b="1" i="0" u="none" strike="noStrike" kern="1200" cap="none" spc="0" normalizeH="0" baseline="0" noProof="0" dirty="0">
                <a:ln>
                  <a:noFill/>
                </a:ln>
                <a:solidFill>
                  <a:srgbClr val="002060"/>
                </a:solidFill>
                <a:effectLst/>
                <a:uLnTx/>
                <a:uFillTx/>
                <a:latin typeface="Calibri Light" panose="020F0302020204030204"/>
                <a:ea typeface="+mn-ea"/>
                <a:cs typeface="Calibri" panose="020F0502020204030204" pitchFamily="34" charset="0"/>
              </a:rPr>
              <a:t>25 to 30 </a:t>
            </a:r>
            <a:r>
              <a:rPr kumimoji="0" lang="fr-FR" sz="1800" b="1" i="0" u="none" strike="noStrike" kern="1200" cap="none" spc="0" normalizeH="0" baseline="30000" noProof="0" dirty="0">
                <a:ln>
                  <a:noFill/>
                </a:ln>
                <a:solidFill>
                  <a:srgbClr val="002060"/>
                </a:solidFill>
                <a:effectLst/>
                <a:uLnTx/>
                <a:uFillTx/>
                <a:latin typeface="Calibri Light" panose="020F0302020204030204"/>
                <a:ea typeface="+mn-ea"/>
                <a:cs typeface="Calibri" panose="020F0502020204030204" pitchFamily="34" charset="0"/>
              </a:rPr>
              <a:t>th</a:t>
            </a:r>
            <a:r>
              <a:rPr kumimoji="0" lang="fr-FR" sz="2000" b="1" i="0" u="none" strike="noStrike" kern="1200" cap="none" spc="0" normalizeH="0" baseline="0" noProof="0" dirty="0">
                <a:ln>
                  <a:noFill/>
                </a:ln>
                <a:solidFill>
                  <a:srgbClr val="002060"/>
                </a:solidFill>
                <a:effectLst/>
                <a:uLnTx/>
                <a:uFillTx/>
                <a:latin typeface="Calibri Light" panose="020F0302020204030204"/>
                <a:ea typeface="+mn-ea"/>
                <a:cs typeface="Calibri" panose="020F0502020204030204" pitchFamily="34" charset="0"/>
              </a:rPr>
              <a:t> </a:t>
            </a:r>
            <a:r>
              <a:rPr kumimoji="0" lang="fr-FR" sz="2000" b="1" i="0" u="none" strike="noStrike" kern="1200" cap="none" spc="0" normalizeH="0" baseline="0" noProof="0" dirty="0" err="1">
                <a:ln>
                  <a:noFill/>
                </a:ln>
                <a:solidFill>
                  <a:srgbClr val="002060"/>
                </a:solidFill>
                <a:effectLst/>
                <a:uLnTx/>
                <a:uFillTx/>
                <a:latin typeface="Calibri Light" panose="020F0302020204030204"/>
                <a:ea typeface="+mn-ea"/>
                <a:cs typeface="Calibri" panose="020F0502020204030204" pitchFamily="34" charset="0"/>
              </a:rPr>
              <a:t>June</a:t>
            </a:r>
            <a:r>
              <a:rPr kumimoji="0" lang="fr-FR" sz="2000" b="1" i="0" u="none" strike="noStrike" kern="1200" cap="none" spc="0" normalizeH="0" baseline="0" noProof="0" dirty="0">
                <a:ln>
                  <a:noFill/>
                </a:ln>
                <a:solidFill>
                  <a:srgbClr val="002060"/>
                </a:solidFill>
                <a:effectLst/>
                <a:uLnTx/>
                <a:uFillTx/>
                <a:latin typeface="Calibri Light" panose="020F0302020204030204"/>
                <a:ea typeface="+mn-ea"/>
                <a:cs typeface="Calibri" panose="020F0502020204030204" pitchFamily="34" charset="0"/>
              </a:rPr>
              <a:t> 2023 </a:t>
            </a:r>
            <a:br>
              <a:rPr kumimoji="0" lang="fr-FR" sz="2000" b="1" i="0" u="none" strike="noStrike" kern="1200" cap="none" spc="0" normalizeH="0" baseline="0" noProof="0" dirty="0">
                <a:ln>
                  <a:noFill/>
                </a:ln>
                <a:solidFill>
                  <a:srgbClr val="002060"/>
                </a:solidFill>
                <a:effectLst/>
                <a:uLnTx/>
                <a:uFillTx/>
                <a:latin typeface="Calibri Light" panose="020F0302020204030204"/>
                <a:ea typeface="+mn-ea"/>
                <a:cs typeface="Calibri" panose="020F0502020204030204" pitchFamily="34" charset="0"/>
              </a:rPr>
            </a:br>
            <a:r>
              <a:rPr kumimoji="0" lang="fr-FR" sz="1800" b="1" i="0" u="none" strike="noStrike" kern="1200" cap="none" spc="0" normalizeH="0" baseline="0" noProof="0" dirty="0">
                <a:ln>
                  <a:noFill/>
                </a:ln>
                <a:solidFill>
                  <a:srgbClr val="002060"/>
                </a:solidFill>
                <a:effectLst/>
                <a:uLnTx/>
                <a:uFillTx/>
                <a:latin typeface="Calibri Light" panose="020F0302020204030204"/>
                <a:ea typeface="+mn-ea"/>
                <a:cs typeface="Calibri" panose="020F0502020204030204" pitchFamily="34" charset="0"/>
              </a:rPr>
              <a:t>Palais des Papes, Avignon, France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Calibri Light" panose="020F0302020204030204"/>
                <a:ea typeface="+mn-ea"/>
                <a:cs typeface="Calibri" panose="020F0502020204030204" pitchFamily="34" charset="0"/>
              </a:rPr>
              <a:t>Web site : </a:t>
            </a:r>
            <a:r>
              <a:rPr kumimoji="0" lang="fr-FR" sz="1600" b="1" i="0" u="sng" strike="noStrike" kern="1200" cap="none" spc="0" normalizeH="0" baseline="0" noProof="0" dirty="0">
                <a:ln>
                  <a:noFill/>
                </a:ln>
                <a:solidFill>
                  <a:srgbClr val="5B9BD5">
                    <a:lumMod val="75000"/>
                  </a:srgbClr>
                </a:solidFill>
                <a:effectLst/>
                <a:uLnTx/>
                <a:uFillTx/>
                <a:latin typeface="Calibri Light" panose="020F0302020204030204"/>
                <a:ea typeface="+mn-ea"/>
                <a:cs typeface="Calibri" panose="020F0502020204030204" pitchFamily="34" charset="0"/>
              </a:rPr>
              <a:t>ao4elt7.sciencesconf.org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srgbClr val="002060"/>
              </a:solidFill>
              <a:effectLst/>
              <a:uLnTx/>
              <a:uFillTx/>
              <a:latin typeface="Calibri Light" panose="020F030202020403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pic>
        <p:nvPicPr>
          <p:cNvPr id="9" name="Picture 10" descr="http://people.lam.fr/LogoL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3080" y="297347"/>
            <a:ext cx="1958706" cy="624948"/>
          </a:xfrm>
          <a:prstGeom prst="rect">
            <a:avLst/>
          </a:prstGeom>
          <a:noFill/>
          <a:effectLst>
            <a:outerShdw blurRad="50800" dist="38100" dir="8100000" algn="tr" rotWithShape="0">
              <a:prstClr val="black">
                <a:alpha val="0"/>
              </a:prstClr>
            </a:outerShdw>
          </a:effectLst>
          <a:scene3d>
            <a:camera prst="obliqueTopLeft"/>
            <a:lightRig rig="threePt" dir="t"/>
          </a:scene3d>
          <a:extLst>
            <a:ext uri="{909E8E84-426E-40DD-AFC4-6F175D3DCCD1}">
              <a14:hiddenFill xmlns:a14="http://schemas.microsoft.com/office/drawing/2010/main">
                <a:solidFill>
                  <a:srgbClr val="FFFFFF"/>
                </a:solidFill>
              </a14:hiddenFill>
            </a:ext>
          </a:extLst>
        </p:spPr>
      </p:pic>
      <p:pic>
        <p:nvPicPr>
          <p:cNvPr id="10" name="Picture 6" descr="http://www.option-pa.ecp.fr/files/content/sites/option-pa/files/oneraLogoPNG.png"/>
          <p:cNvPicPr>
            <a:picLocks noChangeAspect="1" noChangeArrowheads="1"/>
          </p:cNvPicPr>
          <p:nvPr/>
        </p:nvPicPr>
        <p:blipFill>
          <a:blip r:embed="rId5"/>
          <a:srcRect/>
          <a:stretch>
            <a:fillRect/>
          </a:stretch>
        </p:blipFill>
        <p:spPr bwMode="auto">
          <a:xfrm>
            <a:off x="7085663" y="315784"/>
            <a:ext cx="2495995" cy="563762"/>
          </a:xfrm>
          <a:prstGeom prst="rect">
            <a:avLst/>
          </a:prstGeom>
          <a:noFill/>
          <a:effectLst>
            <a:outerShdw blurRad="50800" dist="38100" dir="5400000" algn="t" rotWithShape="0">
              <a:prstClr val="black">
                <a:alpha val="0"/>
              </a:prstClr>
            </a:outerShdw>
          </a:effectLst>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262000"/>
                    </a14:imgEffect>
                    <a14:imgEffect>
                      <a14:brightnessContrast bright="20000" contrast="76000"/>
                    </a14:imgEffect>
                  </a14:imgLayer>
                </a14:imgProps>
              </a:ext>
            </a:extLst>
          </a:blip>
          <a:stretch>
            <a:fillRect/>
          </a:stretch>
        </p:blipFill>
        <p:spPr>
          <a:xfrm>
            <a:off x="45385" y="4373962"/>
            <a:ext cx="3552738" cy="2409199"/>
          </a:xfrm>
          <a:prstGeom prst="rect">
            <a:avLst/>
          </a:prstGeom>
          <a:effectLst>
            <a:softEdge rad="266700"/>
          </a:effectLst>
        </p:spPr>
      </p:pic>
      <p:pic>
        <p:nvPicPr>
          <p:cNvPr id="15" name="Image 14"/>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29000" contrast="28000"/>
                    </a14:imgEffect>
                  </a14:imgLayer>
                </a14:imgProps>
              </a:ext>
            </a:extLst>
          </a:blip>
          <a:stretch>
            <a:fillRect/>
          </a:stretch>
        </p:blipFill>
        <p:spPr>
          <a:xfrm>
            <a:off x="11184331" y="2266982"/>
            <a:ext cx="764292" cy="608667"/>
          </a:xfrm>
          <a:prstGeom prst="rect">
            <a:avLst/>
          </a:prstGeom>
        </p:spPr>
      </p:pic>
      <p:pic>
        <p:nvPicPr>
          <p:cNvPr id="14" name="Picture 4" descr="ESO Logo - European Southern Observatory Download Vecto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a:off x="11228841" y="1552277"/>
            <a:ext cx="675273" cy="67527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12">
            <a:extLst>
              <a:ext uri="{BEBA8EAE-BF5A-486C-A8C5-ECC9F3942E4B}">
                <a14:imgProps xmlns:a14="http://schemas.microsoft.com/office/drawing/2010/main">
                  <a14:imgLayer r:embed="rId13">
                    <a14:imgEffect>
                      <a14:brightnessContrast contrast="-2000"/>
                    </a14:imgEffect>
                  </a14:imgLayer>
                </a14:imgProps>
              </a:ext>
            </a:extLst>
          </a:blip>
          <a:stretch>
            <a:fillRect/>
          </a:stretch>
        </p:blipFill>
        <p:spPr>
          <a:xfrm>
            <a:off x="9788572" y="957737"/>
            <a:ext cx="635034" cy="610610"/>
          </a:xfrm>
          <a:prstGeom prst="rect">
            <a:avLst/>
          </a:prstGeom>
        </p:spPr>
      </p:pic>
      <p:pic>
        <p:nvPicPr>
          <p:cNvPr id="16" name="Image 15"/>
          <p:cNvPicPr>
            <a:picLocks noChangeAspect="1"/>
          </p:cNvPicPr>
          <p:nvPr/>
        </p:nvPicPr>
        <p:blipFill>
          <a:blip r:embed="rId14"/>
          <a:stretch>
            <a:fillRect/>
          </a:stretch>
        </p:blipFill>
        <p:spPr>
          <a:xfrm>
            <a:off x="10375508" y="825647"/>
            <a:ext cx="1701392" cy="850696"/>
          </a:xfrm>
          <a:prstGeom prst="rect">
            <a:avLst/>
          </a:prstGeom>
        </p:spPr>
      </p:pic>
      <p:sp>
        <p:nvSpPr>
          <p:cNvPr id="18" name="AutoShape 8" descr="Montage de Réseaux Scientifiques Européens ou Internationaux (MRSEI) | gis  reseau as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Image 20"/>
          <p:cNvPicPr>
            <a:picLocks noChangeAspect="1"/>
          </p:cNvPicPr>
          <p:nvPr/>
        </p:nvPicPr>
        <p:blipFill>
          <a:blip r:embed="rId15">
            <a:extLst>
              <a:ext uri="{BEBA8EAE-BF5A-486C-A8C5-ECC9F3942E4B}">
                <a14:imgProps xmlns:a14="http://schemas.microsoft.com/office/drawing/2010/main">
                  <a14:imgLayer r:embed="rId16">
                    <a14:imgEffect>
                      <a14:brightnessContrast contrast="-1000"/>
                    </a14:imgEffect>
                  </a14:imgLayer>
                </a14:imgProps>
              </a:ext>
            </a:extLst>
          </a:blip>
          <a:stretch>
            <a:fillRect/>
          </a:stretch>
        </p:blipFill>
        <p:spPr>
          <a:xfrm>
            <a:off x="9564074" y="2227550"/>
            <a:ext cx="1098459" cy="867532"/>
          </a:xfrm>
          <a:prstGeom prst="rect">
            <a:avLst/>
          </a:prstGeom>
        </p:spPr>
      </p:pic>
      <p:pic>
        <p:nvPicPr>
          <p:cNvPr id="24" name="Image 23"/>
          <p:cNvPicPr>
            <a:picLocks noChangeAspect="1"/>
          </p:cNvPicPr>
          <p:nvPr/>
        </p:nvPicPr>
        <p:blipFill>
          <a:blip r:embed="rId17">
            <a:duotone>
              <a:schemeClr val="accent1">
                <a:shade val="45000"/>
                <a:satMod val="135000"/>
              </a:schemeClr>
              <a:prstClr val="white"/>
            </a:duotone>
            <a:extLst>
              <a:ext uri="{BEBA8EAE-BF5A-486C-A8C5-ECC9F3942E4B}">
                <a14:imgProps xmlns:a14="http://schemas.microsoft.com/office/drawing/2010/main">
                  <a14:imgLayer r:embed="rId18">
                    <a14:imgEffect>
                      <a14:brightnessContrast bright="20000" contrast="60000"/>
                    </a14:imgEffect>
                  </a14:imgLayer>
                </a14:imgProps>
              </a:ext>
            </a:extLst>
          </a:blip>
          <a:stretch>
            <a:fillRect/>
          </a:stretch>
        </p:blipFill>
        <p:spPr>
          <a:xfrm>
            <a:off x="3366366" y="4336542"/>
            <a:ext cx="3225068" cy="2484038"/>
          </a:xfrm>
          <a:prstGeom prst="rect">
            <a:avLst/>
          </a:prstGeom>
          <a:effectLst>
            <a:softEdge rad="254000"/>
          </a:effectLst>
        </p:spPr>
      </p:pic>
      <p:pic>
        <p:nvPicPr>
          <p:cNvPr id="26" name="Image 25"/>
          <p:cNvPicPr>
            <a:picLocks noChangeAspect="1"/>
          </p:cNvPicPr>
          <p:nvPr/>
        </p:nvPicPr>
        <p:blipFill>
          <a:blip r:embed="rId19">
            <a:duotone>
              <a:schemeClr val="accent1">
                <a:shade val="45000"/>
                <a:satMod val="135000"/>
              </a:schemeClr>
              <a:prstClr val="white"/>
            </a:duotone>
            <a:extLst>
              <a:ext uri="{BEBA8EAE-BF5A-486C-A8C5-ECC9F3942E4B}">
                <a14:imgProps xmlns:a14="http://schemas.microsoft.com/office/drawing/2010/main">
                  <a14:imgLayer r:embed="rId20">
                    <a14:imgEffect>
                      <a14:saturation sat="260000"/>
                    </a14:imgEffect>
                    <a14:imgEffect>
                      <a14:brightnessContrast bright="-10000" contrast="62000"/>
                    </a14:imgEffect>
                  </a14:imgLayer>
                </a14:imgProps>
              </a:ext>
            </a:extLst>
          </a:blip>
          <a:stretch>
            <a:fillRect/>
          </a:stretch>
        </p:blipFill>
        <p:spPr>
          <a:xfrm>
            <a:off x="6120585" y="4495460"/>
            <a:ext cx="2687500" cy="2362540"/>
          </a:xfrm>
          <a:prstGeom prst="rect">
            <a:avLst/>
          </a:prstGeom>
          <a:effectLst>
            <a:softEdge rad="254000"/>
          </a:effectLst>
        </p:spPr>
      </p:pic>
      <p:pic>
        <p:nvPicPr>
          <p:cNvPr id="19" name="Image 18"/>
          <p:cNvPicPr>
            <a:picLocks noChangeAspect="1"/>
          </p:cNvPicPr>
          <p:nvPr/>
        </p:nvPicPr>
        <p:blipFill>
          <a:blip r:embed="rId21">
            <a:duotone>
              <a:schemeClr val="accent1">
                <a:shade val="45000"/>
                <a:satMod val="135000"/>
              </a:schemeClr>
              <a:prstClr val="white"/>
            </a:duotone>
            <a:extLst>
              <a:ext uri="{BEBA8EAE-BF5A-486C-A8C5-ECC9F3942E4B}">
                <a14:imgProps xmlns:a14="http://schemas.microsoft.com/office/drawing/2010/main">
                  <a14:imgLayer r:embed="rId22">
                    <a14:imgEffect>
                      <a14:artisticCrisscrossEtching/>
                    </a14:imgEffect>
                    <a14:imgEffect>
                      <a14:colorTemperature colorTemp="3700"/>
                    </a14:imgEffect>
                    <a14:imgEffect>
                      <a14:saturation sat="400000"/>
                    </a14:imgEffect>
                    <a14:imgEffect>
                      <a14:brightnessContrast bright="-14000" contrast="59000"/>
                    </a14:imgEffect>
                  </a14:imgLayer>
                </a14:imgProps>
              </a:ext>
            </a:extLst>
          </a:blip>
          <a:stretch>
            <a:fillRect/>
          </a:stretch>
        </p:blipFill>
        <p:spPr>
          <a:xfrm>
            <a:off x="111360" y="2100301"/>
            <a:ext cx="7498271" cy="2624394"/>
          </a:xfrm>
          <a:prstGeom prst="rect">
            <a:avLst/>
          </a:prstGeom>
          <a:effectLst>
            <a:softEdge rad="368300"/>
          </a:effectLst>
        </p:spPr>
      </p:pic>
      <p:pic>
        <p:nvPicPr>
          <p:cNvPr id="22" name="Image 21"/>
          <p:cNvPicPr>
            <a:picLocks noChangeAspect="1"/>
          </p:cNvPicPr>
          <p:nvPr/>
        </p:nvPicPr>
        <p:blipFill>
          <a:blip r:embed="rId23">
            <a:duotone>
              <a:schemeClr val="accent1">
                <a:shade val="45000"/>
                <a:satMod val="135000"/>
              </a:schemeClr>
              <a:prstClr val="white"/>
            </a:duotone>
            <a:extLst>
              <a:ext uri="{BEBA8EAE-BF5A-486C-A8C5-ECC9F3942E4B}">
                <a14:imgProps xmlns:a14="http://schemas.microsoft.com/office/drawing/2010/main">
                  <a14:imgLayer r:embed="rId24">
                    <a14:imgEffect>
                      <a14:artisticCrisscrossEtching/>
                    </a14:imgEffect>
                    <a14:imgEffect>
                      <a14:colorTemperature colorTemp="10041"/>
                    </a14:imgEffect>
                    <a14:imgEffect>
                      <a14:saturation sat="200000"/>
                    </a14:imgEffect>
                    <a14:imgEffect>
                      <a14:brightnessContrast bright="-19000" contrast="76000"/>
                    </a14:imgEffect>
                  </a14:imgLayer>
                </a14:imgProps>
              </a:ext>
            </a:extLst>
          </a:blip>
          <a:stretch>
            <a:fillRect/>
          </a:stretch>
        </p:blipFill>
        <p:spPr>
          <a:xfrm>
            <a:off x="6985695" y="1001419"/>
            <a:ext cx="2683766" cy="1789177"/>
          </a:xfrm>
          <a:prstGeom prst="rect">
            <a:avLst/>
          </a:prstGeom>
          <a:effectLst>
            <a:softEdge rad="241300"/>
          </a:effectLst>
        </p:spPr>
      </p:pic>
      <p:pic>
        <p:nvPicPr>
          <p:cNvPr id="28" name="Picture 4" descr="Accueil | Horizon-europe.gouv.fr"/>
          <p:cNvPicPr>
            <a:picLocks noChangeAspect="1" noChangeArrowheads="1"/>
          </p:cNvPicPr>
          <p:nvPr/>
        </p:nvPicPr>
        <p:blipFill>
          <a:blip r:embed="rId25" cstate="print">
            <a:duotone>
              <a:schemeClr val="accent1">
                <a:shade val="45000"/>
                <a:satMod val="135000"/>
              </a:schemeClr>
              <a:prstClr val="white"/>
            </a:duotone>
            <a:extLst>
              <a:ext uri="{BEBA8EAE-BF5A-486C-A8C5-ECC9F3942E4B}">
                <a14:imgProps xmlns:a14="http://schemas.microsoft.com/office/drawing/2010/main">
                  <a14:imgLayer r:embed="rId26">
                    <a14:imgEffect>
                      <a14:brightnessContrast bright="5000" contrast="-6000"/>
                    </a14:imgEffect>
                  </a14:imgLayer>
                </a14:imgProps>
              </a:ext>
              <a:ext uri="{28A0092B-C50C-407E-A947-70E740481C1C}">
                <a14:useLocalDpi xmlns:a14="http://schemas.microsoft.com/office/drawing/2010/main" val="0"/>
              </a:ext>
            </a:extLst>
          </a:blip>
          <a:srcRect/>
          <a:stretch>
            <a:fillRect/>
          </a:stretch>
        </p:blipFill>
        <p:spPr bwMode="auto">
          <a:xfrm>
            <a:off x="10254606" y="2897625"/>
            <a:ext cx="1212557" cy="64497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155574" y="2064117"/>
            <a:ext cx="609018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More information</a:t>
            </a:r>
            <a:r>
              <a:rPr kumimoji="0" lang="fr-FR"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7"/>
              </a:rPr>
              <a:t>Thierry.Fusco@onera.fr</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8"/>
              </a:rPr>
              <a:t>Benoit.Neichel@lam.fr</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7" name="Image 2056"/>
          <p:cNvPicPr>
            <a:picLocks noChangeAspect="1"/>
          </p:cNvPicPr>
          <p:nvPr/>
        </p:nvPicPr>
        <p:blipFill>
          <a:blip r:embed="rId29">
            <a:duotone>
              <a:schemeClr val="accent1">
                <a:shade val="45000"/>
                <a:satMod val="135000"/>
              </a:schemeClr>
              <a:prstClr val="white"/>
            </a:duotone>
            <a:extLst>
              <a:ext uri="{BEBA8EAE-BF5A-486C-A8C5-ECC9F3942E4B}">
                <a14:imgProps xmlns:a14="http://schemas.microsoft.com/office/drawing/2010/main">
                  <a14:imgLayer r:embed="rId30">
                    <a14:imgEffect>
                      <a14:colorTemperature colorTemp="9822"/>
                    </a14:imgEffect>
                    <a14:imgEffect>
                      <a14:saturation sat="128000"/>
                    </a14:imgEffect>
                    <a14:imgEffect>
                      <a14:brightnessContrast bright="-33000" contrast="81000"/>
                    </a14:imgEffect>
                  </a14:imgLayer>
                </a14:imgProps>
              </a:ext>
            </a:extLst>
          </a:blip>
          <a:stretch>
            <a:fillRect/>
          </a:stretch>
        </p:blipFill>
        <p:spPr>
          <a:xfrm>
            <a:off x="9496175" y="4258237"/>
            <a:ext cx="2330399" cy="2345055"/>
          </a:xfrm>
          <a:prstGeom prst="rect">
            <a:avLst/>
          </a:prstGeom>
          <a:noFill/>
          <a:ln>
            <a:solidFill>
              <a:schemeClr val="accent1">
                <a:shade val="50000"/>
              </a:schemeClr>
            </a:solidFill>
          </a:ln>
          <a:effectLst>
            <a:softEdge rad="0"/>
          </a:effectLst>
        </p:spPr>
      </p:pic>
      <p:cxnSp>
        <p:nvCxnSpPr>
          <p:cNvPr id="2050" name="Connecteur droit 2049"/>
          <p:cNvCxnSpPr/>
          <p:nvPr/>
        </p:nvCxnSpPr>
        <p:spPr>
          <a:xfrm>
            <a:off x="8801050" y="4502061"/>
            <a:ext cx="685887" cy="210123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8801050" y="3505058"/>
            <a:ext cx="695125" cy="75001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9758548" y="3505058"/>
            <a:ext cx="2068026" cy="74657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3" name="Picture 2">
            <a:extLst>
              <a:ext uri="{FF2B5EF4-FFF2-40B4-BE49-F238E27FC236}">
                <a16:creationId xmlns:a16="http://schemas.microsoft.com/office/drawing/2014/main" id="{EC1BE3FF-B75E-88F9-D46E-F21AA95E3D26}"/>
              </a:ext>
            </a:extLst>
          </p:cNvPr>
          <p:cNvPicPr>
            <a:picLocks noChangeAspect="1" noChangeArrowheads="1"/>
          </p:cNvPicPr>
          <p:nvPr/>
        </p:nvPicPr>
        <p:blipFill>
          <a:blip r:embed="rId31" cstate="print">
            <a:duotone>
              <a:schemeClr val="accent5">
                <a:shade val="45000"/>
                <a:satMod val="135000"/>
              </a:schemeClr>
              <a:prstClr val="white"/>
            </a:duotone>
            <a:extLst>
              <a:ext uri="{BEBA8EAE-BF5A-486C-A8C5-ECC9F3942E4B}">
                <a14:imgProps xmlns:a14="http://schemas.microsoft.com/office/drawing/2010/main">
                  <a14:imgLayer r:embed="rId3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535223" y="2321752"/>
            <a:ext cx="523866" cy="55659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EC1BE3FF-B75E-88F9-D46E-F21AA95E3D26}"/>
              </a:ext>
            </a:extLst>
          </p:cNvPr>
          <p:cNvPicPr>
            <a:picLocks noChangeAspect="1" noChangeArrowheads="1"/>
          </p:cNvPicPr>
          <p:nvPr/>
        </p:nvPicPr>
        <p:blipFill>
          <a:blip r:embed="rId31" cstate="print">
            <a:duotone>
              <a:schemeClr val="accent5">
                <a:shade val="45000"/>
                <a:satMod val="135000"/>
              </a:schemeClr>
              <a:prstClr val="white"/>
            </a:duotone>
            <a:extLst>
              <a:ext uri="{BEBA8EAE-BF5A-486C-A8C5-ECC9F3942E4B}">
                <a14:imgProps xmlns:a14="http://schemas.microsoft.com/office/drawing/2010/main">
                  <a14:imgLayer r:embed="rId3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574150" y="2341034"/>
            <a:ext cx="523866" cy="5565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avefront sensing in the VLT/ELT era, 4th edition (28-30 October 2019) ·  INDICO @ INAF (Indico)"/>
          <p:cNvPicPr>
            <a:picLocks noChangeAspect="1" noChangeArrowheads="1"/>
          </p:cNvPicPr>
          <p:nvPr/>
        </p:nvPicPr>
        <p:blipFill>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68275" y="1574973"/>
            <a:ext cx="757929" cy="59187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4"/>
          <a:stretch>
            <a:fillRect/>
          </a:stretch>
        </p:blipFill>
        <p:spPr>
          <a:xfrm>
            <a:off x="9809118" y="1610173"/>
            <a:ext cx="618408" cy="617377"/>
          </a:xfrm>
          <a:prstGeom prst="rect">
            <a:avLst/>
          </a:prstGeom>
        </p:spPr>
      </p:pic>
    </p:spTree>
    <p:extLst>
      <p:ext uri="{BB962C8B-B14F-4D97-AF65-F5344CB8AC3E}">
        <p14:creationId xmlns:p14="http://schemas.microsoft.com/office/powerpoint/2010/main" val="365619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9963A-897E-4FE7-A711-7E623BC19CA9}"/>
              </a:ext>
            </a:extLst>
          </p:cNvPr>
          <p:cNvSpPr>
            <a:spLocks noGrp="1"/>
          </p:cNvSpPr>
          <p:nvPr>
            <p:ph type="title"/>
          </p:nvPr>
        </p:nvSpPr>
        <p:spPr>
          <a:xfrm>
            <a:off x="355600" y="1"/>
            <a:ext cx="11717867" cy="692695"/>
          </a:xfrm>
        </p:spPr>
        <p:txBody>
          <a:bodyPr/>
          <a:lstStyle/>
          <a:p>
            <a:r>
              <a:rPr lang="fr-FR" dirty="0"/>
              <a:t>Annexe 1 : Optical gains (OG)</a:t>
            </a:r>
          </a:p>
        </p:txBody>
      </p:sp>
      <p:sp>
        <p:nvSpPr>
          <p:cNvPr id="4" name="Espace réservé du numéro de diapositive 3">
            <a:extLst>
              <a:ext uri="{FF2B5EF4-FFF2-40B4-BE49-F238E27FC236}">
                <a16:creationId xmlns:a16="http://schemas.microsoft.com/office/drawing/2014/main" id="{A59B5942-EF28-449B-A95E-CD8D24567421}"/>
              </a:ext>
            </a:extLst>
          </p:cNvPr>
          <p:cNvSpPr>
            <a:spLocks noGrp="1"/>
          </p:cNvSpPr>
          <p:nvPr>
            <p:ph type="sldNum" sz="quarter" idx="10"/>
          </p:nvPr>
        </p:nvSpPr>
        <p:spPr/>
        <p:txBody>
          <a:bodyPr/>
          <a:lstStyle/>
          <a:p>
            <a:pPr>
              <a:defRPr/>
            </a:pPr>
            <a:fld id="{1EEDFC2C-F9B9-0445-A511-DA4552EF3EEB}" type="slidenum">
              <a:rPr lang="fr-FR" smtClean="0"/>
              <a:pPr>
                <a:defRPr/>
              </a:pPr>
              <a:t>16</a:t>
            </a:fld>
            <a:endParaRPr lang="fr-FR"/>
          </a:p>
        </p:txBody>
      </p:sp>
      <mc:AlternateContent xmlns:mc="http://schemas.openxmlformats.org/markup-compatibility/2006" xmlns:a14="http://schemas.microsoft.com/office/drawing/2010/main">
        <mc:Choice Requires="a14">
          <p:sp>
            <p:nvSpPr>
              <p:cNvPr id="5" name="Espace réservé du contenu 2">
                <a:extLst>
                  <a:ext uri="{FF2B5EF4-FFF2-40B4-BE49-F238E27FC236}">
                    <a16:creationId xmlns:a16="http://schemas.microsoft.com/office/drawing/2014/main" id="{E8BCAE26-569B-42A3-A5BD-2661A69D72D9}"/>
                  </a:ext>
                </a:extLst>
              </p:cNvPr>
              <p:cNvSpPr txBox="1"/>
              <p:nvPr/>
            </p:nvSpPr>
            <p:spPr>
              <a:xfrm>
                <a:off x="489897" y="847800"/>
                <a:ext cx="11449272" cy="5400600"/>
              </a:xfrm>
              <a:prstGeom prst="rect">
                <a:avLst/>
              </a:prstGeom>
              <a:noFill/>
              <a:ln cap="flat">
                <a:noFill/>
              </a:ln>
            </p:spPr>
            <p:txBody>
              <a:bodyPr vert="horz" wrap="square" lIns="91440" tIns="45720" rIns="91440" bIns="45720" anchor="t" anchorCtr="0" compatLnSpc="1">
                <a:normAutofit/>
              </a:bodyPr>
              <a:lstStyle/>
              <a:p>
                <a:pPr marL="685800" lvl="1" indent="-228600" fontAlgn="auto" hangingPunct="1">
                  <a:lnSpc>
                    <a:spcPct val="80000"/>
                  </a:lnSpc>
                  <a:spcBef>
                    <a:spcPts val="1000"/>
                  </a:spcBef>
                  <a:spcAft>
                    <a:spcPts val="0"/>
                  </a:spcAft>
                  <a:buSzPct val="100000"/>
                  <a:buFont typeface="Arial" pitchFamily="34"/>
                  <a:buChar char="•"/>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mj-lt"/>
                  </a:rPr>
                  <a:t>Matrix </a:t>
                </a:r>
                <a:r>
                  <a:rPr lang="fr-FR" sz="2000" b="0" i="0" u="none" strike="noStrike" kern="1200" cap="none" spc="0" baseline="0" dirty="0" err="1">
                    <a:solidFill>
                      <a:srgbClr val="000000"/>
                    </a:solidFill>
                    <a:uFillTx/>
                    <a:latin typeface="+mj-lt"/>
                  </a:rPr>
                  <a:t>formalism</a:t>
                </a:r>
                <a:r>
                  <a:rPr lang="fr-FR" sz="2000" b="0" i="0" u="none" strike="noStrike" kern="1200" cap="none" spc="0" baseline="0" dirty="0">
                    <a:solidFill>
                      <a:srgbClr val="000000"/>
                    </a:solidFill>
                    <a:uFillTx/>
                    <a:latin typeface="+mj-lt"/>
                  </a:rPr>
                  <a:t> : </a:t>
                </a:r>
                <a14:m>
                  <m:oMath xmlns:m="http://schemas.openxmlformats.org/officeDocument/2006/math">
                    <m:r>
                      <a:rPr lang="fr-FR" sz="2000">
                        <a:latin typeface="Cambria Math" panose="02040503050406030204" pitchFamily="18" charset="0"/>
                      </a:rPr>
                      <m:t>∆</m:t>
                    </m:r>
                    <m:r>
                      <a:rPr lang="fr-FR" sz="2000" i="1">
                        <a:latin typeface="Cambria Math" panose="02040503050406030204" pitchFamily="18" charset="0"/>
                      </a:rPr>
                      <m:t>𝐼</m:t>
                    </m:r>
                    <m:d>
                      <m:dPr>
                        <m:ctrlPr>
                          <a:rPr lang="fr-FR" sz="2000" i="1">
                            <a:latin typeface="Cambria Math" panose="02040503050406030204" pitchFamily="18" charset="0"/>
                          </a:rPr>
                        </m:ctrlPr>
                      </m:dPr>
                      <m:e>
                        <m:r>
                          <m:rPr>
                            <m:sty m:val="p"/>
                          </m:rPr>
                          <a:rPr lang="fr-FR" sz="2000">
                            <a:latin typeface="Cambria Math" panose="02040503050406030204" pitchFamily="18" charset="0"/>
                          </a:rPr>
                          <m:t>Φ</m:t>
                        </m:r>
                      </m:e>
                    </m:d>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𝐷</m:t>
                        </m:r>
                      </m:e>
                      <m:sub>
                        <m:r>
                          <a:rPr lang="fr-FR" sz="2000" i="1">
                            <a:latin typeface="Cambria Math" panose="02040503050406030204" pitchFamily="18" charset="0"/>
                          </a:rPr>
                          <m:t>𝑐</m:t>
                        </m:r>
                      </m:sub>
                    </m:sSub>
                    <m:r>
                      <m:rPr>
                        <m:sty m:val="p"/>
                      </m:rPr>
                      <a:rPr lang="fr-FR" sz="2000">
                        <a:latin typeface="Cambria Math" panose="02040503050406030204" pitchFamily="18" charset="0"/>
                      </a:rPr>
                      <m:t>Φ</m:t>
                    </m:r>
                    <m:r>
                      <a:rPr lang="fr-FR" sz="2000" b="0" i="0" smtClean="0">
                        <a:latin typeface="Cambria Math" panose="02040503050406030204" pitchFamily="18" charset="0"/>
                      </a:rPr>
                      <m:t> </m:t>
                    </m:r>
                    <m:r>
                      <m:rPr>
                        <m:sty m:val="p"/>
                      </m:rPr>
                      <a:rPr lang="fr-FR" sz="2000" i="0">
                        <a:latin typeface="Cambria Math" panose="02040503050406030204" pitchFamily="18" charset="0"/>
                      </a:rPr>
                      <m:t>if</m:t>
                    </m:r>
                    <m:r>
                      <a:rPr lang="fr-FR" sz="2000" b="0" i="0" smtClean="0">
                        <a:latin typeface="Cambria Math" panose="02040503050406030204" pitchFamily="18" charset="0"/>
                      </a:rPr>
                      <m:t> </m:t>
                    </m:r>
                    <m:r>
                      <m:rPr>
                        <m:sty m:val="p"/>
                      </m:rPr>
                      <a:rPr lang="fr-FR" sz="2000">
                        <a:latin typeface="Cambria Math" panose="02040503050406030204" pitchFamily="18" charset="0"/>
                      </a:rPr>
                      <m:t>Φ</m:t>
                    </m:r>
                    <m:r>
                      <a:rPr lang="fr-FR" sz="2000" i="0">
                        <a:latin typeface="Cambria Math" panose="02040503050406030204" pitchFamily="18" charset="0"/>
                      </a:rPr>
                      <m:t>≪1</m:t>
                    </m:r>
                  </m:oMath>
                </a14:m>
                <a:endParaRPr lang="fr-FR" sz="2000" b="0" i="0" u="none" strike="noStrike" kern="1200" cap="none" spc="0" baseline="0" dirty="0">
                  <a:solidFill>
                    <a:srgbClr val="000000"/>
                  </a:solidFill>
                  <a:uFillTx/>
                  <a:latin typeface="+mj-lt"/>
                </a:endParaRPr>
              </a:p>
              <a:p>
                <a:pPr marL="685800" lvl="1" indent="-228600" fontAlgn="auto" hangingPunct="1">
                  <a:lnSpc>
                    <a:spcPct val="80000"/>
                  </a:lnSpc>
                  <a:spcBef>
                    <a:spcPts val="1000"/>
                  </a:spcBef>
                  <a:spcAft>
                    <a:spcPts val="0"/>
                  </a:spcAft>
                  <a:buSzPct val="100000"/>
                  <a:buFont typeface="Arial" pitchFamily="34"/>
                  <a:buChar char="•"/>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mj-lt"/>
                  </a:rPr>
                  <a:t>For large phase amplitude : </a:t>
                </a:r>
                <a14:m>
                  <m:oMath xmlns:m="http://schemas.openxmlformats.org/officeDocument/2006/math">
                    <m:r>
                      <a:rPr lang="fr-FR" sz="2000">
                        <a:latin typeface="Cambria Math" panose="02040503050406030204" pitchFamily="18" charset="0"/>
                      </a:rPr>
                      <m:t>∆</m:t>
                    </m:r>
                    <m:r>
                      <a:rPr lang="fr-FR" sz="2000" i="1">
                        <a:latin typeface="Cambria Math" panose="02040503050406030204" pitchFamily="18" charset="0"/>
                      </a:rPr>
                      <m:t>𝐼</m:t>
                    </m:r>
                    <m:d>
                      <m:dPr>
                        <m:ctrlPr>
                          <a:rPr lang="fr-FR" sz="2000" i="1">
                            <a:latin typeface="Cambria Math" panose="02040503050406030204" pitchFamily="18" charset="0"/>
                          </a:rPr>
                        </m:ctrlPr>
                      </m:dPr>
                      <m:e>
                        <m:r>
                          <m:rPr>
                            <m:sty m:val="p"/>
                          </m:rPr>
                          <a:rPr lang="fr-FR" sz="2000">
                            <a:latin typeface="Cambria Math" panose="02040503050406030204" pitchFamily="18" charset="0"/>
                          </a:rPr>
                          <m:t>Φ</m:t>
                        </m:r>
                      </m:e>
                    </m:d>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𝐷</m:t>
                        </m:r>
                      </m:e>
                      <m:sub>
                        <m:r>
                          <m:rPr>
                            <m:sty m:val="p"/>
                          </m:rPr>
                          <a:rPr lang="fr-FR" sz="2000">
                            <a:latin typeface="Cambria Math" panose="02040503050406030204" pitchFamily="18" charset="0"/>
                          </a:rPr>
                          <m:t>Φ</m:t>
                        </m:r>
                      </m:sub>
                    </m:sSub>
                    <m:r>
                      <m:rPr>
                        <m:sty m:val="p"/>
                      </m:rPr>
                      <a:rPr lang="fr-FR" sz="2000">
                        <a:latin typeface="Cambria Math" panose="02040503050406030204" pitchFamily="18" charset="0"/>
                      </a:rPr>
                      <m:t>Φ</m:t>
                    </m:r>
                    <m:r>
                      <a:rPr lang="fr-FR" sz="2000" b="0" i="0" smtClean="0">
                        <a:latin typeface="Cambria Math" panose="02040503050406030204" pitchFamily="18" charset="0"/>
                      </a:rPr>
                      <m:t> </m:t>
                    </m:r>
                    <m:r>
                      <m:rPr>
                        <m:sty m:val="p"/>
                      </m:rPr>
                      <a:rPr lang="fr-FR" sz="2000" i="0">
                        <a:latin typeface="Cambria Math" panose="02040503050406030204" pitchFamily="18" charset="0"/>
                      </a:rPr>
                      <m:t>with</m:t>
                    </m:r>
                    <m:r>
                      <a:rPr lang="fr-FR" sz="2000" i="0">
                        <a:latin typeface="Cambria Math" panose="02040503050406030204" pitchFamily="18" charset="0"/>
                      </a:rPr>
                      <m:t> </m:t>
                    </m:r>
                    <m:sSub>
                      <m:sSubPr>
                        <m:ctrlPr>
                          <a:rPr lang="fr-FR" sz="2000" i="1">
                            <a:latin typeface="Cambria Math" panose="02040503050406030204" pitchFamily="18" charset="0"/>
                          </a:rPr>
                        </m:ctrlPr>
                      </m:sSubPr>
                      <m:e>
                        <m:r>
                          <a:rPr lang="fr-FR" sz="2000" i="1">
                            <a:latin typeface="Cambria Math" panose="02040503050406030204" pitchFamily="18" charset="0"/>
                          </a:rPr>
                          <m:t>𝐷</m:t>
                        </m:r>
                      </m:e>
                      <m:sub>
                        <m:r>
                          <m:rPr>
                            <m:sty m:val="p"/>
                          </m:rPr>
                          <a:rPr lang="fr-FR" sz="2000">
                            <a:latin typeface="Cambria Math" panose="02040503050406030204" pitchFamily="18" charset="0"/>
                          </a:rPr>
                          <m:t>Φ</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𝐷</m:t>
                        </m:r>
                      </m:e>
                      <m:sub>
                        <m:r>
                          <a:rPr lang="fr-FR" sz="2000" i="1">
                            <a:latin typeface="Cambria Math" panose="02040503050406030204" pitchFamily="18" charset="0"/>
                          </a:rPr>
                          <m:t>𝑐</m:t>
                        </m:r>
                      </m:sub>
                    </m:sSub>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m:rPr>
                            <m:sty m:val="p"/>
                          </m:rPr>
                          <a:rPr lang="fr-FR" sz="2000">
                            <a:latin typeface="Cambria Math" panose="02040503050406030204" pitchFamily="18" charset="0"/>
                          </a:rPr>
                          <m:t>Φ</m:t>
                        </m:r>
                      </m:sub>
                    </m:sSub>
                  </m:oMath>
                </a14:m>
                <a:endParaRPr lang="fr-FR" sz="2000" b="0" i="0" u="none" strike="noStrike" kern="1200" cap="none" spc="0" baseline="0" dirty="0">
                  <a:solidFill>
                    <a:srgbClr val="000000"/>
                  </a:solidFill>
                  <a:uFillTx/>
                  <a:latin typeface="+mj-lt"/>
                </a:endParaRPr>
              </a:p>
              <a:p>
                <a:pPr marL="685800" lvl="1" indent="-228600" fontAlgn="auto" hangingPunct="1">
                  <a:lnSpc>
                    <a:spcPct val="80000"/>
                  </a:lnSpc>
                  <a:spcBef>
                    <a:spcPts val="1000"/>
                  </a:spcBef>
                  <a:spcAft>
                    <a:spcPts val="0"/>
                  </a:spcAft>
                  <a:buSzPct val="100000"/>
                  <a:buFont typeface="Arial" pitchFamily="34"/>
                  <a:buChar char="•"/>
                  <a:defRPr sz="1800" b="0" i="0" u="none" strike="noStrike" kern="0" cap="none" spc="0" baseline="0">
                    <a:solidFill>
                      <a:srgbClr val="000000"/>
                    </a:solidFill>
                    <a:uFillTx/>
                  </a:defRPr>
                </a:pP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m:rPr>
                            <m:sty m:val="p"/>
                          </m:rPr>
                          <a:rPr lang="fr-FR" sz="2000">
                            <a:latin typeface="Cambria Math" panose="02040503050406030204" pitchFamily="18" charset="0"/>
                          </a:rPr>
                          <m:t>Φ</m:t>
                        </m:r>
                      </m:sub>
                    </m:sSub>
                  </m:oMath>
                </a14:m>
                <a:r>
                  <a:rPr lang="fr-FR" sz="2000" b="0" i="0" u="none" strike="noStrike" kern="1200" cap="none" spc="0" baseline="0" dirty="0">
                    <a:solidFill>
                      <a:srgbClr val="000000"/>
                    </a:solidFill>
                    <a:uFillTx/>
                    <a:latin typeface="+mj-lt"/>
                  </a:rPr>
                  <a:t> the matrix </a:t>
                </a:r>
                <a:r>
                  <a:rPr lang="fr-FR" sz="2000" b="0" i="0" u="none" strike="noStrike" kern="1200" cap="none" spc="0" baseline="0" dirty="0" err="1">
                    <a:solidFill>
                      <a:srgbClr val="000000"/>
                    </a:solidFill>
                    <a:uFillTx/>
                    <a:latin typeface="+mj-lt"/>
                  </a:rPr>
                  <a:t>which</a:t>
                </a:r>
                <a:r>
                  <a:rPr lang="fr-FR" sz="2000" b="0" i="0" u="none" strike="noStrike" kern="1200" cap="none" spc="0" baseline="0" dirty="0">
                    <a:solidFill>
                      <a:srgbClr val="000000"/>
                    </a:solidFill>
                    <a:uFillTx/>
                    <a:latin typeface="+mj-lt"/>
                  </a:rPr>
                  <a:t> </a:t>
                </a:r>
                <a:r>
                  <a:rPr lang="fr-FR" sz="2000" b="0" i="0" u="none" strike="noStrike" kern="1200" cap="none" spc="0" baseline="0" dirty="0" err="1">
                    <a:solidFill>
                      <a:srgbClr val="000000"/>
                    </a:solidFill>
                    <a:uFillTx/>
                    <a:latin typeface="+mj-lt"/>
                  </a:rPr>
                  <a:t>describes</a:t>
                </a:r>
                <a:r>
                  <a:rPr lang="fr-FR" sz="2000" b="0" i="0" u="none" strike="noStrike" kern="1200" cap="none" spc="0" baseline="0" dirty="0">
                    <a:solidFill>
                      <a:srgbClr val="000000"/>
                    </a:solidFill>
                    <a:uFillTx/>
                    <a:latin typeface="+mj-lt"/>
                  </a:rPr>
                  <a:t> the non </a:t>
                </a:r>
                <a:r>
                  <a:rPr lang="fr-FR" sz="2000" b="0" i="0" u="none" strike="noStrike" kern="1200" cap="none" spc="0" baseline="0" dirty="0" err="1">
                    <a:solidFill>
                      <a:srgbClr val="000000"/>
                    </a:solidFill>
                    <a:uFillTx/>
                    <a:latin typeface="+mj-lt"/>
                  </a:rPr>
                  <a:t>linear</a:t>
                </a:r>
                <a:r>
                  <a:rPr lang="fr-FR" sz="2000" b="0" i="0" u="none" strike="noStrike" kern="1200" cap="none" spc="0" baseline="0" dirty="0">
                    <a:solidFill>
                      <a:srgbClr val="000000"/>
                    </a:solidFill>
                    <a:uFillTx/>
                    <a:latin typeface="+mj-lt"/>
                  </a:rPr>
                  <a:t> </a:t>
                </a:r>
                <a:r>
                  <a:rPr lang="fr-FR" sz="2000" b="0" i="0" u="none" strike="noStrike" kern="1200" cap="none" spc="0" baseline="0" dirty="0" err="1">
                    <a:solidFill>
                      <a:srgbClr val="000000"/>
                    </a:solidFill>
                    <a:uFillTx/>
                    <a:latin typeface="+mj-lt"/>
                  </a:rPr>
                  <a:t>regime</a:t>
                </a:r>
                <a:r>
                  <a:rPr lang="fr-FR" sz="2000" b="0" i="0" u="none" strike="noStrike" kern="1200" cap="none" spc="0" baseline="0" dirty="0">
                    <a:solidFill>
                      <a:srgbClr val="000000"/>
                    </a:solidFill>
                    <a:uFillTx/>
                    <a:latin typeface="+mj-lt"/>
                  </a:rPr>
                  <a:t>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m:rPr>
                            <m:sty m:val="p"/>
                          </m:rPr>
                          <a:rPr lang="fr-FR" sz="2000">
                            <a:latin typeface="Cambria Math" panose="02040503050406030204" pitchFamily="18" charset="0"/>
                          </a:rPr>
                          <m:t>Φ</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sSubSup>
                          <m:sSubSupPr>
                            <m:ctrlPr>
                              <a:rPr lang="fr-FR" sz="2000" i="1" smtClean="0">
                                <a:latin typeface="Cambria Math" panose="02040503050406030204" pitchFamily="18" charset="0"/>
                              </a:rPr>
                            </m:ctrlPr>
                          </m:sSubSupPr>
                          <m:e>
                            <m:r>
                              <a:rPr lang="fr-FR" sz="2000" b="0" i="1" smtClean="0">
                                <a:latin typeface="Cambria Math" panose="02040503050406030204" pitchFamily="18" charset="0"/>
                              </a:rPr>
                              <m:t>𝐷</m:t>
                            </m:r>
                          </m:e>
                          <m:sub>
                            <m:r>
                              <a:rPr lang="fr-FR" sz="2000" b="0" i="1" smtClean="0">
                                <a:latin typeface="Cambria Math" panose="02040503050406030204" pitchFamily="18" charset="0"/>
                              </a:rPr>
                              <m:t>𝑐</m:t>
                            </m:r>
                          </m:sub>
                          <m:sup>
                            <m:r>
                              <a:rPr lang="fr-FR" sz="2000" i="1" smtClean="0">
                                <a:latin typeface="Cambria Math" panose="02040503050406030204" pitchFamily="18" charset="0"/>
                                <a:ea typeface="Cambria Math" panose="02040503050406030204" pitchFamily="18" charset="0"/>
                              </a:rPr>
                              <m:t>†</m:t>
                            </m:r>
                          </m:sup>
                        </m:sSubSup>
                        <m:r>
                          <a:rPr lang="fr-FR" sz="2000" i="1">
                            <a:latin typeface="Cambria Math" panose="02040503050406030204" pitchFamily="18" charset="0"/>
                          </a:rPr>
                          <m:t>𝐷</m:t>
                        </m:r>
                      </m:e>
                      <m:sub>
                        <m:r>
                          <m:rPr>
                            <m:sty m:val="p"/>
                          </m:rPr>
                          <a:rPr lang="fr-FR" sz="2000">
                            <a:latin typeface="Cambria Math" panose="02040503050406030204" pitchFamily="18" charset="0"/>
                          </a:rPr>
                          <m:t>Φ</m:t>
                        </m:r>
                      </m:sub>
                    </m:sSub>
                  </m:oMath>
                </a14:m>
                <a:endParaRPr lang="fr-FR" sz="2000" b="0" i="0" u="none" strike="noStrike" kern="1200" cap="none" spc="0" baseline="0" dirty="0">
                  <a:solidFill>
                    <a:srgbClr val="000000"/>
                  </a:solidFill>
                  <a:uFillTx/>
                  <a:latin typeface="+mj-lt"/>
                </a:endParaRPr>
              </a:p>
              <a:p>
                <a:pPr lvl="1" fontAlgn="auto" hangingPunct="1">
                  <a:lnSpc>
                    <a:spcPct val="80000"/>
                  </a:lnSpc>
                  <a:spcBef>
                    <a:spcPts val="1000"/>
                  </a:spcBef>
                  <a:spcAft>
                    <a:spcPts val="0"/>
                  </a:spcAf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mj-lt"/>
                </a:endParaRPr>
              </a:p>
              <a:p>
                <a:pPr lvl="1" fontAlgn="auto" hangingPunct="1">
                  <a:lnSpc>
                    <a:spcPct val="80000"/>
                  </a:lnSpc>
                  <a:spcBef>
                    <a:spcPts val="1000"/>
                  </a:spcBef>
                  <a:spcAft>
                    <a:spcPts val="0"/>
                  </a:spcAf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mj-lt"/>
                  </a:rPr>
                  <a:t>Reconstruction of the phase :</a:t>
                </a:r>
              </a:p>
              <a:p>
                <a:pPr lvl="1" fontAlgn="auto" hangingPunct="1">
                  <a:lnSpc>
                    <a:spcPct val="90000"/>
                  </a:lnSpc>
                  <a:spcBef>
                    <a:spcPts val="1000"/>
                  </a:spcBef>
                  <a:spcAft>
                    <a:spcPts val="0"/>
                  </a:spcAf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fr-FR" sz="2000">
                          <a:latin typeface="Cambria Math" panose="02040503050406030204" pitchFamily="18" charset="0"/>
                        </a:rPr>
                        <m:t>∆</m:t>
                      </m:r>
                      <m:r>
                        <a:rPr lang="fr-FR" sz="2000" i="1">
                          <a:latin typeface="Cambria Math" panose="02040503050406030204" pitchFamily="18" charset="0"/>
                        </a:rPr>
                        <m:t>𝐼</m:t>
                      </m:r>
                      <m:d>
                        <m:dPr>
                          <m:ctrlPr>
                            <a:rPr lang="fr-FR" sz="2000" i="1">
                              <a:latin typeface="Cambria Math" panose="02040503050406030204" pitchFamily="18" charset="0"/>
                            </a:rPr>
                          </m:ctrlPr>
                        </m:dPr>
                        <m:e>
                          <m:r>
                            <m:rPr>
                              <m:sty m:val="p"/>
                            </m:rPr>
                            <a:rPr lang="fr-FR" sz="2000">
                              <a:latin typeface="Cambria Math" panose="02040503050406030204" pitchFamily="18" charset="0"/>
                            </a:rPr>
                            <m:t>Φ</m:t>
                          </m:r>
                        </m:e>
                      </m:d>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𝐷</m:t>
                          </m:r>
                        </m:e>
                        <m:sub>
                          <m:r>
                            <m:rPr>
                              <m:sty m:val="p"/>
                            </m:rPr>
                            <a:rPr lang="fr-FR" sz="2000">
                              <a:latin typeface="Cambria Math" panose="02040503050406030204" pitchFamily="18" charset="0"/>
                            </a:rPr>
                            <m:t>Φ</m:t>
                          </m:r>
                        </m:sub>
                      </m:sSub>
                      <m:r>
                        <m:rPr>
                          <m:sty m:val="p"/>
                        </m:rPr>
                        <a:rPr lang="fr-FR" sz="2000">
                          <a:latin typeface="Cambria Math" panose="02040503050406030204" pitchFamily="18" charset="0"/>
                        </a:rPr>
                        <m:t>Φ</m:t>
                      </m:r>
                    </m:oMath>
                  </m:oMathPara>
                </a14:m>
                <a:endParaRPr lang="fr-FR" sz="2000" b="0" i="0" u="none" strike="noStrike" kern="1200" cap="none" spc="0" baseline="0" dirty="0">
                  <a:solidFill>
                    <a:srgbClr val="000000"/>
                  </a:solidFill>
                  <a:uFillTx/>
                  <a:latin typeface="+mj-lt"/>
                </a:endParaRPr>
              </a:p>
              <a:p>
                <a:pPr lvl="1" fontAlgn="auto" hangingPunct="1">
                  <a:lnSpc>
                    <a:spcPct val="90000"/>
                  </a:lnSpc>
                  <a:spcBef>
                    <a:spcPts val="1000"/>
                  </a:spcBef>
                  <a:spcAft>
                    <a:spcPts val="0"/>
                  </a:spcAf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fr-FR" sz="2000">
                          <a:latin typeface="Cambria Math" panose="02040503050406030204" pitchFamily="18" charset="0"/>
                        </a:rPr>
                        <m:t>∆</m:t>
                      </m:r>
                      <m:r>
                        <a:rPr lang="fr-FR" sz="2000" i="1">
                          <a:latin typeface="Cambria Math" panose="02040503050406030204" pitchFamily="18" charset="0"/>
                        </a:rPr>
                        <m:t>𝐼</m:t>
                      </m:r>
                      <m:d>
                        <m:dPr>
                          <m:ctrlPr>
                            <a:rPr lang="fr-FR" sz="2000" i="1">
                              <a:latin typeface="Cambria Math" panose="02040503050406030204" pitchFamily="18" charset="0"/>
                            </a:rPr>
                          </m:ctrlPr>
                        </m:dPr>
                        <m:e>
                          <m:r>
                            <m:rPr>
                              <m:sty m:val="p"/>
                            </m:rPr>
                            <a:rPr lang="fr-FR" sz="2000">
                              <a:latin typeface="Cambria Math" panose="02040503050406030204" pitchFamily="18" charset="0"/>
                            </a:rPr>
                            <m:t>Φ</m:t>
                          </m:r>
                        </m:e>
                      </m:d>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𝐷</m:t>
                          </m:r>
                        </m:e>
                        <m:sub>
                          <m:r>
                            <a:rPr lang="fr-FR" sz="2000" i="1">
                              <a:latin typeface="Cambria Math" panose="02040503050406030204" pitchFamily="18" charset="0"/>
                            </a:rPr>
                            <m:t>𝑐</m:t>
                          </m:r>
                        </m:sub>
                      </m:sSub>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m:rPr>
                              <m:sty m:val="p"/>
                            </m:rPr>
                            <a:rPr lang="fr-FR" sz="2000">
                              <a:latin typeface="Cambria Math" panose="02040503050406030204" pitchFamily="18" charset="0"/>
                            </a:rPr>
                            <m:t>Φ</m:t>
                          </m:r>
                        </m:sub>
                      </m:sSub>
                      <m:r>
                        <m:rPr>
                          <m:sty m:val="p"/>
                        </m:rPr>
                        <a:rPr lang="fr-FR" sz="2000">
                          <a:latin typeface="Cambria Math" panose="02040503050406030204" pitchFamily="18" charset="0"/>
                        </a:rPr>
                        <m:t>Φ</m:t>
                      </m:r>
                    </m:oMath>
                  </m:oMathPara>
                </a14:m>
                <a:endParaRPr lang="fr-FR" sz="2000" b="0" i="0" u="none" strike="noStrike" kern="1200" cap="none" spc="0" baseline="0" dirty="0">
                  <a:solidFill>
                    <a:srgbClr val="000000"/>
                  </a:solidFill>
                  <a:uFillTx/>
                  <a:latin typeface="+mj-lt"/>
                </a:endParaRPr>
              </a:p>
              <a:p>
                <a:pPr lvl="1" fontAlgn="auto" hangingPunct="1">
                  <a:lnSpc>
                    <a:spcPct val="80000"/>
                  </a:lnSpc>
                  <a:spcBef>
                    <a:spcPts val="1000"/>
                  </a:spcBef>
                  <a:spcAft>
                    <a:spcPts val="0"/>
                  </a:spcAf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mj-lt"/>
                  </a:rPr>
                  <a:t>By </a:t>
                </a:r>
                <a:r>
                  <a:rPr lang="fr-FR" sz="2000" b="0" i="0" u="none" strike="noStrike" kern="1200" cap="none" spc="0" baseline="0" dirty="0" err="1">
                    <a:solidFill>
                      <a:srgbClr val="000000"/>
                    </a:solidFill>
                    <a:uFillTx/>
                    <a:latin typeface="+mj-lt"/>
                  </a:rPr>
                  <a:t>using</a:t>
                </a:r>
                <a:r>
                  <a:rPr lang="fr-FR" sz="2000" b="0" i="0" u="none" strike="noStrike" kern="1200" cap="none" spc="0" baseline="0" dirty="0">
                    <a:solidFill>
                      <a:srgbClr val="000000"/>
                    </a:solidFill>
                    <a:uFillTx/>
                    <a:latin typeface="+mj-lt"/>
                  </a:rPr>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𝑀</m:t>
                        </m:r>
                      </m:e>
                      <m:sub>
                        <m:r>
                          <a:rPr lang="fr-FR" sz="2000" i="1">
                            <a:latin typeface="Cambria Math" panose="02040503050406030204" pitchFamily="18" charset="0"/>
                          </a:rPr>
                          <m:t>𝑐𝑜𝑚</m:t>
                        </m:r>
                      </m:sub>
                    </m:sSub>
                  </m:oMath>
                </a14:m>
                <a:r>
                  <a:rPr lang="fr-FR" sz="2000" b="0" i="0" u="none" strike="noStrike" kern="1200" cap="none" spc="0" baseline="0" dirty="0">
                    <a:solidFill>
                      <a:srgbClr val="000000"/>
                    </a:solidFill>
                    <a:uFillTx/>
                    <a:latin typeface="+mj-lt"/>
                  </a:rPr>
                  <a:t> </a:t>
                </a:r>
                <a:r>
                  <a:rPr lang="fr-FR" sz="2000" b="0" i="0" u="none" strike="noStrike" kern="1200" cap="none" spc="0" baseline="0" dirty="0" err="1">
                    <a:solidFill>
                      <a:srgbClr val="000000"/>
                    </a:solidFill>
                    <a:uFillTx/>
                    <a:latin typeface="+mj-lt"/>
                  </a:rPr>
                  <a:t>computed</a:t>
                </a:r>
                <a:r>
                  <a:rPr lang="fr-FR" sz="2000" b="0" i="0" u="none" strike="noStrike" kern="1200" cap="none" spc="0" baseline="0" dirty="0">
                    <a:solidFill>
                      <a:srgbClr val="000000"/>
                    </a:solidFill>
                    <a:uFillTx/>
                    <a:latin typeface="+mj-lt"/>
                  </a:rPr>
                  <a:t> </a:t>
                </a:r>
                <a:r>
                  <a:rPr lang="fr-FR" sz="2000" b="0" i="0" u="none" strike="noStrike" kern="1200" cap="none" spc="0" baseline="0" dirty="0" err="1">
                    <a:solidFill>
                      <a:srgbClr val="000000"/>
                    </a:solidFill>
                    <a:uFillTx/>
                    <a:latin typeface="+mj-lt"/>
                  </a:rPr>
                  <a:t>during</a:t>
                </a:r>
                <a:r>
                  <a:rPr lang="fr-FR" sz="2000" b="0" i="0" u="none" strike="noStrike" kern="1200" cap="none" spc="0" baseline="0" dirty="0">
                    <a:solidFill>
                      <a:srgbClr val="000000"/>
                    </a:solidFill>
                    <a:uFillTx/>
                    <a:latin typeface="+mj-lt"/>
                  </a:rPr>
                  <a:t> the calibration </a:t>
                </a:r>
                <a:r>
                  <a:rPr lang="fr-FR" sz="2000" b="0" i="0" u="none" strike="noStrike" kern="1200" cap="none" spc="0" baseline="0" dirty="0" err="1">
                    <a:solidFill>
                      <a:srgbClr val="000000"/>
                    </a:solidFill>
                    <a:uFillTx/>
                    <a:latin typeface="+mj-lt"/>
                  </a:rPr>
                  <a:t>we</a:t>
                </a:r>
                <a:r>
                  <a:rPr lang="fr-FR" sz="2000" b="0" i="0" u="none" strike="noStrike" kern="1200" cap="none" spc="0" baseline="0" dirty="0">
                    <a:solidFill>
                      <a:srgbClr val="000000"/>
                    </a:solidFill>
                    <a:uFillTx/>
                    <a:latin typeface="+mj-lt"/>
                  </a:rPr>
                  <a:t> have :</a:t>
                </a:r>
              </a:p>
              <a:p>
                <a:pPr lvl="1" fontAlgn="auto" hangingPunct="1">
                  <a:lnSpc>
                    <a:spcPct val="90000"/>
                  </a:lnSpc>
                  <a:spcBef>
                    <a:spcPts val="1000"/>
                  </a:spcBef>
                  <a:spcAft>
                    <a:spcPts val="0"/>
                  </a:spcAf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acc>
                        <m:accPr>
                          <m:chr m:val="̂"/>
                          <m:ctrlPr>
                            <a:rPr lang="fr-FR" sz="2000" i="1" smtClean="0">
                              <a:latin typeface="Cambria Math" panose="02040503050406030204" pitchFamily="18" charset="0"/>
                            </a:rPr>
                          </m:ctrlPr>
                        </m:accPr>
                        <m:e>
                          <m:r>
                            <m:rPr>
                              <m:sty m:val="p"/>
                            </m:rPr>
                            <a:rPr lang="fr-FR" sz="2000">
                              <a:latin typeface="Cambria Math" panose="02040503050406030204" pitchFamily="18" charset="0"/>
                            </a:rPr>
                            <m:t>Φ</m:t>
                          </m:r>
                        </m:e>
                      </m:acc>
                      <m:r>
                        <a:rPr lang="fr-FR" sz="2000" i="0">
                          <a:latin typeface="Cambria Math" panose="02040503050406030204" pitchFamily="18" charset="0"/>
                        </a:rPr>
                        <m:t>=</m:t>
                      </m:r>
                      <m:sSubSup>
                        <m:sSubSupPr>
                          <m:ctrlPr>
                            <a:rPr lang="fr-FR" sz="2000" i="1">
                              <a:latin typeface="Cambria Math" panose="02040503050406030204" pitchFamily="18" charset="0"/>
                            </a:rPr>
                          </m:ctrlPr>
                        </m:sSubSupPr>
                        <m:e>
                          <m:r>
                            <a:rPr lang="fr-FR" sz="2000" b="0" i="1">
                              <a:latin typeface="Cambria Math" panose="02040503050406030204" pitchFamily="18" charset="0"/>
                            </a:rPr>
                            <m:t>𝐷</m:t>
                          </m:r>
                        </m:e>
                        <m:sub>
                          <m:r>
                            <a:rPr lang="fr-FR" sz="2000" b="0" i="1">
                              <a:latin typeface="Cambria Math" panose="02040503050406030204" pitchFamily="18" charset="0"/>
                            </a:rPr>
                            <m:t>𝑐</m:t>
                          </m:r>
                        </m:sub>
                        <m:sup>
                          <m:r>
                            <a:rPr lang="fr-FR" sz="2000" i="1">
                              <a:latin typeface="Cambria Math" panose="02040503050406030204" pitchFamily="18" charset="0"/>
                              <a:ea typeface="Cambria Math" panose="02040503050406030204" pitchFamily="18" charset="0"/>
                            </a:rPr>
                            <m:t>†</m:t>
                          </m:r>
                        </m:sup>
                      </m:sSubSup>
                      <m:sSub>
                        <m:sSubPr>
                          <m:ctrlPr>
                            <a:rPr lang="fr-FR" sz="2000" i="1">
                              <a:latin typeface="Cambria Math" panose="02040503050406030204" pitchFamily="18" charset="0"/>
                            </a:rPr>
                          </m:ctrlPr>
                        </m:sSubPr>
                        <m:e>
                          <m:r>
                            <a:rPr lang="fr-FR" sz="2000" i="1">
                              <a:latin typeface="Cambria Math" panose="02040503050406030204" pitchFamily="18" charset="0"/>
                            </a:rPr>
                            <m:t>𝐷</m:t>
                          </m:r>
                        </m:e>
                        <m:sub>
                          <m:r>
                            <a:rPr lang="fr-FR" sz="2000" i="1">
                              <a:latin typeface="Cambria Math" panose="02040503050406030204" pitchFamily="18" charset="0"/>
                            </a:rPr>
                            <m:t>𝑐</m:t>
                          </m:r>
                        </m:sub>
                      </m:sSub>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m:rPr>
                              <m:sty m:val="p"/>
                            </m:rPr>
                            <a:rPr lang="fr-FR" sz="2000">
                              <a:latin typeface="Cambria Math" panose="02040503050406030204" pitchFamily="18" charset="0"/>
                            </a:rPr>
                            <m:t>Φ</m:t>
                          </m:r>
                        </m:sub>
                      </m:sSub>
                      <m:r>
                        <m:rPr>
                          <m:sty m:val="p"/>
                        </m:rPr>
                        <a:rPr lang="fr-FR" sz="2000">
                          <a:latin typeface="Cambria Math" panose="02040503050406030204" pitchFamily="18" charset="0"/>
                        </a:rPr>
                        <m:t>Φ</m:t>
                      </m:r>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m:rPr>
                              <m:sty m:val="p"/>
                            </m:rPr>
                            <a:rPr lang="fr-FR" sz="2000">
                              <a:latin typeface="Cambria Math" panose="02040503050406030204" pitchFamily="18" charset="0"/>
                            </a:rPr>
                            <m:t>Φ</m:t>
                          </m:r>
                        </m:sub>
                      </m:sSub>
                      <m:r>
                        <m:rPr>
                          <m:sty m:val="p"/>
                        </m:rPr>
                        <a:rPr lang="fr-FR" sz="2000">
                          <a:latin typeface="Cambria Math" panose="02040503050406030204" pitchFamily="18" charset="0"/>
                        </a:rPr>
                        <m:t>Φ</m:t>
                      </m:r>
                    </m:oMath>
                  </m:oMathPara>
                </a14:m>
                <a:endParaRPr lang="fr-FR" sz="2000" b="0" i="0" u="none" strike="noStrike" kern="0" cap="none" spc="0" baseline="0" dirty="0">
                  <a:solidFill>
                    <a:srgbClr val="000000"/>
                  </a:solidFill>
                  <a:uFillTx/>
                  <a:latin typeface="+mj-lt"/>
                </a:endParaRPr>
              </a:p>
              <a:p>
                <a:pPr marL="800100" lvl="1" indent="-342900" fontAlgn="auto" hangingPunct="1">
                  <a:lnSpc>
                    <a:spcPct val="90000"/>
                  </a:lnSpc>
                  <a:spcBef>
                    <a:spcPts val="1000"/>
                  </a:spcBef>
                  <a:spcAft>
                    <a:spcPts val="0"/>
                  </a:spcAft>
                  <a:buFont typeface="Arial" panose="020B0604020202020204" pitchFamily="34" charset="0"/>
                  <a:buChar char="•"/>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mj-lt"/>
                </a:endParaRPr>
              </a:p>
              <a:p>
                <a:pPr marL="800100" lvl="1" indent="-342900" fontAlgn="auto" hangingPunct="1">
                  <a:lnSpc>
                    <a:spcPct val="90000"/>
                  </a:lnSpc>
                  <a:spcBef>
                    <a:spcPts val="1000"/>
                  </a:spcBef>
                  <a:spcAft>
                    <a:spcPts val="0"/>
                  </a:spcAft>
                  <a:buFont typeface="Arial" panose="020B0604020202020204" pitchFamily="34" charset="0"/>
                  <a:buChar char="•"/>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mj-lt"/>
                  </a:rPr>
                  <a:t>The </a:t>
                </a:r>
                <a:r>
                  <a:rPr lang="fr-FR" sz="2000" b="0" i="0" u="none" strike="noStrike" kern="1200" cap="none" spc="0" baseline="0" dirty="0" err="1">
                    <a:solidFill>
                      <a:srgbClr val="000000"/>
                    </a:solidFill>
                    <a:uFillTx/>
                    <a:latin typeface="+mj-lt"/>
                  </a:rPr>
                  <a:t>optical</a:t>
                </a:r>
                <a:r>
                  <a:rPr lang="fr-FR" sz="2000" b="0" i="0" u="none" strike="noStrike" kern="1200" cap="none" spc="0" baseline="0" dirty="0">
                    <a:solidFill>
                      <a:srgbClr val="000000"/>
                    </a:solidFill>
                    <a:uFillTx/>
                    <a:latin typeface="+mj-lt"/>
                  </a:rPr>
                  <a:t> gain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𝑔</m:t>
                        </m:r>
                      </m:e>
                      <m:sub>
                        <m:r>
                          <a:rPr lang="fr-FR" sz="2000" i="1">
                            <a:latin typeface="Cambria Math" panose="02040503050406030204" pitchFamily="18" charset="0"/>
                          </a:rPr>
                          <m:t>𝑖</m:t>
                        </m:r>
                      </m:sub>
                    </m:sSub>
                  </m:oMath>
                </a14:m>
                <a:r>
                  <a:rPr lang="fr-FR" sz="2000" b="0" i="0" u="none" strike="noStrike" kern="1200" cap="none" spc="0" baseline="0" dirty="0">
                    <a:solidFill>
                      <a:srgbClr val="000000"/>
                    </a:solidFill>
                    <a:uFillTx/>
                    <a:latin typeface="+mj-lt"/>
                  </a:rPr>
                  <a:t> are on the diagonal of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m:rPr>
                            <m:sty m:val="p"/>
                          </m:rPr>
                          <a:rPr lang="fr-FR" sz="2000">
                            <a:latin typeface="Cambria Math" panose="02040503050406030204" pitchFamily="18" charset="0"/>
                          </a:rPr>
                          <m:t>Φ</m:t>
                        </m:r>
                      </m:sub>
                    </m:sSub>
                  </m:oMath>
                </a14:m>
                <a:endParaRPr lang="fr-FR" sz="2000" b="0" i="0" u="none" strike="noStrike" kern="1200" cap="none" spc="0" baseline="0" dirty="0">
                  <a:solidFill>
                    <a:srgbClr val="000000"/>
                  </a:solidFill>
                  <a:uFillTx/>
                  <a:latin typeface="+mj-lt"/>
                </a:endParaRPr>
              </a:p>
              <a:p>
                <a:pPr marL="914400" lvl="1" indent="-457200" fontAlgn="auto" hangingPunct="1">
                  <a:lnSpc>
                    <a:spcPct val="90000"/>
                  </a:lnSpc>
                  <a:spcBef>
                    <a:spcPts val="1000"/>
                  </a:spcBef>
                  <a:spcAft>
                    <a:spcPts val="0"/>
                  </a:spcAft>
                  <a:buSzPct val="100000"/>
                  <a:buFont typeface="Arial" pitchFamily="34"/>
                  <a:buChar char="•"/>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mj-lt"/>
                  </a:rPr>
                  <a:t>Diagonal approximation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𝑔</m:t>
                        </m:r>
                      </m:e>
                      <m:sub>
                        <m:r>
                          <a:rPr lang="fr-FR" sz="2000" i="1">
                            <a:latin typeface="Cambria Math" panose="02040503050406030204" pitchFamily="18" charset="0"/>
                          </a:rPr>
                          <m:t>𝑖</m:t>
                        </m:r>
                      </m:sub>
                    </m:sSub>
                    <m:r>
                      <a:rPr lang="fr-FR" sz="2000" i="0">
                        <a:latin typeface="Cambria Math" panose="02040503050406030204" pitchFamily="18" charset="0"/>
                      </a:rPr>
                      <m:t>=</m:t>
                    </m:r>
                    <m:f>
                      <m:fPr>
                        <m:ctrlPr>
                          <a:rPr lang="fr-FR" sz="2000" i="1">
                            <a:latin typeface="Cambria Math" panose="02040503050406030204" pitchFamily="18" charset="0"/>
                          </a:rPr>
                        </m:ctrlPr>
                      </m:fPr>
                      <m:num>
                        <m:d>
                          <m:dPr>
                            <m:begChr m:val="⟨"/>
                            <m:endChr m:val="⟩"/>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𝛿</m:t>
                                </m:r>
                                <m:r>
                                  <a:rPr lang="fr-FR" sz="2000" i="1">
                                    <a:latin typeface="Cambria Math" panose="02040503050406030204" pitchFamily="18" charset="0"/>
                                  </a:rPr>
                                  <m:t>𝐼</m:t>
                                </m:r>
                              </m:e>
                              <m:sub>
                                <m:r>
                                  <a:rPr lang="fr-FR" sz="2000" i="1">
                                    <a:latin typeface="Cambria Math" panose="02040503050406030204" pitchFamily="18" charset="0"/>
                                  </a:rPr>
                                  <m:t>𝑟𝑒𝑠</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m:rPr>
                                    <m:sty m:val="p"/>
                                  </m:rPr>
                                  <a:rPr lang="fr-FR" sz="2000">
                                    <a:latin typeface="Cambria Math" panose="02040503050406030204" pitchFamily="18" charset="0"/>
                                  </a:rPr>
                                  <m:t>Φ</m:t>
                                </m:r>
                              </m:e>
                              <m:sub>
                                <m:r>
                                  <a:rPr lang="fr-FR" sz="2000" i="1">
                                    <a:latin typeface="Cambria Math" panose="02040503050406030204" pitchFamily="18" charset="0"/>
                                  </a:rPr>
                                  <m:t>𝑖</m:t>
                                </m:r>
                              </m:sub>
                            </m:sSub>
                            <m:r>
                              <a:rPr lang="fr-FR" sz="2000" i="0">
                                <a:latin typeface="Cambria Math" panose="02040503050406030204" pitchFamily="18" charset="0"/>
                              </a:rPr>
                              <m:t>)</m:t>
                            </m:r>
                          </m:e>
                          <m:e>
                            <m:sSub>
                              <m:sSubPr>
                                <m:ctrlPr>
                                  <a:rPr lang="fr-FR" sz="2000" i="1">
                                    <a:latin typeface="Cambria Math" panose="02040503050406030204" pitchFamily="18" charset="0"/>
                                  </a:rPr>
                                </m:ctrlPr>
                              </m:sSubPr>
                              <m:e>
                                <m:r>
                                  <a:rPr lang="fr-FR" sz="2000" i="1">
                                    <a:latin typeface="Cambria Math" panose="02040503050406030204" pitchFamily="18" charset="0"/>
                                  </a:rPr>
                                  <m:t>𝛿</m:t>
                                </m:r>
                                <m:r>
                                  <a:rPr lang="fr-FR" sz="2000" i="1">
                                    <a:latin typeface="Cambria Math" panose="02040503050406030204" pitchFamily="18" charset="0"/>
                                  </a:rPr>
                                  <m:t>𝐼</m:t>
                                </m:r>
                              </m:e>
                              <m:sub>
                                <m:r>
                                  <a:rPr lang="fr-FR" sz="2000" i="1">
                                    <a:latin typeface="Cambria Math" panose="02040503050406030204" pitchFamily="18" charset="0"/>
                                  </a:rPr>
                                  <m:t>𝑐</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m:rPr>
                                    <m:sty m:val="p"/>
                                  </m:rPr>
                                  <a:rPr lang="fr-FR" sz="2000">
                                    <a:latin typeface="Cambria Math" panose="02040503050406030204" pitchFamily="18" charset="0"/>
                                  </a:rPr>
                                  <m:t>Φ</m:t>
                                </m:r>
                              </m:e>
                              <m:sub>
                                <m:r>
                                  <a:rPr lang="fr-FR" sz="2000" i="1">
                                    <a:latin typeface="Cambria Math" panose="02040503050406030204" pitchFamily="18" charset="0"/>
                                  </a:rPr>
                                  <m:t>𝑖</m:t>
                                </m:r>
                              </m:sub>
                            </m:sSub>
                            <m:r>
                              <a:rPr lang="fr-FR" sz="2000" i="0">
                                <a:latin typeface="Cambria Math" panose="02040503050406030204" pitchFamily="18" charset="0"/>
                              </a:rPr>
                              <m:t>)</m:t>
                            </m:r>
                          </m:e>
                        </m:d>
                      </m:num>
                      <m:den>
                        <m:d>
                          <m:dPr>
                            <m:begChr m:val="⟨"/>
                            <m:endChr m:val="⟩"/>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𝛿</m:t>
                                </m:r>
                                <m:r>
                                  <a:rPr lang="fr-FR" sz="2000" i="1">
                                    <a:latin typeface="Cambria Math" panose="02040503050406030204" pitchFamily="18" charset="0"/>
                                  </a:rPr>
                                  <m:t>𝐼</m:t>
                                </m:r>
                              </m:e>
                              <m:sub>
                                <m:r>
                                  <a:rPr lang="fr-FR" sz="2000" i="1">
                                    <a:latin typeface="Cambria Math" panose="02040503050406030204" pitchFamily="18" charset="0"/>
                                  </a:rPr>
                                  <m:t>𝑐</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m:rPr>
                                    <m:sty m:val="p"/>
                                  </m:rPr>
                                  <a:rPr lang="fr-FR" sz="2000">
                                    <a:latin typeface="Cambria Math" panose="02040503050406030204" pitchFamily="18" charset="0"/>
                                  </a:rPr>
                                  <m:t>Φ</m:t>
                                </m:r>
                              </m:e>
                              <m:sub>
                                <m:r>
                                  <a:rPr lang="fr-FR" sz="2000" i="1">
                                    <a:latin typeface="Cambria Math" panose="02040503050406030204" pitchFamily="18" charset="0"/>
                                  </a:rPr>
                                  <m:t>𝑖</m:t>
                                </m:r>
                              </m:sub>
                            </m:sSub>
                            <m:r>
                              <a:rPr lang="fr-FR" sz="2000" i="0">
                                <a:latin typeface="Cambria Math" panose="02040503050406030204" pitchFamily="18" charset="0"/>
                              </a:rPr>
                              <m:t>)</m:t>
                            </m:r>
                          </m:e>
                          <m:e>
                            <m:sSub>
                              <m:sSubPr>
                                <m:ctrlPr>
                                  <a:rPr lang="fr-FR" sz="2000" i="1">
                                    <a:latin typeface="Cambria Math" panose="02040503050406030204" pitchFamily="18" charset="0"/>
                                  </a:rPr>
                                </m:ctrlPr>
                              </m:sSubPr>
                              <m:e>
                                <m:r>
                                  <a:rPr lang="fr-FR" sz="2000" i="1">
                                    <a:latin typeface="Cambria Math" panose="02040503050406030204" pitchFamily="18" charset="0"/>
                                  </a:rPr>
                                  <m:t>𝛿</m:t>
                                </m:r>
                                <m:r>
                                  <a:rPr lang="fr-FR" sz="2000" i="1">
                                    <a:latin typeface="Cambria Math" panose="02040503050406030204" pitchFamily="18" charset="0"/>
                                  </a:rPr>
                                  <m:t>𝐼</m:t>
                                </m:r>
                              </m:e>
                              <m:sub>
                                <m:r>
                                  <a:rPr lang="fr-FR" sz="2000" i="1">
                                    <a:latin typeface="Cambria Math" panose="02040503050406030204" pitchFamily="18" charset="0"/>
                                  </a:rPr>
                                  <m:t>𝑐</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m:rPr>
                                    <m:sty m:val="p"/>
                                  </m:rPr>
                                  <a:rPr lang="fr-FR" sz="2000">
                                    <a:latin typeface="Cambria Math" panose="02040503050406030204" pitchFamily="18" charset="0"/>
                                  </a:rPr>
                                  <m:t>Φ</m:t>
                                </m:r>
                              </m:e>
                              <m:sub>
                                <m:r>
                                  <a:rPr lang="fr-FR" sz="2000" i="1">
                                    <a:latin typeface="Cambria Math" panose="02040503050406030204" pitchFamily="18" charset="0"/>
                                  </a:rPr>
                                  <m:t>𝑖</m:t>
                                </m:r>
                              </m:sub>
                            </m:sSub>
                            <m:r>
                              <a:rPr lang="fr-FR" sz="2000" i="0">
                                <a:latin typeface="Cambria Math" panose="02040503050406030204" pitchFamily="18" charset="0"/>
                              </a:rPr>
                              <m:t>)</m:t>
                            </m:r>
                          </m:e>
                        </m:d>
                      </m:den>
                    </m:f>
                  </m:oMath>
                </a14:m>
                <a:r>
                  <a:rPr lang="fr-FR" sz="2000" b="0" i="0" u="none" strike="noStrike" kern="1200" cap="none" spc="0" baseline="0" dirty="0">
                    <a:solidFill>
                      <a:srgbClr val="000000"/>
                    </a:solidFill>
                    <a:uFillTx/>
                    <a:latin typeface="+mj-lt"/>
                  </a:rPr>
                  <a:t>, with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𝛿</m:t>
                        </m:r>
                        <m:r>
                          <a:rPr lang="fr-FR" sz="2000" i="1">
                            <a:latin typeface="Cambria Math" panose="02040503050406030204" pitchFamily="18" charset="0"/>
                          </a:rPr>
                          <m:t>𝐼</m:t>
                        </m:r>
                      </m:e>
                      <m:sub>
                        <m:r>
                          <a:rPr lang="fr-FR" sz="2000" i="1">
                            <a:latin typeface="Cambria Math" panose="02040503050406030204" pitchFamily="18" charset="0"/>
                          </a:rPr>
                          <m:t>𝑟𝑒𝑠</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m:rPr>
                            <m:sty m:val="p"/>
                          </m:rPr>
                          <a:rPr lang="fr-FR" sz="2000">
                            <a:latin typeface="Cambria Math" panose="02040503050406030204" pitchFamily="18" charset="0"/>
                          </a:rPr>
                          <m:t>Φ</m:t>
                        </m:r>
                      </m:e>
                      <m:sub>
                        <m:r>
                          <a:rPr lang="fr-FR" sz="2000" i="1">
                            <a:latin typeface="Cambria Math" panose="02040503050406030204" pitchFamily="18" charset="0"/>
                          </a:rPr>
                          <m:t>𝑖</m:t>
                        </m:r>
                      </m:sub>
                    </m:sSub>
                    <m:r>
                      <a:rPr lang="fr-FR" sz="2000" i="0">
                        <a:latin typeface="Cambria Math" panose="02040503050406030204" pitchFamily="18" charset="0"/>
                      </a:rPr>
                      <m:t>)=</m:t>
                    </m:r>
                    <m:f>
                      <m:fPr>
                        <m:ctrlPr>
                          <a:rPr lang="fr-FR" sz="2000" i="1">
                            <a:latin typeface="Cambria Math" panose="02040503050406030204" pitchFamily="18" charset="0"/>
                          </a:rPr>
                        </m:ctrlPr>
                      </m:fPr>
                      <m:num>
                        <m:r>
                          <a:rPr lang="fr-FR" sz="2000" i="0">
                            <a:latin typeface="Cambria Math" panose="02040503050406030204" pitchFamily="18" charset="0"/>
                          </a:rPr>
                          <m:t>∆</m:t>
                        </m:r>
                        <m:r>
                          <a:rPr lang="fr-FR" sz="2000" i="1">
                            <a:latin typeface="Cambria Math" panose="02040503050406030204" pitchFamily="18" charset="0"/>
                          </a:rPr>
                          <m:t>𝐼</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m:rPr>
                                    <m:sty m:val="p"/>
                                  </m:rPr>
                                  <a:rPr lang="fr-FR" sz="2000">
                                    <a:latin typeface="Cambria Math" panose="02040503050406030204" pitchFamily="18" charset="0"/>
                                  </a:rPr>
                                  <m:t>Φ</m:t>
                                </m:r>
                              </m:e>
                              <m:sub>
                                <m:r>
                                  <a:rPr lang="fr-FR" sz="2000" i="1">
                                    <a:latin typeface="Cambria Math" panose="02040503050406030204" pitchFamily="18" charset="0"/>
                                  </a:rPr>
                                  <m:t>𝑟𝑒𝑠</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𝜖</m:t>
                                </m:r>
                                <m:r>
                                  <m:rPr>
                                    <m:sty m:val="p"/>
                                  </m:rPr>
                                  <a:rPr lang="fr-FR" sz="2000">
                                    <a:latin typeface="Cambria Math" panose="02040503050406030204" pitchFamily="18" charset="0"/>
                                  </a:rPr>
                                  <m:t>Φ</m:t>
                                </m:r>
                              </m:e>
                              <m:sub>
                                <m:r>
                                  <a:rPr lang="fr-FR" sz="2000" i="1">
                                    <a:latin typeface="Cambria Math" panose="02040503050406030204" pitchFamily="18" charset="0"/>
                                  </a:rPr>
                                  <m:t>𝑖</m:t>
                                </m:r>
                              </m:sub>
                            </m:sSub>
                          </m:e>
                        </m:d>
                        <m:r>
                          <a:rPr lang="fr-FR" sz="2000" i="0">
                            <a:latin typeface="Cambria Math" panose="02040503050406030204" pitchFamily="18" charset="0"/>
                          </a:rPr>
                          <m:t>−∆</m:t>
                        </m:r>
                        <m:r>
                          <a:rPr lang="fr-FR" sz="2000" i="1">
                            <a:latin typeface="Cambria Math" panose="02040503050406030204" pitchFamily="18" charset="0"/>
                          </a:rPr>
                          <m:t>𝐼</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m:rPr>
                                    <m:sty m:val="p"/>
                                  </m:rPr>
                                  <a:rPr lang="fr-FR" sz="2000">
                                    <a:latin typeface="Cambria Math" panose="02040503050406030204" pitchFamily="18" charset="0"/>
                                  </a:rPr>
                                  <m:t>Φ</m:t>
                                </m:r>
                              </m:e>
                              <m:sub>
                                <m:r>
                                  <a:rPr lang="fr-FR" sz="2000" i="1">
                                    <a:latin typeface="Cambria Math" panose="02040503050406030204" pitchFamily="18" charset="0"/>
                                  </a:rPr>
                                  <m:t>𝑟𝑒𝑠</m:t>
                                </m:r>
                              </m:sub>
                            </m:sSub>
                            <m:r>
                              <a:rPr lang="fr-FR" sz="2000" i="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𝜖</m:t>
                                </m:r>
                                <m:r>
                                  <m:rPr>
                                    <m:sty m:val="p"/>
                                  </m:rPr>
                                  <a:rPr lang="fr-FR" sz="2000">
                                    <a:latin typeface="Cambria Math" panose="02040503050406030204" pitchFamily="18" charset="0"/>
                                  </a:rPr>
                                  <m:t>Φ</m:t>
                                </m:r>
                              </m:e>
                              <m:sub>
                                <m:r>
                                  <a:rPr lang="fr-FR" sz="2000" i="1">
                                    <a:latin typeface="Cambria Math" panose="02040503050406030204" pitchFamily="18" charset="0"/>
                                  </a:rPr>
                                  <m:t>𝑖</m:t>
                                </m:r>
                              </m:sub>
                            </m:sSub>
                          </m:e>
                        </m:d>
                      </m:num>
                      <m:den>
                        <m:r>
                          <a:rPr lang="fr-FR" sz="2000" i="0">
                            <a:latin typeface="Cambria Math" panose="02040503050406030204" pitchFamily="18" charset="0"/>
                          </a:rPr>
                          <m:t>2</m:t>
                        </m:r>
                        <m:r>
                          <a:rPr lang="fr-FR" sz="2000" i="1">
                            <a:latin typeface="Cambria Math" panose="02040503050406030204" pitchFamily="18" charset="0"/>
                          </a:rPr>
                          <m:t>𝜖</m:t>
                        </m:r>
                      </m:den>
                    </m:f>
                  </m:oMath>
                </a14:m>
                <a:endParaRPr lang="fr-FR" sz="2000" b="0" i="0" u="none" strike="noStrike" kern="1200" cap="none" spc="0" baseline="0" dirty="0">
                  <a:solidFill>
                    <a:srgbClr val="000000"/>
                  </a:solidFill>
                  <a:uFillTx/>
                  <a:latin typeface="+mj-lt"/>
                </a:endParaRPr>
              </a:p>
            </p:txBody>
          </p:sp>
        </mc:Choice>
        <mc:Fallback xmlns="">
          <p:sp>
            <p:nvSpPr>
              <p:cNvPr id="5" name="Espace réservé du contenu 2">
                <a:extLst>
                  <a:ext uri="{FF2B5EF4-FFF2-40B4-BE49-F238E27FC236}">
                    <a16:creationId xmlns:a16="http://schemas.microsoft.com/office/drawing/2014/main" id="{E8BCAE26-569B-42A3-A5BD-2661A69D72D9}"/>
                  </a:ext>
                </a:extLst>
              </p:cNvPr>
              <p:cNvSpPr txBox="1">
                <a:spLocks noRot="1" noChangeAspect="1" noMove="1" noResize="1" noEditPoints="1" noAdjustHandles="1" noChangeArrowheads="1" noChangeShapeType="1" noTextEdit="1"/>
              </p:cNvSpPr>
              <p:nvPr/>
            </p:nvSpPr>
            <p:spPr>
              <a:xfrm>
                <a:off x="489897" y="847800"/>
                <a:ext cx="11449272" cy="5400600"/>
              </a:xfrm>
              <a:prstGeom prst="rect">
                <a:avLst/>
              </a:prstGeom>
              <a:blipFill>
                <a:blip r:embed="rId2"/>
                <a:stretch>
                  <a:fillRect t="-1580"/>
                </a:stretch>
              </a:blipFill>
              <a:ln cap="flat">
                <a:noFill/>
              </a:ln>
            </p:spPr>
            <p:txBody>
              <a:bodyPr/>
              <a:lstStyle/>
              <a:p>
                <a:r>
                  <a:rPr lang="fr-FR">
                    <a:noFill/>
                  </a:rPr>
                  <a:t> </a:t>
                </a:r>
              </a:p>
            </p:txBody>
          </p:sp>
        </mc:Fallback>
      </mc:AlternateContent>
    </p:spTree>
    <p:extLst>
      <p:ext uri="{BB962C8B-B14F-4D97-AF65-F5344CB8AC3E}">
        <p14:creationId xmlns:p14="http://schemas.microsoft.com/office/powerpoint/2010/main" val="271781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F0084-F4CB-44D6-87C0-73BCF7571F86}"/>
              </a:ext>
            </a:extLst>
          </p:cNvPr>
          <p:cNvSpPr>
            <a:spLocks noGrp="1"/>
          </p:cNvSpPr>
          <p:nvPr>
            <p:ph type="title"/>
          </p:nvPr>
        </p:nvSpPr>
        <p:spPr>
          <a:xfrm>
            <a:off x="355600" y="2"/>
            <a:ext cx="11717867" cy="651550"/>
          </a:xfrm>
        </p:spPr>
        <p:txBody>
          <a:bodyPr/>
          <a:lstStyle/>
          <a:p>
            <a:r>
              <a:rPr lang="fr-FR" dirty="0"/>
              <a:t>Annexe 2 : impulse </a:t>
            </a:r>
            <a:r>
              <a:rPr lang="fr-FR" dirty="0" err="1"/>
              <a:t>response</a:t>
            </a:r>
            <a:r>
              <a:rPr lang="fr-FR" dirty="0"/>
              <a:t> of a FFWFS</a:t>
            </a:r>
          </a:p>
        </p:txBody>
      </p:sp>
      <p:sp>
        <p:nvSpPr>
          <p:cNvPr id="4" name="Espace réservé du numéro de diapositive 3">
            <a:extLst>
              <a:ext uri="{FF2B5EF4-FFF2-40B4-BE49-F238E27FC236}">
                <a16:creationId xmlns:a16="http://schemas.microsoft.com/office/drawing/2014/main" id="{A6E1C5F5-48E9-444D-A4FB-18F7F32FA53D}"/>
              </a:ext>
            </a:extLst>
          </p:cNvPr>
          <p:cNvSpPr>
            <a:spLocks noGrp="1"/>
          </p:cNvSpPr>
          <p:nvPr>
            <p:ph type="sldNum" sz="quarter" idx="10"/>
          </p:nvPr>
        </p:nvSpPr>
        <p:spPr/>
        <p:txBody>
          <a:bodyPr/>
          <a:lstStyle/>
          <a:p>
            <a:pPr>
              <a:defRPr/>
            </a:pPr>
            <a:fld id="{1EEDFC2C-F9B9-0445-A511-DA4552EF3EEB}" type="slidenum">
              <a:rPr lang="fr-FR" smtClean="0"/>
              <a:pPr>
                <a:defRPr/>
              </a:pPr>
              <a:t>17</a:t>
            </a:fld>
            <a:endParaRPr lang="fr-FR"/>
          </a:p>
        </p:txBody>
      </p:sp>
      <mc:AlternateContent xmlns:mc="http://schemas.openxmlformats.org/markup-compatibility/2006" xmlns:a14="http://schemas.microsoft.com/office/drawing/2010/main">
        <mc:Choice Requires="a14">
          <p:sp>
            <p:nvSpPr>
              <p:cNvPr id="5" name="Espace réservé du contenu 2">
                <a:extLst>
                  <a:ext uri="{FF2B5EF4-FFF2-40B4-BE49-F238E27FC236}">
                    <a16:creationId xmlns:a16="http://schemas.microsoft.com/office/drawing/2014/main" id="{1F3AC095-D889-4943-A06E-920619F14E0F}"/>
                  </a:ext>
                </a:extLst>
              </p:cNvPr>
              <p:cNvSpPr txBox="1">
                <a:spLocks noGrp="1"/>
              </p:cNvSpPr>
              <p:nvPr>
                <p:ph idx="1"/>
              </p:nvPr>
            </p:nvSpPr>
            <p:spPr>
              <a:xfrm>
                <a:off x="162573" y="1111698"/>
                <a:ext cx="11910893" cy="1306767"/>
              </a:xfrm>
            </p:spPr>
            <p:txBody>
              <a:bodyPr/>
              <a:lstStyle/>
              <a:p>
                <a:pPr lvl="0"/>
                <a:r>
                  <a:rPr lang="fr-FR" sz="2000" dirty="0">
                    <a:latin typeface="+mj-lt"/>
                  </a:rPr>
                  <a:t> Impulse response of a FFWFS </a:t>
                </a:r>
                <a14:m>
                  <m:oMath xmlns:m="http://schemas.openxmlformats.org/officeDocument/2006/math">
                    <m:r>
                      <a:rPr lang="fr-FR" sz="2000" i="1">
                        <a:latin typeface="Cambria Math" panose="02040503050406030204" pitchFamily="18" charset="0"/>
                      </a:rPr>
                      <m:t>𝐼𝑅</m:t>
                    </m:r>
                    <m:r>
                      <a:rPr lang="fr-FR" sz="2000">
                        <a:latin typeface="Cambria Math" panose="02040503050406030204" pitchFamily="18" charset="0"/>
                      </a:rPr>
                      <m:t>=2</m:t>
                    </m:r>
                    <m:r>
                      <a:rPr lang="fr-FR" sz="2000" i="1">
                        <a:latin typeface="Cambria Math" panose="02040503050406030204" pitchFamily="18" charset="0"/>
                      </a:rPr>
                      <m:t>𝐼𝑚</m:t>
                    </m:r>
                    <m:d>
                      <m:dPr>
                        <m:ctrlPr>
                          <a:rPr lang="fr-FR" sz="2000" i="1">
                            <a:latin typeface="Cambria Math" panose="02040503050406030204" pitchFamily="18" charset="0"/>
                          </a:rPr>
                        </m:ctrlPr>
                      </m:dPr>
                      <m:e>
                        <m:acc>
                          <m:accPr>
                            <m:chr m:val="̃"/>
                            <m:ctrlPr>
                              <a:rPr lang="fr-FR" sz="2000" i="1" smtClean="0">
                                <a:latin typeface="Cambria Math" panose="02040503050406030204" pitchFamily="18" charset="0"/>
                              </a:rPr>
                            </m:ctrlPr>
                          </m:accPr>
                          <m:e>
                            <m:acc>
                              <m:accPr>
                                <m:chr m:val="̅"/>
                                <m:ctrlPr>
                                  <a:rPr lang="fr-FR" sz="2000" i="1" smtClean="0">
                                    <a:latin typeface="Cambria Math" panose="02040503050406030204" pitchFamily="18" charset="0"/>
                                  </a:rPr>
                                </m:ctrlPr>
                              </m:accPr>
                              <m:e>
                                <m:r>
                                  <a:rPr lang="fr-FR" sz="2000" b="0" i="1" smtClean="0">
                                    <a:latin typeface="Cambria Math" panose="02040503050406030204" pitchFamily="18" charset="0"/>
                                  </a:rPr>
                                  <m:t>𝑚</m:t>
                                </m:r>
                              </m:e>
                            </m:acc>
                          </m:e>
                        </m:acc>
                        <m:d>
                          <m:dPr>
                            <m:ctrlPr>
                              <a:rPr lang="fr-FR" sz="2000" i="1">
                                <a:latin typeface="Cambria Math" panose="02040503050406030204" pitchFamily="18" charset="0"/>
                              </a:rPr>
                            </m:ctrlPr>
                          </m:dPr>
                          <m:e>
                            <m:acc>
                              <m:accPr>
                                <m:chr m:val="̃"/>
                                <m:ctrlPr>
                                  <a:rPr lang="fr-FR" sz="2000" i="1" smtClean="0">
                                    <a:latin typeface="Cambria Math" panose="02040503050406030204" pitchFamily="18" charset="0"/>
                                  </a:rPr>
                                </m:ctrlPr>
                              </m:accPr>
                              <m:e>
                                <m:r>
                                  <a:rPr lang="fr-FR" sz="2000" i="1">
                                    <a:latin typeface="Cambria Math" panose="02040503050406030204" pitchFamily="18" charset="0"/>
                                  </a:rPr>
                                  <m:t>𝑚</m:t>
                                </m:r>
                                <m:sSup>
                                  <m:sSupPr>
                                    <m:ctrlPr>
                                      <a:rPr lang="fr-FR" sz="2000" i="1">
                                        <a:latin typeface="Cambria Math" panose="02040503050406030204" pitchFamily="18" charset="0"/>
                                      </a:rPr>
                                    </m:ctrlPr>
                                  </m:sSupPr>
                                  <m:e>
                                    <m:d>
                                      <m:dPr>
                                        <m:begChr m:val="|"/>
                                        <m:endChr m:val="|"/>
                                        <m:ctrlPr>
                                          <a:rPr lang="fr-FR" sz="2000" i="1">
                                            <a:latin typeface="Cambria Math" panose="02040503050406030204" pitchFamily="18" charset="0"/>
                                          </a:rPr>
                                        </m:ctrlPr>
                                      </m:dPr>
                                      <m:e>
                                        <m:acc>
                                          <m:accPr>
                                            <m:chr m:val="̃"/>
                                            <m:ctrlPr>
                                              <a:rPr lang="fr-FR" sz="2000" i="1" smtClean="0">
                                                <a:latin typeface="Cambria Math" panose="02040503050406030204" pitchFamily="18" charset="0"/>
                                              </a:rPr>
                                            </m:ctrlPr>
                                          </m:accPr>
                                          <m:e>
                                            <m:sSub>
                                              <m:sSubPr>
                                                <m:ctrlPr>
                                                  <a:rPr lang="fr-FR" sz="2000" i="1">
                                                    <a:latin typeface="Cambria Math" panose="02040503050406030204" pitchFamily="18" charset="0"/>
                                                  </a:rPr>
                                                </m:ctrlPr>
                                              </m:sSubPr>
                                              <m:e>
                                                <m:r>
                                                  <a:rPr lang="fr-FR" sz="2000">
                                                    <a:latin typeface="Cambria Math" panose="02040503050406030204" pitchFamily="18" charset="0"/>
                                                  </a:rPr>
                                                  <m:t>𝕀</m:t>
                                                </m:r>
                                              </m:e>
                                              <m:sub>
                                                <m:r>
                                                  <a:rPr lang="fr-FR" sz="2000" i="1">
                                                    <a:latin typeface="Cambria Math" panose="02040503050406030204" pitchFamily="18" charset="0"/>
                                                  </a:rPr>
                                                  <m:t>𝑝</m:t>
                                                </m:r>
                                              </m:sub>
                                            </m:sSub>
                                          </m:e>
                                        </m:acc>
                                      </m:e>
                                    </m:d>
                                  </m:e>
                                  <m:sup>
                                    <m:r>
                                      <a:rPr lang="fr-FR" sz="2000" i="1">
                                        <a:latin typeface="Cambria Math" panose="02040503050406030204" pitchFamily="18" charset="0"/>
                                      </a:rPr>
                                      <m:t>2</m:t>
                                    </m:r>
                                  </m:sup>
                                </m:sSup>
                              </m:e>
                            </m:acc>
                          </m:e>
                        </m:d>
                      </m:e>
                    </m:d>
                  </m:oMath>
                </a14:m>
                <a:r>
                  <a:rPr lang="fr-FR" sz="2000" dirty="0">
                    <a:latin typeface="+mj-lt"/>
                  </a:rPr>
                  <a:t> with </a:t>
                </a:r>
                <a14:m>
                  <m:oMath xmlns:m="http://schemas.openxmlformats.org/officeDocument/2006/math">
                    <m:r>
                      <a:rPr lang="fr-FR" sz="2000" i="1">
                        <a:latin typeface="Cambria Math" panose="02040503050406030204" pitchFamily="18" charset="0"/>
                      </a:rPr>
                      <m:t>𝑚</m:t>
                    </m:r>
                  </m:oMath>
                </a14:m>
                <a:r>
                  <a:rPr lang="fr-FR" sz="2000" dirty="0">
                    <a:latin typeface="+mj-lt"/>
                  </a:rPr>
                  <a:t> the phase </a:t>
                </a:r>
                <a:r>
                  <a:rPr lang="fr-FR" sz="2000" dirty="0" err="1">
                    <a:latin typeface="+mj-lt"/>
                  </a:rPr>
                  <a:t>mask</a:t>
                </a:r>
                <a:r>
                  <a:rPr lang="fr-FR" sz="2000" dirty="0">
                    <a:latin typeface="+mj-lt"/>
                  </a:rPr>
                  <a:t> and </a:t>
                </a:r>
                <a14:m>
                  <m:oMath xmlns:m="http://schemas.openxmlformats.org/officeDocument/2006/math">
                    <m:r>
                      <a:rPr lang="fr-FR" sz="2000" b="0" i="1" smtClean="0">
                        <a:latin typeface="Cambria Math" panose="02040503050406030204" pitchFamily="18" charset="0"/>
                      </a:rPr>
                      <m:t>𝐹𝑇</m:t>
                    </m:r>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𝑚</m:t>
                        </m:r>
                      </m:e>
                    </m:d>
                    <m:r>
                      <a:rPr lang="fr-FR" sz="2000" b="0" i="1" smtClean="0">
                        <a:latin typeface="Cambria Math" panose="02040503050406030204" pitchFamily="18" charset="0"/>
                      </a:rPr>
                      <m:t>=</m:t>
                    </m:r>
                    <m:acc>
                      <m:accPr>
                        <m:chr m:val="̃"/>
                        <m:ctrlPr>
                          <a:rPr lang="fr-FR" sz="2000" b="0" i="1" smtClean="0">
                            <a:latin typeface="Cambria Math" panose="02040503050406030204" pitchFamily="18" charset="0"/>
                          </a:rPr>
                        </m:ctrlPr>
                      </m:accPr>
                      <m:e>
                        <m:r>
                          <a:rPr lang="fr-FR" sz="2000" b="0" i="1" smtClean="0">
                            <a:latin typeface="Cambria Math" panose="02040503050406030204" pitchFamily="18" charset="0"/>
                          </a:rPr>
                          <m:t>𝑚</m:t>
                        </m:r>
                      </m:e>
                    </m:acc>
                  </m:oMath>
                </a14:m>
                <a:r>
                  <a:rPr lang="fr-FR" sz="2000" dirty="0">
                    <a:latin typeface="+mj-lt"/>
                  </a:rPr>
                  <a:t>   </a:t>
                </a:r>
              </a:p>
              <a:p>
                <a:pPr lvl="0"/>
                <a:r>
                  <a:rPr lang="fr-FR" sz="2000" dirty="0" err="1"/>
                  <a:t>Linear</a:t>
                </a:r>
                <a:r>
                  <a:rPr lang="fr-FR" sz="2000" dirty="0"/>
                  <a:t> </a:t>
                </a:r>
                <a:r>
                  <a:rPr lang="fr-FR" sz="2000" dirty="0" err="1"/>
                  <a:t>intensity</a:t>
                </a:r>
                <a:r>
                  <a:rPr lang="fr-FR" sz="2000" dirty="0"/>
                  <a:t> expression : </a:t>
                </a:r>
                <a14:m>
                  <m:oMath xmlns:m="http://schemas.openxmlformats.org/officeDocument/2006/math">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𝐼</m:t>
                        </m:r>
                      </m:e>
                      <m:sub>
                        <m:r>
                          <a:rPr lang="fr-FR" sz="2000" i="1">
                            <a:latin typeface="Cambria Math" panose="02040503050406030204" pitchFamily="18" charset="0"/>
                          </a:rPr>
                          <m:t>𝑙𝑖𝑛</m:t>
                        </m:r>
                      </m:sub>
                    </m:sSub>
                    <m:r>
                      <a:rPr lang="fr-FR" sz="2000">
                        <a:latin typeface="Cambria Math" panose="02040503050406030204" pitchFamily="18" charset="0"/>
                      </a:rPr>
                      <m:t>=</m:t>
                    </m:r>
                    <m:sSub>
                      <m:sSubPr>
                        <m:ctrlPr>
                          <a:rPr lang="fr-FR" sz="2000" i="1" smtClean="0">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𝕀</m:t>
                        </m:r>
                      </m:e>
                      <m:sub>
                        <m:r>
                          <a:rPr lang="fr-FR" sz="2000" b="0" i="1" smtClean="0">
                            <a:latin typeface="Cambria Math" panose="02040503050406030204" pitchFamily="18" charset="0"/>
                          </a:rPr>
                          <m:t>𝑝</m:t>
                        </m:r>
                      </m:sub>
                    </m:sSub>
                    <m:r>
                      <m:rPr>
                        <m:sty m:val="p"/>
                      </m:rPr>
                      <a:rPr lang="fr-FR" sz="2000">
                        <a:latin typeface="Cambria Math" panose="02040503050406030204" pitchFamily="18" charset="0"/>
                      </a:rPr>
                      <m:t>Φ</m:t>
                    </m:r>
                    <m:r>
                      <a:rPr lang="fr-FR" sz="2000">
                        <a:latin typeface="Cambria Math" panose="02040503050406030204" pitchFamily="18" charset="0"/>
                      </a:rPr>
                      <m:t>∗</m:t>
                    </m:r>
                    <m:r>
                      <a:rPr lang="fr-FR" sz="2000" i="1">
                        <a:latin typeface="Cambria Math" panose="02040503050406030204" pitchFamily="18" charset="0"/>
                      </a:rPr>
                      <m:t>𝐼𝑅</m:t>
                    </m:r>
                  </m:oMath>
                </a14:m>
                <a:endParaRPr lang="fr-FR" sz="2000" dirty="0">
                  <a:latin typeface="+mj-lt"/>
                  <a:ea typeface="Cambria Math" pitchFamily="18"/>
                </a:endParaRPr>
              </a:p>
              <a:p>
                <a:pPr marL="0" lvl="0" indent="0">
                  <a:buNone/>
                </a:pPr>
                <a:endParaRPr lang="fr-FR" sz="2000" dirty="0">
                  <a:latin typeface="+mj-lt"/>
                  <a:ea typeface="Cambria Math" pitchFamily="18"/>
                </a:endParaRPr>
              </a:p>
              <a:p>
                <a:pPr marL="0" lvl="0" indent="0">
                  <a:buNone/>
                </a:pPr>
                <a:endParaRPr lang="fr-FR" sz="2000" dirty="0">
                  <a:latin typeface="+mj-lt"/>
                  <a:ea typeface="Cambria Math" pitchFamily="18"/>
                </a:endParaRPr>
              </a:p>
            </p:txBody>
          </p:sp>
        </mc:Choice>
        <mc:Fallback xmlns="">
          <p:sp>
            <p:nvSpPr>
              <p:cNvPr id="5" name="Espace réservé du contenu 2">
                <a:extLst>
                  <a:ext uri="{FF2B5EF4-FFF2-40B4-BE49-F238E27FC236}">
                    <a16:creationId xmlns:a16="http://schemas.microsoft.com/office/drawing/2014/main" id="{1F3AC095-D889-4943-A06E-920619F14E0F}"/>
                  </a:ext>
                </a:extLst>
              </p:cNvPr>
              <p:cNvSpPr txBox="1">
                <a:spLocks noGrp="1" noRot="1" noChangeAspect="1" noMove="1" noResize="1" noEditPoints="1" noAdjustHandles="1" noChangeArrowheads="1" noChangeShapeType="1" noTextEdit="1"/>
              </p:cNvSpPr>
              <p:nvPr>
                <p:ph idx="1"/>
              </p:nvPr>
            </p:nvSpPr>
            <p:spPr>
              <a:xfrm>
                <a:off x="162573" y="1111698"/>
                <a:ext cx="11910893" cy="1306767"/>
              </a:xfrm>
              <a:blipFill>
                <a:blip r:embed="rId2"/>
                <a:stretch>
                  <a:fillRect l="-1228"/>
                </a:stretch>
              </a:blipFill>
            </p:spPr>
            <p:txBody>
              <a:bodyPr/>
              <a:lstStyle/>
              <a:p>
                <a:r>
                  <a:rPr lang="fr-FR">
                    <a:noFill/>
                  </a:rPr>
                  <a:t> </a:t>
                </a:r>
              </a:p>
            </p:txBody>
          </p:sp>
        </mc:Fallback>
      </mc:AlternateContent>
      <p:sp>
        <p:nvSpPr>
          <p:cNvPr id="6" name="ZoneTexte 5">
            <a:extLst>
              <a:ext uri="{FF2B5EF4-FFF2-40B4-BE49-F238E27FC236}">
                <a16:creationId xmlns:a16="http://schemas.microsoft.com/office/drawing/2014/main" id="{DF77B447-05DD-4B92-BF30-D9C4F181AF62}"/>
              </a:ext>
            </a:extLst>
          </p:cNvPr>
          <p:cNvSpPr txBox="1"/>
          <p:nvPr/>
        </p:nvSpPr>
        <p:spPr>
          <a:xfrm>
            <a:off x="334503" y="2420634"/>
            <a:ext cx="3725700" cy="461665"/>
          </a:xfrm>
          <a:prstGeom prst="rect">
            <a:avLst/>
          </a:prstGeom>
          <a:noFill/>
        </p:spPr>
        <p:txBody>
          <a:bodyPr wrap="none" rtlCol="0">
            <a:spAutoFit/>
          </a:bodyPr>
          <a:lstStyle/>
          <a:p>
            <a:r>
              <a:rPr lang="fr-FR" b="0" i="1" u="sng" dirty="0"/>
              <a:t>ZWFS impulse </a:t>
            </a:r>
            <a:r>
              <a:rPr lang="fr-FR" b="0" i="1" u="sng" dirty="0" err="1"/>
              <a:t>response</a:t>
            </a:r>
            <a:r>
              <a:rPr lang="fr-FR" b="0" i="1" u="sng" dirty="0"/>
              <a:t> :</a:t>
            </a:r>
          </a:p>
        </p:txBody>
      </p:sp>
      <p:grpSp>
        <p:nvGrpSpPr>
          <p:cNvPr id="19" name="Groupe 18">
            <a:extLst>
              <a:ext uri="{FF2B5EF4-FFF2-40B4-BE49-F238E27FC236}">
                <a16:creationId xmlns:a16="http://schemas.microsoft.com/office/drawing/2014/main" id="{2727B9F6-290F-4BD9-8428-B22CF045725F}"/>
              </a:ext>
            </a:extLst>
          </p:cNvPr>
          <p:cNvGrpSpPr/>
          <p:nvPr/>
        </p:nvGrpSpPr>
        <p:grpSpPr>
          <a:xfrm>
            <a:off x="162574" y="3346134"/>
            <a:ext cx="3384376" cy="2537317"/>
            <a:chOff x="623392" y="3711083"/>
            <a:chExt cx="3384376" cy="2537317"/>
          </a:xfrm>
        </p:grpSpPr>
        <p:pic>
          <p:nvPicPr>
            <p:cNvPr id="7" name="Image 11">
              <a:extLst>
                <a:ext uri="{FF2B5EF4-FFF2-40B4-BE49-F238E27FC236}">
                  <a16:creationId xmlns:a16="http://schemas.microsoft.com/office/drawing/2014/main" id="{3EFAC0CB-16B6-4E75-88CE-08048F2860A1}"/>
                </a:ext>
              </a:extLst>
            </p:cNvPr>
            <p:cNvPicPr>
              <a:picLocks noChangeAspect="1"/>
            </p:cNvPicPr>
            <p:nvPr/>
          </p:nvPicPr>
          <p:blipFill>
            <a:blip r:embed="rId3"/>
            <a:stretch>
              <a:fillRect/>
            </a:stretch>
          </p:blipFill>
          <p:spPr>
            <a:xfrm>
              <a:off x="623392" y="3711083"/>
              <a:ext cx="3384376" cy="2537317"/>
            </a:xfrm>
            <a:prstGeom prst="rect">
              <a:avLst/>
            </a:prstGeom>
            <a:noFill/>
            <a:ln cap="flat">
              <a:noFill/>
            </a:ln>
          </p:spPr>
        </p:pic>
        <p:sp>
          <p:nvSpPr>
            <p:cNvPr id="8" name="ZoneTexte 14">
              <a:extLst>
                <a:ext uri="{FF2B5EF4-FFF2-40B4-BE49-F238E27FC236}">
                  <a16:creationId xmlns:a16="http://schemas.microsoft.com/office/drawing/2014/main" id="{9CBA07E1-F164-4815-AE68-504704876B9E}"/>
                </a:ext>
              </a:extLst>
            </p:cNvPr>
            <p:cNvSpPr txBox="1"/>
            <p:nvPr/>
          </p:nvSpPr>
          <p:spPr>
            <a:xfrm>
              <a:off x="1991544" y="4509120"/>
              <a:ext cx="423513"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2d</a:t>
              </a:r>
            </a:p>
          </p:txBody>
        </p:sp>
        <p:cxnSp>
          <p:nvCxnSpPr>
            <p:cNvPr id="9" name="Connecteur droit avec flèche 13">
              <a:extLst>
                <a:ext uri="{FF2B5EF4-FFF2-40B4-BE49-F238E27FC236}">
                  <a16:creationId xmlns:a16="http://schemas.microsoft.com/office/drawing/2014/main" id="{57177510-BEDF-4784-8C06-D2C3A947A9A2}"/>
                </a:ext>
              </a:extLst>
            </p:cNvPr>
            <p:cNvCxnSpPr>
              <a:cxnSpLocks/>
            </p:cNvCxnSpPr>
            <p:nvPr/>
          </p:nvCxnSpPr>
          <p:spPr>
            <a:xfrm>
              <a:off x="1631504" y="4941168"/>
              <a:ext cx="1134002" cy="0"/>
            </a:xfrm>
            <a:prstGeom prst="straightConnector1">
              <a:avLst/>
            </a:prstGeom>
            <a:noFill/>
            <a:ln w="6345" cap="flat">
              <a:solidFill>
                <a:schemeClr val="tx1"/>
              </a:solidFill>
              <a:prstDash val="solid"/>
              <a:miter/>
              <a:headEnd type="arrow"/>
              <a:tailEnd type="arrow"/>
            </a:ln>
          </p:spPr>
        </p:cxnSp>
      </p:grpSp>
      <p:pic>
        <p:nvPicPr>
          <p:cNvPr id="13" name="Image 13">
            <a:extLst>
              <a:ext uri="{FF2B5EF4-FFF2-40B4-BE49-F238E27FC236}">
                <a16:creationId xmlns:a16="http://schemas.microsoft.com/office/drawing/2014/main" id="{78310EF7-79B3-4E76-BE90-21EFCB9D4585}"/>
              </a:ext>
            </a:extLst>
          </p:cNvPr>
          <p:cNvPicPr>
            <a:picLocks noChangeAspect="1"/>
          </p:cNvPicPr>
          <p:nvPr/>
        </p:nvPicPr>
        <p:blipFill rotWithShape="1">
          <a:blip r:embed="rId4"/>
          <a:srcRect l="6604" r="6468"/>
          <a:stretch/>
        </p:blipFill>
        <p:spPr>
          <a:xfrm>
            <a:off x="8434418" y="3146079"/>
            <a:ext cx="3625207" cy="3127769"/>
          </a:xfrm>
          <a:prstGeom prst="rect">
            <a:avLst/>
          </a:prstGeom>
          <a:noFill/>
          <a:ln cap="flat">
            <a:noFill/>
          </a:ln>
        </p:spPr>
      </p:pic>
      <p:grpSp>
        <p:nvGrpSpPr>
          <p:cNvPr id="15" name="Groupe 14">
            <a:extLst>
              <a:ext uri="{FF2B5EF4-FFF2-40B4-BE49-F238E27FC236}">
                <a16:creationId xmlns:a16="http://schemas.microsoft.com/office/drawing/2014/main" id="{E217D286-A067-433B-B46F-96D2CCA8B04B}"/>
              </a:ext>
            </a:extLst>
          </p:cNvPr>
          <p:cNvGrpSpPr/>
          <p:nvPr/>
        </p:nvGrpSpPr>
        <p:grpSpPr>
          <a:xfrm>
            <a:off x="5892657" y="4456433"/>
            <a:ext cx="2114776" cy="1791967"/>
            <a:chOff x="4867260" y="4456433"/>
            <a:chExt cx="2114776" cy="1791967"/>
          </a:xfrm>
        </p:grpSpPr>
        <p:pic>
          <p:nvPicPr>
            <p:cNvPr id="12" name="Image 11">
              <a:extLst>
                <a:ext uri="{FF2B5EF4-FFF2-40B4-BE49-F238E27FC236}">
                  <a16:creationId xmlns:a16="http://schemas.microsoft.com/office/drawing/2014/main" id="{869FC37B-C791-43BC-91C5-121E3B695CD2}"/>
                </a:ext>
              </a:extLst>
            </p:cNvPr>
            <p:cNvPicPr>
              <a:picLocks noChangeAspect="1"/>
            </p:cNvPicPr>
            <p:nvPr/>
          </p:nvPicPr>
          <p:blipFill rotWithShape="1">
            <a:blip r:embed="rId5"/>
            <a:srcRect l="7865" t="49441" r="51726" b="5366"/>
            <a:stretch/>
          </p:blipFill>
          <p:spPr>
            <a:xfrm>
              <a:off x="4867260" y="4474562"/>
              <a:ext cx="2114776" cy="1773838"/>
            </a:xfrm>
            <a:prstGeom prst="rect">
              <a:avLst/>
            </a:prstGeom>
            <a:noFill/>
            <a:ln cap="flat">
              <a:noFill/>
            </a:ln>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F0E14A9-D4D0-4BCD-B17E-F410F0BA3333}"/>
                    </a:ext>
                  </a:extLst>
                </p:cNvPr>
                <p:cNvSpPr/>
                <p:nvPr/>
              </p:nvSpPr>
              <p:spPr bwMode="auto">
                <a:xfrm>
                  <a:off x="5356522" y="4456433"/>
                  <a:ext cx="864096" cy="25315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fr-FR" sz="1500" i="1" u="none" strike="noStrike" cap="none" normalizeH="0" baseline="0" smtClean="0">
                                <a:ln>
                                  <a:noFill/>
                                </a:ln>
                                <a:solidFill>
                                  <a:srgbClr val="000000"/>
                                </a:solidFill>
                                <a:effectLst/>
                                <a:latin typeface="Cambria Math" panose="02040503050406030204" pitchFamily="18" charset="0"/>
                                <a:ea typeface="ＭＳ Ｐゴシック" charset="0"/>
                              </a:rPr>
                            </m:ctrlPr>
                          </m:sSubPr>
                          <m:e>
                            <m:r>
                              <a:rPr kumimoji="0" lang="fr-FR" sz="1500" b="1" i="1" u="none" strike="noStrike" cap="none" normalizeH="0" baseline="0" smtClean="0">
                                <a:ln>
                                  <a:noFill/>
                                </a:ln>
                                <a:solidFill>
                                  <a:srgbClr val="000000"/>
                                </a:solidFill>
                                <a:effectLst/>
                                <a:latin typeface="Cambria Math" panose="02040503050406030204" pitchFamily="18" charset="0"/>
                                <a:ea typeface="ＭＳ Ｐゴシック" charset="0"/>
                              </a:rPr>
                              <m:t>𝑰</m:t>
                            </m:r>
                          </m:e>
                          <m:sub>
                            <m:r>
                              <a:rPr kumimoji="0" lang="fr-FR" sz="1500" b="1" i="1" u="none" strike="noStrike" cap="none" normalizeH="0" baseline="0" smtClean="0">
                                <a:ln>
                                  <a:noFill/>
                                </a:ln>
                                <a:solidFill>
                                  <a:srgbClr val="000000"/>
                                </a:solidFill>
                                <a:effectLst/>
                                <a:latin typeface="Cambria Math" panose="02040503050406030204" pitchFamily="18" charset="0"/>
                                <a:ea typeface="ＭＳ Ｐゴシック" charset="0"/>
                              </a:rPr>
                              <m:t>𝑰𝑹</m:t>
                            </m:r>
                          </m:sub>
                        </m:sSub>
                      </m:oMath>
                    </m:oMathPara>
                  </a14:m>
                  <a:endParaRPr kumimoji="0" lang="fr-FR" sz="1500" i="0" u="none" strike="noStrike" cap="none" normalizeH="0" baseline="0" dirty="0">
                    <a:ln>
                      <a:noFill/>
                    </a:ln>
                    <a:solidFill>
                      <a:srgbClr val="000000"/>
                    </a:solidFill>
                    <a:effectLst/>
                    <a:ea typeface="ＭＳ Ｐゴシック" charset="0"/>
                    <a:cs typeface="Geneva" charset="0"/>
                  </a:endParaRPr>
                </a:p>
              </p:txBody>
            </p:sp>
          </mc:Choice>
          <mc:Fallback xmlns="">
            <p:sp>
              <p:nvSpPr>
                <p:cNvPr id="14" name="Rectangle 13">
                  <a:extLst>
                    <a:ext uri="{FF2B5EF4-FFF2-40B4-BE49-F238E27FC236}">
                      <a16:creationId xmlns:a16="http://schemas.microsoft.com/office/drawing/2014/main" id="{1F0E14A9-D4D0-4BCD-B17E-F410F0BA3333}"/>
                    </a:ext>
                  </a:extLst>
                </p:cNvPr>
                <p:cNvSpPr>
                  <a:spLocks noRot="1" noChangeAspect="1" noMove="1" noResize="1" noEditPoints="1" noAdjustHandles="1" noChangeArrowheads="1" noChangeShapeType="1" noTextEdit="1"/>
                </p:cNvSpPr>
                <p:nvPr/>
              </p:nvSpPr>
              <p:spPr bwMode="auto">
                <a:xfrm>
                  <a:off x="5356522" y="4456433"/>
                  <a:ext cx="864096" cy="253156"/>
                </a:xfrm>
                <a:prstGeom prst="rect">
                  <a:avLst/>
                </a:prstGeom>
                <a:blipFill>
                  <a:blip r:embed="rId6"/>
                  <a:stretch>
                    <a:fillRect b="-20455"/>
                  </a:stretch>
                </a:blip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fr-FR">
                      <a:noFill/>
                    </a:rPr>
                    <a:t> </a:t>
                  </a:r>
                </a:p>
              </p:txBody>
            </p:sp>
          </mc:Fallback>
        </mc:AlternateContent>
      </p:grpSp>
      <p:grpSp>
        <p:nvGrpSpPr>
          <p:cNvPr id="18" name="Groupe 17">
            <a:extLst>
              <a:ext uri="{FF2B5EF4-FFF2-40B4-BE49-F238E27FC236}">
                <a16:creationId xmlns:a16="http://schemas.microsoft.com/office/drawing/2014/main" id="{359326AA-D432-4BDB-902C-D3ECA758E58E}"/>
              </a:ext>
            </a:extLst>
          </p:cNvPr>
          <p:cNvGrpSpPr/>
          <p:nvPr/>
        </p:nvGrpSpPr>
        <p:grpSpPr>
          <a:xfrm>
            <a:off x="5957413" y="2747437"/>
            <a:ext cx="1985265" cy="1766069"/>
            <a:chOff x="4887343" y="2746200"/>
            <a:chExt cx="1985265" cy="1766069"/>
          </a:xfrm>
        </p:grpSpPr>
        <p:pic>
          <p:nvPicPr>
            <p:cNvPr id="11" name="Image 11">
              <a:extLst>
                <a:ext uri="{FF2B5EF4-FFF2-40B4-BE49-F238E27FC236}">
                  <a16:creationId xmlns:a16="http://schemas.microsoft.com/office/drawing/2014/main" id="{3340B943-D9EE-458F-84FC-720CFC1F5509}"/>
                </a:ext>
              </a:extLst>
            </p:cNvPr>
            <p:cNvPicPr>
              <a:picLocks noChangeAspect="1"/>
            </p:cNvPicPr>
            <p:nvPr/>
          </p:nvPicPr>
          <p:blipFill rotWithShape="1">
            <a:blip r:embed="rId5"/>
            <a:srcRect l="51726" t="4250" r="8940" b="51744"/>
            <a:stretch/>
          </p:blipFill>
          <p:spPr>
            <a:xfrm>
              <a:off x="4887343" y="2846443"/>
              <a:ext cx="1985265" cy="1665826"/>
            </a:xfrm>
            <a:prstGeom prst="rect">
              <a:avLst/>
            </a:prstGeom>
            <a:noFill/>
            <a:ln cap="flat">
              <a:noFill/>
            </a:ln>
          </p:spPr>
        </p:pic>
        <p:sp>
          <p:nvSpPr>
            <p:cNvPr id="16" name="Rectangle 15">
              <a:extLst>
                <a:ext uri="{FF2B5EF4-FFF2-40B4-BE49-F238E27FC236}">
                  <a16:creationId xmlns:a16="http://schemas.microsoft.com/office/drawing/2014/main" id="{901A8772-54F9-4B04-AAA3-BDB0172695FD}"/>
                </a:ext>
              </a:extLst>
            </p:cNvPr>
            <p:cNvSpPr/>
            <p:nvPr/>
          </p:nvSpPr>
          <p:spPr bwMode="auto">
            <a:xfrm>
              <a:off x="5591944" y="2805668"/>
              <a:ext cx="360040" cy="19128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BE911D73-B882-4476-8456-5DC564D6A1AD}"/>
                    </a:ext>
                  </a:extLst>
                </p:cNvPr>
                <p:cNvSpPr txBox="1"/>
                <p:nvPr/>
              </p:nvSpPr>
              <p:spPr>
                <a:xfrm>
                  <a:off x="5652472" y="2746200"/>
                  <a:ext cx="506549"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el-GR" sz="1500" b="1" i="0" smtClean="0">
                                <a:solidFill>
                                  <a:schemeClr val="tx1"/>
                                </a:solidFill>
                                <a:latin typeface="Cambria Math" panose="02040503050406030204" pitchFamily="18" charset="0"/>
                              </a:rPr>
                              <m:t>𝚫</m:t>
                            </m:r>
                            <m:r>
                              <a:rPr lang="fr-FR" sz="1500" b="1" i="0" smtClean="0">
                                <a:solidFill>
                                  <a:schemeClr val="tx1"/>
                                </a:solidFill>
                                <a:latin typeface="Cambria Math" panose="02040503050406030204" pitchFamily="18" charset="0"/>
                              </a:rPr>
                              <m:t>𝐈</m:t>
                            </m:r>
                          </m:e>
                          <m:sub>
                            <m:r>
                              <a:rPr lang="fr-FR" sz="1500" b="1" i="0" smtClean="0">
                                <a:solidFill>
                                  <a:schemeClr val="tx1"/>
                                </a:solidFill>
                                <a:latin typeface="Cambria Math" panose="02040503050406030204" pitchFamily="18" charset="0"/>
                              </a:rPr>
                              <m:t>𝐄𝟐𝐄</m:t>
                            </m:r>
                          </m:sub>
                        </m:sSub>
                      </m:oMath>
                    </m:oMathPara>
                  </a14:m>
                  <a:endParaRPr lang="fr-FR" sz="1500" dirty="0">
                    <a:latin typeface="+mj-lt"/>
                  </a:endParaRPr>
                </a:p>
              </p:txBody>
            </p:sp>
          </mc:Choice>
          <mc:Fallback xmlns="">
            <p:sp>
              <p:nvSpPr>
                <p:cNvPr id="17" name="ZoneTexte 16">
                  <a:extLst>
                    <a:ext uri="{FF2B5EF4-FFF2-40B4-BE49-F238E27FC236}">
                      <a16:creationId xmlns:a16="http://schemas.microsoft.com/office/drawing/2014/main" id="{BE911D73-B882-4476-8456-5DC564D6A1AD}"/>
                    </a:ext>
                  </a:extLst>
                </p:cNvPr>
                <p:cNvSpPr txBox="1">
                  <a:spLocks noRot="1" noChangeAspect="1" noMove="1" noResize="1" noEditPoints="1" noAdjustHandles="1" noChangeArrowheads="1" noChangeShapeType="1" noTextEdit="1"/>
                </p:cNvSpPr>
                <p:nvPr/>
              </p:nvSpPr>
              <p:spPr>
                <a:xfrm>
                  <a:off x="5652472" y="2746200"/>
                  <a:ext cx="506549" cy="230832"/>
                </a:xfrm>
                <a:prstGeom prst="rect">
                  <a:avLst/>
                </a:prstGeom>
                <a:blipFill>
                  <a:blip r:embed="rId7"/>
                  <a:stretch>
                    <a:fillRect l="-7229" r="-3614" b="-15789"/>
                  </a:stretch>
                </a:blipFill>
              </p:spPr>
              <p:txBody>
                <a:bodyPr/>
                <a:lstStyle/>
                <a:p>
                  <a:r>
                    <a:rPr lang="fr-FR">
                      <a:noFill/>
                    </a:rPr>
                    <a:t> </a:t>
                  </a:r>
                </a:p>
              </p:txBody>
            </p:sp>
          </mc:Fallback>
        </mc:AlternateContent>
      </p:grpSp>
      <p:sp>
        <p:nvSpPr>
          <p:cNvPr id="20" name="ZoneTexte 19">
            <a:extLst>
              <a:ext uri="{FF2B5EF4-FFF2-40B4-BE49-F238E27FC236}">
                <a16:creationId xmlns:a16="http://schemas.microsoft.com/office/drawing/2014/main" id="{193DA102-5D07-454E-AE96-DB0C4B993931}"/>
              </a:ext>
            </a:extLst>
          </p:cNvPr>
          <p:cNvSpPr txBox="1"/>
          <p:nvPr/>
        </p:nvSpPr>
        <p:spPr>
          <a:xfrm>
            <a:off x="9471809" y="3019620"/>
            <a:ext cx="1550424" cy="400110"/>
          </a:xfrm>
          <a:prstGeom prst="rect">
            <a:avLst/>
          </a:prstGeom>
          <a:noFill/>
        </p:spPr>
        <p:txBody>
          <a:bodyPr wrap="none" rtlCol="0">
            <a:spAutoFit/>
          </a:bodyPr>
          <a:lstStyle/>
          <a:p>
            <a:r>
              <a:rPr lang="fr-FR" sz="2000" b="0" dirty="0" err="1">
                <a:solidFill>
                  <a:schemeClr val="tx1"/>
                </a:solidFill>
              </a:rPr>
              <a:t>Intensity</a:t>
            </a:r>
            <a:r>
              <a:rPr lang="fr-FR" sz="2000" b="0" dirty="0">
                <a:solidFill>
                  <a:schemeClr val="tx1"/>
                </a:solidFill>
              </a:rPr>
              <a:t> </a:t>
            </a:r>
            <a:r>
              <a:rPr lang="fr-FR" sz="2000" b="0" dirty="0" err="1">
                <a:solidFill>
                  <a:schemeClr val="tx1"/>
                </a:solidFill>
              </a:rPr>
              <a:t>cut</a:t>
            </a:r>
            <a:endParaRPr lang="fr-FR" sz="2000" b="0" dirty="0">
              <a:solidFill>
                <a:schemeClr val="tx1"/>
              </a:solidFill>
            </a:endParaRPr>
          </a:p>
        </p:txBody>
      </p:sp>
      <p:grpSp>
        <p:nvGrpSpPr>
          <p:cNvPr id="25" name="Groupe 24">
            <a:extLst>
              <a:ext uri="{FF2B5EF4-FFF2-40B4-BE49-F238E27FC236}">
                <a16:creationId xmlns:a16="http://schemas.microsoft.com/office/drawing/2014/main" id="{B845EF30-65A9-4848-9030-03A215BF2B3F}"/>
              </a:ext>
            </a:extLst>
          </p:cNvPr>
          <p:cNvGrpSpPr/>
          <p:nvPr/>
        </p:nvGrpSpPr>
        <p:grpSpPr>
          <a:xfrm>
            <a:off x="3526830" y="3610814"/>
            <a:ext cx="1987553" cy="1691238"/>
            <a:chOff x="6078250" y="3616237"/>
            <a:chExt cx="1987553" cy="1691238"/>
          </a:xfrm>
        </p:grpSpPr>
        <p:pic>
          <p:nvPicPr>
            <p:cNvPr id="21" name="Image 11">
              <a:extLst>
                <a:ext uri="{FF2B5EF4-FFF2-40B4-BE49-F238E27FC236}">
                  <a16:creationId xmlns:a16="http://schemas.microsoft.com/office/drawing/2014/main" id="{0FED95B3-F09E-46E6-BE3F-71FBE37902BF}"/>
                </a:ext>
              </a:extLst>
            </p:cNvPr>
            <p:cNvPicPr>
              <a:picLocks noChangeAspect="1"/>
            </p:cNvPicPr>
            <p:nvPr/>
          </p:nvPicPr>
          <p:blipFill rotWithShape="1">
            <a:blip r:embed="rId5"/>
            <a:srcRect l="51726" t="49751" r="8172" b="5434"/>
            <a:stretch/>
          </p:blipFill>
          <p:spPr>
            <a:xfrm>
              <a:off x="6078250" y="3641649"/>
              <a:ext cx="1987553" cy="1665826"/>
            </a:xfrm>
            <a:prstGeom prst="rect">
              <a:avLst/>
            </a:prstGeom>
            <a:noFill/>
            <a:ln cap="flat">
              <a:noFill/>
            </a:ln>
          </p:spPr>
        </p:pic>
        <p:sp>
          <p:nvSpPr>
            <p:cNvPr id="22" name="Rectangle 21">
              <a:extLst>
                <a:ext uri="{FF2B5EF4-FFF2-40B4-BE49-F238E27FC236}">
                  <a16:creationId xmlns:a16="http://schemas.microsoft.com/office/drawing/2014/main" id="{B191225A-E434-4E99-B12C-C94DAFD2D2BD}"/>
                </a:ext>
              </a:extLst>
            </p:cNvPr>
            <p:cNvSpPr/>
            <p:nvPr/>
          </p:nvSpPr>
          <p:spPr bwMode="auto">
            <a:xfrm>
              <a:off x="6816080" y="3641649"/>
              <a:ext cx="288032" cy="219399"/>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E12E7BEA-6BB2-4709-931B-EC9A8522CABE}"/>
                    </a:ext>
                  </a:extLst>
                </p:cNvPr>
                <p:cNvSpPr txBox="1"/>
                <p:nvPr/>
              </p:nvSpPr>
              <p:spPr>
                <a:xfrm>
                  <a:off x="6786088" y="3616237"/>
                  <a:ext cx="349455"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500" i="1" smtClean="0">
                                <a:solidFill>
                                  <a:schemeClr val="tx1"/>
                                </a:solidFill>
                                <a:latin typeface="Cambria Math" panose="02040503050406030204" pitchFamily="18" charset="0"/>
                              </a:rPr>
                            </m:ctrlPr>
                          </m:sSubPr>
                          <m:e>
                            <m:r>
                              <a:rPr lang="fr-FR" sz="1500" b="1" i="0" smtClean="0">
                                <a:solidFill>
                                  <a:schemeClr val="tx1"/>
                                </a:solidFill>
                                <a:latin typeface="Cambria Math" panose="02040503050406030204" pitchFamily="18" charset="0"/>
                              </a:rPr>
                              <m:t>𝐙</m:t>
                            </m:r>
                          </m:e>
                          <m:sub>
                            <m:r>
                              <a:rPr lang="fr-FR" sz="1500" b="1" i="0" smtClean="0">
                                <a:solidFill>
                                  <a:schemeClr val="tx1"/>
                                </a:solidFill>
                                <a:latin typeface="Cambria Math" panose="02040503050406030204" pitchFamily="18" charset="0"/>
                              </a:rPr>
                              <m:t>𝟑𝟎</m:t>
                            </m:r>
                          </m:sub>
                        </m:sSub>
                      </m:oMath>
                    </m:oMathPara>
                  </a14:m>
                  <a:endParaRPr lang="fr-FR" sz="1500" dirty="0">
                    <a:latin typeface="+mj-lt"/>
                  </a:endParaRPr>
                </a:p>
              </p:txBody>
            </p:sp>
          </mc:Choice>
          <mc:Fallback xmlns="">
            <p:sp>
              <p:nvSpPr>
                <p:cNvPr id="24" name="ZoneTexte 23">
                  <a:extLst>
                    <a:ext uri="{FF2B5EF4-FFF2-40B4-BE49-F238E27FC236}">
                      <a16:creationId xmlns:a16="http://schemas.microsoft.com/office/drawing/2014/main" id="{E12E7BEA-6BB2-4709-931B-EC9A8522CABE}"/>
                    </a:ext>
                  </a:extLst>
                </p:cNvPr>
                <p:cNvSpPr txBox="1">
                  <a:spLocks noRot="1" noChangeAspect="1" noMove="1" noResize="1" noEditPoints="1" noAdjustHandles="1" noChangeArrowheads="1" noChangeShapeType="1" noTextEdit="1"/>
                </p:cNvSpPr>
                <p:nvPr/>
              </p:nvSpPr>
              <p:spPr>
                <a:xfrm>
                  <a:off x="6786088" y="3616237"/>
                  <a:ext cx="349455" cy="230832"/>
                </a:xfrm>
                <a:prstGeom prst="rect">
                  <a:avLst/>
                </a:prstGeom>
                <a:blipFill>
                  <a:blip r:embed="rId8"/>
                  <a:stretch>
                    <a:fillRect l="-10526" r="-3509" b="-15789"/>
                  </a:stretch>
                </a:blipFill>
              </p:spPr>
              <p:txBody>
                <a:bodyPr/>
                <a:lstStyle/>
                <a:p>
                  <a:r>
                    <a:rPr lang="fr-FR">
                      <a:noFill/>
                    </a:rPr>
                    <a:t> </a:t>
                  </a:r>
                </a:p>
              </p:txBody>
            </p:sp>
          </mc:Fallback>
        </mc:AlternateContent>
      </p:grpSp>
    </p:spTree>
    <p:extLst>
      <p:ext uri="{BB962C8B-B14F-4D97-AF65-F5344CB8AC3E}">
        <p14:creationId xmlns:p14="http://schemas.microsoft.com/office/powerpoint/2010/main" val="341953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B6C2D-EE2C-473E-86CD-9A8206051412}"/>
              </a:ext>
            </a:extLst>
          </p:cNvPr>
          <p:cNvSpPr>
            <a:spLocks noGrp="1"/>
          </p:cNvSpPr>
          <p:nvPr>
            <p:ph type="title"/>
          </p:nvPr>
        </p:nvSpPr>
        <p:spPr>
          <a:xfrm>
            <a:off x="355600" y="-71119"/>
            <a:ext cx="11717867" cy="1025525"/>
          </a:xfrm>
        </p:spPr>
        <p:txBody>
          <a:bodyPr/>
          <a:lstStyle/>
          <a:p>
            <a:pPr algn="ctr"/>
            <a:r>
              <a:rPr lang="fr-FR" sz="3000" dirty="0" err="1"/>
              <a:t>Context</a:t>
            </a:r>
            <a:r>
              <a:rPr lang="fr-FR" sz="3000" dirty="0"/>
              <a:t> : High </a:t>
            </a:r>
            <a:r>
              <a:rPr lang="fr-FR" sz="3000" dirty="0" err="1"/>
              <a:t>angular</a:t>
            </a:r>
            <a:r>
              <a:rPr lang="fr-FR" sz="3000" dirty="0"/>
              <a:t> </a:t>
            </a:r>
            <a:r>
              <a:rPr lang="fr-FR" sz="3000" dirty="0" err="1"/>
              <a:t>resolution</a:t>
            </a:r>
            <a:r>
              <a:rPr lang="fr-FR" sz="3000" dirty="0"/>
              <a:t> with the </a:t>
            </a:r>
            <a:r>
              <a:rPr lang="fr-FR" sz="3000" dirty="0" err="1"/>
              <a:t>ELTs</a:t>
            </a:r>
            <a:endParaRPr lang="fr-FR" sz="3000" dirty="0"/>
          </a:p>
        </p:txBody>
      </p:sp>
      <p:sp>
        <p:nvSpPr>
          <p:cNvPr id="4" name="Espace réservé du numéro de diapositive 3">
            <a:extLst>
              <a:ext uri="{FF2B5EF4-FFF2-40B4-BE49-F238E27FC236}">
                <a16:creationId xmlns:a16="http://schemas.microsoft.com/office/drawing/2014/main" id="{785C69C2-BDC4-4121-AED0-52F9D3071C00}"/>
              </a:ext>
            </a:extLst>
          </p:cNvPr>
          <p:cNvSpPr>
            <a:spLocks noGrp="1"/>
          </p:cNvSpPr>
          <p:nvPr>
            <p:ph type="sldNum" sz="quarter" idx="10"/>
          </p:nvPr>
        </p:nvSpPr>
        <p:spPr/>
        <p:txBody>
          <a:bodyPr/>
          <a:lstStyle/>
          <a:p>
            <a:pPr>
              <a:defRPr/>
            </a:pPr>
            <a:fld id="{1EEDFC2C-F9B9-0445-A511-DA4552EF3EEB}" type="slidenum">
              <a:rPr lang="fr-FR" smtClean="0"/>
              <a:pPr>
                <a:defRPr/>
              </a:pPr>
              <a:t>2</a:t>
            </a:fld>
            <a:endParaRPr lang="fr-FR"/>
          </a:p>
        </p:txBody>
      </p:sp>
      <p:sp>
        <p:nvSpPr>
          <p:cNvPr id="21" name="Connecteur droit 8">
            <a:extLst>
              <a:ext uri="{FF2B5EF4-FFF2-40B4-BE49-F238E27FC236}">
                <a16:creationId xmlns:a16="http://schemas.microsoft.com/office/drawing/2014/main" id="{69B09255-0C53-4259-AAB7-0D9B267C60C3}"/>
              </a:ext>
            </a:extLst>
          </p:cNvPr>
          <p:cNvSpPr/>
          <p:nvPr/>
        </p:nvSpPr>
        <p:spPr>
          <a:xfrm>
            <a:off x="4393829" y="2581863"/>
            <a:ext cx="378000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76315" cap="flat">
            <a:solidFill>
              <a:srgbClr val="FFFFFF"/>
            </a:solidFill>
            <a:prstDash val="solid"/>
            <a:miter/>
          </a:ln>
        </p:spPr>
        <p:txBody>
          <a:bodyPr vert="horz" wrap="none" lIns="119155" tIns="74157" rIns="119155" bIns="7415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DejaVu Sans" pitchFamily="2"/>
              <a:cs typeface="DejaVu Sans" pitchFamily="2"/>
            </a:endParaRPr>
          </a:p>
        </p:txBody>
      </p:sp>
      <p:pic>
        <p:nvPicPr>
          <p:cNvPr id="44" name="Image 43">
            <a:extLst>
              <a:ext uri="{FF2B5EF4-FFF2-40B4-BE49-F238E27FC236}">
                <a16:creationId xmlns:a16="http://schemas.microsoft.com/office/drawing/2014/main" id="{88A670F1-BA9B-4C85-8197-AE984B7B4B45}"/>
              </a:ext>
            </a:extLst>
          </p:cNvPr>
          <p:cNvPicPr>
            <a:picLocks noChangeAspect="1"/>
          </p:cNvPicPr>
          <p:nvPr/>
        </p:nvPicPr>
        <p:blipFill rotWithShape="1">
          <a:blip r:embed="rId3"/>
          <a:srcRect l="35826" t="45238" r="50403" b="30274"/>
          <a:stretch/>
        </p:blipFill>
        <p:spPr>
          <a:xfrm>
            <a:off x="4874309" y="1201128"/>
            <a:ext cx="3008462" cy="2842121"/>
          </a:xfrm>
          <a:prstGeom prst="rect">
            <a:avLst/>
          </a:prstGeom>
        </p:spPr>
      </p:pic>
      <p:sp>
        <p:nvSpPr>
          <p:cNvPr id="45" name="ZoneTexte 44">
            <a:extLst>
              <a:ext uri="{FF2B5EF4-FFF2-40B4-BE49-F238E27FC236}">
                <a16:creationId xmlns:a16="http://schemas.microsoft.com/office/drawing/2014/main" id="{6BE42CFF-B970-4451-B937-FA061A389FF9}"/>
              </a:ext>
            </a:extLst>
          </p:cNvPr>
          <p:cNvSpPr txBox="1"/>
          <p:nvPr/>
        </p:nvSpPr>
        <p:spPr>
          <a:xfrm>
            <a:off x="1016254" y="4138336"/>
            <a:ext cx="2395674" cy="400110"/>
          </a:xfrm>
          <a:prstGeom prst="rect">
            <a:avLst/>
          </a:prstGeom>
          <a:noFill/>
        </p:spPr>
        <p:txBody>
          <a:bodyPr wrap="square" rtlCol="0">
            <a:spAutoFit/>
          </a:bodyPr>
          <a:lstStyle/>
          <a:p>
            <a:r>
              <a:rPr lang="fr-FR" sz="2000" dirty="0" err="1">
                <a:solidFill>
                  <a:srgbClr val="FF0000"/>
                </a:solidFill>
              </a:rPr>
              <a:t>Differential</a:t>
            </a:r>
            <a:r>
              <a:rPr lang="fr-FR" sz="2000" dirty="0">
                <a:solidFill>
                  <a:srgbClr val="FF0000"/>
                </a:solidFill>
              </a:rPr>
              <a:t> piston</a:t>
            </a:r>
          </a:p>
        </p:txBody>
      </p:sp>
      <p:sp>
        <p:nvSpPr>
          <p:cNvPr id="46" name="ZoneTexte 45">
            <a:extLst>
              <a:ext uri="{FF2B5EF4-FFF2-40B4-BE49-F238E27FC236}">
                <a16:creationId xmlns:a16="http://schemas.microsoft.com/office/drawing/2014/main" id="{95A4FB11-A946-4F26-BA38-909A84F6FDA3}"/>
              </a:ext>
            </a:extLst>
          </p:cNvPr>
          <p:cNvSpPr txBox="1"/>
          <p:nvPr/>
        </p:nvSpPr>
        <p:spPr>
          <a:xfrm>
            <a:off x="4919466" y="4138336"/>
            <a:ext cx="3099486" cy="400110"/>
          </a:xfrm>
          <a:prstGeom prst="rect">
            <a:avLst/>
          </a:prstGeom>
          <a:noFill/>
        </p:spPr>
        <p:txBody>
          <a:bodyPr wrap="square" rtlCol="0">
            <a:spAutoFit/>
          </a:bodyPr>
          <a:lstStyle/>
          <a:p>
            <a:pPr algn="ctr"/>
            <a:r>
              <a:rPr lang="fr-FR" sz="2000" dirty="0">
                <a:solidFill>
                  <a:srgbClr val="FF0000"/>
                </a:solidFill>
              </a:rPr>
              <a:t>Low-Wind </a:t>
            </a:r>
            <a:r>
              <a:rPr lang="fr-FR" sz="2000" dirty="0" err="1">
                <a:solidFill>
                  <a:srgbClr val="FF0000"/>
                </a:solidFill>
              </a:rPr>
              <a:t>Effect</a:t>
            </a:r>
            <a:r>
              <a:rPr lang="fr-FR" sz="2000" dirty="0">
                <a:solidFill>
                  <a:srgbClr val="FF0000"/>
                </a:solidFill>
              </a:rPr>
              <a:t> (LWE)</a:t>
            </a:r>
          </a:p>
        </p:txBody>
      </p:sp>
      <p:sp>
        <p:nvSpPr>
          <p:cNvPr id="49" name="ZoneTexte 48">
            <a:extLst>
              <a:ext uri="{FF2B5EF4-FFF2-40B4-BE49-F238E27FC236}">
                <a16:creationId xmlns:a16="http://schemas.microsoft.com/office/drawing/2014/main" id="{1984757E-F114-4E2F-9187-0518E68E8F51}"/>
              </a:ext>
            </a:extLst>
          </p:cNvPr>
          <p:cNvSpPr txBox="1"/>
          <p:nvPr/>
        </p:nvSpPr>
        <p:spPr>
          <a:xfrm>
            <a:off x="703698" y="4664382"/>
            <a:ext cx="10595010" cy="707886"/>
          </a:xfrm>
          <a:prstGeom prst="rect">
            <a:avLst/>
          </a:prstGeom>
          <a:noFill/>
          <a:ln w="28575">
            <a:solidFill>
              <a:srgbClr val="0070C0"/>
            </a:solidFill>
          </a:ln>
        </p:spPr>
        <p:txBody>
          <a:bodyPr wrap="square" rtlCol="0">
            <a:spAutoFit/>
          </a:bodyPr>
          <a:lstStyle/>
          <a:p>
            <a:pPr algn="ctr"/>
            <a:r>
              <a:rPr lang="fr-FR" sz="2000" dirty="0">
                <a:solidFill>
                  <a:srgbClr val="0070C0"/>
                </a:solidFill>
              </a:rPr>
              <a:t>New challenges for </a:t>
            </a:r>
            <a:r>
              <a:rPr lang="fr-FR" sz="2000" dirty="0" err="1">
                <a:solidFill>
                  <a:srgbClr val="0070C0"/>
                </a:solidFill>
              </a:rPr>
              <a:t>Wave</a:t>
            </a:r>
            <a:r>
              <a:rPr lang="fr-FR" sz="2000" dirty="0">
                <a:solidFill>
                  <a:srgbClr val="0070C0"/>
                </a:solidFill>
              </a:rPr>
              <a:t>-Front </a:t>
            </a:r>
            <a:r>
              <a:rPr lang="fr-FR" sz="2000" dirty="0" err="1">
                <a:solidFill>
                  <a:srgbClr val="0070C0"/>
                </a:solidFill>
              </a:rPr>
              <a:t>Sensing</a:t>
            </a:r>
            <a:r>
              <a:rPr lang="fr-FR" sz="2000" dirty="0">
                <a:solidFill>
                  <a:srgbClr val="0070C0"/>
                </a:solidFill>
              </a:rPr>
              <a:t> (WFS) for Adaptive </a:t>
            </a:r>
            <a:r>
              <a:rPr lang="fr-FR" sz="2000" dirty="0" err="1">
                <a:solidFill>
                  <a:srgbClr val="0070C0"/>
                </a:solidFill>
              </a:rPr>
              <a:t>Optics</a:t>
            </a:r>
            <a:r>
              <a:rPr lang="fr-FR" sz="2000" dirty="0">
                <a:solidFill>
                  <a:srgbClr val="0070C0"/>
                </a:solidFill>
              </a:rPr>
              <a:t> (AO) </a:t>
            </a:r>
            <a:r>
              <a:rPr lang="fr-FR" sz="2000" dirty="0" err="1">
                <a:solidFill>
                  <a:srgbClr val="0070C0"/>
                </a:solidFill>
              </a:rPr>
              <a:t>systems</a:t>
            </a:r>
            <a:r>
              <a:rPr lang="fr-FR" sz="2000" dirty="0">
                <a:solidFill>
                  <a:srgbClr val="0070C0"/>
                </a:solidFill>
              </a:rPr>
              <a:t> </a:t>
            </a:r>
            <a:br>
              <a:rPr lang="fr-FR" sz="2000" dirty="0">
                <a:solidFill>
                  <a:srgbClr val="0070C0"/>
                </a:solidFill>
              </a:rPr>
            </a:br>
            <a:r>
              <a:rPr lang="fr-FR" sz="2000" dirty="0">
                <a:solidFill>
                  <a:srgbClr val="0070C0"/>
                </a:solidFill>
              </a:rPr>
              <a:t>to </a:t>
            </a:r>
            <a:r>
              <a:rPr lang="fr-FR" sz="2000" dirty="0" err="1">
                <a:solidFill>
                  <a:srgbClr val="0070C0"/>
                </a:solidFill>
              </a:rPr>
              <a:t>achieve</a:t>
            </a:r>
            <a:r>
              <a:rPr lang="fr-FR" sz="2000" dirty="0">
                <a:solidFill>
                  <a:srgbClr val="0070C0"/>
                </a:solidFill>
              </a:rPr>
              <a:t> high </a:t>
            </a:r>
            <a:r>
              <a:rPr lang="fr-FR" sz="2000" dirty="0" err="1">
                <a:solidFill>
                  <a:srgbClr val="0070C0"/>
                </a:solidFill>
              </a:rPr>
              <a:t>angular</a:t>
            </a:r>
            <a:r>
              <a:rPr lang="fr-FR" sz="2000" dirty="0">
                <a:solidFill>
                  <a:srgbClr val="0070C0"/>
                </a:solidFill>
              </a:rPr>
              <a:t> </a:t>
            </a:r>
            <a:r>
              <a:rPr lang="fr-FR" sz="2000" dirty="0" err="1">
                <a:solidFill>
                  <a:srgbClr val="0070C0"/>
                </a:solidFill>
              </a:rPr>
              <a:t>resolution</a:t>
            </a:r>
            <a:endParaRPr lang="fr-FR" sz="2000" dirty="0">
              <a:solidFill>
                <a:srgbClr val="0070C0"/>
              </a:solidFill>
            </a:endParaRPr>
          </a:p>
        </p:txBody>
      </p:sp>
      <p:pic>
        <p:nvPicPr>
          <p:cNvPr id="14" name="Image 13">
            <a:extLst>
              <a:ext uri="{FF2B5EF4-FFF2-40B4-BE49-F238E27FC236}">
                <a16:creationId xmlns:a16="http://schemas.microsoft.com/office/drawing/2014/main" id="{4E2EE349-F5EE-4D77-8A31-03359FD63008}"/>
              </a:ext>
            </a:extLst>
          </p:cNvPr>
          <p:cNvPicPr>
            <a:picLocks noChangeAspect="1"/>
          </p:cNvPicPr>
          <p:nvPr/>
        </p:nvPicPr>
        <p:blipFill>
          <a:blip r:embed="rId4">
            <a:clrChange>
              <a:clrFrom>
                <a:srgbClr val="F0F0F0"/>
              </a:clrFrom>
              <a:clrTo>
                <a:srgbClr val="F0F0F0">
                  <a:alpha val="0"/>
                </a:srgbClr>
              </a:clrTo>
            </a:clrChange>
          </a:blip>
          <a:stretch>
            <a:fillRect/>
          </a:stretch>
        </p:blipFill>
        <p:spPr>
          <a:xfrm>
            <a:off x="516636" y="1113107"/>
            <a:ext cx="3636953" cy="3090156"/>
          </a:xfrm>
          <a:prstGeom prst="rect">
            <a:avLst/>
          </a:prstGeom>
        </p:spPr>
      </p:pic>
      <p:pic>
        <p:nvPicPr>
          <p:cNvPr id="7" name="Image 6">
            <a:extLst>
              <a:ext uri="{FF2B5EF4-FFF2-40B4-BE49-F238E27FC236}">
                <a16:creationId xmlns:a16="http://schemas.microsoft.com/office/drawing/2014/main" id="{62804B2A-9E10-495C-B982-23C062C5D2B0}"/>
              </a:ext>
            </a:extLst>
          </p:cNvPr>
          <p:cNvPicPr>
            <a:picLocks noChangeAspect="1"/>
          </p:cNvPicPr>
          <p:nvPr/>
        </p:nvPicPr>
        <p:blipFill>
          <a:blip r:embed="rId5"/>
          <a:stretch>
            <a:fillRect/>
          </a:stretch>
        </p:blipFill>
        <p:spPr>
          <a:xfrm>
            <a:off x="8333366" y="1769185"/>
            <a:ext cx="3530600" cy="1778000"/>
          </a:xfrm>
          <a:prstGeom prst="rect">
            <a:avLst/>
          </a:prstGeom>
        </p:spPr>
      </p:pic>
      <p:sp>
        <p:nvSpPr>
          <p:cNvPr id="8" name="ZoneTexte 7">
            <a:extLst>
              <a:ext uri="{FF2B5EF4-FFF2-40B4-BE49-F238E27FC236}">
                <a16:creationId xmlns:a16="http://schemas.microsoft.com/office/drawing/2014/main" id="{FDCA5ECA-BC2F-4BA5-BD79-D1496FC66108}"/>
              </a:ext>
            </a:extLst>
          </p:cNvPr>
          <p:cNvSpPr txBox="1"/>
          <p:nvPr/>
        </p:nvSpPr>
        <p:spPr>
          <a:xfrm>
            <a:off x="8784829" y="4139203"/>
            <a:ext cx="2890535" cy="400110"/>
          </a:xfrm>
          <a:prstGeom prst="rect">
            <a:avLst/>
          </a:prstGeom>
          <a:noFill/>
        </p:spPr>
        <p:txBody>
          <a:bodyPr wrap="none" rtlCol="0">
            <a:spAutoFit/>
          </a:bodyPr>
          <a:lstStyle/>
          <a:p>
            <a:r>
              <a:rPr lang="fr-FR" sz="2000" dirty="0">
                <a:solidFill>
                  <a:srgbClr val="FF0000"/>
                </a:solidFill>
              </a:rPr>
              <a:t>High </a:t>
            </a:r>
            <a:r>
              <a:rPr lang="fr-FR" sz="2000" dirty="0" err="1">
                <a:solidFill>
                  <a:srgbClr val="FF0000"/>
                </a:solidFill>
              </a:rPr>
              <a:t>contrast</a:t>
            </a:r>
            <a:r>
              <a:rPr lang="fr-FR" sz="2000" dirty="0">
                <a:solidFill>
                  <a:srgbClr val="FF0000"/>
                </a:solidFill>
              </a:rPr>
              <a:t> </a:t>
            </a:r>
            <a:r>
              <a:rPr lang="fr-FR" sz="2000" dirty="0" err="1">
                <a:solidFill>
                  <a:srgbClr val="FF0000"/>
                </a:solidFill>
              </a:rPr>
              <a:t>imaging</a:t>
            </a:r>
            <a:endParaRPr lang="fr-FR" sz="2000" dirty="0">
              <a:solidFill>
                <a:srgbClr val="FF0000"/>
              </a:solidFill>
            </a:endParaRPr>
          </a:p>
        </p:txBody>
      </p:sp>
      <p:sp>
        <p:nvSpPr>
          <p:cNvPr id="15" name="Rectangle 14">
            <a:extLst>
              <a:ext uri="{FF2B5EF4-FFF2-40B4-BE49-F238E27FC236}">
                <a16:creationId xmlns:a16="http://schemas.microsoft.com/office/drawing/2014/main" id="{E694D5DF-C260-4B16-AA61-286EF4BD8188}"/>
              </a:ext>
            </a:extLst>
          </p:cNvPr>
          <p:cNvSpPr/>
          <p:nvPr/>
        </p:nvSpPr>
        <p:spPr>
          <a:xfrm>
            <a:off x="191344" y="5573354"/>
            <a:ext cx="11619719" cy="523220"/>
          </a:xfrm>
          <a:prstGeom prst="rect">
            <a:avLst/>
          </a:prstGeom>
        </p:spPr>
        <p:txBody>
          <a:bodyPr wrap="square">
            <a:spAutoFit/>
          </a:bodyPr>
          <a:lstStyle/>
          <a:p>
            <a:r>
              <a:rPr lang="fr-FR" sz="1400" dirty="0">
                <a:solidFill>
                  <a:srgbClr val="222222"/>
                </a:solidFill>
                <a:latin typeface="Arial" panose="020B0604020202020204" pitchFamily="34" charset="0"/>
              </a:rPr>
              <a:t>Reference :</a:t>
            </a:r>
          </a:p>
          <a:p>
            <a:r>
              <a:rPr lang="fr-FR" sz="1400" b="0" dirty="0">
                <a:solidFill>
                  <a:srgbClr val="222222"/>
                </a:solidFill>
                <a:latin typeface="Arial" panose="020B0604020202020204" pitchFamily="34" charset="0"/>
              </a:rPr>
              <a:t>Milli, J., et al  2018</a:t>
            </a:r>
            <a:endParaRPr lang="fr-FR" sz="1400" dirty="0"/>
          </a:p>
        </p:txBody>
      </p:sp>
    </p:spTree>
    <p:extLst>
      <p:ext uri="{BB962C8B-B14F-4D97-AF65-F5344CB8AC3E}">
        <p14:creationId xmlns:p14="http://schemas.microsoft.com/office/powerpoint/2010/main" val="3907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65DBD-9989-4BED-A9EA-120C21C6D1B8}"/>
              </a:ext>
            </a:extLst>
          </p:cNvPr>
          <p:cNvSpPr>
            <a:spLocks noGrp="1"/>
          </p:cNvSpPr>
          <p:nvPr>
            <p:ph type="title"/>
          </p:nvPr>
        </p:nvSpPr>
        <p:spPr>
          <a:xfrm>
            <a:off x="1790700" y="1"/>
            <a:ext cx="8788400" cy="682848"/>
          </a:xfrm>
        </p:spPr>
        <p:txBody>
          <a:bodyPr/>
          <a:lstStyle/>
          <a:p>
            <a:pPr algn="ctr"/>
            <a:r>
              <a:rPr lang="fr-FR" sz="3000" dirty="0"/>
              <a:t>Adaptive </a:t>
            </a:r>
            <a:r>
              <a:rPr lang="fr-FR" sz="3000" dirty="0" err="1"/>
              <a:t>Optics</a:t>
            </a:r>
            <a:r>
              <a:rPr lang="fr-FR" sz="3000" dirty="0"/>
              <a:t> and </a:t>
            </a:r>
            <a:r>
              <a:rPr lang="fr-FR" sz="3000" dirty="0" err="1"/>
              <a:t>Wave</a:t>
            </a:r>
            <a:r>
              <a:rPr lang="fr-FR" sz="3000" dirty="0"/>
              <a:t>-Front </a:t>
            </a:r>
            <a:r>
              <a:rPr lang="fr-FR" sz="3000" dirty="0" err="1"/>
              <a:t>Sensing</a:t>
            </a:r>
            <a:endParaRPr lang="fr-FR" sz="3000" dirty="0"/>
          </a:p>
        </p:txBody>
      </p:sp>
      <p:sp>
        <p:nvSpPr>
          <p:cNvPr id="4" name="Espace réservé du numéro de diapositive 3">
            <a:extLst>
              <a:ext uri="{FF2B5EF4-FFF2-40B4-BE49-F238E27FC236}">
                <a16:creationId xmlns:a16="http://schemas.microsoft.com/office/drawing/2014/main" id="{85321296-0C26-4F67-B9E4-B39C7DC3A371}"/>
              </a:ext>
            </a:extLst>
          </p:cNvPr>
          <p:cNvSpPr>
            <a:spLocks noGrp="1"/>
          </p:cNvSpPr>
          <p:nvPr>
            <p:ph type="sldNum" sz="quarter" idx="10"/>
          </p:nvPr>
        </p:nvSpPr>
        <p:spPr/>
        <p:txBody>
          <a:bodyPr/>
          <a:lstStyle/>
          <a:p>
            <a:pPr>
              <a:defRPr/>
            </a:pPr>
            <a:fld id="{1EEDFC2C-F9B9-0445-A511-DA4552EF3EEB}" type="slidenum">
              <a:rPr lang="fr-FR" smtClean="0"/>
              <a:pPr>
                <a:defRPr/>
              </a:pPr>
              <a:t>3</a:t>
            </a:fld>
            <a:endParaRPr lang="fr-FR"/>
          </a:p>
        </p:txBody>
      </p:sp>
      <p:sp>
        <p:nvSpPr>
          <p:cNvPr id="74" name="ZoneTexte 73">
            <a:extLst>
              <a:ext uri="{FF2B5EF4-FFF2-40B4-BE49-F238E27FC236}">
                <a16:creationId xmlns:a16="http://schemas.microsoft.com/office/drawing/2014/main" id="{C95B2B21-06A1-43FC-AF65-BE5AB133C0EE}"/>
              </a:ext>
            </a:extLst>
          </p:cNvPr>
          <p:cNvSpPr txBox="1"/>
          <p:nvPr/>
        </p:nvSpPr>
        <p:spPr>
          <a:xfrm>
            <a:off x="82200" y="5704381"/>
            <a:ext cx="9949914" cy="523220"/>
          </a:xfrm>
          <a:prstGeom prst="rect">
            <a:avLst/>
          </a:prstGeom>
          <a:noFill/>
        </p:spPr>
        <p:txBody>
          <a:bodyPr wrap="square" rtlCol="0">
            <a:spAutoFit/>
          </a:bodyPr>
          <a:lstStyle/>
          <a:p>
            <a:r>
              <a:rPr lang="fr-FR" sz="1400" u="sng" dirty="0" err="1">
                <a:solidFill>
                  <a:schemeClr val="tx1"/>
                </a:solidFill>
              </a:rPr>
              <a:t>References</a:t>
            </a:r>
            <a:r>
              <a:rPr lang="fr-FR" sz="1400" u="sng" dirty="0">
                <a:solidFill>
                  <a:schemeClr val="tx1"/>
                </a:solidFill>
              </a:rPr>
              <a:t> : </a:t>
            </a:r>
          </a:p>
          <a:p>
            <a:r>
              <a:rPr lang="en-US" sz="1400" b="0" dirty="0">
                <a:solidFill>
                  <a:schemeClr val="tx1"/>
                </a:solidFill>
              </a:rPr>
              <a:t>[1] : </a:t>
            </a:r>
            <a:r>
              <a:rPr lang="en-US" sz="1400" b="0" dirty="0" err="1">
                <a:solidFill>
                  <a:schemeClr val="tx1"/>
                </a:solidFill>
              </a:rPr>
              <a:t>Ragazzoni</a:t>
            </a:r>
            <a:r>
              <a:rPr lang="en-US" sz="1400" b="0" dirty="0">
                <a:solidFill>
                  <a:schemeClr val="tx1"/>
                </a:solidFill>
              </a:rPr>
              <a:t>, R. (1996). Pupil plane </a:t>
            </a:r>
            <a:r>
              <a:rPr lang="en-US" sz="1400" b="0" dirty="0" err="1">
                <a:solidFill>
                  <a:schemeClr val="tx1"/>
                </a:solidFill>
              </a:rPr>
              <a:t>wavefront</a:t>
            </a:r>
            <a:r>
              <a:rPr lang="en-US" sz="1400" b="0" dirty="0">
                <a:solidFill>
                  <a:schemeClr val="tx1"/>
                </a:solidFill>
              </a:rPr>
              <a:t> sensing with an oscillating prism. </a:t>
            </a:r>
            <a:r>
              <a:rPr lang="en-US" sz="1400" b="0" i="1" dirty="0">
                <a:solidFill>
                  <a:schemeClr val="tx1"/>
                </a:solidFill>
              </a:rPr>
              <a:t>Journal of modern optics</a:t>
            </a:r>
            <a:r>
              <a:rPr lang="en-US" sz="1400" b="0" dirty="0">
                <a:solidFill>
                  <a:schemeClr val="tx1"/>
                </a:solidFill>
              </a:rPr>
              <a:t>, </a:t>
            </a:r>
            <a:r>
              <a:rPr lang="en-US" sz="1400" b="0" i="1" dirty="0">
                <a:solidFill>
                  <a:schemeClr val="tx1"/>
                </a:solidFill>
              </a:rPr>
              <a:t>43</a:t>
            </a:r>
            <a:r>
              <a:rPr lang="en-US" sz="1400" b="0" dirty="0">
                <a:solidFill>
                  <a:schemeClr val="tx1"/>
                </a:solidFill>
              </a:rPr>
              <a:t>(2), 289-293.</a:t>
            </a:r>
          </a:p>
        </p:txBody>
      </p:sp>
      <p:sp>
        <p:nvSpPr>
          <p:cNvPr id="172" name="Ellipse 171">
            <a:extLst>
              <a:ext uri="{FF2B5EF4-FFF2-40B4-BE49-F238E27FC236}">
                <a16:creationId xmlns:a16="http://schemas.microsoft.com/office/drawing/2014/main" id="{01D51EDA-2FC7-47D5-8F93-8086A5C21BB0}"/>
              </a:ext>
            </a:extLst>
          </p:cNvPr>
          <p:cNvSpPr/>
          <p:nvPr/>
        </p:nvSpPr>
        <p:spPr bwMode="auto">
          <a:xfrm>
            <a:off x="2240889" y="4627629"/>
            <a:ext cx="1250365" cy="587964"/>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cxnSp>
        <p:nvCxnSpPr>
          <p:cNvPr id="176" name="Connecteur : en angle 175">
            <a:extLst>
              <a:ext uri="{FF2B5EF4-FFF2-40B4-BE49-F238E27FC236}">
                <a16:creationId xmlns:a16="http://schemas.microsoft.com/office/drawing/2014/main" id="{60EC94E2-153B-4593-A291-9F2AE549C7C3}"/>
              </a:ext>
            </a:extLst>
          </p:cNvPr>
          <p:cNvCxnSpPr>
            <a:cxnSpLocks/>
            <a:stCxn id="172" idx="6"/>
          </p:cNvCxnSpPr>
          <p:nvPr/>
        </p:nvCxnSpPr>
        <p:spPr bwMode="auto">
          <a:xfrm flipV="1">
            <a:off x="3491254" y="3410223"/>
            <a:ext cx="1242807" cy="1511388"/>
          </a:xfrm>
          <a:prstGeom prst="bentConnector2">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73" name="Groupe 172">
            <a:extLst>
              <a:ext uri="{FF2B5EF4-FFF2-40B4-BE49-F238E27FC236}">
                <a16:creationId xmlns:a16="http://schemas.microsoft.com/office/drawing/2014/main" id="{E08313D3-C13D-45A4-B694-3B225AA5F9DA}"/>
              </a:ext>
            </a:extLst>
          </p:cNvPr>
          <p:cNvGrpSpPr/>
          <p:nvPr/>
        </p:nvGrpSpPr>
        <p:grpSpPr>
          <a:xfrm>
            <a:off x="24200" y="543962"/>
            <a:ext cx="4579739" cy="4567503"/>
            <a:chOff x="3854849" y="988220"/>
            <a:chExt cx="4579739" cy="4567503"/>
          </a:xfrm>
        </p:grpSpPr>
        <p:grpSp>
          <p:nvGrpSpPr>
            <p:cNvPr id="174" name="Groupe 81">
              <a:extLst>
                <a:ext uri="{FF2B5EF4-FFF2-40B4-BE49-F238E27FC236}">
                  <a16:creationId xmlns:a16="http://schemas.microsoft.com/office/drawing/2014/main" id="{122D1637-1341-456E-8D21-07B046884FD3}"/>
                </a:ext>
              </a:extLst>
            </p:cNvPr>
            <p:cNvGrpSpPr/>
            <p:nvPr/>
          </p:nvGrpSpPr>
          <p:grpSpPr>
            <a:xfrm>
              <a:off x="3854849" y="988220"/>
              <a:ext cx="4579739" cy="4567503"/>
              <a:chOff x="1987805" y="-110935"/>
              <a:chExt cx="7190620" cy="6775156"/>
            </a:xfrm>
          </p:grpSpPr>
          <p:grpSp>
            <p:nvGrpSpPr>
              <p:cNvPr id="178" name="Groupe 63">
                <a:extLst>
                  <a:ext uri="{FF2B5EF4-FFF2-40B4-BE49-F238E27FC236}">
                    <a16:creationId xmlns:a16="http://schemas.microsoft.com/office/drawing/2014/main" id="{48051514-B36B-4331-8EEE-0C6E38DC3057}"/>
                  </a:ext>
                </a:extLst>
              </p:cNvPr>
              <p:cNvGrpSpPr/>
              <p:nvPr/>
            </p:nvGrpSpPr>
            <p:grpSpPr>
              <a:xfrm>
                <a:off x="1987805" y="-110935"/>
                <a:ext cx="7190620" cy="6775156"/>
                <a:chOff x="1987805" y="-110935"/>
                <a:chExt cx="7190620" cy="6775156"/>
              </a:xfrm>
            </p:grpSpPr>
            <p:grpSp>
              <p:nvGrpSpPr>
                <p:cNvPr id="183" name="Groupe 61">
                  <a:extLst>
                    <a:ext uri="{FF2B5EF4-FFF2-40B4-BE49-F238E27FC236}">
                      <a16:creationId xmlns:a16="http://schemas.microsoft.com/office/drawing/2014/main" id="{5B376D6E-E095-4518-A2A9-843F0C64DBE9}"/>
                    </a:ext>
                  </a:extLst>
                </p:cNvPr>
                <p:cNvGrpSpPr/>
                <p:nvPr/>
              </p:nvGrpSpPr>
              <p:grpSpPr>
                <a:xfrm>
                  <a:off x="1987805" y="363775"/>
                  <a:ext cx="7190620" cy="6300446"/>
                  <a:chOff x="1987805" y="363775"/>
                  <a:chExt cx="7190620" cy="6300446"/>
                </a:xfrm>
              </p:grpSpPr>
              <p:grpSp>
                <p:nvGrpSpPr>
                  <p:cNvPr id="185" name="Groupe 46">
                    <a:extLst>
                      <a:ext uri="{FF2B5EF4-FFF2-40B4-BE49-F238E27FC236}">
                        <a16:creationId xmlns:a16="http://schemas.microsoft.com/office/drawing/2014/main" id="{B4A924BF-C740-413E-9604-A7BA4D8B4EEB}"/>
                      </a:ext>
                    </a:extLst>
                  </p:cNvPr>
                  <p:cNvGrpSpPr/>
                  <p:nvPr/>
                </p:nvGrpSpPr>
                <p:grpSpPr>
                  <a:xfrm>
                    <a:off x="2214877" y="363775"/>
                    <a:ext cx="6963548" cy="6300446"/>
                    <a:chOff x="2214877" y="363775"/>
                    <a:chExt cx="6963548" cy="6300446"/>
                  </a:xfrm>
                </p:grpSpPr>
                <p:sp>
                  <p:nvSpPr>
                    <p:cNvPr id="199" name="Arc 1">
                      <a:extLst>
                        <a:ext uri="{FF2B5EF4-FFF2-40B4-BE49-F238E27FC236}">
                          <a16:creationId xmlns:a16="http://schemas.microsoft.com/office/drawing/2014/main" id="{15253B70-D0E0-47A3-832E-F163E0503E47}"/>
                        </a:ext>
                      </a:extLst>
                    </p:cNvPr>
                    <p:cNvSpPr/>
                    <p:nvPr/>
                  </p:nvSpPr>
                  <p:spPr>
                    <a:xfrm>
                      <a:off x="2214877" y="2101135"/>
                      <a:ext cx="3586477" cy="2153924"/>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79"/>
                        <a:gd name="f11" fmla="val 78"/>
                        <a:gd name="f12" fmla="+- 0 0 -9"/>
                        <a:gd name="f13" fmla="+- 0 0 -178"/>
                        <a:gd name="f14" fmla="+- 0 0 -348"/>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6345" cap="flat">
                      <a:solidFill>
                        <a:srgbClr val="4472C4"/>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000000"/>
                        </a:solidFill>
                        <a:latin typeface="Calibri"/>
                      </a:endParaRPr>
                    </a:p>
                  </p:txBody>
                </p:sp>
                <p:sp>
                  <p:nvSpPr>
                    <p:cNvPr id="200" name="Arc 2">
                      <a:extLst>
                        <a:ext uri="{FF2B5EF4-FFF2-40B4-BE49-F238E27FC236}">
                          <a16:creationId xmlns:a16="http://schemas.microsoft.com/office/drawing/2014/main" id="{3C05ED7A-B20F-420E-843D-E2A79CAC9FD0}"/>
                        </a:ext>
                      </a:extLst>
                    </p:cNvPr>
                    <p:cNvSpPr/>
                    <p:nvPr/>
                  </p:nvSpPr>
                  <p:spPr>
                    <a:xfrm>
                      <a:off x="3574124" y="2112565"/>
                      <a:ext cx="867994" cy="416564"/>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79"/>
                        <a:gd name="f11" fmla="val 78"/>
                        <a:gd name="f12" fmla="+- 0 0 -9"/>
                        <a:gd name="f13" fmla="+- 0 0 -178"/>
                        <a:gd name="f14" fmla="+- 0 0 -348"/>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6345" cap="flat">
                      <a:solidFill>
                        <a:srgbClr val="4472C4"/>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000000"/>
                        </a:solidFill>
                        <a:latin typeface="Calibri"/>
                      </a:endParaRPr>
                    </a:p>
                  </p:txBody>
                </p:sp>
                <p:cxnSp>
                  <p:nvCxnSpPr>
                    <p:cNvPr id="201" name="Connecteur droit 4">
                      <a:extLst>
                        <a:ext uri="{FF2B5EF4-FFF2-40B4-BE49-F238E27FC236}">
                          <a16:creationId xmlns:a16="http://schemas.microsoft.com/office/drawing/2014/main" id="{B8548B75-0160-468E-9CA5-346524B79662}"/>
                        </a:ext>
                      </a:extLst>
                    </p:cNvPr>
                    <p:cNvCxnSpPr>
                      <a:stCxn id="199" idx="6"/>
                    </p:cNvCxnSpPr>
                    <p:nvPr/>
                  </p:nvCxnSpPr>
                  <p:spPr>
                    <a:xfrm flipV="1">
                      <a:off x="2316550" y="455215"/>
                      <a:ext cx="0" cy="3080367"/>
                    </a:xfrm>
                    <a:prstGeom prst="straightConnector1">
                      <a:avLst/>
                    </a:prstGeom>
                    <a:noFill/>
                    <a:ln w="6345" cap="flat">
                      <a:solidFill>
                        <a:srgbClr val="000000"/>
                      </a:solidFill>
                      <a:custDash>
                        <a:ds d="300173" sp="300173"/>
                      </a:custDash>
                      <a:miter/>
                    </a:ln>
                  </p:spPr>
                </p:cxnSp>
                <p:cxnSp>
                  <p:nvCxnSpPr>
                    <p:cNvPr id="202" name="Connecteur droit 7">
                      <a:extLst>
                        <a:ext uri="{FF2B5EF4-FFF2-40B4-BE49-F238E27FC236}">
                          <a16:creationId xmlns:a16="http://schemas.microsoft.com/office/drawing/2014/main" id="{E6F941A7-3F91-4B1F-A84E-F729E0B1AA04}"/>
                        </a:ext>
                      </a:extLst>
                    </p:cNvPr>
                    <p:cNvCxnSpPr>
                      <a:stCxn id="199" idx="6"/>
                      <a:endCxn id="200" idx="6"/>
                    </p:cNvCxnSpPr>
                    <p:nvPr/>
                  </p:nvCxnSpPr>
                  <p:spPr>
                    <a:xfrm flipV="1">
                      <a:off x="2317632" y="2405193"/>
                      <a:ext cx="1293671" cy="1132227"/>
                    </a:xfrm>
                    <a:prstGeom prst="straightConnector1">
                      <a:avLst/>
                    </a:prstGeom>
                    <a:noFill/>
                    <a:ln w="6345" cap="flat">
                      <a:solidFill>
                        <a:srgbClr val="000000"/>
                      </a:solidFill>
                      <a:custDash>
                        <a:ds d="300173" sp="300173"/>
                      </a:custDash>
                      <a:miter/>
                    </a:ln>
                  </p:spPr>
                </p:cxnSp>
                <p:cxnSp>
                  <p:nvCxnSpPr>
                    <p:cNvPr id="203" name="Connecteur droit 10">
                      <a:extLst>
                        <a:ext uri="{FF2B5EF4-FFF2-40B4-BE49-F238E27FC236}">
                          <a16:creationId xmlns:a16="http://schemas.microsoft.com/office/drawing/2014/main" id="{370021F8-5B39-4126-8CDA-D3424547ED38}"/>
                        </a:ext>
                      </a:extLst>
                    </p:cNvPr>
                    <p:cNvCxnSpPr>
                      <a:stCxn id="199" idx="4"/>
                      <a:endCxn id="200" idx="4"/>
                    </p:cNvCxnSpPr>
                    <p:nvPr/>
                  </p:nvCxnSpPr>
                  <p:spPr>
                    <a:xfrm flipH="1" flipV="1">
                      <a:off x="4420254" y="2386122"/>
                      <a:ext cx="1321815" cy="1066606"/>
                    </a:xfrm>
                    <a:prstGeom prst="straightConnector1">
                      <a:avLst/>
                    </a:prstGeom>
                    <a:noFill/>
                    <a:ln w="6345" cap="flat">
                      <a:solidFill>
                        <a:srgbClr val="000000"/>
                      </a:solidFill>
                      <a:custDash>
                        <a:ds d="300173" sp="300173"/>
                      </a:custDash>
                      <a:miter/>
                    </a:ln>
                  </p:spPr>
                </p:cxnSp>
                <p:cxnSp>
                  <p:nvCxnSpPr>
                    <p:cNvPr id="204" name="Connecteur droit 27">
                      <a:extLst>
                        <a:ext uri="{FF2B5EF4-FFF2-40B4-BE49-F238E27FC236}">
                          <a16:creationId xmlns:a16="http://schemas.microsoft.com/office/drawing/2014/main" id="{E755C350-F95E-41D2-918F-A3F7C7CAD9C8}"/>
                        </a:ext>
                      </a:extLst>
                    </p:cNvPr>
                    <p:cNvCxnSpPr>
                      <a:stCxn id="200" idx="6"/>
                      <a:endCxn id="224" idx="4"/>
                    </p:cNvCxnSpPr>
                    <p:nvPr/>
                  </p:nvCxnSpPr>
                  <p:spPr>
                    <a:xfrm>
                      <a:off x="3611303" y="2405193"/>
                      <a:ext cx="15820" cy="2277987"/>
                    </a:xfrm>
                    <a:prstGeom prst="straightConnector1">
                      <a:avLst/>
                    </a:prstGeom>
                    <a:noFill/>
                    <a:ln w="6345" cap="flat">
                      <a:solidFill>
                        <a:srgbClr val="000000"/>
                      </a:solidFill>
                      <a:custDash>
                        <a:ds d="300173" sp="300173"/>
                      </a:custDash>
                      <a:miter/>
                    </a:ln>
                  </p:spPr>
                </p:cxnSp>
                <p:cxnSp>
                  <p:nvCxnSpPr>
                    <p:cNvPr id="205" name="Connecteur droit 29">
                      <a:extLst>
                        <a:ext uri="{FF2B5EF4-FFF2-40B4-BE49-F238E27FC236}">
                          <a16:creationId xmlns:a16="http://schemas.microsoft.com/office/drawing/2014/main" id="{5FD3B80D-E336-44CB-ABC7-0323EF346A49}"/>
                        </a:ext>
                      </a:extLst>
                    </p:cNvPr>
                    <p:cNvCxnSpPr/>
                    <p:nvPr/>
                  </p:nvCxnSpPr>
                  <p:spPr>
                    <a:xfrm flipH="1">
                      <a:off x="4420959" y="2380997"/>
                      <a:ext cx="7635" cy="2881887"/>
                    </a:xfrm>
                    <a:prstGeom prst="straightConnector1">
                      <a:avLst/>
                    </a:prstGeom>
                    <a:noFill/>
                    <a:ln w="6345" cap="flat">
                      <a:solidFill>
                        <a:srgbClr val="000000"/>
                      </a:solidFill>
                      <a:custDash>
                        <a:ds d="300173" sp="300173"/>
                      </a:custDash>
                      <a:miter/>
                    </a:ln>
                  </p:spPr>
                </p:cxnSp>
                <p:cxnSp>
                  <p:nvCxnSpPr>
                    <p:cNvPr id="206" name="Connecteur droit 31">
                      <a:extLst>
                        <a:ext uri="{FF2B5EF4-FFF2-40B4-BE49-F238E27FC236}">
                          <a16:creationId xmlns:a16="http://schemas.microsoft.com/office/drawing/2014/main" id="{B4201551-2563-4F00-9471-D2CF3236E225}"/>
                        </a:ext>
                      </a:extLst>
                    </p:cNvPr>
                    <p:cNvCxnSpPr>
                      <a:stCxn id="199" idx="4"/>
                    </p:cNvCxnSpPr>
                    <p:nvPr/>
                  </p:nvCxnSpPr>
                  <p:spPr>
                    <a:xfrm flipH="1" flipV="1">
                      <a:off x="5730243" y="363775"/>
                      <a:ext cx="2935" cy="3108466"/>
                    </a:xfrm>
                    <a:prstGeom prst="straightConnector1">
                      <a:avLst/>
                    </a:prstGeom>
                    <a:noFill/>
                    <a:ln w="6345" cap="flat">
                      <a:solidFill>
                        <a:srgbClr val="000000"/>
                      </a:solidFill>
                      <a:custDash>
                        <a:ds d="300173" sp="300173"/>
                      </a:custDash>
                      <a:miter/>
                    </a:ln>
                  </p:spPr>
                </p:cxnSp>
                <p:sp>
                  <p:nvSpPr>
                    <p:cNvPr id="207" name="Forme libre : forme 34">
                      <a:extLst>
                        <a:ext uri="{FF2B5EF4-FFF2-40B4-BE49-F238E27FC236}">
                          <a16:creationId xmlns:a16="http://schemas.microsoft.com/office/drawing/2014/main" id="{99CC205F-E46D-4927-9A3F-05887125EFDA}"/>
                        </a:ext>
                      </a:extLst>
                    </p:cNvPr>
                    <p:cNvSpPr/>
                    <p:nvPr/>
                  </p:nvSpPr>
                  <p:spPr>
                    <a:xfrm>
                      <a:off x="2316476" y="1643871"/>
                      <a:ext cx="3413756" cy="193477"/>
                    </a:xfrm>
                    <a:custGeom>
                      <a:avLst/>
                      <a:gdLst>
                        <a:gd name="f0" fmla="val 10800000"/>
                        <a:gd name="f1" fmla="val 5400000"/>
                        <a:gd name="f2" fmla="val 180"/>
                        <a:gd name="f3" fmla="val w"/>
                        <a:gd name="f4" fmla="val h"/>
                        <a:gd name="f5" fmla="val 0"/>
                        <a:gd name="f6" fmla="val 3413760"/>
                        <a:gd name="f7" fmla="val 193480"/>
                        <a:gd name="f8" fmla="val 152464"/>
                        <a:gd name="f9" fmla="val 85513"/>
                        <a:gd name="f10" fmla="val 77957"/>
                        <a:gd name="f11" fmla="val 171027"/>
                        <a:gd name="f12" fmla="val 3451"/>
                        <a:gd name="f13" fmla="val 274320"/>
                        <a:gd name="f14" fmla="val 64"/>
                        <a:gd name="f15" fmla="val 377613"/>
                        <a:gd name="f16" fmla="+- 0 0 3323"/>
                        <a:gd name="f17" fmla="val 504613"/>
                        <a:gd name="f18" fmla="val 128757"/>
                        <a:gd name="f19" fmla="val 619760"/>
                        <a:gd name="f20" fmla="val 132144"/>
                        <a:gd name="f21" fmla="val 734907"/>
                        <a:gd name="f22" fmla="val 135531"/>
                        <a:gd name="f23" fmla="val 848360"/>
                        <a:gd name="f24" fmla="val 16997"/>
                        <a:gd name="f25" fmla="val 965200"/>
                        <a:gd name="f26" fmla="val 20384"/>
                        <a:gd name="f27" fmla="val 1082040"/>
                        <a:gd name="f28" fmla="val 23771"/>
                        <a:gd name="f29" fmla="val 1207347"/>
                        <a:gd name="f30" fmla="val 150771"/>
                        <a:gd name="f31" fmla="val 1320800"/>
                        <a:gd name="f32" fmla="val 1434253"/>
                        <a:gd name="f33" fmla="val 154157"/>
                        <a:gd name="f34" fmla="val 1524000"/>
                        <a:gd name="f35" fmla="val 27157"/>
                        <a:gd name="f36" fmla="val 1645920"/>
                        <a:gd name="f37" fmla="val 30544"/>
                        <a:gd name="f38" fmla="val 1767840"/>
                        <a:gd name="f39" fmla="val 33931"/>
                        <a:gd name="f40" fmla="val 1927013"/>
                        <a:gd name="f41" fmla="val 176171"/>
                        <a:gd name="f42" fmla="val 2052320"/>
                        <a:gd name="f43" fmla="val 172784"/>
                        <a:gd name="f44" fmla="val 2177627"/>
                        <a:gd name="f45" fmla="val 169397"/>
                        <a:gd name="f46" fmla="val 2282613"/>
                        <a:gd name="f47" fmla="val 6837"/>
                        <a:gd name="f48" fmla="val 2397760"/>
                        <a:gd name="f49" fmla="val 10224"/>
                        <a:gd name="f50" fmla="val 2512907"/>
                        <a:gd name="f51" fmla="val 13611"/>
                        <a:gd name="f52" fmla="val 2616200"/>
                        <a:gd name="f53" fmla="val 184637"/>
                        <a:gd name="f54" fmla="val 2743200"/>
                        <a:gd name="f55" fmla="val 193104"/>
                        <a:gd name="f56" fmla="val 2870200"/>
                        <a:gd name="f57" fmla="val 201571"/>
                        <a:gd name="f58" fmla="val 3048000"/>
                        <a:gd name="f59" fmla="val 64411"/>
                        <a:gd name="f60" fmla="val 3159760"/>
                        <a:gd name="f61" fmla="val 61024"/>
                        <a:gd name="f62" fmla="val 3271520"/>
                        <a:gd name="f63" fmla="val 57637"/>
                        <a:gd name="f64" fmla="val 3342640"/>
                        <a:gd name="f65" fmla="val 115210"/>
                        <a:gd name="f66" fmla="+- 0 0 -90"/>
                        <a:gd name="f67" fmla="*/ f3 1 3413760"/>
                        <a:gd name="f68" fmla="*/ f4 1 193480"/>
                        <a:gd name="f69" fmla="+- f7 0 f5"/>
                        <a:gd name="f70" fmla="+- f6 0 f5"/>
                        <a:gd name="f71" fmla="*/ f66 f0 1"/>
                        <a:gd name="f72" fmla="*/ f70 1 3413760"/>
                        <a:gd name="f73" fmla="*/ f69 1 193480"/>
                        <a:gd name="f74" fmla="*/ 0 f70 1"/>
                        <a:gd name="f75" fmla="*/ 152464 f69 1"/>
                        <a:gd name="f76" fmla="*/ 274320 f70 1"/>
                        <a:gd name="f77" fmla="*/ 64 f69 1"/>
                        <a:gd name="f78" fmla="*/ 619760 f70 1"/>
                        <a:gd name="f79" fmla="*/ 132144 f69 1"/>
                        <a:gd name="f80" fmla="*/ 965200 f70 1"/>
                        <a:gd name="f81" fmla="*/ 20384 f69 1"/>
                        <a:gd name="f82" fmla="*/ 1320800 f70 1"/>
                        <a:gd name="f83" fmla="*/ 1645920 f70 1"/>
                        <a:gd name="f84" fmla="*/ 30544 f69 1"/>
                        <a:gd name="f85" fmla="*/ 2052320 f70 1"/>
                        <a:gd name="f86" fmla="*/ 172784 f69 1"/>
                        <a:gd name="f87" fmla="*/ 2397760 f70 1"/>
                        <a:gd name="f88" fmla="*/ 10224 f69 1"/>
                        <a:gd name="f89" fmla="*/ 2743200 f70 1"/>
                        <a:gd name="f90" fmla="*/ 193104 f69 1"/>
                        <a:gd name="f91" fmla="*/ 3159760 f70 1"/>
                        <a:gd name="f92" fmla="*/ 61024 f69 1"/>
                        <a:gd name="f93" fmla="*/ 3413760 f70 1"/>
                        <a:gd name="f94" fmla="*/ f71 1 f2"/>
                        <a:gd name="f95" fmla="*/ f74 1 3413760"/>
                        <a:gd name="f96" fmla="*/ f75 1 193480"/>
                        <a:gd name="f97" fmla="*/ f76 1 3413760"/>
                        <a:gd name="f98" fmla="*/ f77 1 193480"/>
                        <a:gd name="f99" fmla="*/ f78 1 3413760"/>
                        <a:gd name="f100" fmla="*/ f79 1 193480"/>
                        <a:gd name="f101" fmla="*/ f80 1 3413760"/>
                        <a:gd name="f102" fmla="*/ f81 1 193480"/>
                        <a:gd name="f103" fmla="*/ f82 1 3413760"/>
                        <a:gd name="f104" fmla="*/ f83 1 3413760"/>
                        <a:gd name="f105" fmla="*/ f84 1 193480"/>
                        <a:gd name="f106" fmla="*/ f85 1 3413760"/>
                        <a:gd name="f107" fmla="*/ f86 1 193480"/>
                        <a:gd name="f108" fmla="*/ f87 1 3413760"/>
                        <a:gd name="f109" fmla="*/ f88 1 193480"/>
                        <a:gd name="f110" fmla="*/ f89 1 3413760"/>
                        <a:gd name="f111" fmla="*/ f90 1 193480"/>
                        <a:gd name="f112" fmla="*/ f91 1 3413760"/>
                        <a:gd name="f113" fmla="*/ f92 1 193480"/>
                        <a:gd name="f114" fmla="*/ f93 1 3413760"/>
                        <a:gd name="f115" fmla="*/ f5 1 f72"/>
                        <a:gd name="f116" fmla="*/ f6 1 f72"/>
                        <a:gd name="f117" fmla="*/ f5 1 f73"/>
                        <a:gd name="f118" fmla="*/ f7 1 f73"/>
                        <a:gd name="f119" fmla="+- f94 0 f1"/>
                        <a:gd name="f120" fmla="*/ f95 1 f72"/>
                        <a:gd name="f121" fmla="*/ f96 1 f73"/>
                        <a:gd name="f122" fmla="*/ f97 1 f72"/>
                        <a:gd name="f123" fmla="*/ f98 1 f73"/>
                        <a:gd name="f124" fmla="*/ f99 1 f72"/>
                        <a:gd name="f125" fmla="*/ f100 1 f73"/>
                        <a:gd name="f126" fmla="*/ f101 1 f72"/>
                        <a:gd name="f127" fmla="*/ f102 1 f73"/>
                        <a:gd name="f128" fmla="*/ f103 1 f72"/>
                        <a:gd name="f129" fmla="*/ f104 1 f72"/>
                        <a:gd name="f130" fmla="*/ f105 1 f73"/>
                        <a:gd name="f131" fmla="*/ f106 1 f72"/>
                        <a:gd name="f132" fmla="*/ f107 1 f73"/>
                        <a:gd name="f133" fmla="*/ f108 1 f72"/>
                        <a:gd name="f134" fmla="*/ f109 1 f73"/>
                        <a:gd name="f135" fmla="*/ f110 1 f72"/>
                        <a:gd name="f136" fmla="*/ f111 1 f73"/>
                        <a:gd name="f137" fmla="*/ f112 1 f72"/>
                        <a:gd name="f138" fmla="*/ f113 1 f73"/>
                        <a:gd name="f139" fmla="*/ f114 1 f72"/>
                        <a:gd name="f140" fmla="*/ f115 f67 1"/>
                        <a:gd name="f141" fmla="*/ f116 f67 1"/>
                        <a:gd name="f142" fmla="*/ f118 f68 1"/>
                        <a:gd name="f143" fmla="*/ f117 f68 1"/>
                        <a:gd name="f144" fmla="*/ f120 f67 1"/>
                        <a:gd name="f145" fmla="*/ f121 f68 1"/>
                        <a:gd name="f146" fmla="*/ f122 f67 1"/>
                        <a:gd name="f147" fmla="*/ f123 f68 1"/>
                        <a:gd name="f148" fmla="*/ f124 f67 1"/>
                        <a:gd name="f149" fmla="*/ f125 f68 1"/>
                        <a:gd name="f150" fmla="*/ f126 f67 1"/>
                        <a:gd name="f151" fmla="*/ f127 f68 1"/>
                        <a:gd name="f152" fmla="*/ f128 f67 1"/>
                        <a:gd name="f153" fmla="*/ f129 f67 1"/>
                        <a:gd name="f154" fmla="*/ f130 f68 1"/>
                        <a:gd name="f155" fmla="*/ f131 f67 1"/>
                        <a:gd name="f156" fmla="*/ f132 f68 1"/>
                        <a:gd name="f157" fmla="*/ f133 f67 1"/>
                        <a:gd name="f158" fmla="*/ f134 f68 1"/>
                        <a:gd name="f159" fmla="*/ f135 f67 1"/>
                        <a:gd name="f160" fmla="*/ f136 f68 1"/>
                        <a:gd name="f161" fmla="*/ f137 f67 1"/>
                        <a:gd name="f162" fmla="*/ f138 f68 1"/>
                        <a:gd name="f163" fmla="*/ f139 f67 1"/>
                      </a:gdLst>
                      <a:ahLst/>
                      <a:cxnLst>
                        <a:cxn ang="3cd4">
                          <a:pos x="hc" y="t"/>
                        </a:cxn>
                        <a:cxn ang="0">
                          <a:pos x="r" y="vc"/>
                        </a:cxn>
                        <a:cxn ang="cd4">
                          <a:pos x="hc" y="b"/>
                        </a:cxn>
                        <a:cxn ang="cd2">
                          <a:pos x="l" y="vc"/>
                        </a:cxn>
                        <a:cxn ang="f119">
                          <a:pos x="f144" y="f145"/>
                        </a:cxn>
                        <a:cxn ang="f119">
                          <a:pos x="f146" y="f147"/>
                        </a:cxn>
                        <a:cxn ang="f119">
                          <a:pos x="f148" y="f149"/>
                        </a:cxn>
                        <a:cxn ang="f119">
                          <a:pos x="f150" y="f151"/>
                        </a:cxn>
                        <a:cxn ang="f119">
                          <a:pos x="f152" y="f145"/>
                        </a:cxn>
                        <a:cxn ang="f119">
                          <a:pos x="f153" y="f154"/>
                        </a:cxn>
                        <a:cxn ang="f119">
                          <a:pos x="f155" y="f156"/>
                        </a:cxn>
                        <a:cxn ang="f119">
                          <a:pos x="f157" y="f158"/>
                        </a:cxn>
                        <a:cxn ang="f119">
                          <a:pos x="f159" y="f160"/>
                        </a:cxn>
                        <a:cxn ang="f119">
                          <a:pos x="f161" y="f162"/>
                        </a:cxn>
                        <a:cxn ang="f119">
                          <a:pos x="f163" y="f156"/>
                        </a:cxn>
                      </a:cxnLst>
                      <a:rect l="f140" t="f143" r="f141" b="f142"/>
                      <a:pathLst>
                        <a:path w="3413760" h="193480">
                          <a:moveTo>
                            <a:pt x="f5" y="f8"/>
                          </a:moveTo>
                          <a:cubicBezTo>
                            <a:pt x="f9" y="f10"/>
                            <a:pt x="f11" y="f12"/>
                            <a:pt x="f13" y="f14"/>
                          </a:cubicBezTo>
                          <a:cubicBezTo>
                            <a:pt x="f15" y="f16"/>
                            <a:pt x="f17" y="f18"/>
                            <a:pt x="f19" y="f20"/>
                          </a:cubicBezTo>
                          <a:cubicBezTo>
                            <a:pt x="f21" y="f22"/>
                            <a:pt x="f23" y="f24"/>
                            <a:pt x="f25" y="f26"/>
                          </a:cubicBezTo>
                          <a:cubicBezTo>
                            <a:pt x="f27" y="f28"/>
                            <a:pt x="f29" y="f30"/>
                            <a:pt x="f31" y="f8"/>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 y="f43"/>
                          </a:cubicBezTo>
                        </a:path>
                      </a:pathLst>
                    </a:custGeom>
                    <a:noFill/>
                    <a:ln w="12701" cap="flat">
                      <a:solidFill>
                        <a:srgbClr val="FF0000"/>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dirty="0">
                        <a:solidFill>
                          <a:srgbClr val="FFFFFF"/>
                        </a:solidFill>
                        <a:latin typeface="Calibri"/>
                      </a:endParaRPr>
                    </a:p>
                  </p:txBody>
                </p:sp>
                <p:grpSp>
                  <p:nvGrpSpPr>
                    <p:cNvPr id="208" name="Groupe 47">
                      <a:extLst>
                        <a:ext uri="{FF2B5EF4-FFF2-40B4-BE49-F238E27FC236}">
                          <a16:creationId xmlns:a16="http://schemas.microsoft.com/office/drawing/2014/main" id="{65E1FEBC-3848-47FA-8767-723DA4F23D14}"/>
                        </a:ext>
                      </a:extLst>
                    </p:cNvPr>
                    <p:cNvGrpSpPr/>
                    <p:nvPr/>
                  </p:nvGrpSpPr>
                  <p:grpSpPr>
                    <a:xfrm>
                      <a:off x="2315114" y="1023871"/>
                      <a:ext cx="3415128" cy="471410"/>
                      <a:chOff x="2315114" y="1023871"/>
                      <a:chExt cx="3415128" cy="471410"/>
                    </a:xfrm>
                  </p:grpSpPr>
                  <p:pic>
                    <p:nvPicPr>
                      <p:cNvPr id="228" name="Graphique 38" descr="Flèche en cercle">
                        <a:extLst>
                          <a:ext uri="{FF2B5EF4-FFF2-40B4-BE49-F238E27FC236}">
                            <a16:creationId xmlns:a16="http://schemas.microsoft.com/office/drawing/2014/main" id="{445D9A51-A936-410A-9A7D-9FE34CC55F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5114" y="1023871"/>
                        <a:ext cx="457154" cy="457154"/>
                      </a:xfrm>
                      <a:prstGeom prst="rect">
                        <a:avLst/>
                      </a:prstGeom>
                      <a:noFill/>
                      <a:ln cap="flat">
                        <a:noFill/>
                      </a:ln>
                    </p:spPr>
                  </p:pic>
                  <p:pic>
                    <p:nvPicPr>
                      <p:cNvPr id="229" name="Graphique 39" descr="Flèche en cercle">
                        <a:extLst>
                          <a:ext uri="{FF2B5EF4-FFF2-40B4-BE49-F238E27FC236}">
                            <a16:creationId xmlns:a16="http://schemas.microsoft.com/office/drawing/2014/main" id="{6F6FE597-969B-4594-A130-C3314256E5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0652" y="1023871"/>
                        <a:ext cx="457154" cy="457154"/>
                      </a:xfrm>
                      <a:prstGeom prst="rect">
                        <a:avLst/>
                      </a:prstGeom>
                      <a:noFill/>
                      <a:ln cap="flat">
                        <a:noFill/>
                      </a:ln>
                    </p:spPr>
                  </p:pic>
                  <p:pic>
                    <p:nvPicPr>
                      <p:cNvPr id="230" name="Graphique 40" descr="Flèche en cercle">
                        <a:extLst>
                          <a:ext uri="{FF2B5EF4-FFF2-40B4-BE49-F238E27FC236}">
                            <a16:creationId xmlns:a16="http://schemas.microsoft.com/office/drawing/2014/main" id="{7AD64F09-EB13-4654-9EE4-E1A13E37CD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3567" y="1023871"/>
                        <a:ext cx="457154" cy="457154"/>
                      </a:xfrm>
                      <a:prstGeom prst="rect">
                        <a:avLst/>
                      </a:prstGeom>
                      <a:noFill/>
                      <a:ln cap="flat">
                        <a:noFill/>
                      </a:ln>
                    </p:spPr>
                  </p:pic>
                  <p:pic>
                    <p:nvPicPr>
                      <p:cNvPr id="231" name="Graphique 41" descr="Flèche en cercle">
                        <a:extLst>
                          <a:ext uri="{FF2B5EF4-FFF2-40B4-BE49-F238E27FC236}">
                            <a16:creationId xmlns:a16="http://schemas.microsoft.com/office/drawing/2014/main" id="{6C378DF0-F75F-4E3E-B216-4AA31AE91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2743" y="1023871"/>
                        <a:ext cx="457154" cy="457154"/>
                      </a:xfrm>
                      <a:prstGeom prst="rect">
                        <a:avLst/>
                      </a:prstGeom>
                      <a:noFill/>
                      <a:ln cap="flat">
                        <a:noFill/>
                      </a:ln>
                    </p:spPr>
                  </p:pic>
                  <p:pic>
                    <p:nvPicPr>
                      <p:cNvPr id="232" name="Graphique 42" descr="Flèche en cercle">
                        <a:extLst>
                          <a:ext uri="{FF2B5EF4-FFF2-40B4-BE49-F238E27FC236}">
                            <a16:creationId xmlns:a16="http://schemas.microsoft.com/office/drawing/2014/main" id="{6E5A5597-8BCF-46E6-A70F-9687BD1E91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9441" y="1023871"/>
                        <a:ext cx="457154" cy="457154"/>
                      </a:xfrm>
                      <a:prstGeom prst="rect">
                        <a:avLst/>
                      </a:prstGeom>
                      <a:noFill/>
                      <a:ln cap="flat">
                        <a:noFill/>
                      </a:ln>
                    </p:spPr>
                  </p:pic>
                  <p:pic>
                    <p:nvPicPr>
                      <p:cNvPr id="233" name="Graphique 43" descr="Flèche en cercle">
                        <a:extLst>
                          <a:ext uri="{FF2B5EF4-FFF2-40B4-BE49-F238E27FC236}">
                            <a16:creationId xmlns:a16="http://schemas.microsoft.com/office/drawing/2014/main" id="{30DBC4EF-7E8F-4F3B-8C9C-6D59A8B9E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8767" y="1023871"/>
                        <a:ext cx="457154" cy="457154"/>
                      </a:xfrm>
                      <a:prstGeom prst="rect">
                        <a:avLst/>
                      </a:prstGeom>
                      <a:noFill/>
                      <a:ln cap="flat">
                        <a:noFill/>
                      </a:ln>
                    </p:spPr>
                  </p:pic>
                  <p:pic>
                    <p:nvPicPr>
                      <p:cNvPr id="234" name="Graphique 44" descr="Flèche en cercle">
                        <a:extLst>
                          <a:ext uri="{FF2B5EF4-FFF2-40B4-BE49-F238E27FC236}">
                            <a16:creationId xmlns:a16="http://schemas.microsoft.com/office/drawing/2014/main" id="{EEA6E74B-D481-475A-B390-2E2DB299D2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2571" y="1023871"/>
                        <a:ext cx="457154" cy="457154"/>
                      </a:xfrm>
                      <a:prstGeom prst="rect">
                        <a:avLst/>
                      </a:prstGeom>
                      <a:noFill/>
                      <a:ln cap="flat">
                        <a:noFill/>
                      </a:ln>
                    </p:spPr>
                  </p:pic>
                  <p:pic>
                    <p:nvPicPr>
                      <p:cNvPr id="235" name="Graphique 45" descr="Flèche en cercle">
                        <a:extLst>
                          <a:ext uri="{FF2B5EF4-FFF2-40B4-BE49-F238E27FC236}">
                            <a16:creationId xmlns:a16="http://schemas.microsoft.com/office/drawing/2014/main" id="{35ACBBC2-8D6C-4A51-971E-5FE43F5BE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5476" y="1023871"/>
                        <a:ext cx="457154" cy="457154"/>
                      </a:xfrm>
                      <a:prstGeom prst="rect">
                        <a:avLst/>
                      </a:prstGeom>
                      <a:noFill/>
                      <a:ln cap="flat">
                        <a:noFill/>
                      </a:ln>
                    </p:spPr>
                  </p:pic>
                  <p:pic>
                    <p:nvPicPr>
                      <p:cNvPr id="236" name="Graphique 46" descr="Flèche en cercle">
                        <a:extLst>
                          <a:ext uri="{FF2B5EF4-FFF2-40B4-BE49-F238E27FC236}">
                            <a16:creationId xmlns:a16="http://schemas.microsoft.com/office/drawing/2014/main" id="{B66B02B4-53E6-4497-9E54-BD893EA795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3088" y="1038127"/>
                        <a:ext cx="457154" cy="457154"/>
                      </a:xfrm>
                      <a:prstGeom prst="rect">
                        <a:avLst/>
                      </a:prstGeom>
                      <a:noFill/>
                      <a:ln cap="flat">
                        <a:noFill/>
                      </a:ln>
                    </p:spPr>
                  </p:pic>
                </p:grpSp>
                <p:cxnSp>
                  <p:nvCxnSpPr>
                    <p:cNvPr id="209" name="Connecteur droit 49">
                      <a:extLst>
                        <a:ext uri="{FF2B5EF4-FFF2-40B4-BE49-F238E27FC236}">
                          <a16:creationId xmlns:a16="http://schemas.microsoft.com/office/drawing/2014/main" id="{2EBDAB9B-3221-460A-879F-5A81E9AC07A3}"/>
                        </a:ext>
                      </a:extLst>
                    </p:cNvPr>
                    <p:cNvCxnSpPr/>
                    <p:nvPr/>
                  </p:nvCxnSpPr>
                  <p:spPr>
                    <a:xfrm>
                      <a:off x="2315114" y="688908"/>
                      <a:ext cx="3415129" cy="0"/>
                    </a:xfrm>
                    <a:prstGeom prst="straightConnector1">
                      <a:avLst/>
                    </a:prstGeom>
                    <a:noFill/>
                    <a:ln w="6345" cap="flat">
                      <a:solidFill>
                        <a:srgbClr val="FF0000"/>
                      </a:solidFill>
                      <a:prstDash val="solid"/>
                      <a:miter/>
                    </a:ln>
                  </p:spPr>
                </p:cxnSp>
                <p:sp>
                  <p:nvSpPr>
                    <p:cNvPr id="210" name="ZoneTexte 50">
                      <a:extLst>
                        <a:ext uri="{FF2B5EF4-FFF2-40B4-BE49-F238E27FC236}">
                          <a16:creationId xmlns:a16="http://schemas.microsoft.com/office/drawing/2014/main" id="{2F137C6B-18D5-46BB-A298-634B4B5FF65F}"/>
                        </a:ext>
                      </a:extLst>
                    </p:cNvPr>
                    <p:cNvSpPr txBox="1"/>
                    <p:nvPr/>
                  </p:nvSpPr>
                  <p:spPr>
                    <a:xfrm>
                      <a:off x="2325812" y="707215"/>
                      <a:ext cx="1912705" cy="477051"/>
                    </a:xfrm>
                    <a:prstGeom prst="rect">
                      <a:avLst/>
                    </a:prstGeom>
                    <a:noFill/>
                    <a:ln cap="flat">
                      <a:noFill/>
                    </a:ln>
                  </p:spPr>
                  <p:txBody>
                    <a:bodyPr vert="horz" wrap="square" lIns="91440" tIns="45720" rIns="91440" bIns="45720" anchor="t" anchorCtr="0" compatLnSpc="1">
                      <a:spAutoFit/>
                    </a:bodyPr>
                    <a:lstStyle/>
                    <a:p>
                      <a:pPr fontAlgn="auto" hangingPunct="1">
                        <a:spcBef>
                          <a:spcPts val="0"/>
                        </a:spcBef>
                        <a:spcAft>
                          <a:spcPts val="0"/>
                        </a:spcAft>
                        <a:defRPr sz="1800" b="0" i="0" u="none" strike="noStrike" kern="0" cap="none" spc="0" baseline="0">
                          <a:solidFill>
                            <a:srgbClr val="000000"/>
                          </a:solidFill>
                          <a:uFillTx/>
                        </a:defRPr>
                      </a:pPr>
                      <a:r>
                        <a:rPr lang="fr-FR" sz="1500" b="0" kern="0" dirty="0" err="1">
                          <a:solidFill>
                            <a:srgbClr val="000000"/>
                          </a:solidFill>
                          <a:latin typeface="Arial" pitchFamily="34"/>
                          <a:cs typeface="Arial" pitchFamily="34"/>
                        </a:rPr>
                        <a:t>A</a:t>
                      </a:r>
                      <a:r>
                        <a:rPr lang="fr-FR" sz="1500" b="0" dirty="0" err="1">
                          <a:solidFill>
                            <a:srgbClr val="000000"/>
                          </a:solidFill>
                          <a:latin typeface="Arial" pitchFamily="34"/>
                          <a:cs typeface="Arial" pitchFamily="34"/>
                        </a:rPr>
                        <a:t>tmosphere</a:t>
                      </a:r>
                      <a:endParaRPr lang="fr-FR" sz="1500" b="0" dirty="0">
                        <a:solidFill>
                          <a:srgbClr val="000000"/>
                        </a:solidFill>
                        <a:latin typeface="Arial" pitchFamily="34"/>
                        <a:cs typeface="Arial" pitchFamily="34"/>
                      </a:endParaRPr>
                    </a:p>
                  </p:txBody>
                </p:sp>
                <p:sp>
                  <p:nvSpPr>
                    <p:cNvPr id="211" name="ZoneTexte 79">
                      <a:extLst>
                        <a:ext uri="{FF2B5EF4-FFF2-40B4-BE49-F238E27FC236}">
                          <a16:creationId xmlns:a16="http://schemas.microsoft.com/office/drawing/2014/main" id="{71FC0EA4-9AC8-4467-94F9-F550BCC4D21F}"/>
                        </a:ext>
                      </a:extLst>
                    </p:cNvPr>
                    <p:cNvSpPr txBox="1"/>
                    <p:nvPr/>
                  </p:nvSpPr>
                  <p:spPr>
                    <a:xfrm>
                      <a:off x="3654342" y="4912403"/>
                      <a:ext cx="1228179" cy="479363"/>
                    </a:xfrm>
                    <a:prstGeom prst="rect">
                      <a:avLst/>
                    </a:prstGeom>
                    <a:noFill/>
                    <a:ln cap="flat">
                      <a:noFill/>
                    </a:ln>
                  </p:spPr>
                  <p:txBody>
                    <a:bodyPr vert="horz" wrap="square" lIns="91440" tIns="45720" rIns="91440" bIns="45720" anchor="t" anchorCtr="0" compatLnSpc="1">
                      <a:spAutoFit/>
                    </a:bodyPr>
                    <a:lstStyle/>
                    <a:p>
                      <a:pPr fontAlgn="auto" hangingPunct="1">
                        <a:spcBef>
                          <a:spcPts val="0"/>
                        </a:spcBef>
                        <a:spcAft>
                          <a:spcPts val="0"/>
                        </a:spcAft>
                        <a:defRPr sz="1800" b="0" i="0" u="none" strike="noStrike" kern="0" cap="none" spc="0" baseline="0">
                          <a:solidFill>
                            <a:srgbClr val="000000"/>
                          </a:solidFill>
                          <a:uFillTx/>
                        </a:defRPr>
                      </a:pPr>
                      <a:r>
                        <a:rPr lang="fr-FR" sz="1500" dirty="0">
                          <a:solidFill>
                            <a:srgbClr val="000000"/>
                          </a:solidFill>
                          <a:latin typeface="Arial" pitchFamily="34"/>
                          <a:cs typeface="Arial" pitchFamily="34"/>
                        </a:rPr>
                        <a:t>DM</a:t>
                      </a:r>
                    </a:p>
                  </p:txBody>
                </p:sp>
                <p:sp>
                  <p:nvSpPr>
                    <p:cNvPr id="212" name="Rectangle 83">
                      <a:extLst>
                        <a:ext uri="{FF2B5EF4-FFF2-40B4-BE49-F238E27FC236}">
                          <a16:creationId xmlns:a16="http://schemas.microsoft.com/office/drawing/2014/main" id="{D05FC6FA-A861-43EA-B37F-C36FD1C7500F}"/>
                        </a:ext>
                      </a:extLst>
                    </p:cNvPr>
                    <p:cNvSpPr/>
                    <p:nvPr/>
                  </p:nvSpPr>
                  <p:spPr>
                    <a:xfrm>
                      <a:off x="3651537" y="4051870"/>
                      <a:ext cx="758421" cy="41656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grpSp>
                  <p:nvGrpSpPr>
                    <p:cNvPr id="213" name="Groupe 92">
                      <a:extLst>
                        <a:ext uri="{FF2B5EF4-FFF2-40B4-BE49-F238E27FC236}">
                          <a16:creationId xmlns:a16="http://schemas.microsoft.com/office/drawing/2014/main" id="{1AC552F4-B32E-4B27-BA59-CEAD85C34384}"/>
                        </a:ext>
                      </a:extLst>
                    </p:cNvPr>
                    <p:cNvGrpSpPr/>
                    <p:nvPr/>
                  </p:nvGrpSpPr>
                  <p:grpSpPr>
                    <a:xfrm>
                      <a:off x="3442744" y="4412674"/>
                      <a:ext cx="3391280" cy="1164599"/>
                      <a:chOff x="3442744" y="4412674"/>
                      <a:chExt cx="3391280" cy="1164599"/>
                    </a:xfrm>
                  </p:grpSpPr>
                  <p:grpSp>
                    <p:nvGrpSpPr>
                      <p:cNvPr id="220" name="Groupe 80">
                        <a:extLst>
                          <a:ext uri="{FF2B5EF4-FFF2-40B4-BE49-F238E27FC236}">
                            <a16:creationId xmlns:a16="http://schemas.microsoft.com/office/drawing/2014/main" id="{7F0EDB73-4EB0-4080-B2AA-1BDE6D3243FE}"/>
                          </a:ext>
                        </a:extLst>
                      </p:cNvPr>
                      <p:cNvGrpSpPr/>
                      <p:nvPr/>
                    </p:nvGrpSpPr>
                    <p:grpSpPr>
                      <a:xfrm>
                        <a:off x="3442744" y="4670471"/>
                        <a:ext cx="985121" cy="906802"/>
                        <a:chOff x="3442744" y="4670471"/>
                        <a:chExt cx="985121" cy="906802"/>
                      </a:xfrm>
                    </p:grpSpPr>
                    <p:sp>
                      <p:nvSpPr>
                        <p:cNvPr id="224" name="Forme libre : forme 62">
                          <a:extLst>
                            <a:ext uri="{FF2B5EF4-FFF2-40B4-BE49-F238E27FC236}">
                              <a16:creationId xmlns:a16="http://schemas.microsoft.com/office/drawing/2014/main" id="{DFE9A407-F24C-4B81-A9A4-14487FFFC9D2}"/>
                            </a:ext>
                          </a:extLst>
                        </p:cNvPr>
                        <p:cNvSpPr/>
                        <p:nvPr/>
                      </p:nvSpPr>
                      <p:spPr>
                        <a:xfrm>
                          <a:off x="3627125" y="4670471"/>
                          <a:ext cx="800740" cy="693427"/>
                        </a:xfrm>
                        <a:custGeom>
                          <a:avLst/>
                          <a:gdLst>
                            <a:gd name="f0" fmla="val 10800000"/>
                            <a:gd name="f1" fmla="val 5400000"/>
                            <a:gd name="f2" fmla="val 180"/>
                            <a:gd name="f3" fmla="val w"/>
                            <a:gd name="f4" fmla="val h"/>
                            <a:gd name="f5" fmla="val 0"/>
                            <a:gd name="f6" fmla="val 800742"/>
                            <a:gd name="f7" fmla="val 693429"/>
                            <a:gd name="f8" fmla="val 12709"/>
                            <a:gd name="f9" fmla="val 62653"/>
                            <a:gd name="f10" fmla="val 1702"/>
                            <a:gd name="f11" fmla="val 125307"/>
                            <a:gd name="f12" fmla="+- 0 0 9304"/>
                            <a:gd name="f13" fmla="val 152400"/>
                            <a:gd name="f14" fmla="val 179493"/>
                            <a:gd name="f15" fmla="val 34722"/>
                            <a:gd name="f16" fmla="val 137160"/>
                            <a:gd name="f17" fmla="val 121082"/>
                            <a:gd name="f18" fmla="val 162560"/>
                            <a:gd name="f19" fmla="val 144789"/>
                            <a:gd name="f20" fmla="val 187960"/>
                            <a:gd name="f21" fmla="val 168496"/>
                            <a:gd name="f22" fmla="val 279400"/>
                            <a:gd name="f23" fmla="val 129549"/>
                            <a:gd name="f24" fmla="val 304800"/>
                            <a:gd name="f25" fmla="val 154949"/>
                            <a:gd name="f26" fmla="val 330200"/>
                            <a:gd name="f27" fmla="val 180349"/>
                            <a:gd name="f28" fmla="val 287867"/>
                            <a:gd name="f29" fmla="val 275176"/>
                            <a:gd name="f30" fmla="val 314960"/>
                            <a:gd name="f31" fmla="val 297189"/>
                            <a:gd name="f32" fmla="val 342053"/>
                            <a:gd name="f33" fmla="val 319202"/>
                            <a:gd name="f34" fmla="val 440267"/>
                            <a:gd name="f35" fmla="val 258242"/>
                            <a:gd name="f36" fmla="val 467360"/>
                            <a:gd name="f37" fmla="val 287029"/>
                            <a:gd name="f38" fmla="val 494453"/>
                            <a:gd name="f39" fmla="val 315816"/>
                            <a:gd name="f40" fmla="val 452120"/>
                            <a:gd name="f41" fmla="val 442816"/>
                            <a:gd name="f42" fmla="val 477520"/>
                            <a:gd name="f43" fmla="val 469909"/>
                            <a:gd name="f44" fmla="val 502920"/>
                            <a:gd name="f45" fmla="val 497002"/>
                            <a:gd name="f46" fmla="val 594360"/>
                            <a:gd name="f47" fmla="val 424189"/>
                            <a:gd name="f48" fmla="val 619760"/>
                            <a:gd name="f49" fmla="val 449589"/>
                            <a:gd name="f50" fmla="val 645160"/>
                            <a:gd name="f51" fmla="val 474989"/>
                            <a:gd name="f52" fmla="val 602827"/>
                            <a:gd name="f53" fmla="val 596909"/>
                            <a:gd name="f54" fmla="val 629920"/>
                            <a:gd name="f55" fmla="val 622309"/>
                            <a:gd name="f56" fmla="val 657013"/>
                            <a:gd name="f57" fmla="val 647709"/>
                            <a:gd name="f58" fmla="val 755227"/>
                            <a:gd name="f59" fmla="val 590136"/>
                            <a:gd name="f60" fmla="val 782320"/>
                            <a:gd name="f61" fmla="val 601989"/>
                            <a:gd name="f62" fmla="val 809413"/>
                            <a:gd name="f63" fmla="val 613842"/>
                            <a:gd name="f64" fmla="val 800946"/>
                            <a:gd name="f65" fmla="val 653635"/>
                            <a:gd name="f66" fmla="val 792480"/>
                            <a:gd name="f67" fmla="+- 0 0 -90"/>
                            <a:gd name="f68" fmla="*/ f3 1 800742"/>
                            <a:gd name="f69" fmla="*/ f4 1 693429"/>
                            <a:gd name="f70" fmla="+- f7 0 f5"/>
                            <a:gd name="f71" fmla="+- f6 0 f5"/>
                            <a:gd name="f72" fmla="*/ f67 f0 1"/>
                            <a:gd name="f73" fmla="*/ f71 1 800742"/>
                            <a:gd name="f74" fmla="*/ f70 1 693429"/>
                            <a:gd name="f75" fmla="*/ 0 f71 1"/>
                            <a:gd name="f76" fmla="*/ 12709 f70 1"/>
                            <a:gd name="f77" fmla="*/ 152400 f71 1"/>
                            <a:gd name="f78" fmla="*/ 162560 f71 1"/>
                            <a:gd name="f79" fmla="*/ 144789 f70 1"/>
                            <a:gd name="f80" fmla="*/ 304800 f71 1"/>
                            <a:gd name="f81" fmla="*/ 154949 f70 1"/>
                            <a:gd name="f82" fmla="*/ 314960 f71 1"/>
                            <a:gd name="f83" fmla="*/ 297189 f70 1"/>
                            <a:gd name="f84" fmla="*/ 467360 f71 1"/>
                            <a:gd name="f85" fmla="*/ 287029 f70 1"/>
                            <a:gd name="f86" fmla="*/ 477520 f71 1"/>
                            <a:gd name="f87" fmla="*/ 469909 f70 1"/>
                            <a:gd name="f88" fmla="*/ 619760 f71 1"/>
                            <a:gd name="f89" fmla="*/ 449589 f70 1"/>
                            <a:gd name="f90" fmla="*/ 629920 f71 1"/>
                            <a:gd name="f91" fmla="*/ 622309 f70 1"/>
                            <a:gd name="f92" fmla="*/ 782320 f71 1"/>
                            <a:gd name="f93" fmla="*/ 601989 f70 1"/>
                            <a:gd name="f94" fmla="*/ 792480 f71 1"/>
                            <a:gd name="f95" fmla="*/ 693429 f70 1"/>
                            <a:gd name="f96" fmla="*/ f72 1 f2"/>
                            <a:gd name="f97" fmla="*/ f75 1 800742"/>
                            <a:gd name="f98" fmla="*/ f76 1 693429"/>
                            <a:gd name="f99" fmla="*/ f77 1 800742"/>
                            <a:gd name="f100" fmla="*/ f78 1 800742"/>
                            <a:gd name="f101" fmla="*/ f79 1 693429"/>
                            <a:gd name="f102" fmla="*/ f80 1 800742"/>
                            <a:gd name="f103" fmla="*/ f81 1 693429"/>
                            <a:gd name="f104" fmla="*/ f82 1 800742"/>
                            <a:gd name="f105" fmla="*/ f83 1 693429"/>
                            <a:gd name="f106" fmla="*/ f84 1 800742"/>
                            <a:gd name="f107" fmla="*/ f85 1 693429"/>
                            <a:gd name="f108" fmla="*/ f86 1 800742"/>
                            <a:gd name="f109" fmla="*/ f87 1 693429"/>
                            <a:gd name="f110" fmla="*/ f88 1 800742"/>
                            <a:gd name="f111" fmla="*/ f89 1 693429"/>
                            <a:gd name="f112" fmla="*/ f90 1 800742"/>
                            <a:gd name="f113" fmla="*/ f91 1 693429"/>
                            <a:gd name="f114" fmla="*/ f92 1 800742"/>
                            <a:gd name="f115" fmla="*/ f93 1 693429"/>
                            <a:gd name="f116" fmla="*/ f94 1 800742"/>
                            <a:gd name="f117" fmla="*/ f95 1 693429"/>
                            <a:gd name="f118" fmla="*/ f5 1 f73"/>
                            <a:gd name="f119" fmla="*/ f6 1 f73"/>
                            <a:gd name="f120" fmla="*/ f5 1 f74"/>
                            <a:gd name="f121" fmla="*/ f7 1 f74"/>
                            <a:gd name="f122" fmla="+- f96 0 f1"/>
                            <a:gd name="f123" fmla="*/ f97 1 f73"/>
                            <a:gd name="f124" fmla="*/ f98 1 f74"/>
                            <a:gd name="f125" fmla="*/ f99 1 f73"/>
                            <a:gd name="f126" fmla="*/ f100 1 f73"/>
                            <a:gd name="f127" fmla="*/ f101 1 f74"/>
                            <a:gd name="f128" fmla="*/ f102 1 f73"/>
                            <a:gd name="f129" fmla="*/ f103 1 f74"/>
                            <a:gd name="f130" fmla="*/ f104 1 f73"/>
                            <a:gd name="f131" fmla="*/ f105 1 f74"/>
                            <a:gd name="f132" fmla="*/ f106 1 f73"/>
                            <a:gd name="f133" fmla="*/ f107 1 f74"/>
                            <a:gd name="f134" fmla="*/ f108 1 f73"/>
                            <a:gd name="f135" fmla="*/ f109 1 f74"/>
                            <a:gd name="f136" fmla="*/ f110 1 f73"/>
                            <a:gd name="f137" fmla="*/ f111 1 f74"/>
                            <a:gd name="f138" fmla="*/ f112 1 f73"/>
                            <a:gd name="f139" fmla="*/ f113 1 f74"/>
                            <a:gd name="f140" fmla="*/ f114 1 f73"/>
                            <a:gd name="f141" fmla="*/ f115 1 f74"/>
                            <a:gd name="f142" fmla="*/ f116 1 f73"/>
                            <a:gd name="f143" fmla="*/ f117 1 f74"/>
                            <a:gd name="f144" fmla="*/ f118 f68 1"/>
                            <a:gd name="f145" fmla="*/ f119 f68 1"/>
                            <a:gd name="f146" fmla="*/ f121 f69 1"/>
                            <a:gd name="f147" fmla="*/ f120 f69 1"/>
                            <a:gd name="f148" fmla="*/ f123 f68 1"/>
                            <a:gd name="f149" fmla="*/ f124 f69 1"/>
                            <a:gd name="f150" fmla="*/ f125 f68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8 1"/>
                            <a:gd name="f166" fmla="*/ f141 f69 1"/>
                            <a:gd name="f167" fmla="*/ f142 f68 1"/>
                            <a:gd name="f168" fmla="*/ f143 f69 1"/>
                          </a:gdLst>
                          <a:ahLst/>
                          <a:cxnLst>
                            <a:cxn ang="3cd4">
                              <a:pos x="hc" y="t"/>
                            </a:cxn>
                            <a:cxn ang="0">
                              <a:pos x="r" y="vc"/>
                            </a:cxn>
                            <a:cxn ang="cd4">
                              <a:pos x="hc" y="b"/>
                            </a:cxn>
                            <a:cxn ang="cd2">
                              <a:pos x="l" y="vc"/>
                            </a:cxn>
                            <a:cxn ang="f122">
                              <a:pos x="f148" y="f149"/>
                            </a:cxn>
                            <a:cxn ang="f122">
                              <a:pos x="f150" y="f149"/>
                            </a:cxn>
                            <a:cxn ang="f122">
                              <a:pos x="f151" y="f152"/>
                            </a:cxn>
                            <a:cxn ang="f122">
                              <a:pos x="f153" y="f154"/>
                            </a:cxn>
                            <a:cxn ang="f122">
                              <a:pos x="f155" y="f156"/>
                            </a:cxn>
                            <a:cxn ang="f122">
                              <a:pos x="f157" y="f158"/>
                            </a:cxn>
                            <a:cxn ang="f122">
                              <a:pos x="f159" y="f160"/>
                            </a:cxn>
                            <a:cxn ang="f122">
                              <a:pos x="f161" y="f162"/>
                            </a:cxn>
                            <a:cxn ang="f122">
                              <a:pos x="f163" y="f164"/>
                            </a:cxn>
                            <a:cxn ang="f122">
                              <a:pos x="f165" y="f166"/>
                            </a:cxn>
                            <a:cxn ang="f122">
                              <a:pos x="f167" y="f168"/>
                            </a:cxn>
                          </a:cxnLst>
                          <a:rect l="f144" t="f147" r="f145" b="f146"/>
                          <a:pathLst>
                            <a:path w="800742" h="693429">
                              <a:moveTo>
                                <a:pt x="f5" y="f8"/>
                              </a:moveTo>
                              <a:cubicBezTo>
                                <a:pt x="f9" y="f10"/>
                                <a:pt x="f11" y="f12"/>
                                <a:pt x="f13" y="f8"/>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7"/>
                              </a:cubicBezTo>
                            </a:path>
                          </a:pathLst>
                        </a:custGeom>
                        <a:noFill/>
                        <a:ln w="19046" cap="flat">
                          <a:solidFill>
                            <a:srgbClr val="548235"/>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cxnSp>
                      <p:nvCxnSpPr>
                        <p:cNvPr id="225" name="Connecteur droit 74">
                          <a:extLst>
                            <a:ext uri="{FF2B5EF4-FFF2-40B4-BE49-F238E27FC236}">
                              <a16:creationId xmlns:a16="http://schemas.microsoft.com/office/drawing/2014/main" id="{EE738E16-45EB-49C8-B1DE-E09BE588EEF7}"/>
                            </a:ext>
                          </a:extLst>
                        </p:cNvPr>
                        <p:cNvCxnSpPr>
                          <a:stCxn id="224" idx="4"/>
                        </p:cNvCxnSpPr>
                        <p:nvPr/>
                      </p:nvCxnSpPr>
                      <p:spPr>
                        <a:xfrm flipH="1">
                          <a:off x="3442744" y="4683191"/>
                          <a:ext cx="184379" cy="223515"/>
                        </a:xfrm>
                        <a:prstGeom prst="straightConnector1">
                          <a:avLst/>
                        </a:prstGeom>
                        <a:noFill/>
                        <a:ln w="19046" cap="flat">
                          <a:solidFill>
                            <a:srgbClr val="548235"/>
                          </a:solidFill>
                          <a:prstDash val="solid"/>
                          <a:miter/>
                        </a:ln>
                      </p:spPr>
                    </p:cxnSp>
                    <p:cxnSp>
                      <p:nvCxnSpPr>
                        <p:cNvPr id="226" name="Connecteur droit 76">
                          <a:extLst>
                            <a:ext uri="{FF2B5EF4-FFF2-40B4-BE49-F238E27FC236}">
                              <a16:creationId xmlns:a16="http://schemas.microsoft.com/office/drawing/2014/main" id="{36FFE08D-6977-44A4-A176-26E9858932D6}"/>
                            </a:ext>
                          </a:extLst>
                        </p:cNvPr>
                        <p:cNvCxnSpPr>
                          <a:stCxn id="224" idx="14"/>
                        </p:cNvCxnSpPr>
                        <p:nvPr/>
                      </p:nvCxnSpPr>
                      <p:spPr>
                        <a:xfrm flipH="1">
                          <a:off x="4256598" y="5363907"/>
                          <a:ext cx="162999" cy="213366"/>
                        </a:xfrm>
                        <a:prstGeom prst="straightConnector1">
                          <a:avLst/>
                        </a:prstGeom>
                        <a:noFill/>
                        <a:ln w="19046" cap="flat">
                          <a:solidFill>
                            <a:srgbClr val="548235"/>
                          </a:solidFill>
                          <a:prstDash val="solid"/>
                          <a:miter/>
                        </a:ln>
                      </p:spPr>
                    </p:cxnSp>
                    <p:cxnSp>
                      <p:nvCxnSpPr>
                        <p:cNvPr id="227" name="Connecteur droit 78">
                          <a:extLst>
                            <a:ext uri="{FF2B5EF4-FFF2-40B4-BE49-F238E27FC236}">
                              <a16:creationId xmlns:a16="http://schemas.microsoft.com/office/drawing/2014/main" id="{9F9F4198-BE81-460D-8772-D3A63FA15E64}"/>
                            </a:ext>
                          </a:extLst>
                        </p:cNvPr>
                        <p:cNvCxnSpPr/>
                        <p:nvPr/>
                      </p:nvCxnSpPr>
                      <p:spPr>
                        <a:xfrm>
                          <a:off x="3442744" y="4906706"/>
                          <a:ext cx="813853" cy="670567"/>
                        </a:xfrm>
                        <a:prstGeom prst="straightConnector1">
                          <a:avLst/>
                        </a:prstGeom>
                        <a:noFill/>
                        <a:ln w="19046" cap="flat">
                          <a:solidFill>
                            <a:srgbClr val="548235"/>
                          </a:solidFill>
                          <a:prstDash val="solid"/>
                          <a:miter/>
                        </a:ln>
                      </p:spPr>
                    </p:cxnSp>
                  </p:grpSp>
                  <p:cxnSp>
                    <p:nvCxnSpPr>
                      <p:cNvPr id="221" name="Connecteur droit 85">
                        <a:extLst>
                          <a:ext uri="{FF2B5EF4-FFF2-40B4-BE49-F238E27FC236}">
                            <a16:creationId xmlns:a16="http://schemas.microsoft.com/office/drawing/2014/main" id="{1AD6E3F6-3647-4CD4-A2F8-397327FFA871}"/>
                          </a:ext>
                        </a:extLst>
                      </p:cNvPr>
                      <p:cNvCxnSpPr>
                        <a:stCxn id="224" idx="4"/>
                      </p:cNvCxnSpPr>
                      <p:nvPr/>
                    </p:nvCxnSpPr>
                    <p:spPr>
                      <a:xfrm>
                        <a:off x="3627123" y="4683191"/>
                        <a:ext cx="2617175" cy="0"/>
                      </a:xfrm>
                      <a:prstGeom prst="straightConnector1">
                        <a:avLst/>
                      </a:prstGeom>
                      <a:noFill/>
                      <a:ln w="6345" cap="flat">
                        <a:solidFill>
                          <a:srgbClr val="000000"/>
                        </a:solidFill>
                        <a:custDash>
                          <a:ds d="300173" sp="300173"/>
                        </a:custDash>
                        <a:miter/>
                      </a:ln>
                    </p:spPr>
                  </p:cxnSp>
                  <p:cxnSp>
                    <p:nvCxnSpPr>
                      <p:cNvPr id="222" name="Connecteur droit 87">
                        <a:extLst>
                          <a:ext uri="{FF2B5EF4-FFF2-40B4-BE49-F238E27FC236}">
                            <a16:creationId xmlns:a16="http://schemas.microsoft.com/office/drawing/2014/main" id="{3D2BD0FF-C8FC-44DB-B92E-5FB4256D105B}"/>
                          </a:ext>
                        </a:extLst>
                      </p:cNvPr>
                      <p:cNvCxnSpPr>
                        <a:stCxn id="224" idx="14"/>
                      </p:cNvCxnSpPr>
                      <p:nvPr/>
                    </p:nvCxnSpPr>
                    <p:spPr>
                      <a:xfrm>
                        <a:off x="4419597" y="5363907"/>
                        <a:ext cx="2251428" cy="0"/>
                      </a:xfrm>
                      <a:prstGeom prst="straightConnector1">
                        <a:avLst/>
                      </a:prstGeom>
                      <a:noFill/>
                      <a:ln w="6345" cap="flat">
                        <a:solidFill>
                          <a:srgbClr val="000000"/>
                        </a:solidFill>
                        <a:custDash>
                          <a:ds d="300173" sp="300173"/>
                        </a:custDash>
                        <a:miter/>
                      </a:ln>
                    </p:spPr>
                  </p:cxnSp>
                  <p:cxnSp>
                    <p:nvCxnSpPr>
                      <p:cNvPr id="223" name="Connecteur droit 89">
                        <a:extLst>
                          <a:ext uri="{FF2B5EF4-FFF2-40B4-BE49-F238E27FC236}">
                            <a16:creationId xmlns:a16="http://schemas.microsoft.com/office/drawing/2014/main" id="{FC403ECC-9A2A-42F6-AAAE-62386113907D}"/>
                          </a:ext>
                        </a:extLst>
                      </p:cNvPr>
                      <p:cNvCxnSpPr/>
                      <p:nvPr/>
                    </p:nvCxnSpPr>
                    <p:spPr>
                      <a:xfrm>
                        <a:off x="6112224" y="4412674"/>
                        <a:ext cx="721800" cy="1164599"/>
                      </a:xfrm>
                      <a:prstGeom prst="straightConnector1">
                        <a:avLst/>
                      </a:prstGeom>
                      <a:noFill/>
                      <a:ln w="38103" cap="flat">
                        <a:solidFill>
                          <a:srgbClr val="2E75B6"/>
                        </a:solidFill>
                        <a:prstDash val="solid"/>
                        <a:miter/>
                      </a:ln>
                    </p:spPr>
                  </p:cxnSp>
                </p:grpSp>
                <p:cxnSp>
                  <p:nvCxnSpPr>
                    <p:cNvPr id="214" name="Connecteur droit 94">
                      <a:extLst>
                        <a:ext uri="{FF2B5EF4-FFF2-40B4-BE49-F238E27FC236}">
                          <a16:creationId xmlns:a16="http://schemas.microsoft.com/office/drawing/2014/main" id="{09AE67C5-9AA0-4C37-A186-4DF5B7B61EE6}"/>
                        </a:ext>
                      </a:extLst>
                    </p:cNvPr>
                    <p:cNvCxnSpPr/>
                    <p:nvPr/>
                  </p:nvCxnSpPr>
                  <p:spPr>
                    <a:xfrm>
                      <a:off x="6244300" y="4683191"/>
                      <a:ext cx="0" cy="1532744"/>
                    </a:xfrm>
                    <a:prstGeom prst="straightConnector1">
                      <a:avLst/>
                    </a:prstGeom>
                    <a:noFill/>
                    <a:ln w="6345" cap="flat">
                      <a:solidFill>
                        <a:srgbClr val="000000"/>
                      </a:solidFill>
                      <a:custDash>
                        <a:ds d="300173" sp="300173"/>
                      </a:custDash>
                      <a:miter/>
                    </a:ln>
                  </p:spPr>
                </p:cxnSp>
                <p:cxnSp>
                  <p:nvCxnSpPr>
                    <p:cNvPr id="215" name="Connecteur droit 96">
                      <a:extLst>
                        <a:ext uri="{FF2B5EF4-FFF2-40B4-BE49-F238E27FC236}">
                          <a16:creationId xmlns:a16="http://schemas.microsoft.com/office/drawing/2014/main" id="{3BFD0BEE-A0EA-426F-B6F9-EF0A058ED9E9}"/>
                        </a:ext>
                      </a:extLst>
                    </p:cNvPr>
                    <p:cNvCxnSpPr/>
                    <p:nvPr/>
                  </p:nvCxnSpPr>
                  <p:spPr>
                    <a:xfrm>
                      <a:off x="6671023" y="5363906"/>
                      <a:ext cx="0" cy="852029"/>
                    </a:xfrm>
                    <a:prstGeom prst="straightConnector1">
                      <a:avLst/>
                    </a:prstGeom>
                    <a:noFill/>
                    <a:ln w="6345" cap="flat">
                      <a:solidFill>
                        <a:srgbClr val="000000"/>
                      </a:solidFill>
                      <a:custDash>
                        <a:ds d="300173" sp="300173"/>
                      </a:custDash>
                      <a:miter/>
                    </a:ln>
                  </p:spPr>
                </p:cxnSp>
                <p:sp>
                  <p:nvSpPr>
                    <p:cNvPr id="216" name="Rectangle : coins arrondis 97">
                      <a:extLst>
                        <a:ext uri="{FF2B5EF4-FFF2-40B4-BE49-F238E27FC236}">
                          <a16:creationId xmlns:a16="http://schemas.microsoft.com/office/drawing/2014/main" id="{C3717F85-D14A-4535-A850-0BCFA2DD88CE}"/>
                        </a:ext>
                      </a:extLst>
                    </p:cNvPr>
                    <p:cNvSpPr/>
                    <p:nvPr/>
                  </p:nvSpPr>
                  <p:spPr>
                    <a:xfrm>
                      <a:off x="5879163" y="6215935"/>
                      <a:ext cx="1141293" cy="44828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00B0F0"/>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kern="0" dirty="0">
                        <a:solidFill>
                          <a:srgbClr val="000000"/>
                        </a:solidFill>
                        <a:latin typeface="Arial" pitchFamily="34"/>
                        <a:cs typeface="Arial" pitchFamily="34"/>
                      </a:endParaRPr>
                    </a:p>
                    <a:p>
                      <a:pPr algn="ctr" fontAlgn="auto" hangingPunct="1">
                        <a:spcBef>
                          <a:spcPts val="0"/>
                        </a:spcBef>
                        <a:spcAft>
                          <a:spcPts val="0"/>
                        </a:spcAft>
                        <a:defRPr sz="1800" b="0" i="0" u="none" strike="noStrike" kern="0" cap="none" spc="0" baseline="0">
                          <a:solidFill>
                            <a:srgbClr val="000000"/>
                          </a:solidFill>
                          <a:uFillTx/>
                        </a:defRPr>
                      </a:pPr>
                      <a:r>
                        <a:rPr lang="fr-FR" sz="1500" kern="0" dirty="0">
                          <a:solidFill>
                            <a:srgbClr val="000000"/>
                          </a:solidFill>
                          <a:latin typeface="Arial" pitchFamily="34"/>
                          <a:cs typeface="Arial" pitchFamily="34"/>
                        </a:rPr>
                        <a:t>WFS</a:t>
                      </a:r>
                    </a:p>
                    <a:p>
                      <a:pPr algn="ctr" fontAlgn="auto" hangingPunct="1">
                        <a:spcBef>
                          <a:spcPts val="0"/>
                        </a:spcBef>
                        <a:spcAft>
                          <a:spcPts val="0"/>
                        </a:spcAft>
                        <a:defRPr sz="1800" b="0" i="0" u="none" strike="noStrike" kern="0" cap="none" spc="0" baseline="0">
                          <a:solidFill>
                            <a:srgbClr val="000000"/>
                          </a:solidFill>
                          <a:uFillTx/>
                        </a:defRPr>
                      </a:pPr>
                      <a:endParaRPr lang="fr-FR" sz="1800" b="0" dirty="0">
                        <a:solidFill>
                          <a:srgbClr val="FFFFFF"/>
                        </a:solidFill>
                        <a:latin typeface="Calibri"/>
                      </a:endParaRPr>
                    </a:p>
                  </p:txBody>
                </p:sp>
                <p:cxnSp>
                  <p:nvCxnSpPr>
                    <p:cNvPr id="217" name="Connecteur droit 106">
                      <a:extLst>
                        <a:ext uri="{FF2B5EF4-FFF2-40B4-BE49-F238E27FC236}">
                          <a16:creationId xmlns:a16="http://schemas.microsoft.com/office/drawing/2014/main" id="{8B1F1F4F-3486-461B-AF01-29EFAAFEF913}"/>
                        </a:ext>
                      </a:extLst>
                    </p:cNvPr>
                    <p:cNvCxnSpPr/>
                    <p:nvPr/>
                  </p:nvCxnSpPr>
                  <p:spPr>
                    <a:xfrm flipV="1">
                      <a:off x="6244300" y="4682093"/>
                      <a:ext cx="1234979" cy="1098"/>
                    </a:xfrm>
                    <a:prstGeom prst="straightConnector1">
                      <a:avLst/>
                    </a:prstGeom>
                    <a:noFill/>
                    <a:ln w="6345" cap="flat">
                      <a:solidFill>
                        <a:srgbClr val="000000"/>
                      </a:solidFill>
                      <a:custDash>
                        <a:ds d="300173" sp="300173"/>
                      </a:custDash>
                      <a:miter/>
                    </a:ln>
                  </p:spPr>
                </p:cxnSp>
                <p:cxnSp>
                  <p:nvCxnSpPr>
                    <p:cNvPr id="218" name="Connecteur droit 109">
                      <a:extLst>
                        <a:ext uri="{FF2B5EF4-FFF2-40B4-BE49-F238E27FC236}">
                          <a16:creationId xmlns:a16="http://schemas.microsoft.com/office/drawing/2014/main" id="{D5AC2DA0-63D8-48EE-B9D9-989F1D84136F}"/>
                        </a:ext>
                      </a:extLst>
                    </p:cNvPr>
                    <p:cNvCxnSpPr/>
                    <p:nvPr/>
                  </p:nvCxnSpPr>
                  <p:spPr>
                    <a:xfrm>
                      <a:off x="6708852" y="5363906"/>
                      <a:ext cx="770427" cy="0"/>
                    </a:xfrm>
                    <a:prstGeom prst="straightConnector1">
                      <a:avLst/>
                    </a:prstGeom>
                    <a:noFill/>
                    <a:ln w="6345" cap="flat">
                      <a:solidFill>
                        <a:srgbClr val="000000"/>
                      </a:solidFill>
                      <a:custDash>
                        <a:ds d="300173" sp="300173"/>
                      </a:custDash>
                      <a:miter/>
                    </a:ln>
                  </p:spPr>
                </p:cxnSp>
                <p:sp>
                  <p:nvSpPr>
                    <p:cNvPr id="219" name="Rectangle : coins arrondis 111">
                      <a:extLst>
                        <a:ext uri="{FF2B5EF4-FFF2-40B4-BE49-F238E27FC236}">
                          <a16:creationId xmlns:a16="http://schemas.microsoft.com/office/drawing/2014/main" id="{98F3A24A-FC6C-4881-863B-1D672C65D8C9}"/>
                        </a:ext>
                      </a:extLst>
                    </p:cNvPr>
                    <p:cNvSpPr/>
                    <p:nvPr/>
                  </p:nvSpPr>
                  <p:spPr>
                    <a:xfrm>
                      <a:off x="7464858" y="4566842"/>
                      <a:ext cx="1713567" cy="867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7030A0"/>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r>
                        <a:rPr lang="fr-FR" sz="1500" kern="0" dirty="0">
                          <a:solidFill>
                            <a:srgbClr val="000000"/>
                          </a:solidFill>
                          <a:latin typeface="Arial" pitchFamily="34"/>
                          <a:cs typeface="Arial" pitchFamily="34"/>
                        </a:rPr>
                        <a:t>SCIENCE</a:t>
                      </a:r>
                    </a:p>
                    <a:p>
                      <a:pPr algn="ctr" fontAlgn="auto" hangingPunct="1">
                        <a:spcBef>
                          <a:spcPts val="0"/>
                        </a:spcBef>
                        <a:spcAft>
                          <a:spcPts val="0"/>
                        </a:spcAft>
                        <a:defRPr sz="1800" b="0" i="0" u="none" strike="noStrike" kern="0" cap="none" spc="0" baseline="0">
                          <a:solidFill>
                            <a:srgbClr val="000000"/>
                          </a:solidFill>
                          <a:uFillTx/>
                        </a:defRPr>
                      </a:pPr>
                      <a:r>
                        <a:rPr lang="fr-FR" sz="1500" kern="0" dirty="0">
                          <a:solidFill>
                            <a:srgbClr val="000000"/>
                          </a:solidFill>
                          <a:latin typeface="Arial" pitchFamily="34"/>
                          <a:cs typeface="Arial" pitchFamily="34"/>
                        </a:rPr>
                        <a:t>CAMERA</a:t>
                      </a:r>
                    </a:p>
                  </p:txBody>
                </p:sp>
              </p:grpSp>
              <p:sp>
                <p:nvSpPr>
                  <p:cNvPr id="186" name="Triangle isocèle 47">
                    <a:extLst>
                      <a:ext uri="{FF2B5EF4-FFF2-40B4-BE49-F238E27FC236}">
                        <a16:creationId xmlns:a16="http://schemas.microsoft.com/office/drawing/2014/main" id="{9D40538B-300B-4BCF-AB37-F35C99F1A32B}"/>
                      </a:ext>
                    </a:extLst>
                  </p:cNvPr>
                  <p:cNvSpPr/>
                  <p:nvPr/>
                </p:nvSpPr>
                <p:spPr>
                  <a:xfrm rot="10799991">
                    <a:off x="2255514" y="2162473"/>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87" name="Triangle isocèle 48">
                    <a:extLst>
                      <a:ext uri="{FF2B5EF4-FFF2-40B4-BE49-F238E27FC236}">
                        <a16:creationId xmlns:a16="http://schemas.microsoft.com/office/drawing/2014/main" id="{BAA9EE72-AEE1-475B-B596-01826135F9A3}"/>
                      </a:ext>
                    </a:extLst>
                  </p:cNvPr>
                  <p:cNvSpPr/>
                  <p:nvPr/>
                </p:nvSpPr>
                <p:spPr>
                  <a:xfrm rot="10799991">
                    <a:off x="5657182" y="2162473"/>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88" name="Triangle isocèle 49">
                    <a:extLst>
                      <a:ext uri="{FF2B5EF4-FFF2-40B4-BE49-F238E27FC236}">
                        <a16:creationId xmlns:a16="http://schemas.microsoft.com/office/drawing/2014/main" id="{417442DE-D742-4917-9D4E-172D1A571D11}"/>
                      </a:ext>
                    </a:extLst>
                  </p:cNvPr>
                  <p:cNvSpPr/>
                  <p:nvPr/>
                </p:nvSpPr>
                <p:spPr>
                  <a:xfrm rot="10799991">
                    <a:off x="3545833" y="3452792"/>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89" name="Triangle isocèle 50">
                    <a:extLst>
                      <a:ext uri="{FF2B5EF4-FFF2-40B4-BE49-F238E27FC236}">
                        <a16:creationId xmlns:a16="http://schemas.microsoft.com/office/drawing/2014/main" id="{C1C06765-A816-4B4B-A07E-B1CBEA264ACD}"/>
                      </a:ext>
                    </a:extLst>
                  </p:cNvPr>
                  <p:cNvSpPr/>
                  <p:nvPr/>
                </p:nvSpPr>
                <p:spPr>
                  <a:xfrm rot="10799991">
                    <a:off x="4360966" y="3443712"/>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0" name="Triangle isocèle 51">
                    <a:extLst>
                      <a:ext uri="{FF2B5EF4-FFF2-40B4-BE49-F238E27FC236}">
                        <a16:creationId xmlns:a16="http://schemas.microsoft.com/office/drawing/2014/main" id="{AA0B003D-C830-4D09-923B-5282885185C9}"/>
                      </a:ext>
                    </a:extLst>
                  </p:cNvPr>
                  <p:cNvSpPr/>
                  <p:nvPr/>
                </p:nvSpPr>
                <p:spPr>
                  <a:xfrm rot="5400013">
                    <a:off x="5078669" y="4634673"/>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1" name="Triangle isocèle 52">
                    <a:extLst>
                      <a:ext uri="{FF2B5EF4-FFF2-40B4-BE49-F238E27FC236}">
                        <a16:creationId xmlns:a16="http://schemas.microsoft.com/office/drawing/2014/main" id="{7E4294E3-4ED5-4F00-8FDE-62FC832BFA1F}"/>
                      </a:ext>
                    </a:extLst>
                  </p:cNvPr>
                  <p:cNvSpPr/>
                  <p:nvPr/>
                </p:nvSpPr>
                <p:spPr>
                  <a:xfrm rot="5400013">
                    <a:off x="5078669" y="5313660"/>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2" name="Triangle isocèle 54">
                    <a:extLst>
                      <a:ext uri="{FF2B5EF4-FFF2-40B4-BE49-F238E27FC236}">
                        <a16:creationId xmlns:a16="http://schemas.microsoft.com/office/drawing/2014/main" id="{8859B25D-61D5-4700-8AC1-B1AE82CA1A5A}"/>
                      </a:ext>
                    </a:extLst>
                  </p:cNvPr>
                  <p:cNvSpPr/>
                  <p:nvPr/>
                </p:nvSpPr>
                <p:spPr>
                  <a:xfrm rot="10799991">
                    <a:off x="6171944" y="5739679"/>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3" name="Triangle isocèle 55">
                    <a:extLst>
                      <a:ext uri="{FF2B5EF4-FFF2-40B4-BE49-F238E27FC236}">
                        <a16:creationId xmlns:a16="http://schemas.microsoft.com/office/drawing/2014/main" id="{FFDCA041-2B37-487B-8FD6-D24CA6E1AEEB}"/>
                      </a:ext>
                    </a:extLst>
                  </p:cNvPr>
                  <p:cNvSpPr/>
                  <p:nvPr/>
                </p:nvSpPr>
                <p:spPr>
                  <a:xfrm rot="10799991">
                    <a:off x="6598667" y="5739679"/>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4" name="Triangle isocèle 56">
                    <a:extLst>
                      <a:ext uri="{FF2B5EF4-FFF2-40B4-BE49-F238E27FC236}">
                        <a16:creationId xmlns:a16="http://schemas.microsoft.com/office/drawing/2014/main" id="{60B86BEC-3CA8-4A42-83D8-1906465E174F}"/>
                      </a:ext>
                    </a:extLst>
                  </p:cNvPr>
                  <p:cNvSpPr/>
                  <p:nvPr/>
                </p:nvSpPr>
                <p:spPr>
                  <a:xfrm rot="5400013">
                    <a:off x="7018578" y="4643414"/>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5" name="Triangle isocèle 57">
                    <a:extLst>
                      <a:ext uri="{FF2B5EF4-FFF2-40B4-BE49-F238E27FC236}">
                        <a16:creationId xmlns:a16="http://schemas.microsoft.com/office/drawing/2014/main" id="{A7ACD219-7314-44A2-B607-3E1FED129B41}"/>
                      </a:ext>
                    </a:extLst>
                  </p:cNvPr>
                  <p:cNvSpPr/>
                  <p:nvPr/>
                </p:nvSpPr>
                <p:spPr>
                  <a:xfrm rot="5400013">
                    <a:off x="7018578" y="5313660"/>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6" name="Triangle isocèle 58">
                    <a:extLst>
                      <a:ext uri="{FF2B5EF4-FFF2-40B4-BE49-F238E27FC236}">
                        <a16:creationId xmlns:a16="http://schemas.microsoft.com/office/drawing/2014/main" id="{C2A79AE9-5B26-4412-8B8D-E6C42C068768}"/>
                      </a:ext>
                    </a:extLst>
                  </p:cNvPr>
                  <p:cNvSpPr/>
                  <p:nvPr/>
                </p:nvSpPr>
                <p:spPr>
                  <a:xfrm rot="17622268">
                    <a:off x="2813033" y="2993370"/>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7" name="Triangle isocèle 59">
                    <a:extLst>
                      <a:ext uri="{FF2B5EF4-FFF2-40B4-BE49-F238E27FC236}">
                        <a16:creationId xmlns:a16="http://schemas.microsoft.com/office/drawing/2014/main" id="{5AE85796-86F4-445D-8280-F08A629BE9ED}"/>
                      </a:ext>
                    </a:extLst>
                  </p:cNvPr>
                  <p:cNvSpPr/>
                  <p:nvPr/>
                </p:nvSpPr>
                <p:spPr>
                  <a:xfrm rot="12262408">
                    <a:off x="5115053" y="2982023"/>
                    <a:ext cx="144712" cy="1004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7F7F7F"/>
                  </a:solidFill>
                  <a:ln w="12701" cap="flat">
                    <a:solidFill>
                      <a:srgbClr val="7F7F7F"/>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sp>
                <p:nvSpPr>
                  <p:cNvPr id="198" name="ZoneTexte 60">
                    <a:extLst>
                      <a:ext uri="{FF2B5EF4-FFF2-40B4-BE49-F238E27FC236}">
                        <a16:creationId xmlns:a16="http://schemas.microsoft.com/office/drawing/2014/main" id="{651D376D-5497-435F-994D-48593171066E}"/>
                      </a:ext>
                    </a:extLst>
                  </p:cNvPr>
                  <p:cNvSpPr txBox="1"/>
                  <p:nvPr/>
                </p:nvSpPr>
                <p:spPr>
                  <a:xfrm>
                    <a:off x="1987805" y="4054037"/>
                    <a:ext cx="1686804" cy="479363"/>
                  </a:xfrm>
                  <a:prstGeom prst="rect">
                    <a:avLst/>
                  </a:prstGeom>
                  <a:noFill/>
                  <a:ln cap="flat">
                    <a:noFill/>
                  </a:ln>
                </p:spPr>
                <p:txBody>
                  <a:bodyPr vert="horz" wrap="none" lIns="91440" tIns="45720" rIns="91440" bIns="45720" anchor="t" anchorCtr="0" compatLnSpc="1">
                    <a:spAutoFit/>
                  </a:bodyPr>
                  <a:lstStyle/>
                  <a:p>
                    <a:pPr fontAlgn="auto" hangingPunct="1">
                      <a:spcBef>
                        <a:spcPts val="0"/>
                      </a:spcBef>
                      <a:spcAft>
                        <a:spcPts val="0"/>
                      </a:spcAft>
                      <a:defRPr sz="1800" b="0" i="0" u="none" strike="noStrike" kern="0" cap="none" spc="0" baseline="0">
                        <a:solidFill>
                          <a:srgbClr val="000000"/>
                        </a:solidFill>
                        <a:uFillTx/>
                      </a:defRPr>
                    </a:pPr>
                    <a:r>
                      <a:rPr lang="fr-FR" sz="1500" b="0" dirty="0" err="1">
                        <a:solidFill>
                          <a:srgbClr val="000000"/>
                        </a:solidFill>
                        <a:latin typeface="Arial" pitchFamily="34"/>
                        <a:cs typeface="Arial" pitchFamily="34"/>
                      </a:rPr>
                      <a:t>Telescope</a:t>
                    </a:r>
                    <a:endParaRPr lang="fr-FR" sz="1500" b="0" dirty="0">
                      <a:solidFill>
                        <a:srgbClr val="000000"/>
                      </a:solidFill>
                      <a:latin typeface="Arial" pitchFamily="34"/>
                      <a:cs typeface="Arial" pitchFamily="34"/>
                    </a:endParaRPr>
                  </a:p>
                </p:txBody>
              </p:sp>
            </p:grpSp>
            <p:sp>
              <p:nvSpPr>
                <p:cNvPr id="184" name="Étoile : 5 branches 62">
                  <a:extLst>
                    <a:ext uri="{FF2B5EF4-FFF2-40B4-BE49-F238E27FC236}">
                      <a16:creationId xmlns:a16="http://schemas.microsoft.com/office/drawing/2014/main" id="{D661BFA0-7F00-4976-B769-6EB12AF5A5A7}"/>
                    </a:ext>
                  </a:extLst>
                </p:cNvPr>
                <p:cNvSpPr/>
                <p:nvPr/>
              </p:nvSpPr>
              <p:spPr>
                <a:xfrm>
                  <a:off x="3842601" y="-110935"/>
                  <a:ext cx="330381" cy="474710"/>
                </a:xfrm>
                <a:custGeom>
                  <a:avLst/>
                  <a:gdLst>
                    <a:gd name="f0" fmla="val 10800000"/>
                    <a:gd name="f1" fmla="val 5400000"/>
                    <a:gd name="f2" fmla="val 180"/>
                    <a:gd name="f3" fmla="val w"/>
                    <a:gd name="f4" fmla="val h"/>
                    <a:gd name="f5" fmla="val ss"/>
                    <a:gd name="f6" fmla="val 0"/>
                    <a:gd name="f7" fmla="*/ 5419351 1 1725033"/>
                    <a:gd name="f8" fmla="val 105146"/>
                    <a:gd name="f9" fmla="val 110557"/>
                    <a:gd name="f10" fmla="val 19098"/>
                    <a:gd name="f11" fmla="+- 0 0 -270"/>
                    <a:gd name="f12" fmla="+- 0 0 -180"/>
                    <a:gd name="f13" fmla="+- 0 0 -90"/>
                    <a:gd name="f14" fmla="abs f3"/>
                    <a:gd name="f15" fmla="abs f4"/>
                    <a:gd name="f16" fmla="abs f5"/>
                    <a:gd name="f17" fmla="+- 1080000 f1 0"/>
                    <a:gd name="f18" fmla="+- 18360000 f1 0"/>
                    <a:gd name="f19" fmla="+- 20520000 f1 0"/>
                    <a:gd name="f20" fmla="+- 3240000 f1 0"/>
                    <a:gd name="f21" fmla="*/ f11 f0 1"/>
                    <a:gd name="f22" fmla="*/ f12 f0 1"/>
                    <a:gd name="f23" fmla="*/ f13 f0 1"/>
                    <a:gd name="f24" fmla="?: f14 f3 1"/>
                    <a:gd name="f25" fmla="?: f15 f4 1"/>
                    <a:gd name="f26" fmla="?: f16 f5 1"/>
                    <a:gd name="f27" fmla="+- f17 0 f1"/>
                    <a:gd name="f28" fmla="+- f18 0 f1"/>
                    <a:gd name="f29" fmla="+- f19 0 f1"/>
                    <a:gd name="f30" fmla="+- f20 0 f1"/>
                    <a:gd name="f31" fmla="*/ f21 1 f2"/>
                    <a:gd name="f32" fmla="*/ f22 1 f2"/>
                    <a:gd name="f33" fmla="*/ f23 1 f2"/>
                    <a:gd name="f34" fmla="*/ f24 1 21600"/>
                    <a:gd name="f35" fmla="*/ f25 1 21600"/>
                    <a:gd name="f36" fmla="*/ 21600 f24 1"/>
                    <a:gd name="f37" fmla="*/ 21600 f25 1"/>
                    <a:gd name="f38" fmla="+- f27 f1 0"/>
                    <a:gd name="f39" fmla="+- f28 f1 0"/>
                    <a:gd name="f40" fmla="+- f29 f1 0"/>
                    <a:gd name="f41" fmla="+- f30 f1 0"/>
                    <a:gd name="f42" fmla="+- f31 0 f1"/>
                    <a:gd name="f43" fmla="+- f32 0 f1"/>
                    <a:gd name="f44" fmla="+- f33 0 f1"/>
                    <a:gd name="f45" fmla="min f35 f34"/>
                    <a:gd name="f46" fmla="*/ f36 1 f26"/>
                    <a:gd name="f47" fmla="*/ f37 1 f26"/>
                    <a:gd name="f48" fmla="*/ f38 f7 1"/>
                    <a:gd name="f49" fmla="*/ f39 f7 1"/>
                    <a:gd name="f50" fmla="*/ f40 f7 1"/>
                    <a:gd name="f51" fmla="*/ f41 f7 1"/>
                    <a:gd name="f52" fmla="val f46"/>
                    <a:gd name="f53" fmla="val f47"/>
                    <a:gd name="f54" fmla="*/ f48 1 f0"/>
                    <a:gd name="f55" fmla="*/ f49 1 f0"/>
                    <a:gd name="f56" fmla="*/ f50 1 f0"/>
                    <a:gd name="f57" fmla="*/ f51 1 f0"/>
                    <a:gd name="f58" fmla="*/ f6 f45 1"/>
                    <a:gd name="f59" fmla="+- f53 0 f6"/>
                    <a:gd name="f60" fmla="+- f52 0 f6"/>
                    <a:gd name="f61" fmla="+- 0 0 f54"/>
                    <a:gd name="f62" fmla="+- 0 0 f55"/>
                    <a:gd name="f63" fmla="+- 0 0 f56"/>
                    <a:gd name="f64" fmla="+- 0 0 f57"/>
                    <a:gd name="f65" fmla="*/ f59 1 2"/>
                    <a:gd name="f66" fmla="*/ f60 1 2"/>
                    <a:gd name="f67" fmla="+- 0 0 f61"/>
                    <a:gd name="f68" fmla="+- 0 0 f62"/>
                    <a:gd name="f69" fmla="+- 0 0 f63"/>
                    <a:gd name="f70" fmla="+- 0 0 f64"/>
                    <a:gd name="f71" fmla="+- f6 f65 0"/>
                    <a:gd name="f72" fmla="+- f6 f66 0"/>
                    <a:gd name="f73" fmla="*/ f66 f8 1"/>
                    <a:gd name="f74" fmla="*/ f65 f9 1"/>
                    <a:gd name="f75" fmla="*/ f67 f0 1"/>
                    <a:gd name="f76" fmla="*/ f68 f0 1"/>
                    <a:gd name="f77" fmla="*/ f69 f0 1"/>
                    <a:gd name="f78" fmla="*/ f70 f0 1"/>
                    <a:gd name="f79" fmla="*/ f73 1 100000"/>
                    <a:gd name="f80" fmla="*/ f74 1 100000"/>
                    <a:gd name="f81" fmla="*/ f71 f9 1"/>
                    <a:gd name="f82" fmla="*/ f75 1 f7"/>
                    <a:gd name="f83" fmla="*/ f76 1 f7"/>
                    <a:gd name="f84" fmla="*/ f77 1 f7"/>
                    <a:gd name="f85" fmla="*/ f78 1 f7"/>
                    <a:gd name="f86" fmla="*/ f72 f45 1"/>
                    <a:gd name="f87" fmla="+- f82 0 f1"/>
                    <a:gd name="f88" fmla="+- f83 0 f1"/>
                    <a:gd name="f89" fmla="+- f84 0 f1"/>
                    <a:gd name="f90" fmla="+- f85 0 f1"/>
                    <a:gd name="f91" fmla="*/ f81 1 100000"/>
                    <a:gd name="f92" fmla="*/ f79 f10 1"/>
                    <a:gd name="f93" fmla="*/ f80 f10 1"/>
                    <a:gd name="f94" fmla="cos 1 f87"/>
                    <a:gd name="f95" fmla="cos 1 f88"/>
                    <a:gd name="f96" fmla="sin 1 f87"/>
                    <a:gd name="f97" fmla="sin 1 f88"/>
                    <a:gd name="f98" fmla="cos 1 f89"/>
                    <a:gd name="f99" fmla="cos 1 f90"/>
                    <a:gd name="f100" fmla="sin 1 f90"/>
                    <a:gd name="f101" fmla="sin 1 f89"/>
                    <a:gd name="f102" fmla="*/ f92 1 50000"/>
                    <a:gd name="f103" fmla="*/ f93 1 50000"/>
                    <a:gd name="f104" fmla="+- 0 0 f94"/>
                    <a:gd name="f105" fmla="+- 0 0 f95"/>
                    <a:gd name="f106" fmla="+- 0 0 f96"/>
                    <a:gd name="f107" fmla="+- 0 0 f97"/>
                    <a:gd name="f108" fmla="+- 0 0 f98"/>
                    <a:gd name="f109" fmla="+- 0 0 f99"/>
                    <a:gd name="f110" fmla="+- 0 0 f100"/>
                    <a:gd name="f111" fmla="+- 0 0 f101"/>
                    <a:gd name="f112" fmla="+- f91 f103 0"/>
                    <a:gd name="f113" fmla="+- 0 0 f104"/>
                    <a:gd name="f114" fmla="+- 0 0 f105"/>
                    <a:gd name="f115" fmla="+- 0 0 f106"/>
                    <a:gd name="f116" fmla="+- 0 0 f107"/>
                    <a:gd name="f117" fmla="+- 0 0 f108"/>
                    <a:gd name="f118" fmla="+- 0 0 f109"/>
                    <a:gd name="f119" fmla="+- 0 0 f110"/>
                    <a:gd name="f120" fmla="+- 0 0 f111"/>
                    <a:gd name="f121" fmla="*/ f112 f45 1"/>
                    <a:gd name="f122" fmla="val f113"/>
                    <a:gd name="f123" fmla="val f114"/>
                    <a:gd name="f124" fmla="val f115"/>
                    <a:gd name="f125" fmla="val f116"/>
                    <a:gd name="f126" fmla="val f117"/>
                    <a:gd name="f127" fmla="val f118"/>
                    <a:gd name="f128" fmla="val f119"/>
                    <a:gd name="f129" fmla="val f120"/>
                    <a:gd name="f130" fmla="*/ f122 f79 1"/>
                    <a:gd name="f131" fmla="*/ f123 f79 1"/>
                    <a:gd name="f132" fmla="*/ f124 f80 1"/>
                    <a:gd name="f133" fmla="*/ f125 f80 1"/>
                    <a:gd name="f134" fmla="*/ f126 f102 1"/>
                    <a:gd name="f135" fmla="*/ f127 f102 1"/>
                    <a:gd name="f136" fmla="*/ f128 f103 1"/>
                    <a:gd name="f137" fmla="*/ f129 f103 1"/>
                    <a:gd name="f138" fmla="+- f72 0 f130"/>
                    <a:gd name="f139" fmla="+- f72 0 f131"/>
                    <a:gd name="f140" fmla="+- f72 f131 0"/>
                    <a:gd name="f141" fmla="+- f72 f130 0"/>
                    <a:gd name="f142" fmla="+- f91 0 f132"/>
                    <a:gd name="f143" fmla="+- f91 0 f133"/>
                    <a:gd name="f144" fmla="+- f72 0 f134"/>
                    <a:gd name="f145" fmla="+- f72 0 f135"/>
                    <a:gd name="f146" fmla="+- f72 f135 0"/>
                    <a:gd name="f147" fmla="+- f72 f134 0"/>
                    <a:gd name="f148" fmla="+- f91 0 f136"/>
                    <a:gd name="f149" fmla="+- f91 0 f137"/>
                    <a:gd name="f150" fmla="*/ f144 f45 1"/>
                    <a:gd name="f151" fmla="*/ f148 f45 1"/>
                    <a:gd name="f152" fmla="*/ f147 f45 1"/>
                    <a:gd name="f153" fmla="*/ f138 f45 1"/>
                    <a:gd name="f154" fmla="*/ f142 f45 1"/>
                    <a:gd name="f155" fmla="*/ f145 f45 1"/>
                    <a:gd name="f156" fmla="*/ f146 f45 1"/>
                    <a:gd name="f157" fmla="*/ f141 f45 1"/>
                    <a:gd name="f158" fmla="*/ f149 f45 1"/>
                    <a:gd name="f159" fmla="*/ f140 f45 1"/>
                    <a:gd name="f160" fmla="*/ f143 f45 1"/>
                    <a:gd name="f161" fmla="*/ f139 f45 1"/>
                  </a:gdLst>
                  <a:ahLst/>
                  <a:cxnLst>
                    <a:cxn ang="3cd4">
                      <a:pos x="hc" y="t"/>
                    </a:cxn>
                    <a:cxn ang="0">
                      <a:pos x="r" y="vc"/>
                    </a:cxn>
                    <a:cxn ang="cd4">
                      <a:pos x="hc" y="b"/>
                    </a:cxn>
                    <a:cxn ang="cd2">
                      <a:pos x="l" y="vc"/>
                    </a:cxn>
                    <a:cxn ang="f42">
                      <a:pos x="f153" y="f154"/>
                    </a:cxn>
                    <a:cxn ang="f43">
                      <a:pos x="f161" y="f160"/>
                    </a:cxn>
                    <a:cxn ang="f43">
                      <a:pos x="f159" y="f160"/>
                    </a:cxn>
                    <a:cxn ang="f44">
                      <a:pos x="f157" y="f154"/>
                    </a:cxn>
                  </a:cxnLst>
                  <a:rect l="f150" t="f151" r="f152" b="f121"/>
                  <a:pathLst>
                    <a:path>
                      <a:moveTo>
                        <a:pt x="f153" y="f154"/>
                      </a:moveTo>
                      <a:lnTo>
                        <a:pt x="f155" y="f151"/>
                      </a:lnTo>
                      <a:lnTo>
                        <a:pt x="f86" y="f58"/>
                      </a:lnTo>
                      <a:lnTo>
                        <a:pt x="f156" y="f151"/>
                      </a:lnTo>
                      <a:lnTo>
                        <a:pt x="f157" y="f154"/>
                      </a:lnTo>
                      <a:lnTo>
                        <a:pt x="f152" y="f158"/>
                      </a:lnTo>
                      <a:lnTo>
                        <a:pt x="f159" y="f160"/>
                      </a:lnTo>
                      <a:lnTo>
                        <a:pt x="f86" y="f121"/>
                      </a:lnTo>
                      <a:lnTo>
                        <a:pt x="f161" y="f160"/>
                      </a:lnTo>
                      <a:lnTo>
                        <a:pt x="f150" y="f158"/>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a:solidFill>
                      <a:srgbClr val="FFFFFF"/>
                    </a:solidFill>
                    <a:latin typeface="Calibri"/>
                  </a:endParaRPr>
                </a:p>
              </p:txBody>
            </p:sp>
          </p:grpSp>
          <p:sp>
            <p:nvSpPr>
              <p:cNvPr id="179" name="Rectangle : coins arrondis 97">
                <a:extLst>
                  <a:ext uri="{FF2B5EF4-FFF2-40B4-BE49-F238E27FC236}">
                    <a16:creationId xmlns:a16="http://schemas.microsoft.com/office/drawing/2014/main" id="{DF0961F2-8A22-4736-8491-E5822BD129EE}"/>
                  </a:ext>
                </a:extLst>
              </p:cNvPr>
              <p:cNvSpPr/>
              <p:nvPr/>
            </p:nvSpPr>
            <p:spPr>
              <a:xfrm>
                <a:off x="3320835" y="6215934"/>
                <a:ext cx="964283" cy="44828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FFC000"/>
                </a:solid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kern="0" dirty="0">
                  <a:solidFill>
                    <a:srgbClr val="000000"/>
                  </a:solidFill>
                  <a:latin typeface="Arial" pitchFamily="34"/>
                  <a:cs typeface="Arial" pitchFamily="34"/>
                </a:endParaRPr>
              </a:p>
              <a:p>
                <a:pPr algn="ctr" fontAlgn="auto" hangingPunct="1">
                  <a:spcBef>
                    <a:spcPts val="0"/>
                  </a:spcBef>
                  <a:spcAft>
                    <a:spcPts val="0"/>
                  </a:spcAft>
                  <a:defRPr sz="1800" b="0" i="0" u="none" strike="noStrike" kern="0" cap="none" spc="0" baseline="0">
                    <a:solidFill>
                      <a:srgbClr val="000000"/>
                    </a:solidFill>
                    <a:uFillTx/>
                  </a:defRPr>
                </a:pPr>
                <a:r>
                  <a:rPr lang="fr-FR" sz="1500" kern="0" dirty="0">
                    <a:solidFill>
                      <a:srgbClr val="000000"/>
                    </a:solidFill>
                    <a:latin typeface="Arial" pitchFamily="34"/>
                    <a:cs typeface="Arial" pitchFamily="34"/>
                  </a:rPr>
                  <a:t>RTC</a:t>
                </a:r>
              </a:p>
              <a:p>
                <a:pPr algn="ctr" fontAlgn="auto" hangingPunct="1">
                  <a:spcBef>
                    <a:spcPts val="0"/>
                  </a:spcBef>
                  <a:spcAft>
                    <a:spcPts val="0"/>
                  </a:spcAft>
                  <a:defRPr sz="1800" b="0" i="0" u="none" strike="noStrike" kern="0" cap="none" spc="0" baseline="0">
                    <a:solidFill>
                      <a:srgbClr val="000000"/>
                    </a:solidFill>
                    <a:uFillTx/>
                  </a:defRPr>
                </a:pPr>
                <a:endParaRPr lang="fr-FR" sz="1800" b="0" dirty="0">
                  <a:solidFill>
                    <a:srgbClr val="FFFFFF"/>
                  </a:solidFill>
                  <a:latin typeface="Calibri"/>
                </a:endParaRPr>
              </a:p>
            </p:txBody>
          </p:sp>
          <p:cxnSp>
            <p:nvCxnSpPr>
              <p:cNvPr id="180" name="Connecteur droit avec flèche 71">
                <a:extLst>
                  <a:ext uri="{FF2B5EF4-FFF2-40B4-BE49-F238E27FC236}">
                    <a16:creationId xmlns:a16="http://schemas.microsoft.com/office/drawing/2014/main" id="{C2A2421E-C3E4-4A7C-9F63-D747E494BA1A}"/>
                  </a:ext>
                </a:extLst>
              </p:cNvPr>
              <p:cNvCxnSpPr/>
              <p:nvPr/>
            </p:nvCxnSpPr>
            <p:spPr>
              <a:xfrm flipV="1">
                <a:off x="3899897" y="5434535"/>
                <a:ext cx="0" cy="740764"/>
              </a:xfrm>
              <a:prstGeom prst="straightConnector1">
                <a:avLst/>
              </a:prstGeom>
              <a:noFill/>
              <a:ln w="28575" cap="flat">
                <a:solidFill>
                  <a:srgbClr val="843C0C"/>
                </a:solidFill>
                <a:prstDash val="solid"/>
                <a:miter/>
                <a:tailEnd type="arrow"/>
              </a:ln>
            </p:spPr>
          </p:cxnSp>
          <p:cxnSp>
            <p:nvCxnSpPr>
              <p:cNvPr id="182" name="Connecteur droit avec flèche 73">
                <a:extLst>
                  <a:ext uri="{FF2B5EF4-FFF2-40B4-BE49-F238E27FC236}">
                    <a16:creationId xmlns:a16="http://schemas.microsoft.com/office/drawing/2014/main" id="{8731A8A5-2AA6-4454-BEB8-1224862F5826}"/>
                  </a:ext>
                </a:extLst>
              </p:cNvPr>
              <p:cNvCxnSpPr>
                <a:cxnSpLocks/>
                <a:stCxn id="216" idx="3"/>
                <a:endCxn id="179" idx="1"/>
              </p:cNvCxnSpPr>
              <p:nvPr/>
            </p:nvCxnSpPr>
            <p:spPr>
              <a:xfrm flipH="1">
                <a:off x="4285118" y="6440078"/>
                <a:ext cx="1594046" cy="0"/>
              </a:xfrm>
              <a:prstGeom prst="straightConnector1">
                <a:avLst/>
              </a:prstGeom>
              <a:noFill/>
              <a:ln w="28575" cap="flat">
                <a:solidFill>
                  <a:srgbClr val="843C0C"/>
                </a:solidFill>
                <a:prstDash val="solid"/>
                <a:miter/>
                <a:tailEnd type="arrow"/>
              </a:ln>
            </p:spPr>
          </p:cxnSp>
        </p:grpSp>
        <p:sp>
          <p:nvSpPr>
            <p:cNvPr id="175" name="Forme libre : forme 174">
              <a:extLst>
                <a:ext uri="{FF2B5EF4-FFF2-40B4-BE49-F238E27FC236}">
                  <a16:creationId xmlns:a16="http://schemas.microsoft.com/office/drawing/2014/main" id="{B812E8A5-FD6F-4AAD-B097-285A79A86F68}"/>
                </a:ext>
              </a:extLst>
            </p:cNvPr>
            <p:cNvSpPr/>
            <p:nvPr/>
          </p:nvSpPr>
          <p:spPr>
            <a:xfrm>
              <a:off x="4063312" y="2957143"/>
              <a:ext cx="2167579" cy="171071"/>
            </a:xfrm>
            <a:custGeom>
              <a:avLst/>
              <a:gdLst>
                <a:gd name="connsiteX0" fmla="*/ 0 w 2692400"/>
                <a:gd name="connsiteY0" fmla="*/ 172768 h 193088"/>
                <a:gd name="connsiteX1" fmla="*/ 233680 w 2692400"/>
                <a:gd name="connsiteY1" fmla="*/ 20368 h 193088"/>
                <a:gd name="connsiteX2" fmla="*/ 447040 w 2692400"/>
                <a:gd name="connsiteY2" fmla="*/ 172768 h 193088"/>
                <a:gd name="connsiteX3" fmla="*/ 680720 w 2692400"/>
                <a:gd name="connsiteY3" fmla="*/ 50848 h 193088"/>
                <a:gd name="connsiteX4" fmla="*/ 955040 w 2692400"/>
                <a:gd name="connsiteY4" fmla="*/ 182928 h 193088"/>
                <a:gd name="connsiteX5" fmla="*/ 1259840 w 2692400"/>
                <a:gd name="connsiteY5" fmla="*/ 48 h 193088"/>
                <a:gd name="connsiteX6" fmla="*/ 1483360 w 2692400"/>
                <a:gd name="connsiteY6" fmla="*/ 182928 h 193088"/>
                <a:gd name="connsiteX7" fmla="*/ 1910080 w 2692400"/>
                <a:gd name="connsiteY7" fmla="*/ 48 h 193088"/>
                <a:gd name="connsiteX8" fmla="*/ 2143760 w 2692400"/>
                <a:gd name="connsiteY8" fmla="*/ 172768 h 193088"/>
                <a:gd name="connsiteX9" fmla="*/ 2418080 w 2692400"/>
                <a:gd name="connsiteY9" fmla="*/ 48 h 193088"/>
                <a:gd name="connsiteX10" fmla="*/ 2692400 w 2692400"/>
                <a:gd name="connsiteY10" fmla="*/ 193088 h 19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2400" h="193088">
                  <a:moveTo>
                    <a:pt x="0" y="172768"/>
                  </a:moveTo>
                  <a:cubicBezTo>
                    <a:pt x="79586" y="96568"/>
                    <a:pt x="159173" y="20368"/>
                    <a:pt x="233680" y="20368"/>
                  </a:cubicBezTo>
                  <a:cubicBezTo>
                    <a:pt x="308187" y="20368"/>
                    <a:pt x="372534" y="167688"/>
                    <a:pt x="447040" y="172768"/>
                  </a:cubicBezTo>
                  <a:cubicBezTo>
                    <a:pt x="521546" y="177848"/>
                    <a:pt x="596053" y="49155"/>
                    <a:pt x="680720" y="50848"/>
                  </a:cubicBezTo>
                  <a:cubicBezTo>
                    <a:pt x="765387" y="52541"/>
                    <a:pt x="858520" y="191395"/>
                    <a:pt x="955040" y="182928"/>
                  </a:cubicBezTo>
                  <a:cubicBezTo>
                    <a:pt x="1051560" y="174461"/>
                    <a:pt x="1171787" y="48"/>
                    <a:pt x="1259840" y="48"/>
                  </a:cubicBezTo>
                  <a:cubicBezTo>
                    <a:pt x="1347893" y="48"/>
                    <a:pt x="1374987" y="182928"/>
                    <a:pt x="1483360" y="182928"/>
                  </a:cubicBezTo>
                  <a:cubicBezTo>
                    <a:pt x="1591733" y="182928"/>
                    <a:pt x="1800013" y="1741"/>
                    <a:pt x="1910080" y="48"/>
                  </a:cubicBezTo>
                  <a:cubicBezTo>
                    <a:pt x="2020147" y="-1645"/>
                    <a:pt x="2059093" y="172768"/>
                    <a:pt x="2143760" y="172768"/>
                  </a:cubicBezTo>
                  <a:cubicBezTo>
                    <a:pt x="2228427" y="172768"/>
                    <a:pt x="2326640" y="-3339"/>
                    <a:pt x="2418080" y="48"/>
                  </a:cubicBezTo>
                  <a:cubicBezTo>
                    <a:pt x="2509520" y="3435"/>
                    <a:pt x="2600960" y="98261"/>
                    <a:pt x="2692400" y="193088"/>
                  </a:cubicBezTo>
                </a:path>
              </a:pathLst>
            </a:cu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ZoneTexte 176">
              <a:extLst>
                <a:ext uri="{FF2B5EF4-FFF2-40B4-BE49-F238E27FC236}">
                  <a16:creationId xmlns:a16="http://schemas.microsoft.com/office/drawing/2014/main" id="{B956E330-253A-497A-B1EF-9C10C10D5843}"/>
                </a:ext>
              </a:extLst>
            </p:cNvPr>
            <p:cNvSpPr txBox="1"/>
            <p:nvPr/>
          </p:nvSpPr>
          <p:spPr>
            <a:xfrm>
              <a:off x="4038919" y="2644877"/>
              <a:ext cx="1411186" cy="323165"/>
            </a:xfrm>
            <a:prstGeom prst="rect">
              <a:avLst/>
            </a:prstGeom>
            <a:noFill/>
          </p:spPr>
          <p:txBody>
            <a:bodyPr wrap="square" rtlCol="0">
              <a:spAutoFit/>
            </a:bodyPr>
            <a:lstStyle/>
            <a:p>
              <a:r>
                <a:rPr lang="fr-FR" sz="1500" b="0" dirty="0">
                  <a:solidFill>
                    <a:schemeClr val="tx1"/>
                  </a:solidFill>
                  <a:latin typeface="+mj-lt"/>
                  <a:cs typeface="Calibri" panose="020F0502020204030204" pitchFamily="34" charset="0"/>
                </a:rPr>
                <a:t>LWE</a:t>
              </a:r>
            </a:p>
          </p:txBody>
        </p:sp>
      </p:grpSp>
      <p:grpSp>
        <p:nvGrpSpPr>
          <p:cNvPr id="9" name="Groupe 8">
            <a:extLst>
              <a:ext uri="{FF2B5EF4-FFF2-40B4-BE49-F238E27FC236}">
                <a16:creationId xmlns:a16="http://schemas.microsoft.com/office/drawing/2014/main" id="{65D5A2C6-7FD6-4E5B-BBA4-B367BACEF9F8}"/>
              </a:ext>
            </a:extLst>
          </p:cNvPr>
          <p:cNvGrpSpPr/>
          <p:nvPr/>
        </p:nvGrpSpPr>
        <p:grpSpPr>
          <a:xfrm>
            <a:off x="3042162" y="670642"/>
            <a:ext cx="4195658" cy="2684275"/>
            <a:chOff x="7920342" y="624626"/>
            <a:chExt cx="4195658" cy="2684275"/>
          </a:xfrm>
        </p:grpSpPr>
        <p:grpSp>
          <p:nvGrpSpPr>
            <p:cNvPr id="65" name="Groupe 64">
              <a:extLst>
                <a:ext uri="{FF2B5EF4-FFF2-40B4-BE49-F238E27FC236}">
                  <a16:creationId xmlns:a16="http://schemas.microsoft.com/office/drawing/2014/main" id="{ACB2275A-1F59-4F71-8860-5074C80BAF7C}"/>
                </a:ext>
              </a:extLst>
            </p:cNvPr>
            <p:cNvGrpSpPr/>
            <p:nvPr/>
          </p:nvGrpSpPr>
          <p:grpSpPr>
            <a:xfrm>
              <a:off x="8084470" y="1084025"/>
              <a:ext cx="3960440" cy="1914785"/>
              <a:chOff x="3773452" y="811005"/>
              <a:chExt cx="5223753" cy="2503900"/>
            </a:xfrm>
          </p:grpSpPr>
          <p:pic>
            <p:nvPicPr>
              <p:cNvPr id="67" name="Image 66">
                <a:extLst>
                  <a:ext uri="{FF2B5EF4-FFF2-40B4-BE49-F238E27FC236}">
                    <a16:creationId xmlns:a16="http://schemas.microsoft.com/office/drawing/2014/main" id="{DC38FB9B-5549-40AC-8E30-CB06111FB061}"/>
                  </a:ext>
                </a:extLst>
              </p:cNvPr>
              <p:cNvPicPr>
                <a:picLocks noChangeAspect="1"/>
              </p:cNvPicPr>
              <p:nvPr/>
            </p:nvPicPr>
            <p:blipFill rotWithShape="1">
              <a:blip r:embed="rId5"/>
              <a:srcRect l="26248" t="17953" r="27056" b="19786"/>
              <a:stretch/>
            </p:blipFill>
            <p:spPr>
              <a:xfrm>
                <a:off x="5474703" y="2574894"/>
                <a:ext cx="740011" cy="740011"/>
              </a:xfrm>
              <a:prstGeom prst="rect">
                <a:avLst/>
              </a:prstGeom>
            </p:spPr>
          </p:pic>
          <p:pic>
            <p:nvPicPr>
              <p:cNvPr id="68" name="Image 67">
                <a:extLst>
                  <a:ext uri="{FF2B5EF4-FFF2-40B4-BE49-F238E27FC236}">
                    <a16:creationId xmlns:a16="http://schemas.microsoft.com/office/drawing/2014/main" id="{82414444-1D91-42FE-AC14-0F8F8B0324C9}"/>
                  </a:ext>
                </a:extLst>
              </p:cNvPr>
              <p:cNvPicPr>
                <a:picLocks noChangeAspect="1"/>
              </p:cNvPicPr>
              <p:nvPr/>
            </p:nvPicPr>
            <p:blipFill rotWithShape="1">
              <a:blip r:embed="rId6"/>
              <a:srcRect l="25133" t="22400" r="32000" b="26050"/>
              <a:stretch/>
            </p:blipFill>
            <p:spPr>
              <a:xfrm>
                <a:off x="7811284" y="1472062"/>
                <a:ext cx="1185921" cy="1069630"/>
              </a:xfrm>
              <a:prstGeom prst="rect">
                <a:avLst/>
              </a:prstGeom>
            </p:spPr>
          </p:pic>
          <p:pic>
            <p:nvPicPr>
              <p:cNvPr id="69" name="Image 68">
                <a:extLst>
                  <a:ext uri="{FF2B5EF4-FFF2-40B4-BE49-F238E27FC236}">
                    <a16:creationId xmlns:a16="http://schemas.microsoft.com/office/drawing/2014/main" id="{BE12CBF7-3FA4-459A-BD79-CE342D68CC15}"/>
                  </a:ext>
                </a:extLst>
              </p:cNvPr>
              <p:cNvPicPr>
                <a:picLocks noChangeAspect="1"/>
              </p:cNvPicPr>
              <p:nvPr/>
            </p:nvPicPr>
            <p:blipFill>
              <a:blip r:embed="rId7"/>
              <a:stretch>
                <a:fillRect/>
              </a:stretch>
            </p:blipFill>
            <p:spPr>
              <a:xfrm>
                <a:off x="3773452" y="811005"/>
                <a:ext cx="4455141" cy="2076833"/>
              </a:xfrm>
              <a:prstGeom prst="rect">
                <a:avLst/>
              </a:prstGeom>
            </p:spPr>
          </p:pic>
          <p:grpSp>
            <p:nvGrpSpPr>
              <p:cNvPr id="70" name="Groupe 69">
                <a:extLst>
                  <a:ext uri="{FF2B5EF4-FFF2-40B4-BE49-F238E27FC236}">
                    <a16:creationId xmlns:a16="http://schemas.microsoft.com/office/drawing/2014/main" id="{027818C8-C1DA-439C-8E46-61254B14EC6D}"/>
                  </a:ext>
                </a:extLst>
              </p:cNvPr>
              <p:cNvGrpSpPr/>
              <p:nvPr/>
            </p:nvGrpSpPr>
            <p:grpSpPr>
              <a:xfrm>
                <a:off x="3887843" y="1686269"/>
                <a:ext cx="750027" cy="820568"/>
                <a:chOff x="4587245" y="3149595"/>
                <a:chExt cx="1087121" cy="1087121"/>
              </a:xfrm>
            </p:grpSpPr>
            <p:sp>
              <p:nvSpPr>
                <p:cNvPr id="71" name="Ellipse 9">
                  <a:extLst>
                    <a:ext uri="{FF2B5EF4-FFF2-40B4-BE49-F238E27FC236}">
                      <a16:creationId xmlns:a16="http://schemas.microsoft.com/office/drawing/2014/main" id="{F0FF4CC9-1307-4A0D-8D37-51F29CF6926E}"/>
                    </a:ext>
                  </a:extLst>
                </p:cNvPr>
                <p:cNvSpPr/>
                <p:nvPr/>
              </p:nvSpPr>
              <p:spPr>
                <a:xfrm>
                  <a:off x="4587245" y="3149595"/>
                  <a:ext cx="1087121" cy="10871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B4C7E7"/>
                </a:solidFill>
                <a:ln w="12701" cap="flat">
                  <a:no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dirty="0">
                    <a:solidFill>
                      <a:srgbClr val="FFFFFF"/>
                    </a:solidFill>
                    <a:latin typeface="Calibri"/>
                  </a:endParaRPr>
                </a:p>
              </p:txBody>
            </p:sp>
            <p:sp>
              <p:nvSpPr>
                <p:cNvPr id="72" name="Ellipse 9">
                  <a:extLst>
                    <a:ext uri="{FF2B5EF4-FFF2-40B4-BE49-F238E27FC236}">
                      <a16:creationId xmlns:a16="http://schemas.microsoft.com/office/drawing/2014/main" id="{4DB84082-B68A-4E5F-90A5-F9A83BF84BDF}"/>
                    </a:ext>
                  </a:extLst>
                </p:cNvPr>
                <p:cNvSpPr/>
                <p:nvPr/>
              </p:nvSpPr>
              <p:spPr>
                <a:xfrm>
                  <a:off x="4960627" y="3515352"/>
                  <a:ext cx="340355" cy="3556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bg1"/>
                </a:solidFill>
                <a:ln w="12701" cap="flat">
                  <a:noFill/>
                  <a:prstDash val="solid"/>
                  <a:miter/>
                </a:ln>
              </p:spPr>
              <p:txBody>
                <a:bodyPr vert="horz" wrap="square" lIns="91440" tIns="45720" rIns="91440" bIns="45720" anchor="ctr" anchorCtr="1" compatLnSpc="1">
                  <a:noAutofit/>
                </a:bodyPr>
                <a:lstStyle/>
                <a:p>
                  <a:pPr algn="ctr" fontAlgn="auto" hangingPunct="1">
                    <a:spcBef>
                      <a:spcPts val="0"/>
                    </a:spcBef>
                    <a:spcAft>
                      <a:spcPts val="0"/>
                    </a:spcAft>
                    <a:defRPr sz="1800" b="0" i="0" u="none" strike="noStrike" kern="0" cap="none" spc="0" baseline="0">
                      <a:solidFill>
                        <a:srgbClr val="000000"/>
                      </a:solidFill>
                      <a:uFillTx/>
                    </a:defRPr>
                  </a:pPr>
                  <a:endParaRPr lang="fr-FR" sz="1800" b="0" dirty="0">
                    <a:solidFill>
                      <a:srgbClr val="FFFFFF"/>
                    </a:solidFill>
                    <a:latin typeface="Calibri"/>
                  </a:endParaRPr>
                </a:p>
              </p:txBody>
            </p:sp>
          </p:grpSp>
        </p:grpSp>
        <p:sp>
          <p:nvSpPr>
            <p:cNvPr id="7" name="Rectangle 6">
              <a:extLst>
                <a:ext uri="{FF2B5EF4-FFF2-40B4-BE49-F238E27FC236}">
                  <a16:creationId xmlns:a16="http://schemas.microsoft.com/office/drawing/2014/main" id="{29F2D53D-72D9-4D10-8602-163F182BADD4}"/>
                </a:ext>
              </a:extLst>
            </p:cNvPr>
            <p:cNvSpPr/>
            <p:nvPr/>
          </p:nvSpPr>
          <p:spPr bwMode="auto">
            <a:xfrm>
              <a:off x="8047972" y="1131177"/>
              <a:ext cx="1210205" cy="36786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err="1">
                  <a:ln>
                    <a:noFill/>
                  </a:ln>
                  <a:solidFill>
                    <a:srgbClr val="000000"/>
                  </a:solidFill>
                  <a:effectLst/>
                  <a:latin typeface="Arial" charset="0"/>
                  <a:ea typeface="ＭＳ Ｐゴシック" charset="0"/>
                  <a:cs typeface="Geneva" charset="0"/>
                </a:rPr>
                <a:t>Pupil</a:t>
              </a:r>
              <a:r>
                <a:rPr kumimoji="0" lang="fr-FR" sz="1500" b="0" i="0" u="none" strike="noStrike" cap="none" normalizeH="0" baseline="0" dirty="0">
                  <a:ln>
                    <a:noFill/>
                  </a:ln>
                  <a:solidFill>
                    <a:srgbClr val="000000"/>
                  </a:solidFill>
                  <a:effectLst/>
                  <a:latin typeface="Arial" charset="0"/>
                  <a:ea typeface="ＭＳ Ｐゴシック" charset="0"/>
                  <a:cs typeface="Geneva" charset="0"/>
                </a:rPr>
                <a:t> plane</a:t>
              </a:r>
            </a:p>
          </p:txBody>
        </p:sp>
        <p:sp>
          <p:nvSpPr>
            <p:cNvPr id="239" name="Rectangle 238">
              <a:extLst>
                <a:ext uri="{FF2B5EF4-FFF2-40B4-BE49-F238E27FC236}">
                  <a16:creationId xmlns:a16="http://schemas.microsoft.com/office/drawing/2014/main" id="{B41647A0-1074-4521-931B-A32BE6B91169}"/>
                </a:ext>
              </a:extLst>
            </p:cNvPr>
            <p:cNvSpPr/>
            <p:nvPr/>
          </p:nvSpPr>
          <p:spPr bwMode="auto">
            <a:xfrm>
              <a:off x="9165488" y="1127038"/>
              <a:ext cx="1442261" cy="43330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a:ln>
                    <a:noFill/>
                  </a:ln>
                  <a:solidFill>
                    <a:srgbClr val="000000"/>
                  </a:solidFill>
                  <a:effectLst/>
                  <a:latin typeface="Arial" charset="0"/>
                  <a:ea typeface="ＭＳ Ｐゴシック" charset="0"/>
                  <a:cs typeface="Geneva" charset="0"/>
                </a:rPr>
                <a:t>Focal plane</a:t>
              </a:r>
            </a:p>
          </p:txBody>
        </p:sp>
        <p:sp>
          <p:nvSpPr>
            <p:cNvPr id="240" name="Rectangle 239">
              <a:extLst>
                <a:ext uri="{FF2B5EF4-FFF2-40B4-BE49-F238E27FC236}">
                  <a16:creationId xmlns:a16="http://schemas.microsoft.com/office/drawing/2014/main" id="{3C2F3E0C-4665-4300-86AC-464F3663A3B5}"/>
                </a:ext>
              </a:extLst>
            </p:cNvPr>
            <p:cNvSpPr/>
            <p:nvPr/>
          </p:nvSpPr>
          <p:spPr bwMode="auto">
            <a:xfrm>
              <a:off x="10689813" y="1100250"/>
              <a:ext cx="1142723" cy="36786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1500" b="0" dirty="0">
                  <a:solidFill>
                    <a:srgbClr val="000000"/>
                  </a:solidFill>
                  <a:cs typeface="Geneva" charset="0"/>
                </a:rPr>
                <a:t>Detector</a:t>
              </a:r>
              <a:endParaRPr kumimoji="0" lang="fr-FR" sz="1500" b="0" i="0" u="none" strike="noStrike" cap="none" normalizeH="0" baseline="0" dirty="0">
                <a:ln>
                  <a:noFill/>
                </a:ln>
                <a:solidFill>
                  <a:srgbClr val="000000"/>
                </a:solidFill>
                <a:effectLst/>
                <a:latin typeface="Arial" charset="0"/>
                <a:ea typeface="ＭＳ Ｐゴシック" charset="0"/>
                <a:cs typeface="Geneva" charset="0"/>
              </a:endParaRPr>
            </a:p>
          </p:txBody>
        </p:sp>
        <p:sp>
          <p:nvSpPr>
            <p:cNvPr id="241" name="Rectangle 240">
              <a:extLst>
                <a:ext uri="{FF2B5EF4-FFF2-40B4-BE49-F238E27FC236}">
                  <a16:creationId xmlns:a16="http://schemas.microsoft.com/office/drawing/2014/main" id="{5325F16C-74F8-4DF5-999A-9C1285C2C8C8}"/>
                </a:ext>
              </a:extLst>
            </p:cNvPr>
            <p:cNvSpPr/>
            <p:nvPr/>
          </p:nvSpPr>
          <p:spPr bwMode="auto">
            <a:xfrm>
              <a:off x="7920342" y="624626"/>
              <a:ext cx="4195658" cy="2684275"/>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242" name="ZoneTexte 241">
              <a:extLst>
                <a:ext uri="{FF2B5EF4-FFF2-40B4-BE49-F238E27FC236}">
                  <a16:creationId xmlns:a16="http://schemas.microsoft.com/office/drawing/2014/main" id="{497D6A45-1D8A-4EF3-AB61-6221CA970646}"/>
                </a:ext>
              </a:extLst>
            </p:cNvPr>
            <p:cNvSpPr txBox="1"/>
            <p:nvPr/>
          </p:nvSpPr>
          <p:spPr>
            <a:xfrm>
              <a:off x="7958302" y="654032"/>
              <a:ext cx="2462534" cy="400110"/>
            </a:xfrm>
            <a:prstGeom prst="rect">
              <a:avLst/>
            </a:prstGeom>
            <a:noFill/>
          </p:spPr>
          <p:txBody>
            <a:bodyPr wrap="none" rtlCol="0">
              <a:spAutoFit/>
            </a:bodyPr>
            <a:lstStyle/>
            <a:p>
              <a:r>
                <a:rPr lang="fr-FR" sz="2000" b="0" dirty="0" err="1">
                  <a:solidFill>
                    <a:srgbClr val="00B0F0"/>
                  </a:solidFill>
                </a:rPr>
                <a:t>Pyramid</a:t>
              </a:r>
              <a:r>
                <a:rPr lang="fr-FR" sz="2000" b="0" dirty="0">
                  <a:solidFill>
                    <a:srgbClr val="00B0F0"/>
                  </a:solidFill>
                </a:rPr>
                <a:t> (PWFS) [1]</a:t>
              </a:r>
            </a:p>
          </p:txBody>
        </p:sp>
      </p:grpSp>
      <p:sp>
        <p:nvSpPr>
          <p:cNvPr id="11" name="ZoneTexte 10">
            <a:extLst>
              <a:ext uri="{FF2B5EF4-FFF2-40B4-BE49-F238E27FC236}">
                <a16:creationId xmlns:a16="http://schemas.microsoft.com/office/drawing/2014/main" id="{997B1C2D-D208-48EB-8FBC-453EED36D649}"/>
              </a:ext>
            </a:extLst>
          </p:cNvPr>
          <p:cNvSpPr txBox="1"/>
          <p:nvPr/>
        </p:nvSpPr>
        <p:spPr>
          <a:xfrm>
            <a:off x="7720937" y="734397"/>
            <a:ext cx="4528309" cy="1015663"/>
          </a:xfrm>
          <a:prstGeom prst="rect">
            <a:avLst/>
          </a:prstGeom>
          <a:noFill/>
        </p:spPr>
        <p:txBody>
          <a:bodyPr wrap="square" rtlCol="0">
            <a:spAutoFit/>
          </a:bodyPr>
          <a:lstStyle/>
          <a:p>
            <a:pPr marL="342900" indent="-342900">
              <a:buFont typeface="Arial" panose="020B0604020202020204" pitchFamily="34" charset="0"/>
              <a:buChar char="•"/>
            </a:pPr>
            <a:r>
              <a:rPr lang="fr-FR" sz="2000" b="0" dirty="0">
                <a:solidFill>
                  <a:schemeClr val="tx1"/>
                </a:solidFill>
              </a:rPr>
              <a:t>More sensitive </a:t>
            </a:r>
            <a:r>
              <a:rPr lang="fr-FR" sz="2000" b="0" dirty="0" err="1">
                <a:solidFill>
                  <a:schemeClr val="tx1"/>
                </a:solidFill>
              </a:rPr>
              <a:t>than</a:t>
            </a:r>
            <a:r>
              <a:rPr lang="fr-FR" sz="2000" b="0" dirty="0">
                <a:solidFill>
                  <a:schemeClr val="tx1"/>
                </a:solidFill>
              </a:rPr>
              <a:t> the </a:t>
            </a:r>
            <a:r>
              <a:rPr lang="fr-FR" sz="2000" b="0" dirty="0" err="1">
                <a:solidFill>
                  <a:schemeClr val="tx1"/>
                </a:solidFill>
              </a:rPr>
              <a:t>Shack</a:t>
            </a:r>
            <a:r>
              <a:rPr lang="fr-FR" sz="2000" b="0" dirty="0">
                <a:solidFill>
                  <a:schemeClr val="tx1"/>
                </a:solidFill>
              </a:rPr>
              <a:t>-Hartmann (SH)</a:t>
            </a:r>
          </a:p>
          <a:p>
            <a:pPr marL="342900" indent="-342900">
              <a:buFont typeface="Arial" panose="020B0604020202020204" pitchFamily="34" charset="0"/>
              <a:buChar char="•"/>
            </a:pPr>
            <a:r>
              <a:rPr lang="fr-FR" sz="2000" b="0" dirty="0">
                <a:solidFill>
                  <a:schemeClr val="tx1"/>
                </a:solidFill>
              </a:rPr>
              <a:t>But </a:t>
            </a:r>
            <a:r>
              <a:rPr lang="fr-FR" sz="2000" b="0" dirty="0" err="1">
                <a:solidFill>
                  <a:schemeClr val="tx1"/>
                </a:solidFill>
              </a:rPr>
              <a:t>highly</a:t>
            </a:r>
            <a:r>
              <a:rPr lang="fr-FR" sz="2000" b="0" dirty="0">
                <a:solidFill>
                  <a:schemeClr val="tx1"/>
                </a:solidFill>
              </a:rPr>
              <a:t> non-</a:t>
            </a:r>
            <a:r>
              <a:rPr lang="fr-FR" sz="2000" b="0" dirty="0" err="1">
                <a:solidFill>
                  <a:schemeClr val="tx1"/>
                </a:solidFill>
              </a:rPr>
              <a:t>linear</a:t>
            </a:r>
            <a:r>
              <a:rPr lang="fr-FR" sz="2000" b="0" dirty="0">
                <a:solidFill>
                  <a:schemeClr val="tx1"/>
                </a:solidFill>
              </a:rPr>
              <a:t> </a:t>
            </a:r>
            <a:r>
              <a:rPr lang="fr-FR" sz="2000" b="0" dirty="0" err="1">
                <a:solidFill>
                  <a:schemeClr val="tx1"/>
                </a:solidFill>
              </a:rPr>
              <a:t>sensor</a:t>
            </a:r>
            <a:endParaRPr lang="fr-FR" sz="2000" b="0" dirty="0">
              <a:solidFill>
                <a:schemeClr val="tx1"/>
              </a:solidFill>
            </a:endParaRPr>
          </a:p>
        </p:txBody>
      </p:sp>
      <p:sp>
        <p:nvSpPr>
          <p:cNvPr id="12" name="ZoneTexte 11">
            <a:extLst>
              <a:ext uri="{FF2B5EF4-FFF2-40B4-BE49-F238E27FC236}">
                <a16:creationId xmlns:a16="http://schemas.microsoft.com/office/drawing/2014/main" id="{7E87C910-4093-436A-BE5A-3D421B938D6C}"/>
              </a:ext>
            </a:extLst>
          </p:cNvPr>
          <p:cNvSpPr txBox="1"/>
          <p:nvPr/>
        </p:nvSpPr>
        <p:spPr>
          <a:xfrm>
            <a:off x="8907372" y="1733071"/>
            <a:ext cx="2475839" cy="400110"/>
          </a:xfrm>
          <a:prstGeom prst="rect">
            <a:avLst/>
          </a:prstGeom>
          <a:noFill/>
        </p:spPr>
        <p:txBody>
          <a:bodyPr wrap="square" rtlCol="0">
            <a:spAutoFit/>
          </a:bodyPr>
          <a:lstStyle/>
          <a:p>
            <a:r>
              <a:rPr lang="fr-FR" sz="2000" b="0" dirty="0">
                <a:solidFill>
                  <a:schemeClr val="tx1"/>
                </a:solidFill>
                <a:sym typeface="Wingdings" panose="05000000000000000000" pitchFamily="2" charset="2"/>
              </a:rPr>
              <a:t> modulation</a:t>
            </a:r>
            <a:endParaRPr lang="fr-FR" sz="2000" b="0" dirty="0">
              <a:solidFill>
                <a:schemeClr val="tx1"/>
              </a:solidFill>
            </a:endParaRPr>
          </a:p>
        </p:txBody>
      </p:sp>
      <p:sp>
        <p:nvSpPr>
          <p:cNvPr id="238" name="ZoneTexte 237">
            <a:extLst>
              <a:ext uri="{FF2B5EF4-FFF2-40B4-BE49-F238E27FC236}">
                <a16:creationId xmlns:a16="http://schemas.microsoft.com/office/drawing/2014/main" id="{BCB9B369-E97E-4389-8F4B-202D86DA4C06}"/>
              </a:ext>
            </a:extLst>
          </p:cNvPr>
          <p:cNvSpPr txBox="1"/>
          <p:nvPr/>
        </p:nvSpPr>
        <p:spPr>
          <a:xfrm>
            <a:off x="7814682" y="2086214"/>
            <a:ext cx="4340820" cy="1323439"/>
          </a:xfrm>
          <a:prstGeom prst="rect">
            <a:avLst/>
          </a:prstGeom>
          <a:noFill/>
        </p:spPr>
        <p:txBody>
          <a:bodyPr wrap="square" rtlCol="0">
            <a:spAutoFit/>
          </a:bodyPr>
          <a:lstStyle/>
          <a:p>
            <a:pPr marL="342900" indent="-342900">
              <a:buFont typeface="Arial" panose="020B0604020202020204" pitchFamily="34" charset="0"/>
              <a:buChar char="•"/>
            </a:pPr>
            <a:r>
              <a:rPr lang="fr-FR" sz="2000" b="0" dirty="0">
                <a:solidFill>
                  <a:schemeClr val="tx1"/>
                </a:solidFill>
              </a:rPr>
              <a:t>« Gradient </a:t>
            </a:r>
            <a:r>
              <a:rPr lang="fr-FR" sz="2000" b="0" dirty="0" err="1">
                <a:solidFill>
                  <a:schemeClr val="tx1"/>
                </a:solidFill>
              </a:rPr>
              <a:t>sensor</a:t>
            </a:r>
            <a:r>
              <a:rPr lang="fr-FR" sz="2000" b="0" dirty="0">
                <a:solidFill>
                  <a:schemeClr val="tx1"/>
                </a:solidFill>
              </a:rPr>
              <a:t> »</a:t>
            </a:r>
          </a:p>
          <a:p>
            <a:pPr marL="342900" indent="-342900">
              <a:buFont typeface="Arial" panose="020B0604020202020204" pitchFamily="34" charset="0"/>
              <a:buChar char="•"/>
            </a:pPr>
            <a:r>
              <a:rPr lang="fr-FR" sz="2000" dirty="0" err="1">
                <a:solidFill>
                  <a:srgbClr val="FF0000"/>
                </a:solidFill>
              </a:rPr>
              <a:t>Modulated</a:t>
            </a:r>
            <a:r>
              <a:rPr lang="fr-FR" sz="2000" dirty="0">
                <a:solidFill>
                  <a:srgbClr val="FF0000"/>
                </a:solidFill>
              </a:rPr>
              <a:t> PWFS and SH are not sensitive to the </a:t>
            </a:r>
            <a:r>
              <a:rPr lang="fr-FR" sz="2000" dirty="0" err="1">
                <a:solidFill>
                  <a:srgbClr val="FF0000"/>
                </a:solidFill>
              </a:rPr>
              <a:t>petal</a:t>
            </a:r>
            <a:r>
              <a:rPr lang="fr-FR" sz="2000" dirty="0">
                <a:solidFill>
                  <a:srgbClr val="FF0000"/>
                </a:solidFill>
              </a:rPr>
              <a:t> mode or LWE</a:t>
            </a:r>
          </a:p>
        </p:txBody>
      </p:sp>
      <p:sp>
        <p:nvSpPr>
          <p:cNvPr id="243" name="ZoneTexte 242">
            <a:extLst>
              <a:ext uri="{FF2B5EF4-FFF2-40B4-BE49-F238E27FC236}">
                <a16:creationId xmlns:a16="http://schemas.microsoft.com/office/drawing/2014/main" id="{24A0ED6B-7BF9-4083-B624-348ABFBCC556}"/>
              </a:ext>
            </a:extLst>
          </p:cNvPr>
          <p:cNvSpPr txBox="1"/>
          <p:nvPr/>
        </p:nvSpPr>
        <p:spPr>
          <a:xfrm>
            <a:off x="4995796" y="4555667"/>
            <a:ext cx="7120848" cy="1015663"/>
          </a:xfrm>
          <a:prstGeom prst="rect">
            <a:avLst/>
          </a:prstGeom>
          <a:noFill/>
          <a:ln w="28575">
            <a:solidFill>
              <a:srgbClr val="0070C0"/>
            </a:solidFill>
          </a:ln>
        </p:spPr>
        <p:txBody>
          <a:bodyPr wrap="square" rtlCol="0">
            <a:spAutoFit/>
          </a:bodyPr>
          <a:lstStyle/>
          <a:p>
            <a:r>
              <a:rPr lang="fr-FR" sz="2000" dirty="0">
                <a:solidFill>
                  <a:srgbClr val="0070C0"/>
                </a:solidFill>
              </a:rPr>
              <a:t>Need to analyse the Zernike WFS to </a:t>
            </a:r>
            <a:r>
              <a:rPr lang="fr-FR" sz="2000" dirty="0" err="1">
                <a:solidFill>
                  <a:srgbClr val="0070C0"/>
                </a:solidFill>
              </a:rPr>
              <a:t>measure</a:t>
            </a:r>
            <a:r>
              <a:rPr lang="fr-FR" sz="2000" dirty="0">
                <a:solidFill>
                  <a:srgbClr val="0070C0"/>
                </a:solidFill>
              </a:rPr>
              <a:t> aberrations </a:t>
            </a:r>
          </a:p>
          <a:p>
            <a:pPr marL="342900" indent="-342900">
              <a:buFont typeface="Wingdings" panose="05000000000000000000" pitchFamily="2" charset="2"/>
              <a:buChar char="Ø"/>
            </a:pPr>
            <a:r>
              <a:rPr lang="fr-FR" sz="2000" dirty="0">
                <a:solidFill>
                  <a:srgbClr val="0070C0"/>
                </a:solidFill>
              </a:rPr>
              <a:t>Small phase </a:t>
            </a:r>
            <a:r>
              <a:rPr lang="fr-FR" sz="2000" dirty="0">
                <a:solidFill>
                  <a:srgbClr val="0070C0"/>
                </a:solidFill>
                <a:sym typeface="Wingdings" panose="05000000000000000000" pitchFamily="2" charset="2"/>
              </a:rPr>
              <a:t></a:t>
            </a:r>
            <a:r>
              <a:rPr lang="fr-FR" sz="2000" dirty="0">
                <a:solidFill>
                  <a:srgbClr val="0070C0"/>
                </a:solidFill>
              </a:rPr>
              <a:t> 2</a:t>
            </a:r>
            <a:r>
              <a:rPr lang="fr-FR" sz="2000" baseline="30000" dirty="0">
                <a:solidFill>
                  <a:srgbClr val="0070C0"/>
                </a:solidFill>
              </a:rPr>
              <a:t>nd</a:t>
            </a:r>
            <a:r>
              <a:rPr lang="fr-FR" sz="2000" dirty="0">
                <a:solidFill>
                  <a:srgbClr val="0070C0"/>
                </a:solidFill>
              </a:rPr>
              <a:t> stage WFS, </a:t>
            </a:r>
            <a:r>
              <a:rPr lang="fr-FR" sz="2000" dirty="0" err="1">
                <a:solidFill>
                  <a:srgbClr val="0070C0"/>
                </a:solidFill>
              </a:rPr>
              <a:t>petalometer</a:t>
            </a:r>
            <a:r>
              <a:rPr lang="fr-FR" sz="2000" dirty="0">
                <a:solidFill>
                  <a:srgbClr val="0070C0"/>
                </a:solidFill>
              </a:rPr>
              <a:t> </a:t>
            </a:r>
            <a:r>
              <a:rPr lang="fr-FR" sz="2000" dirty="0" err="1">
                <a:solidFill>
                  <a:srgbClr val="0070C0"/>
                </a:solidFill>
              </a:rPr>
              <a:t>etc</a:t>
            </a:r>
            <a:endParaRPr lang="fr-FR" sz="2000" dirty="0">
              <a:solidFill>
                <a:srgbClr val="0070C0"/>
              </a:solidFill>
            </a:endParaRPr>
          </a:p>
          <a:p>
            <a:pPr marL="342900" indent="-342900">
              <a:buFont typeface="Wingdings" panose="05000000000000000000" pitchFamily="2" charset="2"/>
              <a:buChar char="Ø"/>
            </a:pPr>
            <a:r>
              <a:rPr lang="fr-FR" sz="2000" dirty="0">
                <a:solidFill>
                  <a:srgbClr val="0070C0"/>
                </a:solidFill>
              </a:rPr>
              <a:t>Large phase </a:t>
            </a:r>
            <a:r>
              <a:rPr lang="fr-FR" sz="2000" dirty="0">
                <a:solidFill>
                  <a:srgbClr val="0070C0"/>
                </a:solidFill>
                <a:sym typeface="Wingdings" panose="05000000000000000000" pitchFamily="2" charset="2"/>
              </a:rPr>
              <a:t></a:t>
            </a:r>
            <a:r>
              <a:rPr lang="fr-FR" sz="2000" dirty="0">
                <a:solidFill>
                  <a:srgbClr val="0070C0"/>
                </a:solidFill>
              </a:rPr>
              <a:t> AO WFS</a:t>
            </a:r>
          </a:p>
        </p:txBody>
      </p:sp>
      <p:sp>
        <p:nvSpPr>
          <p:cNvPr id="244" name="Rectangle 243">
            <a:extLst>
              <a:ext uri="{FF2B5EF4-FFF2-40B4-BE49-F238E27FC236}">
                <a16:creationId xmlns:a16="http://schemas.microsoft.com/office/drawing/2014/main" id="{9EDD83AC-B5DF-4099-B51B-0AA924A484D1}"/>
              </a:ext>
            </a:extLst>
          </p:cNvPr>
          <p:cNvSpPr/>
          <p:nvPr/>
        </p:nvSpPr>
        <p:spPr>
          <a:xfrm>
            <a:off x="5218961" y="3509773"/>
            <a:ext cx="6832637" cy="646331"/>
          </a:xfrm>
          <a:prstGeom prst="rect">
            <a:avLst/>
          </a:prstGeom>
        </p:spPr>
        <p:txBody>
          <a:bodyPr wrap="square">
            <a:spAutoFit/>
          </a:bodyPr>
          <a:lstStyle/>
          <a:p>
            <a:pPr marL="285750" indent="-285750">
              <a:buFont typeface="Arial" panose="020B0604020202020204" pitchFamily="34" charset="0"/>
              <a:buChar char="•"/>
            </a:pPr>
            <a:r>
              <a:rPr lang="fr-FR" sz="1800" dirty="0">
                <a:solidFill>
                  <a:schemeClr val="tx1"/>
                </a:solidFill>
                <a:latin typeface="Arial" panose="020B0604020202020204" pitchFamily="34" charset="0"/>
              </a:rPr>
              <a:t>LWE </a:t>
            </a:r>
            <a:r>
              <a:rPr lang="fr-FR" sz="1800" dirty="0" err="1">
                <a:solidFill>
                  <a:schemeClr val="tx1"/>
                </a:solidFill>
                <a:latin typeface="Arial" panose="020B0604020202020204" pitchFamily="34" charset="0"/>
              </a:rPr>
              <a:t>measured</a:t>
            </a:r>
            <a:r>
              <a:rPr lang="fr-FR" sz="1800" dirty="0">
                <a:solidFill>
                  <a:schemeClr val="tx1"/>
                </a:solidFill>
                <a:latin typeface="Arial" panose="020B0604020202020204" pitchFamily="34" charset="0"/>
              </a:rPr>
              <a:t> by the ZELDA for the VLT as a 2</a:t>
            </a:r>
            <a:r>
              <a:rPr lang="fr-FR" sz="1800" baseline="30000" dirty="0">
                <a:solidFill>
                  <a:schemeClr val="tx1"/>
                </a:solidFill>
                <a:latin typeface="Arial" panose="020B0604020202020204" pitchFamily="34" charset="0"/>
              </a:rPr>
              <a:t>nd</a:t>
            </a:r>
            <a:r>
              <a:rPr lang="fr-FR" sz="1800" dirty="0">
                <a:solidFill>
                  <a:schemeClr val="tx1"/>
                </a:solidFill>
                <a:latin typeface="Arial" panose="020B0604020202020204" pitchFamily="34" charset="0"/>
              </a:rPr>
              <a:t> stage correction </a:t>
            </a:r>
            <a:r>
              <a:rPr lang="fr-FR" sz="1800" dirty="0" err="1">
                <a:solidFill>
                  <a:schemeClr val="tx1"/>
                </a:solidFill>
                <a:latin typeface="Arial" panose="020B0604020202020204" pitchFamily="34" charset="0"/>
              </a:rPr>
              <a:t>cf</a:t>
            </a:r>
            <a:r>
              <a:rPr lang="fr-FR" sz="1800" dirty="0">
                <a:solidFill>
                  <a:schemeClr val="tx1"/>
                </a:solidFill>
                <a:latin typeface="Arial" panose="020B0604020202020204" pitchFamily="34" charset="0"/>
              </a:rPr>
              <a:t> Milli et al 2018</a:t>
            </a:r>
            <a:endParaRPr lang="fr-FR" sz="1800" dirty="0">
              <a:solidFill>
                <a:schemeClr val="tx1"/>
              </a:solidFill>
            </a:endParaRPr>
          </a:p>
        </p:txBody>
      </p:sp>
    </p:spTree>
    <p:extLst>
      <p:ext uri="{BB962C8B-B14F-4D97-AF65-F5344CB8AC3E}">
        <p14:creationId xmlns:p14="http://schemas.microsoft.com/office/powerpoint/2010/main" val="33310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1" grpId="0"/>
      <p:bldP spid="12" grpId="0"/>
      <p:bldP spid="238" grpId="0"/>
      <p:bldP spid="243" grpId="0" animBg="1"/>
      <p:bldP spid="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4CFE0-C87A-4F97-A0EF-74BD5FE965AC}"/>
              </a:ext>
            </a:extLst>
          </p:cNvPr>
          <p:cNvSpPr>
            <a:spLocks noGrp="1"/>
          </p:cNvSpPr>
          <p:nvPr>
            <p:ph type="title"/>
          </p:nvPr>
        </p:nvSpPr>
        <p:spPr>
          <a:xfrm>
            <a:off x="1790700" y="1"/>
            <a:ext cx="8788400" cy="609601"/>
          </a:xfrm>
        </p:spPr>
        <p:txBody>
          <a:bodyPr/>
          <a:lstStyle/>
          <a:p>
            <a:pPr algn="ctr"/>
            <a:r>
              <a:rPr lang="fr-FR" sz="3000" dirty="0"/>
              <a:t>Zernike </a:t>
            </a:r>
            <a:r>
              <a:rPr lang="fr-FR" sz="3000" dirty="0" err="1"/>
              <a:t>Wave</a:t>
            </a:r>
            <a:r>
              <a:rPr lang="fr-FR" sz="3000" dirty="0"/>
              <a:t>-Front </a:t>
            </a:r>
            <a:r>
              <a:rPr lang="fr-FR" sz="3000" dirty="0" err="1"/>
              <a:t>Sensor</a:t>
            </a:r>
            <a:r>
              <a:rPr lang="fr-FR" sz="3000" dirty="0"/>
              <a:t> (ZWFS)</a:t>
            </a:r>
          </a:p>
        </p:txBody>
      </p:sp>
      <p:sp>
        <p:nvSpPr>
          <p:cNvPr id="4" name="Espace réservé du numéro de diapositive 3">
            <a:extLst>
              <a:ext uri="{FF2B5EF4-FFF2-40B4-BE49-F238E27FC236}">
                <a16:creationId xmlns:a16="http://schemas.microsoft.com/office/drawing/2014/main" id="{A0117958-47A4-41F4-998B-35687573884F}"/>
              </a:ext>
            </a:extLst>
          </p:cNvPr>
          <p:cNvSpPr>
            <a:spLocks noGrp="1"/>
          </p:cNvSpPr>
          <p:nvPr>
            <p:ph type="sldNum" sz="quarter" idx="10"/>
          </p:nvPr>
        </p:nvSpPr>
        <p:spPr/>
        <p:txBody>
          <a:bodyPr/>
          <a:lstStyle/>
          <a:p>
            <a:pPr>
              <a:defRPr/>
            </a:pPr>
            <a:fld id="{1EEDFC2C-F9B9-0445-A511-DA4552EF3EEB}" type="slidenum">
              <a:rPr lang="fr-FR" smtClean="0"/>
              <a:pPr>
                <a:defRPr/>
              </a:pPr>
              <a:t>4</a:t>
            </a:fld>
            <a:endParaRPr lang="fr-FR"/>
          </a:p>
        </p:txBody>
      </p:sp>
      <p:pic>
        <p:nvPicPr>
          <p:cNvPr id="10" name="Image 9">
            <a:extLst>
              <a:ext uri="{FF2B5EF4-FFF2-40B4-BE49-F238E27FC236}">
                <a16:creationId xmlns:a16="http://schemas.microsoft.com/office/drawing/2014/main" id="{101AD64A-CA75-4C35-9D39-8CB87B97AF35}"/>
              </a:ext>
            </a:extLst>
          </p:cNvPr>
          <p:cNvPicPr>
            <a:picLocks noChangeAspect="1"/>
          </p:cNvPicPr>
          <p:nvPr/>
        </p:nvPicPr>
        <p:blipFill>
          <a:blip r:embed="rId3"/>
          <a:stretch>
            <a:fillRect/>
          </a:stretch>
        </p:blipFill>
        <p:spPr>
          <a:xfrm>
            <a:off x="955299" y="2175171"/>
            <a:ext cx="1101299" cy="720080"/>
          </a:xfrm>
          <a:prstGeom prst="rect">
            <a:avLst/>
          </a:prstGeom>
        </p:spPr>
      </p:pic>
      <p:pic>
        <p:nvPicPr>
          <p:cNvPr id="12" name="Image 4">
            <a:extLst>
              <a:ext uri="{FF2B5EF4-FFF2-40B4-BE49-F238E27FC236}">
                <a16:creationId xmlns:a16="http://schemas.microsoft.com/office/drawing/2014/main" id="{1D0ED3B1-FB11-4BCE-BE0D-630EB34E0B6E}"/>
              </a:ext>
            </a:extLst>
          </p:cNvPr>
          <p:cNvPicPr>
            <a:picLocks noChangeAspect="1"/>
          </p:cNvPicPr>
          <p:nvPr/>
        </p:nvPicPr>
        <p:blipFill rotWithShape="1">
          <a:blip r:embed="rId4"/>
          <a:srcRect l="11879" t="12988" r="19267" b="11378"/>
          <a:stretch/>
        </p:blipFill>
        <p:spPr>
          <a:xfrm>
            <a:off x="2890028" y="1268150"/>
            <a:ext cx="993247" cy="817968"/>
          </a:xfrm>
          <a:prstGeom prst="rect">
            <a:avLst/>
          </a:prstGeom>
          <a:noFill/>
          <a:ln cap="flat">
            <a:noFill/>
          </a:ln>
        </p:spPr>
      </p:pic>
      <p:sp>
        <p:nvSpPr>
          <p:cNvPr id="17" name="ZoneTexte 16">
            <a:extLst>
              <a:ext uri="{FF2B5EF4-FFF2-40B4-BE49-F238E27FC236}">
                <a16:creationId xmlns:a16="http://schemas.microsoft.com/office/drawing/2014/main" id="{2E27B159-0435-42F5-9858-B005AE32A3CA}"/>
              </a:ext>
            </a:extLst>
          </p:cNvPr>
          <p:cNvSpPr txBox="1"/>
          <p:nvPr/>
        </p:nvSpPr>
        <p:spPr>
          <a:xfrm>
            <a:off x="53943" y="5665971"/>
            <a:ext cx="6110156" cy="523220"/>
          </a:xfrm>
          <a:prstGeom prst="rect">
            <a:avLst/>
          </a:prstGeom>
          <a:noFill/>
        </p:spPr>
        <p:txBody>
          <a:bodyPr wrap="square" rtlCol="0">
            <a:spAutoFit/>
          </a:bodyPr>
          <a:lstStyle/>
          <a:p>
            <a:r>
              <a:rPr lang="fr-FR" sz="1400" u="sng" dirty="0" err="1">
                <a:solidFill>
                  <a:schemeClr val="tx1"/>
                </a:solidFill>
              </a:rPr>
              <a:t>References</a:t>
            </a:r>
            <a:r>
              <a:rPr lang="fr-FR" sz="1400" u="sng" dirty="0">
                <a:solidFill>
                  <a:schemeClr val="tx1"/>
                </a:solidFill>
              </a:rPr>
              <a:t> : </a:t>
            </a:r>
          </a:p>
          <a:p>
            <a:r>
              <a:rPr lang="en-US" sz="1400" b="0" dirty="0">
                <a:solidFill>
                  <a:schemeClr val="tx1"/>
                </a:solidFill>
              </a:rPr>
              <a:t>[1]: </a:t>
            </a:r>
            <a:r>
              <a:rPr lang="fr-FR" sz="1400" b="0" dirty="0">
                <a:solidFill>
                  <a:schemeClr val="tx1"/>
                </a:solidFill>
              </a:rPr>
              <a:t>N'Diaye et al 2016</a:t>
            </a:r>
          </a:p>
        </p:txBody>
      </p:sp>
      <p:sp>
        <p:nvSpPr>
          <p:cNvPr id="21" name="ZoneTexte 20">
            <a:extLst>
              <a:ext uri="{FF2B5EF4-FFF2-40B4-BE49-F238E27FC236}">
                <a16:creationId xmlns:a16="http://schemas.microsoft.com/office/drawing/2014/main" id="{AB522390-5559-46CD-8ECF-BCEE0DD06E70}"/>
              </a:ext>
            </a:extLst>
          </p:cNvPr>
          <p:cNvSpPr txBox="1"/>
          <p:nvPr/>
        </p:nvSpPr>
        <p:spPr>
          <a:xfrm>
            <a:off x="1088205" y="2845524"/>
            <a:ext cx="764953" cy="246221"/>
          </a:xfrm>
          <a:prstGeom prst="rect">
            <a:avLst/>
          </a:prstGeom>
          <a:noFill/>
        </p:spPr>
        <p:txBody>
          <a:bodyPr wrap="none" rtlCol="0">
            <a:spAutoFit/>
          </a:bodyPr>
          <a:lstStyle/>
          <a:p>
            <a:r>
              <a:rPr lang="fr-FR" sz="1000" b="0" i="1" dirty="0">
                <a:solidFill>
                  <a:schemeClr val="tx1"/>
                </a:solidFill>
              </a:rPr>
              <a:t>Source [1]</a:t>
            </a:r>
          </a:p>
        </p:txBody>
      </p:sp>
      <p:grpSp>
        <p:nvGrpSpPr>
          <p:cNvPr id="3" name="Groupe 2">
            <a:extLst>
              <a:ext uri="{FF2B5EF4-FFF2-40B4-BE49-F238E27FC236}">
                <a16:creationId xmlns:a16="http://schemas.microsoft.com/office/drawing/2014/main" id="{63539585-E68D-4246-A591-AE116020B20F}"/>
              </a:ext>
            </a:extLst>
          </p:cNvPr>
          <p:cNvGrpSpPr/>
          <p:nvPr/>
        </p:nvGrpSpPr>
        <p:grpSpPr>
          <a:xfrm>
            <a:off x="48326" y="635758"/>
            <a:ext cx="3250589" cy="1600054"/>
            <a:chOff x="48326" y="719618"/>
            <a:chExt cx="3250589" cy="1600054"/>
          </a:xfrm>
        </p:grpSpPr>
        <p:pic>
          <p:nvPicPr>
            <p:cNvPr id="6" name="Image 5">
              <a:extLst>
                <a:ext uri="{FF2B5EF4-FFF2-40B4-BE49-F238E27FC236}">
                  <a16:creationId xmlns:a16="http://schemas.microsoft.com/office/drawing/2014/main" id="{D286E2DE-E610-4655-BD4B-919BD4587058}"/>
                </a:ext>
              </a:extLst>
            </p:cNvPr>
            <p:cNvPicPr>
              <a:picLocks noChangeAspect="1"/>
            </p:cNvPicPr>
            <p:nvPr/>
          </p:nvPicPr>
          <p:blipFill>
            <a:blip r:embed="rId5"/>
            <a:stretch>
              <a:fillRect/>
            </a:stretch>
          </p:blipFill>
          <p:spPr>
            <a:xfrm>
              <a:off x="48326" y="821096"/>
              <a:ext cx="3197560" cy="1498576"/>
            </a:xfrm>
            <a:prstGeom prst="rect">
              <a:avLst/>
            </a:prstGeom>
          </p:spPr>
        </p:pic>
        <p:sp>
          <p:nvSpPr>
            <p:cNvPr id="23" name="Rectangle 22">
              <a:extLst>
                <a:ext uri="{FF2B5EF4-FFF2-40B4-BE49-F238E27FC236}">
                  <a16:creationId xmlns:a16="http://schemas.microsoft.com/office/drawing/2014/main" id="{404840A4-B24D-4835-96E3-7D277255576D}"/>
                </a:ext>
              </a:extLst>
            </p:cNvPr>
            <p:cNvSpPr/>
            <p:nvPr/>
          </p:nvSpPr>
          <p:spPr bwMode="auto">
            <a:xfrm>
              <a:off x="883843" y="834844"/>
              <a:ext cx="1442261" cy="43330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a:ln>
                    <a:noFill/>
                  </a:ln>
                  <a:solidFill>
                    <a:srgbClr val="000000"/>
                  </a:solidFill>
                  <a:effectLst/>
                  <a:latin typeface="Arial" charset="0"/>
                  <a:ea typeface="ＭＳ Ｐゴシック" charset="0"/>
                  <a:cs typeface="Geneva" charset="0"/>
                </a:rPr>
                <a:t>Focal plane</a:t>
              </a:r>
            </a:p>
          </p:txBody>
        </p:sp>
        <p:sp>
          <p:nvSpPr>
            <p:cNvPr id="24" name="Rectangle 23">
              <a:extLst>
                <a:ext uri="{FF2B5EF4-FFF2-40B4-BE49-F238E27FC236}">
                  <a16:creationId xmlns:a16="http://schemas.microsoft.com/office/drawing/2014/main" id="{5339066A-E664-46E8-8391-3FCEEA593999}"/>
                </a:ext>
              </a:extLst>
            </p:cNvPr>
            <p:cNvSpPr/>
            <p:nvPr/>
          </p:nvSpPr>
          <p:spPr bwMode="auto">
            <a:xfrm>
              <a:off x="113207" y="719618"/>
              <a:ext cx="790361" cy="5739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err="1">
                  <a:ln>
                    <a:noFill/>
                  </a:ln>
                  <a:solidFill>
                    <a:srgbClr val="000000"/>
                  </a:solidFill>
                  <a:effectLst/>
                  <a:latin typeface="Arial" charset="0"/>
                  <a:ea typeface="ＭＳ Ｐゴシック" charset="0"/>
                  <a:cs typeface="Geneva" charset="0"/>
                </a:rPr>
                <a:t>Pupil</a:t>
              </a:r>
              <a:r>
                <a:rPr kumimoji="0" lang="fr-FR" sz="1500" b="0" i="0" u="none" strike="noStrike" cap="none" normalizeH="0" baseline="0" dirty="0">
                  <a:ln>
                    <a:noFill/>
                  </a:ln>
                  <a:solidFill>
                    <a:srgbClr val="000000"/>
                  </a:solidFill>
                  <a:effectLst/>
                  <a:latin typeface="Arial" charset="0"/>
                  <a:ea typeface="ＭＳ Ｐゴシック" charset="0"/>
                  <a:cs typeface="Geneva" charset="0"/>
                </a:rPr>
                <a:t> plane</a:t>
              </a:r>
            </a:p>
          </p:txBody>
        </p:sp>
        <p:sp>
          <p:nvSpPr>
            <p:cNvPr id="25" name="Rectangle 24">
              <a:extLst>
                <a:ext uri="{FF2B5EF4-FFF2-40B4-BE49-F238E27FC236}">
                  <a16:creationId xmlns:a16="http://schemas.microsoft.com/office/drawing/2014/main" id="{5D8FFC42-BCB4-4E89-9B92-A7AC50D9DD52}"/>
                </a:ext>
              </a:extLst>
            </p:cNvPr>
            <p:cNvSpPr/>
            <p:nvPr/>
          </p:nvSpPr>
          <p:spPr bwMode="auto">
            <a:xfrm>
              <a:off x="2392180" y="859537"/>
              <a:ext cx="906735" cy="43330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a:ln>
                    <a:noFill/>
                  </a:ln>
                  <a:solidFill>
                    <a:srgbClr val="000000"/>
                  </a:solidFill>
                  <a:effectLst/>
                  <a:latin typeface="Arial" charset="0"/>
                  <a:ea typeface="ＭＳ Ｐゴシック" charset="0"/>
                  <a:cs typeface="Geneva" charset="0"/>
                </a:rPr>
                <a:t>Detector </a:t>
              </a:r>
            </a:p>
          </p:txBody>
        </p:sp>
      </p:grpSp>
      <p:pic>
        <p:nvPicPr>
          <p:cNvPr id="14" name="Image 13">
            <a:extLst>
              <a:ext uri="{FF2B5EF4-FFF2-40B4-BE49-F238E27FC236}">
                <a16:creationId xmlns:a16="http://schemas.microsoft.com/office/drawing/2014/main" id="{03165F22-AE3D-4F24-BC4E-014A29209C4E}"/>
              </a:ext>
            </a:extLst>
          </p:cNvPr>
          <p:cNvPicPr>
            <a:picLocks noChangeAspect="1"/>
          </p:cNvPicPr>
          <p:nvPr/>
        </p:nvPicPr>
        <p:blipFill rotWithShape="1">
          <a:blip r:embed="rId6"/>
          <a:srcRect l="3702" t="5137" r="8081"/>
          <a:stretch/>
        </p:blipFill>
        <p:spPr>
          <a:xfrm>
            <a:off x="4253173" y="756475"/>
            <a:ext cx="5417218" cy="4368995"/>
          </a:xfrm>
          <a:prstGeom prst="rect">
            <a:avLst/>
          </a:prstGeom>
        </p:spPr>
      </p:pic>
      <p:sp>
        <p:nvSpPr>
          <p:cNvPr id="28" name="ZoneTexte 27">
            <a:extLst>
              <a:ext uri="{FF2B5EF4-FFF2-40B4-BE49-F238E27FC236}">
                <a16:creationId xmlns:a16="http://schemas.microsoft.com/office/drawing/2014/main" id="{8A76DEEB-F112-48C6-A87B-FF1821A9A915}"/>
              </a:ext>
            </a:extLst>
          </p:cNvPr>
          <p:cNvSpPr txBox="1"/>
          <p:nvPr/>
        </p:nvSpPr>
        <p:spPr>
          <a:xfrm>
            <a:off x="113207" y="3463185"/>
            <a:ext cx="3768980" cy="646331"/>
          </a:xfrm>
          <a:prstGeom prst="rect">
            <a:avLst/>
          </a:prstGeom>
          <a:noFill/>
        </p:spPr>
        <p:txBody>
          <a:bodyPr wrap="none" rtlCol="0">
            <a:spAutoFit/>
          </a:bodyPr>
          <a:lstStyle/>
          <a:p>
            <a:pPr marL="285750" indent="-285750">
              <a:buFont typeface="Arial" panose="020B0604020202020204" pitchFamily="34" charset="0"/>
              <a:buChar char="•"/>
            </a:pPr>
            <a:r>
              <a:rPr lang="fr-FR" sz="1800" dirty="0">
                <a:solidFill>
                  <a:srgbClr val="0070C0"/>
                </a:solidFill>
              </a:rPr>
              <a:t>More sensitive </a:t>
            </a:r>
            <a:r>
              <a:rPr lang="fr-FR" sz="1800" dirty="0" err="1">
                <a:solidFill>
                  <a:srgbClr val="0070C0"/>
                </a:solidFill>
              </a:rPr>
              <a:t>than</a:t>
            </a:r>
            <a:r>
              <a:rPr lang="fr-FR" sz="1800" dirty="0">
                <a:solidFill>
                  <a:srgbClr val="0070C0"/>
                </a:solidFill>
              </a:rPr>
              <a:t> the PWFS</a:t>
            </a:r>
          </a:p>
          <a:p>
            <a:pPr marL="285750" indent="-285750">
              <a:buFont typeface="Arial" panose="020B0604020202020204" pitchFamily="34" charset="0"/>
              <a:buChar char="•"/>
            </a:pPr>
            <a:r>
              <a:rPr lang="fr-FR" sz="1800" dirty="0">
                <a:solidFill>
                  <a:srgbClr val="0070C0"/>
                </a:solidFill>
              </a:rPr>
              <a:t>Phase </a:t>
            </a:r>
            <a:r>
              <a:rPr lang="fr-FR" sz="1800" dirty="0" err="1">
                <a:solidFill>
                  <a:srgbClr val="0070C0"/>
                </a:solidFill>
              </a:rPr>
              <a:t>sensor</a:t>
            </a:r>
            <a:endParaRPr lang="fr-FR" sz="1800" dirty="0">
              <a:solidFill>
                <a:srgbClr val="0070C0"/>
              </a:solidFill>
            </a:endParaRPr>
          </a:p>
        </p:txBody>
      </p:sp>
      <p:sp>
        <p:nvSpPr>
          <p:cNvPr id="29" name="Rectangle 28">
            <a:extLst>
              <a:ext uri="{FF2B5EF4-FFF2-40B4-BE49-F238E27FC236}">
                <a16:creationId xmlns:a16="http://schemas.microsoft.com/office/drawing/2014/main" id="{5888F67F-930D-4FDC-B097-99F3BDAC7E63}"/>
              </a:ext>
            </a:extLst>
          </p:cNvPr>
          <p:cNvSpPr/>
          <p:nvPr/>
        </p:nvSpPr>
        <p:spPr>
          <a:xfrm>
            <a:off x="113207" y="4213560"/>
            <a:ext cx="3768979" cy="369332"/>
          </a:xfrm>
          <a:prstGeom prst="rect">
            <a:avLst/>
          </a:prstGeom>
        </p:spPr>
        <p:txBody>
          <a:bodyPr wrap="square">
            <a:spAutoFit/>
          </a:bodyPr>
          <a:lstStyle/>
          <a:p>
            <a:pPr marL="285750" indent="-285750">
              <a:buFont typeface="Arial" panose="020B0604020202020204" pitchFamily="34" charset="0"/>
              <a:buChar char="•"/>
            </a:pPr>
            <a:r>
              <a:rPr lang="fr-FR" sz="1800" dirty="0" err="1">
                <a:solidFill>
                  <a:srgbClr val="FF0000"/>
                </a:solidFill>
              </a:rPr>
              <a:t>Less</a:t>
            </a:r>
            <a:r>
              <a:rPr lang="fr-FR" sz="1800" dirty="0">
                <a:solidFill>
                  <a:srgbClr val="FF0000"/>
                </a:solidFill>
              </a:rPr>
              <a:t> </a:t>
            </a:r>
            <a:r>
              <a:rPr lang="fr-FR" sz="1800" dirty="0" err="1">
                <a:solidFill>
                  <a:srgbClr val="FF0000"/>
                </a:solidFill>
              </a:rPr>
              <a:t>linear</a:t>
            </a:r>
            <a:r>
              <a:rPr lang="fr-FR" sz="1800" dirty="0">
                <a:solidFill>
                  <a:srgbClr val="FF0000"/>
                </a:solidFill>
              </a:rPr>
              <a:t> </a:t>
            </a:r>
            <a:r>
              <a:rPr lang="fr-FR" sz="1800" dirty="0" err="1">
                <a:solidFill>
                  <a:srgbClr val="FF0000"/>
                </a:solidFill>
              </a:rPr>
              <a:t>than</a:t>
            </a:r>
            <a:r>
              <a:rPr lang="fr-FR" sz="1800" dirty="0">
                <a:solidFill>
                  <a:srgbClr val="FF0000"/>
                </a:solidFill>
              </a:rPr>
              <a:t> the  PWFS</a:t>
            </a:r>
          </a:p>
        </p:txBody>
      </p:sp>
      <p:grpSp>
        <p:nvGrpSpPr>
          <p:cNvPr id="7" name="Groupe 6">
            <a:extLst>
              <a:ext uri="{FF2B5EF4-FFF2-40B4-BE49-F238E27FC236}">
                <a16:creationId xmlns:a16="http://schemas.microsoft.com/office/drawing/2014/main" id="{923EBA67-8340-4965-8040-F98ED3D7DC4B}"/>
              </a:ext>
            </a:extLst>
          </p:cNvPr>
          <p:cNvGrpSpPr/>
          <p:nvPr/>
        </p:nvGrpSpPr>
        <p:grpSpPr>
          <a:xfrm>
            <a:off x="6993909" y="2416629"/>
            <a:ext cx="5120928" cy="4397430"/>
            <a:chOff x="8331019" y="3531554"/>
            <a:chExt cx="3860981" cy="3315492"/>
          </a:xfrm>
          <a:solidFill>
            <a:schemeClr val="bg1"/>
          </a:solidFill>
        </p:grpSpPr>
        <p:grpSp>
          <p:nvGrpSpPr>
            <p:cNvPr id="26" name="Groupe 25">
              <a:extLst>
                <a:ext uri="{FF2B5EF4-FFF2-40B4-BE49-F238E27FC236}">
                  <a16:creationId xmlns:a16="http://schemas.microsoft.com/office/drawing/2014/main" id="{9C5AA0EF-0102-4EA1-AF4C-9A1B058DF4E1}"/>
                </a:ext>
              </a:extLst>
            </p:cNvPr>
            <p:cNvGrpSpPr/>
            <p:nvPr/>
          </p:nvGrpSpPr>
          <p:grpSpPr>
            <a:xfrm>
              <a:off x="8331019" y="3764118"/>
              <a:ext cx="3860981" cy="3082928"/>
              <a:chOff x="8331019" y="3764118"/>
              <a:chExt cx="3860981" cy="3082928"/>
            </a:xfrm>
            <a:grpFill/>
          </p:grpSpPr>
          <p:pic>
            <p:nvPicPr>
              <p:cNvPr id="11" name="Image 10">
                <a:extLst>
                  <a:ext uri="{FF2B5EF4-FFF2-40B4-BE49-F238E27FC236}">
                    <a16:creationId xmlns:a16="http://schemas.microsoft.com/office/drawing/2014/main" id="{6868415C-353C-4F95-8116-E6751FB6D8A3}"/>
                  </a:ext>
                </a:extLst>
              </p:cNvPr>
              <p:cNvPicPr>
                <a:picLocks noChangeAspect="1"/>
              </p:cNvPicPr>
              <p:nvPr/>
            </p:nvPicPr>
            <p:blipFill rotWithShape="1">
              <a:blip r:embed="rId7"/>
              <a:srcRect l="2876" t="5137" r="8021"/>
              <a:stretch/>
            </p:blipFill>
            <p:spPr>
              <a:xfrm>
                <a:off x="8331019" y="3764118"/>
                <a:ext cx="3860981" cy="3082928"/>
              </a:xfrm>
              <a:prstGeom prst="rect">
                <a:avLst/>
              </a:prstGeom>
              <a:grpFill/>
            </p:spPr>
          </p:pic>
          <p:pic>
            <p:nvPicPr>
              <p:cNvPr id="18" name="Image 17">
                <a:extLst>
                  <a:ext uri="{FF2B5EF4-FFF2-40B4-BE49-F238E27FC236}">
                    <a16:creationId xmlns:a16="http://schemas.microsoft.com/office/drawing/2014/main" id="{CA870E88-C7F9-497F-BFF4-560C27505A81}"/>
                  </a:ext>
                </a:extLst>
              </p:cNvPr>
              <p:cNvPicPr>
                <a:picLocks noChangeAspect="1"/>
              </p:cNvPicPr>
              <p:nvPr/>
            </p:nvPicPr>
            <p:blipFill rotWithShape="1">
              <a:blip r:embed="rId6"/>
              <a:srcRect l="62601" t="21197" r="10491" b="63202"/>
              <a:stretch/>
            </p:blipFill>
            <p:spPr>
              <a:xfrm>
                <a:off x="10589154" y="5793877"/>
                <a:ext cx="1440160" cy="626278"/>
              </a:xfrm>
              <a:prstGeom prst="rect">
                <a:avLst/>
              </a:prstGeom>
              <a:grpFill/>
            </p:spPr>
          </p:pic>
        </p:grpSp>
        <p:sp>
          <p:nvSpPr>
            <p:cNvPr id="5" name="ZoneTexte 4">
              <a:extLst>
                <a:ext uri="{FF2B5EF4-FFF2-40B4-BE49-F238E27FC236}">
                  <a16:creationId xmlns:a16="http://schemas.microsoft.com/office/drawing/2014/main" id="{43F7693D-BC4E-48E5-BF60-ACBAC947611A}"/>
                </a:ext>
              </a:extLst>
            </p:cNvPr>
            <p:cNvSpPr txBox="1"/>
            <p:nvPr/>
          </p:nvSpPr>
          <p:spPr>
            <a:xfrm>
              <a:off x="9468645" y="3531554"/>
              <a:ext cx="1999967" cy="243654"/>
            </a:xfrm>
            <a:prstGeom prst="rect">
              <a:avLst/>
            </a:prstGeom>
            <a:grpFill/>
          </p:spPr>
          <p:txBody>
            <a:bodyPr wrap="square" rtlCol="0">
              <a:spAutoFit/>
            </a:bodyPr>
            <a:lstStyle/>
            <a:p>
              <a:r>
                <a:rPr lang="fr-FR" sz="1500" dirty="0" err="1">
                  <a:solidFill>
                    <a:schemeClr val="tx1"/>
                  </a:solidFill>
                </a:rPr>
                <a:t>Linearity</a:t>
              </a:r>
              <a:r>
                <a:rPr lang="fr-FR" sz="1500" dirty="0">
                  <a:solidFill>
                    <a:schemeClr val="tx1"/>
                  </a:solidFill>
                </a:rPr>
                <a:t> </a:t>
              </a:r>
              <a:r>
                <a:rPr lang="fr-FR" sz="1500" dirty="0" err="1">
                  <a:solidFill>
                    <a:schemeClr val="tx1"/>
                  </a:solidFill>
                </a:rPr>
                <a:t>curves</a:t>
              </a:r>
              <a:r>
                <a:rPr lang="fr-FR" sz="1500" dirty="0">
                  <a:solidFill>
                    <a:schemeClr val="tx1"/>
                  </a:solidFill>
                </a:rPr>
                <a:t> of FFWFS</a:t>
              </a:r>
            </a:p>
          </p:txBody>
        </p:sp>
      </p:grpSp>
    </p:spTree>
    <p:extLst>
      <p:ext uri="{BB962C8B-B14F-4D97-AF65-F5344CB8AC3E}">
        <p14:creationId xmlns:p14="http://schemas.microsoft.com/office/powerpoint/2010/main" val="2940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2D7E3-7346-40C7-8664-EC610EF0C2FD}"/>
              </a:ext>
            </a:extLst>
          </p:cNvPr>
          <p:cNvSpPr>
            <a:spLocks noGrp="1"/>
          </p:cNvSpPr>
          <p:nvPr>
            <p:ph type="title"/>
          </p:nvPr>
        </p:nvSpPr>
        <p:spPr>
          <a:xfrm>
            <a:off x="355600" y="1"/>
            <a:ext cx="11717867" cy="695219"/>
          </a:xfrm>
        </p:spPr>
        <p:txBody>
          <a:bodyPr/>
          <a:lstStyle/>
          <a:p>
            <a:pPr algn="ctr"/>
            <a:r>
              <a:rPr lang="fr-FR" sz="3000" dirty="0"/>
              <a:t>Non-</a:t>
            </a:r>
            <a:r>
              <a:rPr lang="fr-FR" sz="3000" dirty="0" err="1"/>
              <a:t>linearities</a:t>
            </a:r>
            <a:r>
              <a:rPr lang="fr-FR" sz="3000" dirty="0"/>
              <a:t> of the ZFWFS : Example with a Tip</a:t>
            </a:r>
          </a:p>
        </p:txBody>
      </p:sp>
      <p:sp>
        <p:nvSpPr>
          <p:cNvPr id="4" name="Espace réservé du numéro de diapositive 3">
            <a:extLst>
              <a:ext uri="{FF2B5EF4-FFF2-40B4-BE49-F238E27FC236}">
                <a16:creationId xmlns:a16="http://schemas.microsoft.com/office/drawing/2014/main" id="{DBBC4147-39DE-42A5-9DE4-C0CAA19C9EFE}"/>
              </a:ext>
            </a:extLst>
          </p:cNvPr>
          <p:cNvSpPr>
            <a:spLocks noGrp="1"/>
          </p:cNvSpPr>
          <p:nvPr>
            <p:ph type="sldNum" sz="quarter" idx="10"/>
          </p:nvPr>
        </p:nvSpPr>
        <p:spPr/>
        <p:txBody>
          <a:bodyPr/>
          <a:lstStyle/>
          <a:p>
            <a:pPr>
              <a:defRPr/>
            </a:pPr>
            <a:fld id="{1EEDFC2C-F9B9-0445-A511-DA4552EF3EEB}" type="slidenum">
              <a:rPr lang="fr-FR" smtClean="0"/>
              <a:pPr>
                <a:defRPr/>
              </a:pPr>
              <a:t>5</a:t>
            </a:fld>
            <a:endParaRPr lang="fr-FR"/>
          </a:p>
        </p:txBody>
      </p:sp>
      <p:grpSp>
        <p:nvGrpSpPr>
          <p:cNvPr id="11" name="Groupe 10">
            <a:extLst>
              <a:ext uri="{FF2B5EF4-FFF2-40B4-BE49-F238E27FC236}">
                <a16:creationId xmlns:a16="http://schemas.microsoft.com/office/drawing/2014/main" id="{160B7D2E-14B2-40E3-BC4E-2924A17CB944}"/>
              </a:ext>
            </a:extLst>
          </p:cNvPr>
          <p:cNvGrpSpPr/>
          <p:nvPr/>
        </p:nvGrpSpPr>
        <p:grpSpPr>
          <a:xfrm>
            <a:off x="52135" y="739653"/>
            <a:ext cx="7027093" cy="5508747"/>
            <a:chOff x="52135" y="739653"/>
            <a:chExt cx="7027093" cy="5508747"/>
          </a:xfrm>
        </p:grpSpPr>
        <p:grpSp>
          <p:nvGrpSpPr>
            <p:cNvPr id="6" name="Groupe 5">
              <a:extLst>
                <a:ext uri="{FF2B5EF4-FFF2-40B4-BE49-F238E27FC236}">
                  <a16:creationId xmlns:a16="http://schemas.microsoft.com/office/drawing/2014/main" id="{13880E34-D600-453F-9F3F-C199E413F15F}"/>
                </a:ext>
              </a:extLst>
            </p:cNvPr>
            <p:cNvGrpSpPr/>
            <p:nvPr/>
          </p:nvGrpSpPr>
          <p:grpSpPr>
            <a:xfrm>
              <a:off x="52135" y="1282175"/>
              <a:ext cx="4261116" cy="3856890"/>
              <a:chOff x="21242" y="664583"/>
              <a:chExt cx="4261116" cy="3856890"/>
            </a:xfrm>
          </p:grpSpPr>
          <p:grpSp>
            <p:nvGrpSpPr>
              <p:cNvPr id="3" name="Groupe 2">
                <a:extLst>
                  <a:ext uri="{FF2B5EF4-FFF2-40B4-BE49-F238E27FC236}">
                    <a16:creationId xmlns:a16="http://schemas.microsoft.com/office/drawing/2014/main" id="{95DEA52F-7505-466C-A329-CA89BA30B400}"/>
                  </a:ext>
                </a:extLst>
              </p:cNvPr>
              <p:cNvGrpSpPr/>
              <p:nvPr/>
            </p:nvGrpSpPr>
            <p:grpSpPr>
              <a:xfrm>
                <a:off x="21242" y="664583"/>
                <a:ext cx="4261116" cy="3856890"/>
                <a:chOff x="6694062" y="617327"/>
                <a:chExt cx="5436726" cy="4077544"/>
              </a:xfrm>
            </p:grpSpPr>
            <p:pic>
              <p:nvPicPr>
                <p:cNvPr id="20" name="Image 19">
                  <a:extLst>
                    <a:ext uri="{FF2B5EF4-FFF2-40B4-BE49-F238E27FC236}">
                      <a16:creationId xmlns:a16="http://schemas.microsoft.com/office/drawing/2014/main" id="{1EB2DDDB-6F0F-4845-913A-93193FA9DF23}"/>
                    </a:ext>
                  </a:extLst>
                </p:cNvPr>
                <p:cNvPicPr>
                  <a:picLocks noChangeAspect="1"/>
                </p:cNvPicPr>
                <p:nvPr/>
              </p:nvPicPr>
              <p:blipFill>
                <a:blip r:embed="rId3"/>
                <a:stretch>
                  <a:fillRect/>
                </a:stretch>
              </p:blipFill>
              <p:spPr>
                <a:xfrm>
                  <a:off x="6694062" y="617327"/>
                  <a:ext cx="5436726" cy="4077544"/>
                </a:xfrm>
                <a:prstGeom prst="rect">
                  <a:avLst/>
                </a:prstGeom>
              </p:spPr>
            </p:pic>
            <mc:AlternateContent xmlns:mc="http://schemas.openxmlformats.org/markup-compatibility/2006" xmlns:a14="http://schemas.microsoft.com/office/drawing/2010/main">
              <mc:Choice Requires="a14">
                <p:sp>
                  <p:nvSpPr>
                    <p:cNvPr id="40" name="ZoneTexte 39">
                      <a:extLst>
                        <a:ext uri="{FF2B5EF4-FFF2-40B4-BE49-F238E27FC236}">
                          <a16:creationId xmlns:a16="http://schemas.microsoft.com/office/drawing/2014/main" id="{01D621EA-DFEF-40EF-B7EE-EDAF3A517D70}"/>
                        </a:ext>
                      </a:extLst>
                    </p:cNvPr>
                    <p:cNvSpPr txBox="1"/>
                    <p:nvPr/>
                  </p:nvSpPr>
                  <p:spPr>
                    <a:xfrm>
                      <a:off x="10714542" y="1312546"/>
                      <a:ext cx="6774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800" b="0" i="0" smtClean="0">
                                <a:solidFill>
                                  <a:srgbClr val="7030A0"/>
                                </a:solidFill>
                                <a:latin typeface="Cambria Math" panose="02040503050406030204" pitchFamily="18" charset="0"/>
                              </a:rPr>
                              <m:t>1−</m:t>
                            </m:r>
                            <m:sSub>
                              <m:sSubPr>
                                <m:ctrlPr>
                                  <a:rPr lang="fr-FR" sz="1800" b="0" i="1" smtClean="0">
                                    <a:solidFill>
                                      <a:srgbClr val="7030A0"/>
                                    </a:solidFill>
                                    <a:latin typeface="Cambria Math" panose="02040503050406030204" pitchFamily="18" charset="0"/>
                                  </a:rPr>
                                </m:ctrlPr>
                              </m:sSubPr>
                              <m:e>
                                <m:r>
                                  <m:rPr>
                                    <m:sty m:val="p"/>
                                  </m:rPr>
                                  <a:rPr lang="fr-FR" sz="1800" b="0" i="0" smtClean="0">
                                    <a:solidFill>
                                      <a:srgbClr val="7030A0"/>
                                    </a:solidFill>
                                    <a:latin typeface="Cambria Math" panose="02040503050406030204" pitchFamily="18" charset="0"/>
                                  </a:rPr>
                                  <m:t>g</m:t>
                                </m:r>
                              </m:e>
                              <m:sub>
                                <m:r>
                                  <m:rPr>
                                    <m:sty m:val="p"/>
                                  </m:rPr>
                                  <a:rPr lang="fr-FR" sz="1800" b="0" i="0" smtClean="0">
                                    <a:solidFill>
                                      <a:srgbClr val="7030A0"/>
                                    </a:solidFill>
                                    <a:latin typeface="Cambria Math" panose="02040503050406030204" pitchFamily="18" charset="0"/>
                                  </a:rPr>
                                  <m:t>i</m:t>
                                </m:r>
                              </m:sub>
                            </m:sSub>
                          </m:oMath>
                        </m:oMathPara>
                      </a14:m>
                      <a:endParaRPr lang="fr-FR" sz="1800" b="0" dirty="0">
                        <a:solidFill>
                          <a:srgbClr val="7030A0"/>
                        </a:solidFill>
                      </a:endParaRPr>
                    </a:p>
                  </p:txBody>
                </p:sp>
              </mc:Choice>
              <mc:Fallback xmlns="">
                <p:sp>
                  <p:nvSpPr>
                    <p:cNvPr id="40" name="ZoneTexte 39">
                      <a:extLst>
                        <a:ext uri="{FF2B5EF4-FFF2-40B4-BE49-F238E27FC236}">
                          <a16:creationId xmlns:a16="http://schemas.microsoft.com/office/drawing/2014/main" id="{01D621EA-DFEF-40EF-B7EE-EDAF3A517D70}"/>
                        </a:ext>
                      </a:extLst>
                    </p:cNvPr>
                    <p:cNvSpPr txBox="1">
                      <a:spLocks noRot="1" noChangeAspect="1" noMove="1" noResize="1" noEditPoints="1" noAdjustHandles="1" noChangeArrowheads="1" noChangeShapeType="1" noTextEdit="1"/>
                    </p:cNvSpPr>
                    <p:nvPr/>
                  </p:nvSpPr>
                  <p:spPr>
                    <a:xfrm>
                      <a:off x="10714542" y="1312546"/>
                      <a:ext cx="677429" cy="276999"/>
                    </a:xfrm>
                    <a:prstGeom prst="rect">
                      <a:avLst/>
                    </a:prstGeom>
                    <a:blipFill>
                      <a:blip r:embed="rId4"/>
                      <a:stretch>
                        <a:fillRect l="-5405" r="-1802" b="-26087"/>
                      </a:stretch>
                    </a:blipFill>
                  </p:spPr>
                  <p:txBody>
                    <a:bodyPr/>
                    <a:lstStyle/>
                    <a:p>
                      <a:r>
                        <a:rPr lang="fr-FR">
                          <a:noFill/>
                        </a:rPr>
                        <a:t> </a:t>
                      </a:r>
                    </a:p>
                  </p:txBody>
                </p:sp>
              </mc:Fallback>
            </mc:AlternateContent>
            <p:cxnSp>
              <p:nvCxnSpPr>
                <p:cNvPr id="42" name="Connecteur droit avec flèche 41">
                  <a:extLst>
                    <a:ext uri="{FF2B5EF4-FFF2-40B4-BE49-F238E27FC236}">
                      <a16:creationId xmlns:a16="http://schemas.microsoft.com/office/drawing/2014/main" id="{B4AB715C-412E-45BC-81CD-8A0D701531A8}"/>
                    </a:ext>
                  </a:extLst>
                </p:cNvPr>
                <p:cNvCxnSpPr/>
                <p:nvPr/>
              </p:nvCxnSpPr>
              <p:spPr bwMode="auto">
                <a:xfrm>
                  <a:off x="10355933" y="1325347"/>
                  <a:ext cx="0" cy="360040"/>
                </a:xfrm>
                <a:prstGeom prst="straightConnector1">
                  <a:avLst/>
                </a:prstGeom>
                <a:solidFill>
                  <a:schemeClr val="accent1"/>
                </a:solidFill>
                <a:ln w="9525" cap="flat" cmpd="sng" algn="ctr">
                  <a:solidFill>
                    <a:srgbClr val="7030A0"/>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21" name="Signe de multiplication 20">
                <a:extLst>
                  <a:ext uri="{FF2B5EF4-FFF2-40B4-BE49-F238E27FC236}">
                    <a16:creationId xmlns:a16="http://schemas.microsoft.com/office/drawing/2014/main" id="{3D50FFC4-035C-4CE8-B02A-1CA1C906B9EB}"/>
                  </a:ext>
                </a:extLst>
              </p:cNvPr>
              <p:cNvSpPr/>
              <p:nvPr/>
            </p:nvSpPr>
            <p:spPr bwMode="auto">
              <a:xfrm>
                <a:off x="2797964" y="1546505"/>
                <a:ext cx="202922" cy="316165"/>
              </a:xfrm>
              <a:prstGeom prst="mathMultiply">
                <a:avLst/>
              </a:prstGeom>
              <a:solidFill>
                <a:srgbClr val="FFC000"/>
              </a:solidFill>
              <a:ln w="952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charset="0"/>
                  <a:ea typeface="ＭＳ Ｐゴシック" charset="0"/>
                  <a:cs typeface="Geneva" charset="0"/>
                </a:endParaRPr>
              </a:p>
            </p:txBody>
          </p:sp>
        </p:grpSp>
        <p:grpSp>
          <p:nvGrpSpPr>
            <p:cNvPr id="45" name="Groupe 44">
              <a:extLst>
                <a:ext uri="{FF2B5EF4-FFF2-40B4-BE49-F238E27FC236}">
                  <a16:creationId xmlns:a16="http://schemas.microsoft.com/office/drawing/2014/main" id="{8A055309-8EE9-4494-88F9-54FDC6DFCD59}"/>
                </a:ext>
              </a:extLst>
            </p:cNvPr>
            <p:cNvGrpSpPr/>
            <p:nvPr/>
          </p:nvGrpSpPr>
          <p:grpSpPr>
            <a:xfrm>
              <a:off x="4161612" y="739653"/>
              <a:ext cx="2917616" cy="2848888"/>
              <a:chOff x="552507" y="936892"/>
              <a:chExt cx="4043761" cy="3503029"/>
            </a:xfrm>
          </p:grpSpPr>
          <p:pic>
            <p:nvPicPr>
              <p:cNvPr id="46" name="Image 45">
                <a:extLst>
                  <a:ext uri="{FF2B5EF4-FFF2-40B4-BE49-F238E27FC236}">
                    <a16:creationId xmlns:a16="http://schemas.microsoft.com/office/drawing/2014/main" id="{77B17C88-D077-405D-B4A1-7C4145C9D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07" y="1407100"/>
                <a:ext cx="4043761" cy="3032821"/>
              </a:xfrm>
              <a:prstGeom prst="rect">
                <a:avLst/>
              </a:prstGeom>
            </p:spPr>
          </p:pic>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A77723D-F9CC-454B-987E-B3B8E24D6422}"/>
                      </a:ext>
                    </a:extLst>
                  </p:cNvPr>
                  <p:cNvSpPr/>
                  <p:nvPr/>
                </p:nvSpPr>
                <p:spPr>
                  <a:xfrm>
                    <a:off x="895785" y="936892"/>
                    <a:ext cx="3409284" cy="700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b="1" i="1" smtClean="0">
                                  <a:solidFill>
                                    <a:schemeClr val="tx1"/>
                                  </a:solidFill>
                                  <a:latin typeface="Cambria Math" panose="02040503050406030204" pitchFamily="18" charset="0"/>
                                </a:rPr>
                              </m:ctrlPr>
                            </m:sSubPr>
                            <m:e>
                              <m:r>
                                <a:rPr lang="fr-FR" b="1" i="1" smtClean="0">
                                  <a:solidFill>
                                    <a:schemeClr val="tx1"/>
                                  </a:solidFill>
                                  <a:latin typeface="Cambria Math" panose="02040503050406030204" pitchFamily="18" charset="0"/>
                                  <a:ea typeface="Cambria Math" panose="02040503050406030204" pitchFamily="18" charset="0"/>
                                </a:rPr>
                                <m:t>𝝓</m:t>
                              </m:r>
                            </m:e>
                            <m:sub>
                              <m:r>
                                <a:rPr lang="fr-FR" b="1" i="1" smtClean="0">
                                  <a:solidFill>
                                    <a:schemeClr val="tx1"/>
                                  </a:solidFill>
                                  <a:latin typeface="Cambria Math" panose="02040503050406030204" pitchFamily="18" charset="0"/>
                                </a:rPr>
                                <m:t>𝒊𝒏</m:t>
                              </m:r>
                            </m:sub>
                          </m:sSub>
                        </m:oMath>
                      </m:oMathPara>
                    </a14:m>
                    <a:endParaRPr lang="fr-FR" b="1" dirty="0">
                      <a:solidFill>
                        <a:schemeClr val="tx1"/>
                      </a:solidFill>
                    </a:endParaRPr>
                  </a:p>
                  <a:p>
                    <a:pPr algn="ctr"/>
                    <a:r>
                      <a:rPr lang="fr-FR" sz="1500" b="0" dirty="0">
                        <a:solidFill>
                          <a:schemeClr val="tx1"/>
                        </a:solidFill>
                      </a:rPr>
                      <a:t>Amplitude RMS : 0.9 rad</a:t>
                    </a:r>
                  </a:p>
                </p:txBody>
              </p:sp>
            </mc:Choice>
            <mc:Fallback xmlns="">
              <p:sp>
                <p:nvSpPr>
                  <p:cNvPr id="47" name="Rectangle 46">
                    <a:extLst>
                      <a:ext uri="{FF2B5EF4-FFF2-40B4-BE49-F238E27FC236}">
                        <a16:creationId xmlns:a16="http://schemas.microsoft.com/office/drawing/2014/main" id="{2A77723D-F9CC-454B-987E-B3B8E24D6422}"/>
                      </a:ext>
                    </a:extLst>
                  </p:cNvPr>
                  <p:cNvSpPr>
                    <a:spLocks noRot="1" noChangeAspect="1" noMove="1" noResize="1" noEditPoints="1" noAdjustHandles="1" noChangeArrowheads="1" noChangeShapeType="1" noTextEdit="1"/>
                  </p:cNvSpPr>
                  <p:nvPr/>
                </p:nvSpPr>
                <p:spPr>
                  <a:xfrm>
                    <a:off x="895785" y="936892"/>
                    <a:ext cx="3409284" cy="700269"/>
                  </a:xfrm>
                  <a:prstGeom prst="rect">
                    <a:avLst/>
                  </a:prstGeom>
                  <a:blipFill>
                    <a:blip r:embed="rId6"/>
                    <a:stretch>
                      <a:fillRect b="-21277"/>
                    </a:stretch>
                  </a:blipFill>
                  <a:ln>
                    <a:noFill/>
                  </a:ln>
                </p:spPr>
                <p:txBody>
                  <a:bodyPr/>
                  <a:lstStyle/>
                  <a:p>
                    <a:r>
                      <a:rPr lang="fr-FR">
                        <a:noFill/>
                      </a:rPr>
                      <a:t> </a:t>
                    </a:r>
                  </a:p>
                </p:txBody>
              </p:sp>
            </mc:Fallback>
          </mc:AlternateContent>
        </p:grpSp>
        <p:grpSp>
          <p:nvGrpSpPr>
            <p:cNvPr id="48" name="Groupe 47">
              <a:extLst>
                <a:ext uri="{FF2B5EF4-FFF2-40B4-BE49-F238E27FC236}">
                  <a16:creationId xmlns:a16="http://schemas.microsoft.com/office/drawing/2014/main" id="{E1FA9C95-B229-4CE1-A0DE-78ECE8587FC9}"/>
                </a:ext>
              </a:extLst>
            </p:cNvPr>
            <p:cNvGrpSpPr/>
            <p:nvPr/>
          </p:nvGrpSpPr>
          <p:grpSpPr>
            <a:xfrm>
              <a:off x="4149445" y="3462977"/>
              <a:ext cx="2929783" cy="2785423"/>
              <a:chOff x="7951973" y="182726"/>
              <a:chExt cx="4043760" cy="3474874"/>
            </a:xfrm>
          </p:grpSpPr>
          <p:pic>
            <p:nvPicPr>
              <p:cNvPr id="50" name="Image 49">
                <a:extLst>
                  <a:ext uri="{FF2B5EF4-FFF2-40B4-BE49-F238E27FC236}">
                    <a16:creationId xmlns:a16="http://schemas.microsoft.com/office/drawing/2014/main" id="{1C6C38B8-C903-4DD5-AAAC-F6EA7C954E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1973" y="624780"/>
                <a:ext cx="4043760" cy="3032820"/>
              </a:xfrm>
              <a:prstGeom prst="rect">
                <a:avLst/>
              </a:prstGeom>
            </p:spPr>
          </p:pic>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3CE5AEFB-3738-4CD5-BBF7-6E6DF5E07D09}"/>
                      </a:ext>
                    </a:extLst>
                  </p:cNvPr>
                  <p:cNvSpPr/>
                  <p:nvPr/>
                </p:nvSpPr>
                <p:spPr>
                  <a:xfrm>
                    <a:off x="8558285" y="182726"/>
                    <a:ext cx="2830880" cy="649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b="1" i="1" smtClean="0">
                                  <a:solidFill>
                                    <a:schemeClr val="tx1"/>
                                  </a:solidFill>
                                  <a:latin typeface="Cambria Math" panose="02040503050406030204" pitchFamily="18" charset="0"/>
                                </a:rPr>
                              </m:ctrlPr>
                            </m:sSubPr>
                            <m:e>
                              <m:r>
                                <a:rPr lang="fr-FR" b="1" i="1" smtClean="0">
                                  <a:solidFill>
                                    <a:schemeClr val="tx1"/>
                                  </a:solidFill>
                                  <a:latin typeface="Cambria Math" panose="02040503050406030204" pitchFamily="18" charset="0"/>
                                  <a:ea typeface="Cambria Math" panose="02040503050406030204" pitchFamily="18" charset="0"/>
                                </a:rPr>
                                <m:t>𝝓</m:t>
                              </m:r>
                            </m:e>
                            <m:sub>
                              <m:r>
                                <a:rPr lang="fr-FR" b="1" i="1" smtClean="0">
                                  <a:solidFill>
                                    <a:schemeClr val="tx1"/>
                                  </a:solidFill>
                                  <a:latin typeface="Cambria Math" panose="02040503050406030204" pitchFamily="18" charset="0"/>
                                  <a:ea typeface="Cambria Math" panose="02040503050406030204" pitchFamily="18" charset="0"/>
                                </a:rPr>
                                <m:t>𝒆𝒔𝒕𝒊𝒎𝒂𝒕𝒆𝒅</m:t>
                              </m:r>
                            </m:sub>
                          </m:sSub>
                        </m:oMath>
                      </m:oMathPara>
                    </a14:m>
                    <a:endParaRPr lang="fr-FR" b="1" dirty="0">
                      <a:solidFill>
                        <a:schemeClr val="tx1"/>
                      </a:solidFill>
                    </a:endParaRPr>
                  </a:p>
                  <a:p>
                    <a:pPr algn="ctr"/>
                    <a:r>
                      <a:rPr lang="fr-FR" sz="1500" b="0" dirty="0">
                        <a:solidFill>
                          <a:srgbClr val="FF0000"/>
                        </a:solidFill>
                      </a:rPr>
                      <a:t>RMS </a:t>
                    </a:r>
                    <a:r>
                      <a:rPr lang="fr-FR" sz="1500" b="0" dirty="0" err="1">
                        <a:solidFill>
                          <a:srgbClr val="FF0000"/>
                        </a:solidFill>
                      </a:rPr>
                      <a:t>error</a:t>
                    </a:r>
                    <a:r>
                      <a:rPr lang="fr-FR" sz="1500" b="0" dirty="0">
                        <a:solidFill>
                          <a:srgbClr val="FF0000"/>
                        </a:solidFill>
                      </a:rPr>
                      <a:t> =0.41rad</a:t>
                    </a:r>
                  </a:p>
                </p:txBody>
              </p:sp>
            </mc:Choice>
            <mc:Fallback xmlns="">
              <p:sp>
                <p:nvSpPr>
                  <p:cNvPr id="52" name="Rectangle 51">
                    <a:extLst>
                      <a:ext uri="{FF2B5EF4-FFF2-40B4-BE49-F238E27FC236}">
                        <a16:creationId xmlns:a16="http://schemas.microsoft.com/office/drawing/2014/main" id="{3CE5AEFB-3738-4CD5-BBF7-6E6DF5E07D09}"/>
                      </a:ext>
                    </a:extLst>
                  </p:cNvPr>
                  <p:cNvSpPr>
                    <a:spLocks noRot="1" noChangeAspect="1" noMove="1" noResize="1" noEditPoints="1" noAdjustHandles="1" noChangeArrowheads="1" noChangeShapeType="1" noTextEdit="1"/>
                  </p:cNvSpPr>
                  <p:nvPr/>
                </p:nvSpPr>
                <p:spPr>
                  <a:xfrm>
                    <a:off x="8558285" y="182726"/>
                    <a:ext cx="2830880" cy="649392"/>
                  </a:xfrm>
                  <a:prstGeom prst="rect">
                    <a:avLst/>
                  </a:prstGeom>
                  <a:blipFill>
                    <a:blip r:embed="rId9"/>
                    <a:stretch>
                      <a:fillRect t="-4706" b="-29412"/>
                    </a:stretch>
                  </a:blipFill>
                  <a:ln>
                    <a:noFill/>
                  </a:ln>
                </p:spPr>
                <p:txBody>
                  <a:bodyPr/>
                  <a:lstStyle/>
                  <a:p>
                    <a:r>
                      <a:rPr lang="fr-FR">
                        <a:noFill/>
                      </a:rPr>
                      <a:t> </a:t>
                    </a:r>
                  </a:p>
                </p:txBody>
              </p:sp>
            </mc:Fallback>
          </mc:AlternateContent>
        </p:grpSp>
      </p:grpSp>
      <p:sp>
        <p:nvSpPr>
          <p:cNvPr id="10" name="Rectangle 9">
            <a:extLst>
              <a:ext uri="{FF2B5EF4-FFF2-40B4-BE49-F238E27FC236}">
                <a16:creationId xmlns:a16="http://schemas.microsoft.com/office/drawing/2014/main" id="{D4B858B0-A47C-43D3-9FB3-A7BCD1E1F023}"/>
              </a:ext>
            </a:extLst>
          </p:cNvPr>
          <p:cNvSpPr/>
          <p:nvPr/>
        </p:nvSpPr>
        <p:spPr>
          <a:xfrm>
            <a:off x="7212124" y="5460162"/>
            <a:ext cx="4824536" cy="707886"/>
          </a:xfrm>
          <a:prstGeom prst="rect">
            <a:avLst/>
          </a:prstGeom>
          <a:ln w="28575">
            <a:solidFill>
              <a:srgbClr val="0070C0"/>
            </a:solidFill>
          </a:ln>
        </p:spPr>
        <p:txBody>
          <a:bodyPr wrap="square">
            <a:spAutoFit/>
          </a:bodyPr>
          <a:lstStyle/>
          <a:p>
            <a:r>
              <a:rPr lang="fr-FR" sz="2000" dirty="0" err="1">
                <a:solidFill>
                  <a:srgbClr val="0070C0"/>
                </a:solidFill>
                <a:sym typeface="Wingdings" panose="05000000000000000000" pitchFamily="2" charset="2"/>
              </a:rPr>
              <a:t>Necessary</a:t>
            </a:r>
            <a:r>
              <a:rPr lang="fr-FR" sz="2000" dirty="0">
                <a:solidFill>
                  <a:srgbClr val="0070C0"/>
                </a:solidFill>
                <a:sym typeface="Wingdings" panose="05000000000000000000" pitchFamily="2" charset="2"/>
              </a:rPr>
              <a:t> to deal with the non-</a:t>
            </a:r>
            <a:r>
              <a:rPr lang="fr-FR" sz="2000" dirty="0" err="1">
                <a:solidFill>
                  <a:srgbClr val="0070C0"/>
                </a:solidFill>
                <a:sym typeface="Wingdings" panose="05000000000000000000" pitchFamily="2" charset="2"/>
              </a:rPr>
              <a:t>linear</a:t>
            </a:r>
            <a:r>
              <a:rPr lang="fr-FR" sz="2000" dirty="0">
                <a:solidFill>
                  <a:srgbClr val="0070C0"/>
                </a:solidFill>
                <a:sym typeface="Wingdings" panose="05000000000000000000" pitchFamily="2" charset="2"/>
              </a:rPr>
              <a:t> </a:t>
            </a:r>
            <a:r>
              <a:rPr lang="fr-FR" sz="2000" dirty="0" err="1">
                <a:solidFill>
                  <a:srgbClr val="0070C0"/>
                </a:solidFill>
                <a:sym typeface="Wingdings" panose="05000000000000000000" pitchFamily="2" charset="2"/>
              </a:rPr>
              <a:t>effects</a:t>
            </a:r>
            <a:r>
              <a:rPr lang="fr-FR" sz="2000" dirty="0">
                <a:solidFill>
                  <a:srgbClr val="0070C0"/>
                </a:solidFill>
                <a:sym typeface="Wingdings" panose="05000000000000000000" pitchFamily="2" charset="2"/>
              </a:rPr>
              <a:t> of the </a:t>
            </a:r>
            <a:r>
              <a:rPr lang="fr-FR" sz="2000" dirty="0" err="1">
                <a:solidFill>
                  <a:srgbClr val="0070C0"/>
                </a:solidFill>
                <a:sym typeface="Wingdings" panose="05000000000000000000" pitchFamily="2" charset="2"/>
              </a:rPr>
              <a:t>sensor</a:t>
            </a:r>
            <a:endParaRPr lang="fr-FR" sz="2000" dirty="0">
              <a:solidFill>
                <a:srgbClr val="0070C0"/>
              </a:solidFill>
            </a:endParaRPr>
          </a:p>
        </p:txBody>
      </p:sp>
      <p:pic>
        <p:nvPicPr>
          <p:cNvPr id="8" name="Image 7">
            <a:extLst>
              <a:ext uri="{FF2B5EF4-FFF2-40B4-BE49-F238E27FC236}">
                <a16:creationId xmlns:a16="http://schemas.microsoft.com/office/drawing/2014/main" id="{D537955D-7312-4220-9FFF-C0B8956D1898}"/>
              </a:ext>
            </a:extLst>
          </p:cNvPr>
          <p:cNvPicPr>
            <a:picLocks noChangeAspect="1"/>
          </p:cNvPicPr>
          <p:nvPr/>
        </p:nvPicPr>
        <p:blipFill rotWithShape="1">
          <a:blip r:embed="rId10"/>
          <a:srcRect l="3134" t="4270" r="7036"/>
          <a:stretch/>
        </p:blipFill>
        <p:spPr>
          <a:xfrm>
            <a:off x="7752184" y="849110"/>
            <a:ext cx="4220489" cy="3373182"/>
          </a:xfrm>
          <a:prstGeom prst="rect">
            <a:avLst/>
          </a:prstGeom>
        </p:spPr>
      </p:pic>
      <p:sp>
        <p:nvSpPr>
          <p:cNvPr id="7" name="ZoneTexte 6">
            <a:extLst>
              <a:ext uri="{FF2B5EF4-FFF2-40B4-BE49-F238E27FC236}">
                <a16:creationId xmlns:a16="http://schemas.microsoft.com/office/drawing/2014/main" id="{3FA19DD6-B5B4-4A73-B612-AFAFCE89998B}"/>
              </a:ext>
            </a:extLst>
          </p:cNvPr>
          <p:cNvSpPr txBox="1"/>
          <p:nvPr/>
        </p:nvSpPr>
        <p:spPr>
          <a:xfrm>
            <a:off x="7733039" y="4468981"/>
            <a:ext cx="1891353" cy="400110"/>
          </a:xfrm>
          <a:prstGeom prst="rect">
            <a:avLst/>
          </a:prstGeom>
          <a:noFill/>
        </p:spPr>
        <p:txBody>
          <a:bodyPr wrap="square" rtlCol="0">
            <a:spAutoFit/>
          </a:bodyPr>
          <a:lstStyle/>
          <a:p>
            <a:pPr marL="342900" indent="-342900">
              <a:buFont typeface="Arial" panose="020B0604020202020204" pitchFamily="34" charset="0"/>
              <a:buChar char="•"/>
            </a:pPr>
            <a:r>
              <a:rPr lang="fr-FR" sz="2000" b="0" dirty="0">
                <a:solidFill>
                  <a:srgbClr val="FF0000"/>
                </a:solidFill>
              </a:rPr>
              <a:t>Optical gain</a:t>
            </a:r>
          </a:p>
        </p:txBody>
      </p:sp>
      <p:sp>
        <p:nvSpPr>
          <p:cNvPr id="9" name="Rectangle 8">
            <a:extLst>
              <a:ext uri="{FF2B5EF4-FFF2-40B4-BE49-F238E27FC236}">
                <a16:creationId xmlns:a16="http://schemas.microsoft.com/office/drawing/2014/main" id="{A09169C3-3BEF-447B-BF87-EF6B5C451090}"/>
              </a:ext>
            </a:extLst>
          </p:cNvPr>
          <p:cNvSpPr/>
          <p:nvPr/>
        </p:nvSpPr>
        <p:spPr>
          <a:xfrm>
            <a:off x="7752184" y="4906162"/>
            <a:ext cx="2398413" cy="400110"/>
          </a:xfrm>
          <a:prstGeom prst="rect">
            <a:avLst/>
          </a:prstGeom>
        </p:spPr>
        <p:txBody>
          <a:bodyPr wrap="none">
            <a:spAutoFit/>
          </a:bodyPr>
          <a:lstStyle/>
          <a:p>
            <a:pPr marL="342900" indent="-342900">
              <a:buFont typeface="Arial" panose="020B0604020202020204" pitchFamily="34" charset="0"/>
              <a:buChar char="•"/>
            </a:pPr>
            <a:r>
              <a:rPr lang="fr-FR" sz="2000" b="0" dirty="0">
                <a:solidFill>
                  <a:srgbClr val="FF0000"/>
                </a:solidFill>
              </a:rPr>
              <a:t>Modal confusion</a:t>
            </a:r>
          </a:p>
        </p:txBody>
      </p:sp>
      <p:sp>
        <p:nvSpPr>
          <p:cNvPr id="12" name="Ellipse 11">
            <a:extLst>
              <a:ext uri="{FF2B5EF4-FFF2-40B4-BE49-F238E27FC236}">
                <a16:creationId xmlns:a16="http://schemas.microsoft.com/office/drawing/2014/main" id="{60AEEFAF-83BF-4987-B1E5-2B3C8B28825C}"/>
              </a:ext>
            </a:extLst>
          </p:cNvPr>
          <p:cNvSpPr/>
          <p:nvPr/>
        </p:nvSpPr>
        <p:spPr bwMode="auto">
          <a:xfrm>
            <a:off x="8040216" y="908720"/>
            <a:ext cx="432048" cy="2836595"/>
          </a:xfrm>
          <a:prstGeom prst="ellipse">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cxnSp>
        <p:nvCxnSpPr>
          <p:cNvPr id="16" name="Connecteur : en angle 15">
            <a:extLst>
              <a:ext uri="{FF2B5EF4-FFF2-40B4-BE49-F238E27FC236}">
                <a16:creationId xmlns:a16="http://schemas.microsoft.com/office/drawing/2014/main" id="{471FCD31-C754-45C1-A388-B3B102213C5F}"/>
              </a:ext>
            </a:extLst>
          </p:cNvPr>
          <p:cNvCxnSpPr>
            <a:cxnSpLocks/>
            <a:stCxn id="12" idx="2"/>
            <a:endCxn id="7" idx="1"/>
          </p:cNvCxnSpPr>
          <p:nvPr/>
        </p:nvCxnSpPr>
        <p:spPr bwMode="auto">
          <a:xfrm rot="10800000" flipV="1">
            <a:off x="7733040" y="2327018"/>
            <a:ext cx="307177" cy="2342018"/>
          </a:xfrm>
          <a:prstGeom prst="bentConnector3">
            <a:avLst>
              <a:gd name="adj1" fmla="val 174420"/>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Ellipse 31">
            <a:extLst>
              <a:ext uri="{FF2B5EF4-FFF2-40B4-BE49-F238E27FC236}">
                <a16:creationId xmlns:a16="http://schemas.microsoft.com/office/drawing/2014/main" id="{76844E5F-BECA-4454-B49F-FD4179CF1A9A}"/>
              </a:ext>
            </a:extLst>
          </p:cNvPr>
          <p:cNvSpPr/>
          <p:nvPr/>
        </p:nvSpPr>
        <p:spPr bwMode="auto">
          <a:xfrm rot="5400000">
            <a:off x="9846512" y="1699004"/>
            <a:ext cx="707887" cy="3456384"/>
          </a:xfrm>
          <a:prstGeom prst="ellipse">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cxnSp>
        <p:nvCxnSpPr>
          <p:cNvPr id="25" name="Connecteur : en angle 24">
            <a:extLst>
              <a:ext uri="{FF2B5EF4-FFF2-40B4-BE49-F238E27FC236}">
                <a16:creationId xmlns:a16="http://schemas.microsoft.com/office/drawing/2014/main" id="{98512CA0-D2C7-437F-A62C-06039472F6C9}"/>
              </a:ext>
            </a:extLst>
          </p:cNvPr>
          <p:cNvCxnSpPr>
            <a:stCxn id="32" idx="0"/>
            <a:endCxn id="9" idx="3"/>
          </p:cNvCxnSpPr>
          <p:nvPr/>
        </p:nvCxnSpPr>
        <p:spPr bwMode="auto">
          <a:xfrm flipH="1">
            <a:off x="10150597" y="3427197"/>
            <a:ext cx="1778051" cy="1679020"/>
          </a:xfrm>
          <a:prstGeom prst="bentConnector3">
            <a:avLst>
              <a:gd name="adj1" fmla="val -901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961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9" grpId="0"/>
      <p:bldP spid="12"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09834F-B464-4463-AAC7-C59FBE7C7968}"/>
              </a:ext>
            </a:extLst>
          </p:cNvPr>
          <p:cNvSpPr>
            <a:spLocks noGrp="1"/>
          </p:cNvSpPr>
          <p:nvPr>
            <p:ph type="title"/>
          </p:nvPr>
        </p:nvSpPr>
        <p:spPr>
          <a:xfrm>
            <a:off x="355600" y="1"/>
            <a:ext cx="11717867" cy="692695"/>
          </a:xfrm>
        </p:spPr>
        <p:txBody>
          <a:bodyPr/>
          <a:lstStyle/>
          <a:p>
            <a:r>
              <a:rPr lang="fr-FR" dirty="0"/>
              <a:t>Phase </a:t>
            </a:r>
            <a:r>
              <a:rPr lang="fr-FR" dirty="0" err="1"/>
              <a:t>reconstructors</a:t>
            </a:r>
            <a:endParaRPr lang="fr-FR" dirty="0"/>
          </a:p>
        </p:txBody>
      </p:sp>
      <p:sp>
        <p:nvSpPr>
          <p:cNvPr id="4" name="Espace réservé du numéro de diapositive 3">
            <a:extLst>
              <a:ext uri="{FF2B5EF4-FFF2-40B4-BE49-F238E27FC236}">
                <a16:creationId xmlns:a16="http://schemas.microsoft.com/office/drawing/2014/main" id="{1E4D24B7-CBDC-4DE4-AD70-1B8CA36BB44F}"/>
              </a:ext>
            </a:extLst>
          </p:cNvPr>
          <p:cNvSpPr>
            <a:spLocks noGrp="1"/>
          </p:cNvSpPr>
          <p:nvPr>
            <p:ph type="sldNum" sz="quarter" idx="10"/>
          </p:nvPr>
        </p:nvSpPr>
        <p:spPr/>
        <p:txBody>
          <a:bodyPr/>
          <a:lstStyle/>
          <a:p>
            <a:pPr>
              <a:defRPr/>
            </a:pPr>
            <a:fld id="{1EEDFC2C-F9B9-0445-A511-DA4552EF3EEB}" type="slidenum">
              <a:rPr lang="fr-FR" smtClean="0"/>
              <a:pPr>
                <a:defRPr/>
              </a:pPr>
              <a:t>6</a:t>
            </a:fld>
            <a:endParaRPr lang="fr-FR"/>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69540304-4013-4176-AC78-08B63C4164AE}"/>
                  </a:ext>
                </a:extLst>
              </p:cNvPr>
              <p:cNvSpPr txBox="1"/>
              <p:nvPr/>
            </p:nvSpPr>
            <p:spPr>
              <a:xfrm>
                <a:off x="250959" y="4030718"/>
                <a:ext cx="4865114" cy="1508105"/>
              </a:xfrm>
              <a:prstGeom prst="rect">
                <a:avLst/>
              </a:prstGeom>
              <a:noFill/>
            </p:spPr>
            <p:txBody>
              <a:bodyPr wrap="square" rtlCol="0">
                <a:spAutoFit/>
              </a:bodyPr>
              <a:lstStyle/>
              <a:p>
                <a:r>
                  <a:rPr lang="fr-FR" sz="2000" dirty="0"/>
                  <a:t>Matrix </a:t>
                </a:r>
                <a:r>
                  <a:rPr lang="fr-FR" sz="2000" dirty="0" err="1"/>
                  <a:t>formalism</a:t>
                </a:r>
                <a:r>
                  <a:rPr lang="fr-FR" sz="2000" dirty="0"/>
                  <a:t> : </a:t>
                </a:r>
              </a:p>
              <a:p>
                <a:pPr marL="285750" indent="-285750">
                  <a:buFont typeface="Arial" panose="020B0604020202020204" pitchFamily="34" charset="0"/>
                  <a:buChar char="•"/>
                </a:pPr>
                <a:r>
                  <a:rPr lang="fr-FR" sz="1800" b="0" dirty="0">
                    <a:solidFill>
                      <a:schemeClr val="tx1"/>
                    </a:solidFill>
                  </a:rPr>
                  <a:t>Calibration matrix </a:t>
                </a:r>
                <a14:m>
                  <m:oMath xmlns:m="http://schemas.openxmlformats.org/officeDocument/2006/math">
                    <m:sSub>
                      <m:sSubPr>
                        <m:ctrlPr>
                          <a:rPr lang="fr-FR" sz="1800" b="0" i="1">
                            <a:solidFill>
                              <a:schemeClr val="tx1"/>
                            </a:solidFill>
                            <a:latin typeface="Cambria Math" panose="02040503050406030204" pitchFamily="18" charset="0"/>
                          </a:rPr>
                        </m:ctrlPr>
                      </m:sSubPr>
                      <m:e>
                        <m:r>
                          <m:rPr>
                            <m:sty m:val="p"/>
                          </m:rPr>
                          <a:rPr lang="fr-FR" sz="1800" b="0">
                            <a:solidFill>
                              <a:schemeClr val="tx1"/>
                            </a:solidFill>
                            <a:latin typeface="Cambria Math" panose="02040503050406030204" pitchFamily="18" charset="0"/>
                            <a:ea typeface="Cambria Math" panose="02040503050406030204" pitchFamily="18" charset="0"/>
                          </a:rPr>
                          <m:t>φ</m:t>
                        </m:r>
                        <m:r>
                          <a:rPr lang="fr-FR" sz="1800" b="0">
                            <a:solidFill>
                              <a:schemeClr val="tx1"/>
                            </a:solidFill>
                            <a:latin typeface="Cambria Math" panose="02040503050406030204" pitchFamily="18" charset="0"/>
                            <a:ea typeface="Cambria Math" panose="02040503050406030204" pitchFamily="18" charset="0"/>
                          </a:rPr>
                          <m:t>=</m:t>
                        </m:r>
                        <m:r>
                          <a:rPr lang="fr-FR" sz="1800" b="0" i="1">
                            <a:solidFill>
                              <a:schemeClr val="tx1"/>
                            </a:solidFill>
                            <a:latin typeface="Cambria Math" panose="02040503050406030204" pitchFamily="18" charset="0"/>
                          </a:rPr>
                          <m:t>𝐷</m:t>
                        </m:r>
                      </m:e>
                      <m:sub>
                        <m:r>
                          <a:rPr lang="fr-FR" sz="1800" b="0" i="1">
                            <a:solidFill>
                              <a:schemeClr val="tx1"/>
                            </a:solidFill>
                            <a:latin typeface="Cambria Math" panose="02040503050406030204" pitchFamily="18" charset="0"/>
                          </a:rPr>
                          <m:t>𝑐</m:t>
                        </m:r>
                      </m:sub>
                    </m:sSub>
                    <m:r>
                      <a:rPr lang="fr-FR" sz="1800" b="0">
                        <a:solidFill>
                          <a:schemeClr val="tx1"/>
                        </a:solidFill>
                        <a:latin typeface="Cambria Math" panose="02040503050406030204" pitchFamily="18" charset="0"/>
                        <a:ea typeface="Cambria Math" panose="02040503050406030204" pitchFamily="18" charset="0"/>
                      </a:rPr>
                      <m:t>∆</m:t>
                    </m:r>
                    <m:r>
                      <m:rPr>
                        <m:sty m:val="p"/>
                      </m:rPr>
                      <a:rPr lang="fr-FR" sz="1800" b="0">
                        <a:solidFill>
                          <a:schemeClr val="tx1"/>
                        </a:solidFill>
                        <a:latin typeface="Cambria Math" panose="02040503050406030204" pitchFamily="18" charset="0"/>
                        <a:ea typeface="Cambria Math" panose="02040503050406030204" pitchFamily="18" charset="0"/>
                      </a:rPr>
                      <m:t>I</m:t>
                    </m:r>
                  </m:oMath>
                </a14:m>
                <a:endParaRPr lang="fr-FR" sz="1800" b="0" dirty="0">
                  <a:solidFill>
                    <a:schemeClr val="tx1"/>
                  </a:solidFill>
                </a:endParaRPr>
              </a:p>
              <a:p>
                <a:pPr marL="285750" indent="-285750">
                  <a:buFont typeface="Arial" panose="020B0604020202020204" pitchFamily="34" charset="0"/>
                  <a:buChar char="•"/>
                </a:pPr>
                <a:endParaRPr lang="fr-FR" sz="1800" b="0" dirty="0">
                  <a:solidFill>
                    <a:schemeClr val="tx1"/>
                  </a:solidFill>
                </a:endParaRPr>
              </a:p>
              <a:p>
                <a:pPr marL="285750" indent="-285750">
                  <a:buFont typeface="Arial" panose="020B0604020202020204" pitchFamily="34" charset="0"/>
                  <a:buChar char="•"/>
                </a:pPr>
                <a:r>
                  <a:rPr lang="fr-FR" sz="1800" b="0" dirty="0">
                    <a:solidFill>
                      <a:schemeClr val="tx1"/>
                    </a:solidFill>
                  </a:rPr>
                  <a:t>In </a:t>
                </a:r>
                <a:r>
                  <a:rPr lang="fr-FR" sz="1800" b="0" dirty="0" err="1">
                    <a:solidFill>
                      <a:schemeClr val="tx1"/>
                    </a:solidFill>
                  </a:rPr>
                  <a:t>presence</a:t>
                </a:r>
                <a:r>
                  <a:rPr lang="fr-FR" sz="1800" b="0" dirty="0">
                    <a:solidFill>
                      <a:schemeClr val="tx1"/>
                    </a:solidFill>
                  </a:rPr>
                  <a:t> of phase </a:t>
                </a:r>
                <a:r>
                  <a:rPr lang="fr-FR" sz="1800" b="0" dirty="0" err="1">
                    <a:solidFill>
                      <a:schemeClr val="tx1"/>
                    </a:solidFill>
                  </a:rPr>
                  <a:t>residuals</a:t>
                </a:r>
                <a:r>
                  <a:rPr lang="fr-FR" sz="1800" b="0" dirty="0">
                    <a:solidFill>
                      <a:schemeClr val="tx1"/>
                    </a:solidFill>
                  </a:rPr>
                  <a:t> </a:t>
                </a:r>
                <a14:m>
                  <m:oMath xmlns:m="http://schemas.openxmlformats.org/officeDocument/2006/math">
                    <m:sSub>
                      <m:sSubPr>
                        <m:ctrlPr>
                          <a:rPr lang="fr-FR" sz="1800" b="0" i="1">
                            <a:solidFill>
                              <a:schemeClr val="tx1"/>
                            </a:solidFill>
                            <a:latin typeface="Cambria Math" panose="02040503050406030204" pitchFamily="18" charset="0"/>
                          </a:rPr>
                        </m:ctrlPr>
                      </m:sSubPr>
                      <m:e>
                        <m:r>
                          <m:rPr>
                            <m:sty m:val="p"/>
                          </m:rPr>
                          <a:rPr lang="fr-FR" sz="1800" b="0">
                            <a:solidFill>
                              <a:schemeClr val="tx1"/>
                            </a:solidFill>
                            <a:latin typeface="Cambria Math" panose="02040503050406030204" pitchFamily="18" charset="0"/>
                            <a:ea typeface="Cambria Math" panose="02040503050406030204" pitchFamily="18" charset="0"/>
                          </a:rPr>
                          <m:t>φ</m:t>
                        </m:r>
                        <m:r>
                          <a:rPr lang="fr-FR" sz="1800" b="0">
                            <a:solidFill>
                              <a:schemeClr val="tx1"/>
                            </a:solidFill>
                            <a:latin typeface="Cambria Math" panose="02040503050406030204" pitchFamily="18" charset="0"/>
                            <a:ea typeface="Cambria Math" panose="02040503050406030204" pitchFamily="18" charset="0"/>
                          </a:rPr>
                          <m:t>=</m:t>
                        </m:r>
                        <m:r>
                          <a:rPr lang="fr-FR" sz="1800" b="0" i="1">
                            <a:solidFill>
                              <a:schemeClr val="tx1"/>
                            </a:solidFill>
                            <a:latin typeface="Cambria Math" panose="02040503050406030204" pitchFamily="18" charset="0"/>
                          </a:rPr>
                          <m:t>𝐷</m:t>
                        </m:r>
                      </m:e>
                      <m:sub>
                        <m:r>
                          <a:rPr lang="fr-FR" sz="1800" b="0" i="1" smtClean="0">
                            <a:solidFill>
                              <a:schemeClr val="tx1"/>
                            </a:solidFill>
                            <a:latin typeface="Cambria Math" panose="02040503050406030204" pitchFamily="18" charset="0"/>
                          </a:rPr>
                          <m:t>𝑟𝑒𝑠</m:t>
                        </m:r>
                      </m:sub>
                    </m:sSub>
                    <m:r>
                      <a:rPr lang="fr-FR" sz="1800" b="0">
                        <a:solidFill>
                          <a:schemeClr val="tx1"/>
                        </a:solidFill>
                        <a:latin typeface="Cambria Math" panose="02040503050406030204" pitchFamily="18" charset="0"/>
                        <a:ea typeface="Cambria Math" panose="02040503050406030204" pitchFamily="18" charset="0"/>
                      </a:rPr>
                      <m:t>∆</m:t>
                    </m:r>
                    <m:r>
                      <m:rPr>
                        <m:sty m:val="p"/>
                      </m:rPr>
                      <a:rPr lang="fr-FR" sz="1800" b="0">
                        <a:solidFill>
                          <a:schemeClr val="tx1"/>
                        </a:solidFill>
                        <a:latin typeface="Cambria Math" panose="02040503050406030204" pitchFamily="18" charset="0"/>
                        <a:ea typeface="Cambria Math" panose="02040503050406030204" pitchFamily="18" charset="0"/>
                      </a:rPr>
                      <m:t>I</m:t>
                    </m:r>
                  </m:oMath>
                </a14:m>
                <a:endParaRPr lang="fr-FR" sz="1800" b="0" dirty="0">
                  <a:solidFill>
                    <a:schemeClr val="tx1"/>
                  </a:solidFill>
                </a:endParaRPr>
              </a:p>
              <a:p>
                <a:pPr marL="285750" indent="-285750">
                  <a:buFont typeface="Arial" panose="020B0604020202020204" pitchFamily="34" charset="0"/>
                  <a:buChar char="•"/>
                </a:pPr>
                <a:endParaRPr lang="fr-FR" sz="1800" b="0" dirty="0">
                  <a:solidFill>
                    <a:schemeClr val="tx1"/>
                  </a:solidFill>
                  <a:latin typeface="+mj-lt"/>
                </a:endParaRPr>
              </a:p>
            </p:txBody>
          </p:sp>
        </mc:Choice>
        <mc:Fallback>
          <p:sp>
            <p:nvSpPr>
              <p:cNvPr id="5" name="ZoneTexte 4">
                <a:extLst>
                  <a:ext uri="{FF2B5EF4-FFF2-40B4-BE49-F238E27FC236}">
                    <a16:creationId xmlns:a16="http://schemas.microsoft.com/office/drawing/2014/main" id="{69540304-4013-4176-AC78-08B63C4164AE}"/>
                  </a:ext>
                </a:extLst>
              </p:cNvPr>
              <p:cNvSpPr txBox="1">
                <a:spLocks noRot="1" noChangeAspect="1" noMove="1" noResize="1" noEditPoints="1" noAdjustHandles="1" noChangeArrowheads="1" noChangeShapeType="1" noTextEdit="1"/>
              </p:cNvSpPr>
              <p:nvPr/>
            </p:nvSpPr>
            <p:spPr>
              <a:xfrm>
                <a:off x="250959" y="4030718"/>
                <a:ext cx="4865114" cy="1508105"/>
              </a:xfrm>
              <a:prstGeom prst="rect">
                <a:avLst/>
              </a:prstGeom>
              <a:blipFill>
                <a:blip r:embed="rId3"/>
                <a:stretch>
                  <a:fillRect l="-1253" t="-1613"/>
                </a:stretch>
              </a:blipFill>
            </p:spPr>
            <p:txBody>
              <a:bodyPr/>
              <a:lstStyle/>
              <a:p>
                <a:r>
                  <a:rPr lang="fr-FR">
                    <a:noFill/>
                  </a:rPr>
                  <a:t> </a:t>
                </a:r>
              </a:p>
            </p:txBody>
          </p:sp>
        </mc:Fallback>
      </mc:AlternateContent>
      <p:grpSp>
        <p:nvGrpSpPr>
          <p:cNvPr id="47" name="Groupe 46">
            <a:extLst>
              <a:ext uri="{FF2B5EF4-FFF2-40B4-BE49-F238E27FC236}">
                <a16:creationId xmlns:a16="http://schemas.microsoft.com/office/drawing/2014/main" id="{A36F1F2D-84CC-41B2-9E8C-31AFCF8821C1}"/>
              </a:ext>
            </a:extLst>
          </p:cNvPr>
          <p:cNvGrpSpPr/>
          <p:nvPr/>
        </p:nvGrpSpPr>
        <p:grpSpPr>
          <a:xfrm>
            <a:off x="119336" y="1328171"/>
            <a:ext cx="6609911" cy="1702991"/>
            <a:chOff x="306096" y="563049"/>
            <a:chExt cx="6609911" cy="1702991"/>
          </a:xfrm>
        </p:grpSpPr>
        <p:grpSp>
          <p:nvGrpSpPr>
            <p:cNvPr id="10" name="Groupe 9">
              <a:extLst>
                <a:ext uri="{FF2B5EF4-FFF2-40B4-BE49-F238E27FC236}">
                  <a16:creationId xmlns:a16="http://schemas.microsoft.com/office/drawing/2014/main" id="{7B065061-1A8E-45CC-B692-03BA2298A9E9}"/>
                </a:ext>
              </a:extLst>
            </p:cNvPr>
            <p:cNvGrpSpPr/>
            <p:nvPr/>
          </p:nvGrpSpPr>
          <p:grpSpPr>
            <a:xfrm>
              <a:off x="1161506" y="563049"/>
              <a:ext cx="4456601" cy="1693667"/>
              <a:chOff x="487680" y="812803"/>
              <a:chExt cx="7262732" cy="2580637"/>
            </a:xfrm>
          </p:grpSpPr>
          <p:cxnSp>
            <p:nvCxnSpPr>
              <p:cNvPr id="11" name="Connecteur droit 10">
                <a:extLst>
                  <a:ext uri="{FF2B5EF4-FFF2-40B4-BE49-F238E27FC236}">
                    <a16:creationId xmlns:a16="http://schemas.microsoft.com/office/drawing/2014/main" id="{62C544D2-B0A7-497A-AF8C-E549A374A4A3}"/>
                  </a:ext>
                </a:extLst>
              </p:cNvPr>
              <p:cNvCxnSpPr>
                <a:cxnSpLocks/>
              </p:cNvCxnSpPr>
              <p:nvPr/>
            </p:nvCxnSpPr>
            <p:spPr>
              <a:xfrm flipV="1">
                <a:off x="487680" y="2387600"/>
                <a:ext cx="7051039" cy="10160"/>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726DD7D-D6E9-4227-B2BB-A580B95BE112}"/>
                  </a:ext>
                </a:extLst>
              </p:cNvPr>
              <p:cNvCxnSpPr/>
              <p:nvPr/>
            </p:nvCxnSpPr>
            <p:spPr>
              <a:xfrm>
                <a:off x="217424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89D25D41-14B0-495B-817B-D09D83C9E9E2}"/>
                  </a:ext>
                </a:extLst>
              </p:cNvPr>
              <p:cNvCxnSpPr/>
              <p:nvPr/>
            </p:nvCxnSpPr>
            <p:spPr>
              <a:xfrm>
                <a:off x="6268720" y="1412240"/>
                <a:ext cx="0" cy="1950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36425B3A-DCA9-4EAA-B1D7-6118FDBDA85A}"/>
                  </a:ext>
                </a:extLst>
              </p:cNvPr>
              <p:cNvCxnSpPr/>
              <p:nvPr/>
            </p:nvCxnSpPr>
            <p:spPr>
              <a:xfrm>
                <a:off x="599440" y="178816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724E802F-49D6-4B23-9336-3C0B37CD7EBB}"/>
                  </a:ext>
                </a:extLst>
              </p:cNvPr>
              <p:cNvCxnSpPr/>
              <p:nvPr/>
            </p:nvCxnSpPr>
            <p:spPr>
              <a:xfrm>
                <a:off x="599440" y="3017520"/>
                <a:ext cx="157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E86DC42-1EF0-40E4-B499-A18013436AC7}"/>
                  </a:ext>
                </a:extLst>
              </p:cNvPr>
              <p:cNvCxnSpPr/>
              <p:nvPr/>
            </p:nvCxnSpPr>
            <p:spPr>
              <a:xfrm>
                <a:off x="2174240" y="1788160"/>
                <a:ext cx="4094480" cy="115824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51992614-1683-445C-A84A-59E81EE84196}"/>
                  </a:ext>
                </a:extLst>
              </p:cNvPr>
              <p:cNvCxnSpPr/>
              <p:nvPr/>
            </p:nvCxnSpPr>
            <p:spPr>
              <a:xfrm flipV="1">
                <a:off x="2174240" y="1879600"/>
                <a:ext cx="4094480" cy="113792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0D9C48D5-D90D-428E-94C5-D4DB15C347E8}"/>
                  </a:ext>
                </a:extLst>
              </p:cNvPr>
              <p:cNvCxnSpPr/>
              <p:nvPr/>
            </p:nvCxnSpPr>
            <p:spPr>
              <a:xfrm>
                <a:off x="6268720" y="18796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F086A3C4-EA73-4CA5-BE1E-646802FFCFA9}"/>
                  </a:ext>
                </a:extLst>
              </p:cNvPr>
              <p:cNvCxnSpPr/>
              <p:nvPr/>
            </p:nvCxnSpPr>
            <p:spPr>
              <a:xfrm>
                <a:off x="6268720" y="2946400"/>
                <a:ext cx="127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17D56E6-0ABB-4311-A4E4-6421D0A18C4C}"/>
                  </a:ext>
                </a:extLst>
              </p:cNvPr>
              <p:cNvCxnSpPr/>
              <p:nvPr/>
            </p:nvCxnSpPr>
            <p:spPr>
              <a:xfrm>
                <a:off x="7538720" y="1412240"/>
                <a:ext cx="0" cy="195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8518C4B1-CF42-4F5A-AC61-DE90D53C6A59}"/>
                  </a:ext>
                </a:extLst>
              </p:cNvPr>
              <p:cNvCxnSpPr>
                <a:cxnSpLocks/>
              </p:cNvCxnSpPr>
              <p:nvPr/>
            </p:nvCxnSpPr>
            <p:spPr>
              <a:xfrm>
                <a:off x="4378960" y="1670050"/>
                <a:ext cx="0" cy="1394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B64A4975-E9ED-4B1D-B7C4-47185EE3BC71}"/>
                  </a:ext>
                </a:extLst>
              </p:cNvPr>
              <p:cNvSpPr txBox="1"/>
              <p:nvPr/>
            </p:nvSpPr>
            <p:spPr>
              <a:xfrm>
                <a:off x="6753023" y="812803"/>
                <a:ext cx="997389" cy="461665"/>
              </a:xfrm>
              <a:prstGeom prst="rect">
                <a:avLst/>
              </a:prstGeom>
              <a:noFill/>
            </p:spPr>
            <p:txBody>
              <a:bodyPr wrap="none" rtlCol="0">
                <a:spAutoFit/>
              </a:bodyPr>
              <a:lstStyle/>
              <a:p>
                <a:r>
                  <a:rPr lang="fr-FR" sz="1500" b="0" dirty="0">
                    <a:solidFill>
                      <a:schemeClr val="tx1"/>
                    </a:solidFill>
                  </a:rPr>
                  <a:t>Detector</a:t>
                </a:r>
                <a:r>
                  <a:rPr lang="fr-FR" dirty="0"/>
                  <a:t> </a:t>
                </a:r>
              </a:p>
            </p:txBody>
          </p:sp>
          <p:sp>
            <p:nvSpPr>
              <p:cNvPr id="23" name="ZoneTexte 22">
                <a:extLst>
                  <a:ext uri="{FF2B5EF4-FFF2-40B4-BE49-F238E27FC236}">
                    <a16:creationId xmlns:a16="http://schemas.microsoft.com/office/drawing/2014/main" id="{6B3A194F-8BE4-4394-B271-4DBEA6D05FB4}"/>
                  </a:ext>
                </a:extLst>
              </p:cNvPr>
              <p:cNvSpPr txBox="1"/>
              <p:nvPr/>
            </p:nvSpPr>
            <p:spPr>
              <a:xfrm>
                <a:off x="4123641" y="1786344"/>
                <a:ext cx="491645" cy="492406"/>
              </a:xfrm>
              <a:prstGeom prst="rect">
                <a:avLst/>
              </a:prstGeom>
              <a:noFill/>
            </p:spPr>
            <p:txBody>
              <a:bodyPr wrap="none" rtlCol="0">
                <a:spAutoFit/>
              </a:bodyPr>
              <a:lstStyle/>
              <a:p>
                <a:r>
                  <a:rPr lang="fr-FR" sz="1500" dirty="0">
                    <a:solidFill>
                      <a:schemeClr val="tx1"/>
                    </a:solidFill>
                  </a:rPr>
                  <a:t>Z</a:t>
                </a:r>
              </a:p>
            </p:txBody>
          </p:sp>
          <p:sp>
            <p:nvSpPr>
              <p:cNvPr id="24" name="ZoneTexte 23">
                <a:extLst>
                  <a:ext uri="{FF2B5EF4-FFF2-40B4-BE49-F238E27FC236}">
                    <a16:creationId xmlns:a16="http://schemas.microsoft.com/office/drawing/2014/main" id="{B303841E-5700-4C45-AB47-17FA0CECE477}"/>
                  </a:ext>
                </a:extLst>
              </p:cNvPr>
              <p:cNvSpPr txBox="1"/>
              <p:nvPr/>
            </p:nvSpPr>
            <p:spPr>
              <a:xfrm>
                <a:off x="3584769" y="1021361"/>
                <a:ext cx="2145185" cy="492406"/>
              </a:xfrm>
              <a:prstGeom prst="rect">
                <a:avLst/>
              </a:prstGeom>
              <a:noFill/>
            </p:spPr>
            <p:txBody>
              <a:bodyPr wrap="square" rtlCol="0">
                <a:spAutoFit/>
              </a:bodyPr>
              <a:lstStyle/>
              <a:p>
                <a:pPr algn="ctr"/>
                <a:r>
                  <a:rPr lang="fr-FR" sz="1500" b="0" dirty="0">
                    <a:solidFill>
                      <a:schemeClr val="tx1"/>
                    </a:solidFill>
                  </a:rPr>
                  <a:t>Focal plane</a:t>
                </a:r>
              </a:p>
            </p:txBody>
          </p:sp>
          <p:cxnSp>
            <p:nvCxnSpPr>
              <p:cNvPr id="25" name="Connecteur droit 24">
                <a:extLst>
                  <a:ext uri="{FF2B5EF4-FFF2-40B4-BE49-F238E27FC236}">
                    <a16:creationId xmlns:a16="http://schemas.microsoft.com/office/drawing/2014/main" id="{B9947A3B-4D3B-416D-BAF9-B327E614E00B}"/>
                  </a:ext>
                </a:extLst>
              </p:cNvPr>
              <p:cNvCxnSpPr/>
              <p:nvPr/>
            </p:nvCxnSpPr>
            <p:spPr>
              <a:xfrm>
                <a:off x="1036320" y="178816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5B97046-D3FE-444D-9217-B77C0C3AAC43}"/>
                  </a:ext>
                </a:extLst>
              </p:cNvPr>
              <p:cNvCxnSpPr/>
              <p:nvPr/>
            </p:nvCxnSpPr>
            <p:spPr>
              <a:xfrm>
                <a:off x="1036320" y="3017520"/>
                <a:ext cx="47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0411960-ABDA-4713-905C-22A95DB926B8}"/>
                  </a:ext>
                </a:extLst>
              </p:cNvPr>
              <p:cNvCxnSpPr/>
              <p:nvPr/>
            </p:nvCxnSpPr>
            <p:spPr>
              <a:xfrm flipV="1">
                <a:off x="1275080" y="141224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46EC7750-A756-466E-84F2-F5B69BBBAB28}"/>
                  </a:ext>
                </a:extLst>
              </p:cNvPr>
              <p:cNvCxnSpPr/>
              <p:nvPr/>
            </p:nvCxnSpPr>
            <p:spPr>
              <a:xfrm flipV="1">
                <a:off x="1275080" y="3017520"/>
                <a:ext cx="0" cy="37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3666D6D0-B23C-4C7B-9776-E3431C7D6487}"/>
                  </a:ext>
                </a:extLst>
              </p:cNvPr>
              <p:cNvSpPr txBox="1"/>
              <p:nvPr/>
            </p:nvSpPr>
            <p:spPr>
              <a:xfrm>
                <a:off x="487680" y="935173"/>
                <a:ext cx="1904536" cy="492406"/>
              </a:xfrm>
              <a:prstGeom prst="rect">
                <a:avLst/>
              </a:prstGeom>
              <a:noFill/>
            </p:spPr>
            <p:txBody>
              <a:bodyPr wrap="square" rtlCol="0">
                <a:spAutoFit/>
              </a:bodyPr>
              <a:lstStyle/>
              <a:p>
                <a:pPr algn="ctr"/>
                <a:r>
                  <a:rPr lang="fr-FR" sz="1500" b="0" dirty="0" err="1">
                    <a:solidFill>
                      <a:schemeClr val="tx1"/>
                    </a:solidFill>
                  </a:rPr>
                  <a:t>Pupil</a:t>
                </a:r>
                <a:r>
                  <a:rPr lang="fr-FR" sz="1500" b="0" dirty="0">
                    <a:solidFill>
                      <a:schemeClr val="tx1"/>
                    </a:solidFill>
                  </a:rPr>
                  <a:t> plane</a:t>
                </a:r>
              </a:p>
            </p:txBody>
          </p:sp>
        </p:grpSp>
        <p:grpSp>
          <p:nvGrpSpPr>
            <p:cNvPr id="30" name="Groupe 29">
              <a:extLst>
                <a:ext uri="{FF2B5EF4-FFF2-40B4-BE49-F238E27FC236}">
                  <a16:creationId xmlns:a16="http://schemas.microsoft.com/office/drawing/2014/main" id="{2C1A24E4-4D83-4103-8DCE-60025C11CFDE}"/>
                </a:ext>
              </a:extLst>
            </p:cNvPr>
            <p:cNvGrpSpPr/>
            <p:nvPr/>
          </p:nvGrpSpPr>
          <p:grpSpPr>
            <a:xfrm rot="16200000">
              <a:off x="3354869" y="1539182"/>
              <a:ext cx="255893" cy="105090"/>
              <a:chOff x="896645" y="5157925"/>
              <a:chExt cx="1003176" cy="363986"/>
            </a:xfrm>
          </p:grpSpPr>
          <p:cxnSp>
            <p:nvCxnSpPr>
              <p:cNvPr id="31" name="Connecteur droit 30">
                <a:extLst>
                  <a:ext uri="{FF2B5EF4-FFF2-40B4-BE49-F238E27FC236}">
                    <a16:creationId xmlns:a16="http://schemas.microsoft.com/office/drawing/2014/main" id="{9CD77505-309E-4374-8932-F4AB140A1419}"/>
                  </a:ext>
                </a:extLst>
              </p:cNvPr>
              <p:cNvCxnSpPr/>
              <p:nvPr/>
            </p:nvCxnSpPr>
            <p:spPr>
              <a:xfrm>
                <a:off x="896645"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E0CFACA-E6A9-4952-8CA1-111A34FC3D78}"/>
                  </a:ext>
                </a:extLst>
              </p:cNvPr>
              <p:cNvCxnSpPr>
                <a:cxnSpLocks/>
              </p:cNvCxnSpPr>
              <p:nvPr/>
            </p:nvCxnSpPr>
            <p:spPr>
              <a:xfrm flipV="1">
                <a:off x="1191090"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1BA94779-DE10-4836-BAE5-D98598ED2DB3}"/>
                  </a:ext>
                </a:extLst>
              </p:cNvPr>
              <p:cNvCxnSpPr>
                <a:cxnSpLocks/>
              </p:cNvCxnSpPr>
              <p:nvPr/>
            </p:nvCxnSpPr>
            <p:spPr>
              <a:xfrm flipV="1">
                <a:off x="1191090" y="5157925"/>
                <a:ext cx="406891"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E760E30-0BC3-4A07-8933-2C890F65E6C7}"/>
                  </a:ext>
                </a:extLst>
              </p:cNvPr>
              <p:cNvCxnSpPr>
                <a:cxnSpLocks/>
              </p:cNvCxnSpPr>
              <p:nvPr/>
            </p:nvCxnSpPr>
            <p:spPr>
              <a:xfrm flipV="1">
                <a:off x="1597981" y="5157926"/>
                <a:ext cx="0" cy="36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6205F128-C6B0-413C-B497-006A83E0C6DB}"/>
                  </a:ext>
                </a:extLst>
              </p:cNvPr>
              <p:cNvCxnSpPr/>
              <p:nvPr/>
            </p:nvCxnSpPr>
            <p:spPr>
              <a:xfrm>
                <a:off x="1597981" y="5521911"/>
                <a:ext cx="301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e 35">
              <a:extLst>
                <a:ext uri="{FF2B5EF4-FFF2-40B4-BE49-F238E27FC236}">
                  <a16:creationId xmlns:a16="http://schemas.microsoft.com/office/drawing/2014/main" id="{97E34707-6647-4482-BBA4-535DAC081B50}"/>
                </a:ext>
              </a:extLst>
            </p:cNvPr>
            <p:cNvGrpSpPr/>
            <p:nvPr/>
          </p:nvGrpSpPr>
          <p:grpSpPr>
            <a:xfrm>
              <a:off x="306096" y="1080887"/>
              <a:ext cx="1285820" cy="1152752"/>
              <a:chOff x="2096000" y="2502452"/>
              <a:chExt cx="5235397" cy="3926548"/>
            </a:xfrm>
          </p:grpSpPr>
          <p:pic>
            <p:nvPicPr>
              <p:cNvPr id="37" name="Image 36">
                <a:extLst>
                  <a:ext uri="{FF2B5EF4-FFF2-40B4-BE49-F238E27FC236}">
                    <a16:creationId xmlns:a16="http://schemas.microsoft.com/office/drawing/2014/main" id="{F140421D-14C4-417B-A1ED-881D72988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000" y="2502452"/>
                <a:ext cx="5235397" cy="3926548"/>
              </a:xfrm>
              <a:prstGeom prst="rect">
                <a:avLst/>
              </a:prstGeom>
            </p:spPr>
          </p:pic>
          <p:sp>
            <p:nvSpPr>
              <p:cNvPr id="38" name="Rectangle 37">
                <a:extLst>
                  <a:ext uri="{FF2B5EF4-FFF2-40B4-BE49-F238E27FC236}">
                    <a16:creationId xmlns:a16="http://schemas.microsoft.com/office/drawing/2014/main" id="{82F8DF29-697E-47D1-BF05-344893504E5A}"/>
                  </a:ext>
                </a:extLst>
              </p:cNvPr>
              <p:cNvSpPr/>
              <p:nvPr/>
            </p:nvSpPr>
            <p:spPr>
              <a:xfrm>
                <a:off x="5374640" y="4465726"/>
                <a:ext cx="203199" cy="1716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9" name="Groupe 38">
              <a:extLst>
                <a:ext uri="{FF2B5EF4-FFF2-40B4-BE49-F238E27FC236}">
                  <a16:creationId xmlns:a16="http://schemas.microsoft.com/office/drawing/2014/main" id="{AB7EFCEE-AAC0-442F-8167-49A59FEA82EB}"/>
                </a:ext>
              </a:extLst>
            </p:cNvPr>
            <p:cNvGrpSpPr/>
            <p:nvPr/>
          </p:nvGrpSpPr>
          <p:grpSpPr>
            <a:xfrm>
              <a:off x="5591103" y="1023090"/>
              <a:ext cx="1324904" cy="1242950"/>
              <a:chOff x="8386225" y="1390788"/>
              <a:chExt cx="1526720" cy="1301501"/>
            </a:xfrm>
          </p:grpSpPr>
          <p:grpSp>
            <p:nvGrpSpPr>
              <p:cNvPr id="40" name="Groupe 39">
                <a:extLst>
                  <a:ext uri="{FF2B5EF4-FFF2-40B4-BE49-F238E27FC236}">
                    <a16:creationId xmlns:a16="http://schemas.microsoft.com/office/drawing/2014/main" id="{C43BCB1E-9CEB-4D7E-A187-65C92F093745}"/>
                  </a:ext>
                </a:extLst>
              </p:cNvPr>
              <p:cNvGrpSpPr/>
              <p:nvPr/>
            </p:nvGrpSpPr>
            <p:grpSpPr>
              <a:xfrm>
                <a:off x="8386225" y="1390788"/>
                <a:ext cx="1526720" cy="1301501"/>
                <a:chOff x="7043920" y="324473"/>
                <a:chExt cx="4619760" cy="3635409"/>
              </a:xfrm>
            </p:grpSpPr>
            <p:pic>
              <p:nvPicPr>
                <p:cNvPr id="42" name="Image 41">
                  <a:extLst>
                    <a:ext uri="{FF2B5EF4-FFF2-40B4-BE49-F238E27FC236}">
                      <a16:creationId xmlns:a16="http://schemas.microsoft.com/office/drawing/2014/main" id="{4126A1DA-DE23-487F-B051-078459B37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3920" y="324473"/>
                  <a:ext cx="4619760" cy="3635409"/>
                </a:xfrm>
                <a:prstGeom prst="rect">
                  <a:avLst/>
                </a:prstGeom>
              </p:spPr>
            </p:pic>
            <p:sp>
              <p:nvSpPr>
                <p:cNvPr id="43" name="Rectangle 42">
                  <a:extLst>
                    <a:ext uri="{FF2B5EF4-FFF2-40B4-BE49-F238E27FC236}">
                      <a16:creationId xmlns:a16="http://schemas.microsoft.com/office/drawing/2014/main" id="{CDCF37C6-DB7C-401B-8C90-83C0454B5557}"/>
                    </a:ext>
                  </a:extLst>
                </p:cNvPr>
                <p:cNvSpPr/>
                <p:nvPr/>
              </p:nvSpPr>
              <p:spPr>
                <a:xfrm>
                  <a:off x="9946640" y="2142178"/>
                  <a:ext cx="203200" cy="1684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1" name="Ellipse 40">
                <a:extLst>
                  <a:ext uri="{FF2B5EF4-FFF2-40B4-BE49-F238E27FC236}">
                    <a16:creationId xmlns:a16="http://schemas.microsoft.com/office/drawing/2014/main" id="{8220B484-4A64-4E1D-A3EE-12F613343983}"/>
                  </a:ext>
                </a:extLst>
              </p:cNvPr>
              <p:cNvSpPr/>
              <p:nvPr/>
            </p:nvSpPr>
            <p:spPr bwMode="auto">
              <a:xfrm>
                <a:off x="8584981" y="1498190"/>
                <a:ext cx="1151132" cy="1040853"/>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p:grpSp>
      <p:grpSp>
        <p:nvGrpSpPr>
          <p:cNvPr id="45" name="Groupe 44">
            <a:extLst>
              <a:ext uri="{FF2B5EF4-FFF2-40B4-BE49-F238E27FC236}">
                <a16:creationId xmlns:a16="http://schemas.microsoft.com/office/drawing/2014/main" id="{AD1D2392-12A9-48D0-9ED6-302433D1AAB6}"/>
              </a:ext>
            </a:extLst>
          </p:cNvPr>
          <p:cNvGrpSpPr/>
          <p:nvPr/>
        </p:nvGrpSpPr>
        <p:grpSpPr>
          <a:xfrm>
            <a:off x="7103846" y="1081402"/>
            <a:ext cx="4611358" cy="3899520"/>
            <a:chOff x="7535884" y="2158760"/>
            <a:chExt cx="4102360" cy="3509599"/>
          </a:xfrm>
        </p:grpSpPr>
        <p:grpSp>
          <p:nvGrpSpPr>
            <p:cNvPr id="6" name="Groupe 5">
              <a:extLst>
                <a:ext uri="{FF2B5EF4-FFF2-40B4-BE49-F238E27FC236}">
                  <a16:creationId xmlns:a16="http://schemas.microsoft.com/office/drawing/2014/main" id="{98C7780A-B450-4E21-B776-A62803019470}"/>
                </a:ext>
              </a:extLst>
            </p:cNvPr>
            <p:cNvGrpSpPr/>
            <p:nvPr/>
          </p:nvGrpSpPr>
          <p:grpSpPr>
            <a:xfrm>
              <a:off x="7535884" y="2382223"/>
              <a:ext cx="4102360" cy="3286136"/>
              <a:chOff x="4971" y="2333252"/>
              <a:chExt cx="4102360" cy="3286136"/>
            </a:xfrm>
          </p:grpSpPr>
          <p:pic>
            <p:nvPicPr>
              <p:cNvPr id="7" name="Image 6">
                <a:extLst>
                  <a:ext uri="{FF2B5EF4-FFF2-40B4-BE49-F238E27FC236}">
                    <a16:creationId xmlns:a16="http://schemas.microsoft.com/office/drawing/2014/main" id="{D527DBE0-12E7-4181-BE98-144A2EA63E8E}"/>
                  </a:ext>
                </a:extLst>
              </p:cNvPr>
              <p:cNvPicPr>
                <a:picLocks noChangeAspect="1"/>
              </p:cNvPicPr>
              <p:nvPr/>
            </p:nvPicPr>
            <p:blipFill rotWithShape="1">
              <a:blip r:embed="rId6"/>
              <a:srcRect l="2972" t="5732" r="8766"/>
              <a:stretch/>
            </p:blipFill>
            <p:spPr>
              <a:xfrm>
                <a:off x="4971" y="2333252"/>
                <a:ext cx="4102360" cy="3286136"/>
              </a:xfrm>
              <a:prstGeom prst="rect">
                <a:avLst/>
              </a:prstGeom>
            </p:spPr>
          </p:pic>
          <p:cxnSp>
            <p:nvCxnSpPr>
              <p:cNvPr id="8" name="Connecteur droit 7">
                <a:extLst>
                  <a:ext uri="{FF2B5EF4-FFF2-40B4-BE49-F238E27FC236}">
                    <a16:creationId xmlns:a16="http://schemas.microsoft.com/office/drawing/2014/main" id="{CC07DCA2-008B-4E62-9E90-A93FF741B7A7}"/>
                  </a:ext>
                </a:extLst>
              </p:cNvPr>
              <p:cNvCxnSpPr/>
              <p:nvPr/>
            </p:nvCxnSpPr>
            <p:spPr bwMode="auto">
              <a:xfrm>
                <a:off x="439619" y="4509901"/>
                <a:ext cx="3614009"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Connecteur droit 8">
                <a:extLst>
                  <a:ext uri="{FF2B5EF4-FFF2-40B4-BE49-F238E27FC236}">
                    <a16:creationId xmlns:a16="http://schemas.microsoft.com/office/drawing/2014/main" id="{59EBBD97-A0BF-4554-A9BB-F0F145899AF5}"/>
                  </a:ext>
                </a:extLst>
              </p:cNvPr>
              <p:cNvCxnSpPr>
                <a:cxnSpLocks/>
              </p:cNvCxnSpPr>
              <p:nvPr/>
            </p:nvCxnSpPr>
            <p:spPr bwMode="auto">
              <a:xfrm>
                <a:off x="2267150" y="2475175"/>
                <a:ext cx="0" cy="2689377"/>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44" name="Rectangle 43">
              <a:extLst>
                <a:ext uri="{FF2B5EF4-FFF2-40B4-BE49-F238E27FC236}">
                  <a16:creationId xmlns:a16="http://schemas.microsoft.com/office/drawing/2014/main" id="{8DD81FC9-40FC-41ED-973A-DA023A19C86E}"/>
                </a:ext>
              </a:extLst>
            </p:cNvPr>
            <p:cNvSpPr/>
            <p:nvPr/>
          </p:nvSpPr>
          <p:spPr bwMode="auto">
            <a:xfrm>
              <a:off x="9120336" y="2158760"/>
              <a:ext cx="1426989" cy="262535"/>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E9EE8A92-2573-46FE-81D8-4954E28D70BF}"/>
                  </a:ext>
                </a:extLst>
              </p:cNvPr>
              <p:cNvSpPr txBox="1"/>
              <p:nvPr/>
            </p:nvSpPr>
            <p:spPr>
              <a:xfrm>
                <a:off x="250959" y="3269128"/>
                <a:ext cx="2847254" cy="677108"/>
              </a:xfrm>
              <a:prstGeom prst="rect">
                <a:avLst/>
              </a:prstGeom>
              <a:noFill/>
            </p:spPr>
            <p:txBody>
              <a:bodyPr wrap="none" rtlCol="0">
                <a:spAutoFit/>
              </a:bodyPr>
              <a:lstStyle/>
              <a:p>
                <a:r>
                  <a:rPr lang="fr-FR" sz="2000" dirty="0"/>
                  <a:t>Linear </a:t>
                </a:r>
                <a:r>
                  <a:rPr lang="fr-FR" sz="2000" dirty="0" err="1"/>
                  <a:t>reconstructor</a:t>
                </a:r>
                <a:r>
                  <a:rPr lang="fr-FR" sz="2000" dirty="0"/>
                  <a:t> :</a:t>
                </a:r>
              </a:p>
              <a:p>
                <a:pPr marL="342900" indent="-342900">
                  <a:buFont typeface="Arial" panose="020B0604020202020204" pitchFamily="34" charset="0"/>
                  <a:buChar char="•"/>
                </a:pPr>
                <a14:m>
                  <m:oMath xmlns:m="http://schemas.openxmlformats.org/officeDocument/2006/math">
                    <m:r>
                      <m:rPr>
                        <m:sty m:val="p"/>
                      </m:rPr>
                      <a:rPr lang="fr-FR" sz="1800" b="0" i="0" smtClean="0">
                        <a:solidFill>
                          <a:schemeClr val="tx1"/>
                        </a:solidFill>
                        <a:latin typeface="Cambria Math" panose="02040503050406030204" pitchFamily="18" charset="0"/>
                        <a:ea typeface="Cambria Math" panose="02040503050406030204" pitchFamily="18" charset="0"/>
                      </a:rPr>
                      <m:t>φ</m:t>
                    </m:r>
                    <m:r>
                      <a:rPr lang="fr-FR" sz="1800" b="0" i="0" smtClean="0">
                        <a:solidFill>
                          <a:schemeClr val="tx1"/>
                        </a:solidFill>
                        <a:latin typeface="Cambria Math" panose="02040503050406030204" pitchFamily="18" charset="0"/>
                        <a:ea typeface="Cambria Math" panose="02040503050406030204" pitchFamily="18" charset="0"/>
                      </a:rPr>
                      <m:t>=∆</m:t>
                    </m:r>
                    <m:r>
                      <m:rPr>
                        <m:sty m:val="p"/>
                      </m:rPr>
                      <a:rPr lang="fr-FR" sz="1800" b="0" i="0" smtClean="0">
                        <a:solidFill>
                          <a:schemeClr val="tx1"/>
                        </a:solidFill>
                        <a:latin typeface="Cambria Math" panose="02040503050406030204" pitchFamily="18" charset="0"/>
                        <a:ea typeface="Cambria Math" panose="02040503050406030204" pitchFamily="18" charset="0"/>
                      </a:rPr>
                      <m:t>I</m:t>
                    </m:r>
                  </m:oMath>
                </a14:m>
                <a:endParaRPr lang="fr-FR" sz="1800" b="0" dirty="0">
                  <a:solidFill>
                    <a:schemeClr val="tx1"/>
                  </a:solidFill>
                </a:endParaRPr>
              </a:p>
            </p:txBody>
          </p:sp>
        </mc:Choice>
        <mc:Fallback xmlns="">
          <p:sp>
            <p:nvSpPr>
              <p:cNvPr id="46" name="ZoneTexte 45">
                <a:extLst>
                  <a:ext uri="{FF2B5EF4-FFF2-40B4-BE49-F238E27FC236}">
                    <a16:creationId xmlns:a16="http://schemas.microsoft.com/office/drawing/2014/main" id="{E9EE8A92-2573-46FE-81D8-4954E28D70BF}"/>
                  </a:ext>
                </a:extLst>
              </p:cNvPr>
              <p:cNvSpPr txBox="1">
                <a:spLocks noRot="1" noChangeAspect="1" noMove="1" noResize="1" noEditPoints="1" noAdjustHandles="1" noChangeArrowheads="1" noChangeShapeType="1" noTextEdit="1"/>
              </p:cNvSpPr>
              <p:nvPr/>
            </p:nvSpPr>
            <p:spPr>
              <a:xfrm>
                <a:off x="250959" y="3269128"/>
                <a:ext cx="2847254" cy="677108"/>
              </a:xfrm>
              <a:prstGeom prst="rect">
                <a:avLst/>
              </a:prstGeom>
              <a:blipFill>
                <a:blip r:embed="rId7"/>
                <a:stretch>
                  <a:fillRect l="-2141" t="-3604" r="-1499" b="-10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D96B4D5-6FD1-4B75-B98B-D12DF2F1159C}"/>
                  </a:ext>
                </a:extLst>
              </p:cNvPr>
              <p:cNvSpPr/>
              <p:nvPr/>
            </p:nvSpPr>
            <p:spPr>
              <a:xfrm>
                <a:off x="279216" y="5428142"/>
                <a:ext cx="7552944" cy="504818"/>
              </a:xfrm>
              <a:prstGeom prst="rect">
                <a:avLst/>
              </a:prstGeom>
            </p:spPr>
            <p:txBody>
              <a:bodyPr wrap="square">
                <a:spAutoFit/>
              </a:bodyPr>
              <a:lstStyle/>
              <a:p>
                <a14:m>
                  <m:oMath xmlns:m="http://schemas.openxmlformats.org/officeDocument/2006/math">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𝐷</m:t>
                        </m:r>
                      </m:e>
                      <m:sub>
                        <m:r>
                          <a:rPr lang="fr-FR" sz="1800" b="0" i="1">
                            <a:solidFill>
                              <a:schemeClr val="tx1"/>
                            </a:solidFill>
                            <a:latin typeface="Cambria Math" panose="02040503050406030204" pitchFamily="18" charset="0"/>
                          </a:rPr>
                          <m:t>𝑟𝑒𝑠</m:t>
                        </m:r>
                      </m:sub>
                    </m:sSub>
                    <m:r>
                      <a:rPr lang="fr-FR" sz="1800" b="0" i="1" smtClean="0">
                        <a:solidFill>
                          <a:schemeClr val="tx1"/>
                        </a:solidFill>
                        <a:latin typeface="Cambria Math" panose="02040503050406030204" pitchFamily="18" charset="0"/>
                      </a:rPr>
                      <m:t>=</m:t>
                    </m:r>
                    <m:d>
                      <m:dPr>
                        <m:ctrlPr>
                          <a:rPr lang="fr-FR" sz="1800" b="0" i="1" smtClean="0">
                            <a:solidFill>
                              <a:schemeClr val="tx1"/>
                            </a:solidFill>
                            <a:latin typeface="Cambria Math" panose="02040503050406030204" pitchFamily="18" charset="0"/>
                          </a:rPr>
                        </m:ctrlPr>
                      </m:dPr>
                      <m:e>
                        <m:m>
                          <m:mPr>
                            <m:mcs>
                              <m:mc>
                                <m:mcPr>
                                  <m:count m:val="3"/>
                                  <m:mcJc m:val="center"/>
                                </m:mcPr>
                              </m:mc>
                            </m:mcs>
                            <m:ctrlPr>
                              <a:rPr lang="fr-FR" sz="1800" b="0" i="1" smtClean="0">
                                <a:solidFill>
                                  <a:schemeClr val="tx1"/>
                                </a:solidFill>
                                <a:latin typeface="Cambria Math" panose="02040503050406030204" pitchFamily="18" charset="0"/>
                              </a:rPr>
                            </m:ctrlPr>
                          </m:mPr>
                          <m:mr>
                            <m:e>
                              <m:sSub>
                                <m:sSubPr>
                                  <m:ctrlPr>
                                    <a:rPr lang="fr-FR" sz="1800" i="1">
                                      <a:solidFill>
                                        <a:schemeClr val="tx1"/>
                                      </a:solidFill>
                                      <a:latin typeface="Cambria Math" panose="02040503050406030204" pitchFamily="18" charset="0"/>
                                    </a:rPr>
                                  </m:ctrlPr>
                                </m:sSubPr>
                                <m:e>
                                  <m:r>
                                    <a:rPr lang="fr-FR" sz="1800" i="1">
                                      <a:solidFill>
                                        <a:schemeClr val="tx1"/>
                                      </a:solidFill>
                                      <a:latin typeface="Cambria Math" panose="02040503050406030204" pitchFamily="18" charset="0"/>
                                    </a:rPr>
                                    <m:t>𝛿</m:t>
                                  </m:r>
                                  <m:r>
                                    <a:rPr lang="fr-FR" sz="1800" i="1">
                                      <a:solidFill>
                                        <a:schemeClr val="tx1"/>
                                      </a:solidFill>
                                      <a:latin typeface="Cambria Math" panose="02040503050406030204" pitchFamily="18" charset="0"/>
                                    </a:rPr>
                                    <m:t>𝐼</m:t>
                                  </m:r>
                                </m:e>
                                <m:sub>
                                  <m:r>
                                    <a:rPr lang="fr-FR" sz="1800" i="1">
                                      <a:solidFill>
                                        <a:schemeClr val="tx1"/>
                                      </a:solidFill>
                                      <a:latin typeface="Cambria Math" panose="02040503050406030204" pitchFamily="18" charset="0"/>
                                    </a:rPr>
                                    <m:t>𝑟𝑒𝑠</m:t>
                                  </m:r>
                                </m:sub>
                              </m:sSub>
                              <m:d>
                                <m:dPr>
                                  <m:ctrlPr>
                                    <a:rPr lang="fr-FR" sz="1800" b="0" i="1">
                                      <a:solidFill>
                                        <a:schemeClr val="tx1"/>
                                      </a:solidFill>
                                      <a:latin typeface="Cambria Math" panose="02040503050406030204" pitchFamily="18" charset="0"/>
                                    </a:rPr>
                                  </m:ctrlPr>
                                </m:dPr>
                                <m:e>
                                  <m:sSub>
                                    <m:sSubPr>
                                      <m:ctrlPr>
                                        <a:rPr lang="fr-FR" sz="1800" b="0" i="1">
                                          <a:solidFill>
                                            <a:schemeClr val="tx1"/>
                                          </a:solidFill>
                                          <a:latin typeface="Cambria Math" panose="02040503050406030204" pitchFamily="18" charset="0"/>
                                        </a:rPr>
                                      </m:ctrlPr>
                                    </m:sSubPr>
                                    <m:e>
                                      <m:r>
                                        <m:rPr>
                                          <m:sty m:val="p"/>
                                        </m:rPr>
                                        <a:rPr lang="fr-FR" sz="1800" b="0" i="0" smtClean="0">
                                          <a:solidFill>
                                            <a:schemeClr val="tx1"/>
                                          </a:solidFill>
                                          <a:latin typeface="Cambria Math" panose="02040503050406030204" pitchFamily="18" charset="0"/>
                                        </a:rPr>
                                        <m:t>Z</m:t>
                                      </m:r>
                                    </m:e>
                                    <m:sub>
                                      <m:r>
                                        <a:rPr lang="fr-FR" sz="1800" b="0" i="1" smtClean="0">
                                          <a:solidFill>
                                            <a:schemeClr val="tx1"/>
                                          </a:solidFill>
                                          <a:latin typeface="Cambria Math" panose="02040503050406030204" pitchFamily="18" charset="0"/>
                                        </a:rPr>
                                        <m:t>1</m:t>
                                      </m:r>
                                    </m:sub>
                                  </m:sSub>
                                </m:e>
                              </m:d>
                              <m:r>
                                <a:rPr lang="fr-FR" sz="1800" b="0" i="1" smtClean="0">
                                  <a:solidFill>
                                    <a:schemeClr val="tx1"/>
                                  </a:solidFill>
                                  <a:latin typeface="Cambria Math" panose="02040503050406030204" pitchFamily="18" charset="0"/>
                                </a:rPr>
                                <m:t>,</m:t>
                              </m:r>
                            </m:e>
                            <m:e>
                              <m:r>
                                <a:rPr lang="fr-FR" sz="1800" b="0" i="1" smtClean="0">
                                  <a:solidFill>
                                    <a:schemeClr val="tx1"/>
                                  </a:solidFill>
                                  <a:latin typeface="Cambria Math" panose="02040503050406030204" pitchFamily="18" charset="0"/>
                                </a:rPr>
                                <m:t>…</m:t>
                              </m:r>
                            </m:e>
                            <m:e>
                              <m:sSub>
                                <m:sSubPr>
                                  <m:ctrlPr>
                                    <a:rPr lang="fr-FR" sz="1800" i="1">
                                      <a:solidFill>
                                        <a:schemeClr val="tx1"/>
                                      </a:solidFill>
                                      <a:latin typeface="Cambria Math" panose="02040503050406030204" pitchFamily="18" charset="0"/>
                                    </a:rPr>
                                  </m:ctrlPr>
                                </m:sSubPr>
                                <m:e>
                                  <m:r>
                                    <a:rPr lang="fr-FR" sz="1800" i="1">
                                      <a:solidFill>
                                        <a:schemeClr val="tx1"/>
                                      </a:solidFill>
                                      <a:latin typeface="Cambria Math" panose="02040503050406030204" pitchFamily="18" charset="0"/>
                                    </a:rPr>
                                    <m:t>𝛿</m:t>
                                  </m:r>
                                  <m:r>
                                    <a:rPr lang="fr-FR" sz="1800" i="1">
                                      <a:solidFill>
                                        <a:schemeClr val="tx1"/>
                                      </a:solidFill>
                                      <a:latin typeface="Cambria Math" panose="02040503050406030204" pitchFamily="18" charset="0"/>
                                    </a:rPr>
                                    <m:t>𝐼</m:t>
                                  </m:r>
                                </m:e>
                                <m:sub>
                                  <m:r>
                                    <a:rPr lang="fr-FR" sz="1800" i="1">
                                      <a:solidFill>
                                        <a:schemeClr val="tx1"/>
                                      </a:solidFill>
                                      <a:latin typeface="Cambria Math" panose="02040503050406030204" pitchFamily="18" charset="0"/>
                                    </a:rPr>
                                    <m:t>𝑟𝑒𝑠</m:t>
                                  </m:r>
                                </m:sub>
                              </m:sSub>
                              <m:r>
                                <a:rPr lang="fr-FR" sz="1800">
                                  <a:solidFill>
                                    <a:schemeClr val="tx1"/>
                                  </a:solidFill>
                                  <a:latin typeface="Cambria Math" panose="02040503050406030204" pitchFamily="18" charset="0"/>
                                </a:rPr>
                                <m:t>(</m:t>
                              </m:r>
                              <m:sSub>
                                <m:sSubPr>
                                  <m:ctrlPr>
                                    <a:rPr lang="fr-FR" sz="1800" b="0" i="1">
                                      <a:solidFill>
                                        <a:schemeClr val="tx1"/>
                                      </a:solidFill>
                                      <a:latin typeface="Cambria Math" panose="02040503050406030204" pitchFamily="18" charset="0"/>
                                    </a:rPr>
                                  </m:ctrlPr>
                                </m:sSubPr>
                                <m:e>
                                  <m:r>
                                    <m:rPr>
                                      <m:sty m:val="p"/>
                                    </m:rPr>
                                    <a:rPr lang="fr-FR" sz="1800" b="0" i="0" smtClean="0">
                                      <a:solidFill>
                                        <a:schemeClr val="tx1"/>
                                      </a:solidFill>
                                      <a:latin typeface="Cambria Math" panose="02040503050406030204" pitchFamily="18" charset="0"/>
                                    </a:rPr>
                                    <m:t>Z</m:t>
                                  </m:r>
                                </m:e>
                                <m:sub>
                                  <m:r>
                                    <a:rPr lang="fr-FR" sz="1800" b="0" i="1" smtClean="0">
                                      <a:solidFill>
                                        <a:schemeClr val="tx1"/>
                                      </a:solidFill>
                                      <a:latin typeface="Cambria Math" panose="02040503050406030204" pitchFamily="18" charset="0"/>
                                    </a:rPr>
                                    <m:t>𝑁</m:t>
                                  </m:r>
                                </m:sub>
                              </m:sSub>
                              <m:r>
                                <a:rPr lang="fr-FR" sz="1800">
                                  <a:solidFill>
                                    <a:schemeClr val="tx1"/>
                                  </a:solidFill>
                                  <a:latin typeface="Cambria Math" panose="02040503050406030204" pitchFamily="18" charset="0"/>
                                </a:rPr>
                                <m:t>)</m:t>
                              </m:r>
                            </m:e>
                          </m:mr>
                        </m:m>
                      </m:e>
                    </m:d>
                  </m:oMath>
                </a14:m>
                <a:r>
                  <a:rPr lang="fr-FR" sz="1800" b="0" dirty="0">
                    <a:solidFill>
                      <a:schemeClr val="tx1"/>
                    </a:solidFill>
                    <a:latin typeface="+mj-lt"/>
                  </a:rPr>
                  <a:t> with </a:t>
                </a:r>
                <a14:m>
                  <m:oMath xmlns:m="http://schemas.openxmlformats.org/officeDocument/2006/math">
                    <m:sSub>
                      <m:sSubPr>
                        <m:ctrlPr>
                          <a:rPr lang="fr-FR" sz="1800" i="1" smtClean="0">
                            <a:solidFill>
                              <a:schemeClr val="tx1"/>
                            </a:solidFill>
                            <a:latin typeface="Cambria Math" panose="02040503050406030204" pitchFamily="18" charset="0"/>
                          </a:rPr>
                        </m:ctrlPr>
                      </m:sSubPr>
                      <m:e>
                        <m:r>
                          <a:rPr lang="fr-FR" sz="1800" i="1">
                            <a:solidFill>
                              <a:schemeClr val="tx1"/>
                            </a:solidFill>
                            <a:latin typeface="Cambria Math" panose="02040503050406030204" pitchFamily="18" charset="0"/>
                          </a:rPr>
                          <m:t>𝛿</m:t>
                        </m:r>
                        <m:r>
                          <a:rPr lang="fr-FR" sz="1800" i="1">
                            <a:solidFill>
                              <a:schemeClr val="tx1"/>
                            </a:solidFill>
                            <a:latin typeface="Cambria Math" panose="02040503050406030204" pitchFamily="18" charset="0"/>
                          </a:rPr>
                          <m:t>𝐼</m:t>
                        </m:r>
                      </m:e>
                      <m:sub>
                        <m:r>
                          <a:rPr lang="fr-FR" sz="1800" i="1">
                            <a:solidFill>
                              <a:schemeClr val="tx1"/>
                            </a:solidFill>
                            <a:latin typeface="Cambria Math" panose="02040503050406030204" pitchFamily="18" charset="0"/>
                          </a:rPr>
                          <m:t>𝑟𝑒𝑠</m:t>
                        </m:r>
                      </m:sub>
                    </m:sSub>
                    <m:r>
                      <a:rPr lang="fr-FR" sz="1800">
                        <a:solidFill>
                          <a:schemeClr val="tx1"/>
                        </a:solidFill>
                        <a:latin typeface="Cambria Math" panose="02040503050406030204" pitchFamily="18" charset="0"/>
                      </a:rPr>
                      <m:t>(</m:t>
                    </m:r>
                    <m:sSub>
                      <m:sSubPr>
                        <m:ctrlPr>
                          <a:rPr lang="fr-FR" sz="1800" b="0" i="1">
                            <a:solidFill>
                              <a:schemeClr val="tx1"/>
                            </a:solidFill>
                            <a:latin typeface="Cambria Math" panose="02040503050406030204" pitchFamily="18" charset="0"/>
                          </a:rPr>
                        </m:ctrlPr>
                      </m:sSubPr>
                      <m:e>
                        <m:r>
                          <m:rPr>
                            <m:sty m:val="p"/>
                          </m:rPr>
                          <a:rPr lang="fr-FR" sz="1800" b="0" i="0" smtClean="0">
                            <a:solidFill>
                              <a:schemeClr val="tx1"/>
                            </a:solidFill>
                            <a:latin typeface="Cambria Math" panose="02040503050406030204" pitchFamily="18" charset="0"/>
                          </a:rPr>
                          <m:t>Z</m:t>
                        </m:r>
                      </m:e>
                      <m:sub>
                        <m:r>
                          <a:rPr lang="fr-FR" sz="1800" b="0" i="1">
                            <a:solidFill>
                              <a:schemeClr val="tx1"/>
                            </a:solidFill>
                            <a:latin typeface="Cambria Math" panose="02040503050406030204" pitchFamily="18" charset="0"/>
                          </a:rPr>
                          <m:t>𝑖</m:t>
                        </m:r>
                      </m:sub>
                    </m:sSub>
                    <m:r>
                      <a:rPr lang="fr-FR" sz="1800">
                        <a:solidFill>
                          <a:schemeClr val="tx1"/>
                        </a:solidFill>
                        <a:latin typeface="Cambria Math" panose="02040503050406030204" pitchFamily="18" charset="0"/>
                      </a:rPr>
                      <m:t>)=</m:t>
                    </m:r>
                    <m:f>
                      <m:fPr>
                        <m:ctrlPr>
                          <a:rPr lang="fr-FR" sz="1800" i="1">
                            <a:solidFill>
                              <a:schemeClr val="tx1"/>
                            </a:solidFill>
                            <a:latin typeface="Cambria Math" panose="02040503050406030204" pitchFamily="18" charset="0"/>
                          </a:rPr>
                        </m:ctrlPr>
                      </m:fPr>
                      <m:num>
                        <m:r>
                          <a:rPr lang="fr-FR" sz="1800">
                            <a:solidFill>
                              <a:schemeClr val="tx1"/>
                            </a:solidFill>
                            <a:latin typeface="Cambria Math" panose="02040503050406030204" pitchFamily="18" charset="0"/>
                          </a:rPr>
                          <m:t>∆</m:t>
                        </m:r>
                        <m:r>
                          <a:rPr lang="fr-FR" sz="1800" i="1">
                            <a:solidFill>
                              <a:schemeClr val="tx1"/>
                            </a:solidFill>
                            <a:latin typeface="Cambria Math" panose="02040503050406030204" pitchFamily="18" charset="0"/>
                          </a:rPr>
                          <m:t>𝐼</m:t>
                        </m:r>
                        <m:d>
                          <m:dPr>
                            <m:ctrlPr>
                              <a:rPr lang="fr-FR" sz="1800" i="1">
                                <a:solidFill>
                                  <a:schemeClr val="tx1"/>
                                </a:solidFill>
                                <a:latin typeface="Cambria Math" panose="02040503050406030204" pitchFamily="18" charset="0"/>
                              </a:rPr>
                            </m:ctrlPr>
                          </m:dPr>
                          <m:e>
                            <m:sSub>
                              <m:sSubPr>
                                <m:ctrlPr>
                                  <a:rPr lang="fr-FR" sz="1800" i="1">
                                    <a:solidFill>
                                      <a:schemeClr val="tx1"/>
                                    </a:solidFill>
                                    <a:latin typeface="Cambria Math" panose="02040503050406030204" pitchFamily="18" charset="0"/>
                                  </a:rPr>
                                </m:ctrlPr>
                              </m:sSubPr>
                              <m:e>
                                <m:r>
                                  <m:rPr>
                                    <m:sty m:val="p"/>
                                  </m:rPr>
                                  <a:rPr lang="fr-FR" sz="1800">
                                    <a:solidFill>
                                      <a:schemeClr val="tx1"/>
                                    </a:solidFill>
                                    <a:latin typeface="Cambria Math" panose="02040503050406030204" pitchFamily="18" charset="0"/>
                                  </a:rPr>
                                  <m:t>Φ</m:t>
                                </m:r>
                              </m:e>
                              <m:sub>
                                <m:r>
                                  <a:rPr lang="fr-FR" sz="1800" i="1">
                                    <a:solidFill>
                                      <a:schemeClr val="tx1"/>
                                    </a:solidFill>
                                    <a:latin typeface="Cambria Math" panose="02040503050406030204" pitchFamily="18" charset="0"/>
                                  </a:rPr>
                                  <m:t>𝑟𝑒𝑠</m:t>
                                </m:r>
                              </m:sub>
                            </m:sSub>
                            <m:r>
                              <a:rPr lang="fr-FR" sz="1800">
                                <a:solidFill>
                                  <a:schemeClr val="tx1"/>
                                </a:solidFill>
                                <a:latin typeface="Cambria Math" panose="02040503050406030204" pitchFamily="18" charset="0"/>
                              </a:rPr>
                              <m:t>+</m:t>
                            </m:r>
                            <m:sSub>
                              <m:sSubPr>
                                <m:ctrlPr>
                                  <a:rPr lang="fr-FR" sz="1800" i="1">
                                    <a:solidFill>
                                      <a:schemeClr val="tx1"/>
                                    </a:solidFill>
                                    <a:latin typeface="Cambria Math" panose="02040503050406030204" pitchFamily="18" charset="0"/>
                                  </a:rPr>
                                </m:ctrlPr>
                              </m:sSubPr>
                              <m:e>
                                <m:r>
                                  <a:rPr lang="fr-FR" sz="1800" i="1">
                                    <a:solidFill>
                                      <a:schemeClr val="tx1"/>
                                    </a:solidFill>
                                    <a:latin typeface="Cambria Math" panose="02040503050406030204" pitchFamily="18" charset="0"/>
                                  </a:rPr>
                                  <m:t>𝜖</m:t>
                                </m:r>
                                <m:r>
                                  <m:rPr>
                                    <m:sty m:val="p"/>
                                  </m:rPr>
                                  <a:rPr lang="fr-FR" sz="1800" b="0" i="0" smtClean="0">
                                    <a:solidFill>
                                      <a:schemeClr val="tx1"/>
                                    </a:solidFill>
                                    <a:latin typeface="Cambria Math" panose="02040503050406030204" pitchFamily="18" charset="0"/>
                                  </a:rPr>
                                  <m:t>Z</m:t>
                                </m:r>
                              </m:e>
                              <m:sub>
                                <m:r>
                                  <a:rPr lang="fr-FR" sz="1800" i="1">
                                    <a:solidFill>
                                      <a:schemeClr val="tx1"/>
                                    </a:solidFill>
                                    <a:latin typeface="Cambria Math" panose="02040503050406030204" pitchFamily="18" charset="0"/>
                                  </a:rPr>
                                  <m:t>𝑖</m:t>
                                </m:r>
                              </m:sub>
                            </m:sSub>
                          </m:e>
                        </m:d>
                        <m:r>
                          <a:rPr lang="fr-FR" sz="1800">
                            <a:solidFill>
                              <a:schemeClr val="tx1"/>
                            </a:solidFill>
                            <a:latin typeface="Cambria Math" panose="02040503050406030204" pitchFamily="18" charset="0"/>
                          </a:rPr>
                          <m:t>−∆</m:t>
                        </m:r>
                        <m:r>
                          <a:rPr lang="fr-FR" sz="1800" i="1">
                            <a:solidFill>
                              <a:schemeClr val="tx1"/>
                            </a:solidFill>
                            <a:latin typeface="Cambria Math" panose="02040503050406030204" pitchFamily="18" charset="0"/>
                          </a:rPr>
                          <m:t>𝐼</m:t>
                        </m:r>
                        <m:d>
                          <m:dPr>
                            <m:ctrlPr>
                              <a:rPr lang="fr-FR" sz="1800" i="1">
                                <a:solidFill>
                                  <a:schemeClr val="tx1"/>
                                </a:solidFill>
                                <a:latin typeface="Cambria Math" panose="02040503050406030204" pitchFamily="18" charset="0"/>
                              </a:rPr>
                            </m:ctrlPr>
                          </m:dPr>
                          <m:e>
                            <m:sSub>
                              <m:sSubPr>
                                <m:ctrlPr>
                                  <a:rPr lang="fr-FR" sz="1800" i="1">
                                    <a:solidFill>
                                      <a:schemeClr val="tx1"/>
                                    </a:solidFill>
                                    <a:latin typeface="Cambria Math" panose="02040503050406030204" pitchFamily="18" charset="0"/>
                                  </a:rPr>
                                </m:ctrlPr>
                              </m:sSubPr>
                              <m:e>
                                <m:r>
                                  <m:rPr>
                                    <m:sty m:val="p"/>
                                  </m:rPr>
                                  <a:rPr lang="fr-FR" sz="1800">
                                    <a:solidFill>
                                      <a:schemeClr val="tx1"/>
                                    </a:solidFill>
                                    <a:latin typeface="Cambria Math" panose="02040503050406030204" pitchFamily="18" charset="0"/>
                                  </a:rPr>
                                  <m:t>Φ</m:t>
                                </m:r>
                              </m:e>
                              <m:sub>
                                <m:r>
                                  <a:rPr lang="fr-FR" sz="1800" i="1">
                                    <a:solidFill>
                                      <a:schemeClr val="tx1"/>
                                    </a:solidFill>
                                    <a:latin typeface="Cambria Math" panose="02040503050406030204" pitchFamily="18" charset="0"/>
                                  </a:rPr>
                                  <m:t>𝑟𝑒𝑠</m:t>
                                </m:r>
                              </m:sub>
                            </m:sSub>
                            <m:r>
                              <a:rPr lang="fr-FR" sz="1800">
                                <a:solidFill>
                                  <a:schemeClr val="tx1"/>
                                </a:solidFill>
                                <a:latin typeface="Cambria Math" panose="02040503050406030204" pitchFamily="18" charset="0"/>
                              </a:rPr>
                              <m:t>−</m:t>
                            </m:r>
                            <m:sSub>
                              <m:sSubPr>
                                <m:ctrlPr>
                                  <a:rPr lang="fr-FR" sz="1800" i="1">
                                    <a:solidFill>
                                      <a:schemeClr val="tx1"/>
                                    </a:solidFill>
                                    <a:latin typeface="Cambria Math" panose="02040503050406030204" pitchFamily="18" charset="0"/>
                                  </a:rPr>
                                </m:ctrlPr>
                              </m:sSubPr>
                              <m:e>
                                <m:r>
                                  <a:rPr lang="fr-FR" sz="1800" i="1">
                                    <a:solidFill>
                                      <a:schemeClr val="tx1"/>
                                    </a:solidFill>
                                    <a:latin typeface="Cambria Math" panose="02040503050406030204" pitchFamily="18" charset="0"/>
                                  </a:rPr>
                                  <m:t>𝜖</m:t>
                                </m:r>
                                <m:r>
                                  <m:rPr>
                                    <m:sty m:val="p"/>
                                  </m:rPr>
                                  <a:rPr lang="fr-FR" sz="1800" b="0" i="0" smtClean="0">
                                    <a:solidFill>
                                      <a:schemeClr val="tx1"/>
                                    </a:solidFill>
                                    <a:latin typeface="Cambria Math" panose="02040503050406030204" pitchFamily="18" charset="0"/>
                                  </a:rPr>
                                  <m:t>Z</m:t>
                                </m:r>
                              </m:e>
                              <m:sub>
                                <m:r>
                                  <a:rPr lang="fr-FR" sz="1800" i="1">
                                    <a:solidFill>
                                      <a:schemeClr val="tx1"/>
                                    </a:solidFill>
                                    <a:latin typeface="Cambria Math" panose="02040503050406030204" pitchFamily="18" charset="0"/>
                                  </a:rPr>
                                  <m:t>𝑖</m:t>
                                </m:r>
                              </m:sub>
                            </m:sSub>
                          </m:e>
                        </m:d>
                      </m:num>
                      <m:den>
                        <m:r>
                          <a:rPr lang="fr-FR" sz="1800">
                            <a:solidFill>
                              <a:schemeClr val="tx1"/>
                            </a:solidFill>
                            <a:latin typeface="Cambria Math" panose="02040503050406030204" pitchFamily="18" charset="0"/>
                          </a:rPr>
                          <m:t>2</m:t>
                        </m:r>
                        <m:r>
                          <a:rPr lang="fr-FR" sz="1800" i="1">
                            <a:solidFill>
                              <a:schemeClr val="tx1"/>
                            </a:solidFill>
                            <a:latin typeface="Cambria Math" panose="02040503050406030204" pitchFamily="18" charset="0"/>
                          </a:rPr>
                          <m:t>𝜖</m:t>
                        </m:r>
                      </m:den>
                    </m:f>
                  </m:oMath>
                </a14:m>
                <a:endParaRPr lang="fr-FR" sz="1800" dirty="0"/>
              </a:p>
            </p:txBody>
          </p:sp>
        </mc:Choice>
        <mc:Fallback xmlns="">
          <p:sp>
            <p:nvSpPr>
              <p:cNvPr id="49" name="Rectangle 48">
                <a:extLst>
                  <a:ext uri="{FF2B5EF4-FFF2-40B4-BE49-F238E27FC236}">
                    <a16:creationId xmlns:a16="http://schemas.microsoft.com/office/drawing/2014/main" id="{6D96B4D5-6FD1-4B75-B98B-D12DF2F1159C}"/>
                  </a:ext>
                </a:extLst>
              </p:cNvPr>
              <p:cNvSpPr>
                <a:spLocks noRot="1" noChangeAspect="1" noMove="1" noResize="1" noEditPoints="1" noAdjustHandles="1" noChangeArrowheads="1" noChangeShapeType="1" noTextEdit="1"/>
              </p:cNvSpPr>
              <p:nvPr/>
            </p:nvSpPr>
            <p:spPr>
              <a:xfrm>
                <a:off x="279216" y="5428142"/>
                <a:ext cx="7552944" cy="504818"/>
              </a:xfrm>
              <a:prstGeom prst="rect">
                <a:avLst/>
              </a:prstGeom>
              <a:blipFill>
                <a:blip r:embed="rId8"/>
                <a:stretch>
                  <a:fillRect b="-6024"/>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A0BFC76C-6920-4E3C-AE45-3E1F2B7839CA}"/>
              </a:ext>
            </a:extLst>
          </p:cNvPr>
          <p:cNvSpPr txBox="1"/>
          <p:nvPr/>
        </p:nvSpPr>
        <p:spPr>
          <a:xfrm>
            <a:off x="7684173" y="982014"/>
            <a:ext cx="4005472" cy="400110"/>
          </a:xfrm>
          <a:prstGeom prst="rect">
            <a:avLst/>
          </a:prstGeom>
          <a:noFill/>
        </p:spPr>
        <p:txBody>
          <a:bodyPr wrap="square" rtlCol="0">
            <a:spAutoFit/>
          </a:bodyPr>
          <a:lstStyle/>
          <a:p>
            <a:pPr algn="ctr"/>
            <a:r>
              <a:rPr lang="fr-FR" sz="2000" b="0" dirty="0" err="1">
                <a:solidFill>
                  <a:schemeClr val="tx1"/>
                </a:solidFill>
              </a:rPr>
              <a:t>Intensity</a:t>
            </a:r>
            <a:r>
              <a:rPr lang="fr-FR" sz="2000" b="0" dirty="0">
                <a:solidFill>
                  <a:schemeClr val="tx1"/>
                </a:solidFill>
              </a:rPr>
              <a:t> </a:t>
            </a:r>
            <a:r>
              <a:rPr lang="fr-FR" sz="2000" b="0" dirty="0" err="1">
                <a:solidFill>
                  <a:schemeClr val="tx1"/>
                </a:solidFill>
              </a:rPr>
              <a:t>response</a:t>
            </a:r>
            <a:r>
              <a:rPr lang="fr-FR" sz="2000" b="0" dirty="0">
                <a:solidFill>
                  <a:schemeClr val="tx1"/>
                </a:solidFill>
              </a:rPr>
              <a:t> of one pixel</a:t>
            </a:r>
          </a:p>
        </p:txBody>
      </p:sp>
    </p:spTree>
    <p:extLst>
      <p:ext uri="{BB962C8B-B14F-4D97-AF65-F5344CB8AC3E}">
        <p14:creationId xmlns:p14="http://schemas.microsoft.com/office/powerpoint/2010/main" val="358352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BCE28-860A-4A2D-B69F-31EAF61BC730}"/>
              </a:ext>
            </a:extLst>
          </p:cNvPr>
          <p:cNvSpPr>
            <a:spLocks noGrp="1"/>
          </p:cNvSpPr>
          <p:nvPr>
            <p:ph type="title"/>
          </p:nvPr>
        </p:nvSpPr>
        <p:spPr/>
        <p:txBody>
          <a:bodyPr/>
          <a:lstStyle/>
          <a:p>
            <a:r>
              <a:rPr lang="fr-FR" dirty="0"/>
              <a:t>Optical gains computation</a:t>
            </a:r>
          </a:p>
        </p:txBody>
      </p:sp>
      <p:sp>
        <p:nvSpPr>
          <p:cNvPr id="4" name="Espace réservé du numéro de diapositive 3">
            <a:extLst>
              <a:ext uri="{FF2B5EF4-FFF2-40B4-BE49-F238E27FC236}">
                <a16:creationId xmlns:a16="http://schemas.microsoft.com/office/drawing/2014/main" id="{BCCB17E5-07CB-4503-B6A5-5A3405C24886}"/>
              </a:ext>
            </a:extLst>
          </p:cNvPr>
          <p:cNvSpPr>
            <a:spLocks noGrp="1"/>
          </p:cNvSpPr>
          <p:nvPr>
            <p:ph type="sldNum" sz="quarter" idx="10"/>
          </p:nvPr>
        </p:nvSpPr>
        <p:spPr/>
        <p:txBody>
          <a:bodyPr/>
          <a:lstStyle/>
          <a:p>
            <a:pPr>
              <a:defRPr/>
            </a:pPr>
            <a:fld id="{1EEDFC2C-F9B9-0445-A511-DA4552EF3EEB}" type="slidenum">
              <a:rPr lang="fr-FR" smtClean="0"/>
              <a:pPr>
                <a:defRPr/>
              </a:pPr>
              <a:t>7</a:t>
            </a:fld>
            <a:endParaRPr lang="fr-FR"/>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11BBBA92-6501-4E5A-8A9C-6413C264EBAC}"/>
                  </a:ext>
                </a:extLst>
              </p:cNvPr>
              <p:cNvSpPr txBox="1"/>
              <p:nvPr/>
            </p:nvSpPr>
            <p:spPr>
              <a:xfrm>
                <a:off x="119336" y="855296"/>
                <a:ext cx="4865114" cy="1532792"/>
              </a:xfrm>
              <a:prstGeom prst="rect">
                <a:avLst/>
              </a:prstGeom>
              <a:noFill/>
            </p:spPr>
            <p:txBody>
              <a:bodyPr wrap="square" rtlCol="0">
                <a:spAutoFit/>
              </a:bodyPr>
              <a:lstStyle/>
              <a:p>
                <a:r>
                  <a:rPr lang="fr-FR" sz="2000" dirty="0"/>
                  <a:t>Matrix </a:t>
                </a:r>
                <a:r>
                  <a:rPr lang="fr-FR" sz="2000" dirty="0" err="1"/>
                  <a:t>formalism</a:t>
                </a:r>
                <a:r>
                  <a:rPr lang="fr-FR" sz="2000" dirty="0"/>
                  <a:t> : </a:t>
                </a:r>
              </a:p>
              <a:p>
                <a:pPr marL="285750" indent="-285750">
                  <a:buFont typeface="Arial" panose="020B0604020202020204" pitchFamily="34" charset="0"/>
                  <a:buChar char="•"/>
                </a:pPr>
                <a:r>
                  <a:rPr lang="fr-FR" sz="1800" b="0" dirty="0">
                    <a:solidFill>
                      <a:schemeClr val="tx1"/>
                    </a:solidFill>
                  </a:rPr>
                  <a:t>Calibration matrix </a:t>
                </a:r>
                <a14:m>
                  <m:oMath xmlns:m="http://schemas.openxmlformats.org/officeDocument/2006/math">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𝐷</m:t>
                        </m:r>
                      </m:e>
                      <m:sub>
                        <m:r>
                          <a:rPr lang="fr-FR" sz="1800" b="0" i="1">
                            <a:solidFill>
                              <a:schemeClr val="tx1"/>
                            </a:solidFill>
                            <a:latin typeface="Cambria Math" panose="02040503050406030204" pitchFamily="18" charset="0"/>
                          </a:rPr>
                          <m:t>𝑐</m:t>
                        </m:r>
                      </m:sub>
                    </m:sSub>
                    <m:r>
                      <a:rPr lang="fr-FR" sz="1800" b="0">
                        <a:solidFill>
                          <a:schemeClr val="tx1"/>
                        </a:solidFill>
                        <a:latin typeface="Cambria Math" panose="02040503050406030204" pitchFamily="18" charset="0"/>
                      </a:rPr>
                      <m:t> </m:t>
                    </m:r>
                  </m:oMath>
                </a14:m>
                <a:endParaRPr lang="fr-FR" sz="1800" b="0" dirty="0">
                  <a:solidFill>
                    <a:schemeClr val="tx1"/>
                  </a:solidFill>
                </a:endParaRPr>
              </a:p>
              <a:p>
                <a:pPr marL="285750" indent="-285750">
                  <a:buFont typeface="Arial" panose="020B0604020202020204" pitchFamily="34" charset="0"/>
                  <a:buChar char="•"/>
                </a:pPr>
                <a:r>
                  <a:rPr lang="fr-FR" sz="1800" b="0" dirty="0">
                    <a:solidFill>
                      <a:schemeClr val="tx1"/>
                    </a:solidFill>
                  </a:rPr>
                  <a:t>In </a:t>
                </a:r>
                <a:r>
                  <a:rPr lang="fr-FR" sz="1800" b="0" dirty="0" err="1">
                    <a:solidFill>
                      <a:schemeClr val="tx1"/>
                    </a:solidFill>
                  </a:rPr>
                  <a:t>presence</a:t>
                </a:r>
                <a:r>
                  <a:rPr lang="fr-FR" sz="1800" b="0" dirty="0">
                    <a:solidFill>
                      <a:schemeClr val="tx1"/>
                    </a:solidFill>
                  </a:rPr>
                  <a:t> of phase </a:t>
                </a:r>
                <a:r>
                  <a:rPr lang="fr-FR" sz="1800" b="0" dirty="0" err="1">
                    <a:solidFill>
                      <a:schemeClr val="tx1"/>
                    </a:solidFill>
                  </a:rPr>
                  <a:t>residuals</a:t>
                </a:r>
                <a:r>
                  <a:rPr lang="fr-FR" sz="1800" b="0" dirty="0">
                    <a:solidFill>
                      <a:schemeClr val="tx1"/>
                    </a:solidFill>
                  </a:rPr>
                  <a:t> </a:t>
                </a:r>
                <a14:m>
                  <m:oMath xmlns:m="http://schemas.openxmlformats.org/officeDocument/2006/math">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𝐷</m:t>
                        </m:r>
                      </m:e>
                      <m:sub>
                        <m:r>
                          <a:rPr lang="fr-FR" sz="1800" b="0" i="1" smtClean="0">
                            <a:solidFill>
                              <a:schemeClr val="tx1"/>
                            </a:solidFill>
                            <a:latin typeface="Cambria Math" panose="02040503050406030204" pitchFamily="18" charset="0"/>
                          </a:rPr>
                          <m:t>𝑟𝑒𝑠</m:t>
                        </m:r>
                      </m:sub>
                    </m:sSub>
                  </m:oMath>
                </a14:m>
                <a:endParaRPr lang="fr-FR" sz="1800" dirty="0">
                  <a:solidFill>
                    <a:schemeClr val="tx1"/>
                  </a:solidFill>
                </a:endParaRPr>
              </a:p>
              <a:p>
                <a:endParaRPr lang="fr-FR" sz="1800" b="0" dirty="0">
                  <a:solidFill>
                    <a:schemeClr val="tx1"/>
                  </a:solidFill>
                </a:endParaRPr>
              </a:p>
              <a:p>
                <a:r>
                  <a:rPr lang="fr-FR" sz="1800" b="0" dirty="0" err="1">
                    <a:solidFill>
                      <a:schemeClr val="tx1"/>
                    </a:solidFill>
                  </a:rPr>
                  <a:t>Hypothesis</a:t>
                </a:r>
                <a:r>
                  <a:rPr lang="fr-FR" sz="1800" b="0" dirty="0">
                    <a:solidFill>
                      <a:schemeClr val="tx1"/>
                    </a:solidFill>
                  </a:rPr>
                  <a:t> : </a:t>
                </a:r>
                <a14:m>
                  <m:oMath xmlns:m="http://schemas.openxmlformats.org/officeDocument/2006/math">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𝐷</m:t>
                        </m:r>
                      </m:e>
                      <m:sub>
                        <m:r>
                          <a:rPr lang="fr-FR" sz="1800" b="0" i="1">
                            <a:solidFill>
                              <a:schemeClr val="tx1"/>
                            </a:solidFill>
                            <a:latin typeface="Cambria Math" panose="02040503050406030204" pitchFamily="18" charset="0"/>
                          </a:rPr>
                          <m:t>𝑟𝑒𝑠</m:t>
                        </m:r>
                      </m:sub>
                    </m:sSub>
                    <m:r>
                      <a:rPr lang="fr-FR" sz="1800" b="0" i="1">
                        <a:solidFill>
                          <a:schemeClr val="tx1"/>
                        </a:solidFill>
                        <a:latin typeface="Cambria Math" panose="02040503050406030204" pitchFamily="18" charset="0"/>
                      </a:rPr>
                      <m:t>=</m:t>
                    </m:r>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𝐷</m:t>
                        </m:r>
                      </m:e>
                      <m:sub>
                        <m:r>
                          <a:rPr lang="fr-FR" sz="1800" b="0" i="1">
                            <a:solidFill>
                              <a:schemeClr val="tx1"/>
                            </a:solidFill>
                            <a:latin typeface="Cambria Math" panose="02040503050406030204" pitchFamily="18" charset="0"/>
                          </a:rPr>
                          <m:t>𝑐</m:t>
                        </m:r>
                      </m:sub>
                    </m:sSub>
                    <m:sSub>
                      <m:sSubPr>
                        <m:ctrlPr>
                          <a:rPr lang="fr-FR" sz="1800" i="1">
                            <a:solidFill>
                              <a:schemeClr val="tx1"/>
                            </a:solidFill>
                            <a:latin typeface="Cambria Math" panose="02040503050406030204" pitchFamily="18" charset="0"/>
                          </a:rPr>
                        </m:ctrlPr>
                      </m:sSubPr>
                      <m:e>
                        <m:r>
                          <a:rPr lang="fr-FR" sz="1800" i="1">
                            <a:solidFill>
                              <a:schemeClr val="tx1"/>
                            </a:solidFill>
                            <a:latin typeface="Cambria Math" panose="02040503050406030204" pitchFamily="18" charset="0"/>
                          </a:rPr>
                          <m:t>𝑇</m:t>
                        </m:r>
                      </m:e>
                      <m:sub>
                        <m:r>
                          <a:rPr lang="fr-FR" sz="1800" i="1">
                            <a:solidFill>
                              <a:schemeClr val="tx1"/>
                            </a:solidFill>
                            <a:latin typeface="Cambria Math" panose="02040503050406030204" pitchFamily="18" charset="0"/>
                          </a:rPr>
                          <m:t>𝜑</m:t>
                        </m:r>
                      </m:sub>
                    </m:sSub>
                  </m:oMath>
                </a14:m>
                <a:endParaRPr lang="fr-FR" sz="1800" b="0" dirty="0">
                  <a:solidFill>
                    <a:schemeClr val="tx1"/>
                  </a:solidFill>
                </a:endParaRPr>
              </a:p>
            </p:txBody>
          </p:sp>
        </mc:Choice>
        <mc:Fallback>
          <p:sp>
            <p:nvSpPr>
              <p:cNvPr id="10" name="ZoneTexte 9">
                <a:extLst>
                  <a:ext uri="{FF2B5EF4-FFF2-40B4-BE49-F238E27FC236}">
                    <a16:creationId xmlns:a16="http://schemas.microsoft.com/office/drawing/2014/main" id="{11BBBA92-6501-4E5A-8A9C-6413C264EBAC}"/>
                  </a:ext>
                </a:extLst>
              </p:cNvPr>
              <p:cNvSpPr txBox="1">
                <a:spLocks noRot="1" noChangeAspect="1" noMove="1" noResize="1" noEditPoints="1" noAdjustHandles="1" noChangeArrowheads="1" noChangeShapeType="1" noTextEdit="1"/>
              </p:cNvSpPr>
              <p:nvPr/>
            </p:nvSpPr>
            <p:spPr>
              <a:xfrm>
                <a:off x="119336" y="855296"/>
                <a:ext cx="4865114" cy="1532792"/>
              </a:xfrm>
              <a:prstGeom prst="rect">
                <a:avLst/>
              </a:prstGeom>
              <a:blipFill>
                <a:blip r:embed="rId3"/>
                <a:stretch>
                  <a:fillRect l="-1378" t="-1587" b="-35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EA85F394-6C79-4680-8FD1-6DEF218E84B1}"/>
                  </a:ext>
                </a:extLst>
              </p:cNvPr>
              <p:cNvSpPr txBox="1"/>
              <p:nvPr/>
            </p:nvSpPr>
            <p:spPr>
              <a:xfrm>
                <a:off x="115576" y="2806431"/>
                <a:ext cx="4601644" cy="2652649"/>
              </a:xfrm>
              <a:prstGeom prst="rect">
                <a:avLst/>
              </a:prstGeom>
              <a:noFill/>
            </p:spPr>
            <p:txBody>
              <a:bodyPr wrap="none" rtlCol="0">
                <a:spAutoFit/>
              </a:bodyPr>
              <a:lstStyle/>
              <a:p>
                <a:r>
                  <a:rPr lang="fr-FR" sz="2000" dirty="0"/>
                  <a:t>Impulse </a:t>
                </a:r>
                <a:r>
                  <a:rPr lang="fr-FR" sz="2000" dirty="0" err="1"/>
                  <a:t>response</a:t>
                </a:r>
                <a:r>
                  <a:rPr lang="fr-FR" sz="2000" dirty="0"/>
                  <a:t> </a:t>
                </a:r>
                <a:r>
                  <a:rPr lang="fr-FR" sz="2000" dirty="0" err="1"/>
                  <a:t>approach</a:t>
                </a:r>
                <a:r>
                  <a:rPr lang="fr-FR" sz="2000" dirty="0"/>
                  <a:t> :</a:t>
                </a:r>
              </a:p>
              <a:p>
                <a:pPr marL="342900" indent="-342900">
                  <a:buFont typeface="Arial" panose="020B0604020202020204" pitchFamily="34" charset="0"/>
                  <a:buChar char="•"/>
                </a:pPr>
                <a:r>
                  <a:rPr lang="fr-FR" sz="1800" b="0" dirty="0">
                    <a:solidFill>
                      <a:schemeClr val="tx1"/>
                    </a:solidFill>
                    <a:ea typeface="Cambria Math" panose="02040503050406030204" pitchFamily="18" charset="0"/>
                  </a:rPr>
                  <a:t>At calibration : </a:t>
                </a:r>
                <a14:m>
                  <m:oMath xmlns:m="http://schemas.openxmlformats.org/officeDocument/2006/math">
                    <m:sSub>
                      <m:sSubPr>
                        <m:ctrlPr>
                          <a:rPr lang="fr-FR" sz="1800" b="0" i="1" smtClean="0">
                            <a:solidFill>
                              <a:schemeClr val="tx1"/>
                            </a:solidFill>
                            <a:latin typeface="Cambria Math" panose="02040503050406030204" pitchFamily="18" charset="0"/>
                            <a:ea typeface="Cambria Math" panose="02040503050406030204" pitchFamily="18" charset="0"/>
                          </a:rPr>
                        </m:ctrlPr>
                      </m:sSubPr>
                      <m:e>
                        <m:r>
                          <a:rPr lang="fr-FR" sz="1800" b="0" i="1">
                            <a:solidFill>
                              <a:schemeClr val="tx1"/>
                            </a:solidFill>
                            <a:latin typeface="Cambria Math" panose="02040503050406030204" pitchFamily="18" charset="0"/>
                            <a:ea typeface="Cambria Math" panose="02040503050406030204" pitchFamily="18" charset="0"/>
                          </a:rPr>
                          <m:t>𝐼𝑅</m:t>
                        </m:r>
                      </m:e>
                      <m:sub>
                        <m:r>
                          <a:rPr lang="fr-FR" sz="1800" b="0" i="1" smtClean="0">
                            <a:solidFill>
                              <a:schemeClr val="tx1"/>
                            </a:solidFill>
                            <a:latin typeface="Cambria Math" panose="02040503050406030204" pitchFamily="18" charset="0"/>
                            <a:ea typeface="Cambria Math" panose="02040503050406030204" pitchFamily="18" charset="0"/>
                          </a:rPr>
                          <m:t>𝑐</m:t>
                        </m:r>
                      </m:sub>
                    </m:sSub>
                    <m:r>
                      <a:rPr lang="fr-FR" sz="1800" b="0" i="0" smtClean="0">
                        <a:solidFill>
                          <a:schemeClr val="tx1"/>
                        </a:solidFill>
                        <a:latin typeface="Cambria Math" panose="02040503050406030204" pitchFamily="18" charset="0"/>
                        <a:ea typeface="Cambria Math" panose="02040503050406030204" pitchFamily="18" charset="0"/>
                      </a:rPr>
                      <m:t>=</m:t>
                    </m:r>
                    <m:r>
                      <a:rPr lang="fr-FR" sz="1800" b="0" i="1" smtClean="0">
                        <a:solidFill>
                          <a:schemeClr val="tx1"/>
                        </a:solidFill>
                        <a:latin typeface="Cambria Math" panose="02040503050406030204" pitchFamily="18" charset="0"/>
                      </a:rPr>
                      <m:t>2</m:t>
                    </m:r>
                    <m:r>
                      <a:rPr lang="fr-FR" sz="1800" b="0" i="1" smtClean="0">
                        <a:solidFill>
                          <a:schemeClr val="tx1"/>
                        </a:solidFill>
                        <a:latin typeface="Cambria Math" panose="02040503050406030204" pitchFamily="18" charset="0"/>
                      </a:rPr>
                      <m:t>𝐼𝑚</m:t>
                    </m:r>
                    <m:d>
                      <m:dPr>
                        <m:ctrlPr>
                          <a:rPr lang="fr-FR" sz="1800" b="0" i="1" smtClean="0">
                            <a:solidFill>
                              <a:schemeClr val="tx1"/>
                            </a:solidFill>
                            <a:latin typeface="Cambria Math" panose="02040503050406030204" pitchFamily="18" charset="0"/>
                          </a:rPr>
                        </m:ctrlPr>
                      </m:dPr>
                      <m:e>
                        <m:acc>
                          <m:accPr>
                            <m:chr m:val="̅"/>
                            <m:ctrlPr>
                              <a:rPr lang="fr-FR" sz="1800" b="0" i="1">
                                <a:solidFill>
                                  <a:schemeClr val="tx1"/>
                                </a:solidFill>
                                <a:latin typeface="Cambria Math" panose="02040503050406030204" pitchFamily="18" charset="0"/>
                              </a:rPr>
                            </m:ctrlPr>
                          </m:accPr>
                          <m:e>
                            <m:acc>
                              <m:accPr>
                                <m:chr m:val="̂"/>
                                <m:ctrlPr>
                                  <a:rPr lang="fr-FR" sz="1800" b="0" i="1">
                                    <a:solidFill>
                                      <a:schemeClr val="tx1"/>
                                    </a:solidFill>
                                    <a:latin typeface="Cambria Math" panose="02040503050406030204" pitchFamily="18" charset="0"/>
                                  </a:rPr>
                                </m:ctrlPr>
                              </m:accPr>
                              <m:e>
                                <m:r>
                                  <a:rPr lang="fr-FR" sz="1800" b="0" i="1">
                                    <a:solidFill>
                                      <a:schemeClr val="tx1"/>
                                    </a:solidFill>
                                    <a:latin typeface="Cambria Math" panose="02040503050406030204" pitchFamily="18" charset="0"/>
                                  </a:rPr>
                                  <m:t>𝑚</m:t>
                                </m:r>
                              </m:e>
                            </m:acc>
                          </m:e>
                        </m:acc>
                        <m:d>
                          <m:dPr>
                            <m:ctrlPr>
                              <a:rPr lang="fr-FR" sz="1800" b="0" i="1">
                                <a:solidFill>
                                  <a:schemeClr val="tx1"/>
                                </a:solidFill>
                                <a:latin typeface="Cambria Math" panose="02040503050406030204" pitchFamily="18" charset="0"/>
                              </a:rPr>
                            </m:ctrlPr>
                          </m:dPr>
                          <m:e>
                            <m:acc>
                              <m:accPr>
                                <m:chr m:val="̂"/>
                                <m:ctrlPr>
                                  <a:rPr lang="fr-FR" sz="1800" b="0" i="1">
                                    <a:solidFill>
                                      <a:schemeClr val="tx1"/>
                                    </a:solidFill>
                                    <a:latin typeface="Cambria Math" panose="02040503050406030204" pitchFamily="18" charset="0"/>
                                  </a:rPr>
                                </m:ctrlPr>
                              </m:accPr>
                              <m:e>
                                <m:r>
                                  <a:rPr lang="fr-FR" sz="1800" b="0" i="1">
                                    <a:solidFill>
                                      <a:schemeClr val="tx1"/>
                                    </a:solidFill>
                                    <a:latin typeface="Cambria Math" panose="02040503050406030204" pitchFamily="18" charset="0"/>
                                  </a:rPr>
                                  <m:t>𝑚</m:t>
                                </m:r>
                              </m:e>
                            </m:acc>
                            <m:r>
                              <a:rPr lang="fr-FR" sz="1800" b="0" i="1">
                                <a:solidFill>
                                  <a:schemeClr val="tx1"/>
                                </a:solidFill>
                                <a:latin typeface="Cambria Math" panose="02040503050406030204" pitchFamily="18" charset="0"/>
                              </a:rPr>
                              <m:t>∗</m:t>
                            </m:r>
                            <m:acc>
                              <m:accPr>
                                <m:chr m:val="̂"/>
                                <m:ctrlPr>
                                  <a:rPr lang="fr-FR" sz="1800" b="0" i="1">
                                    <a:solidFill>
                                      <a:schemeClr val="tx1"/>
                                    </a:solidFill>
                                    <a:latin typeface="Cambria Math" panose="02040503050406030204" pitchFamily="18" charset="0"/>
                                  </a:rPr>
                                </m:ctrlPr>
                              </m:accPr>
                              <m:e>
                                <m:r>
                                  <a:rPr lang="fr-FR" sz="1800" b="0" i="1" smtClean="0">
                                    <a:solidFill>
                                      <a:schemeClr val="tx1"/>
                                    </a:solidFill>
                                    <a:latin typeface="Cambria Math" panose="02040503050406030204" pitchFamily="18" charset="0"/>
                                  </a:rPr>
                                  <m:t>𝑃𝑆𝐹</m:t>
                                </m:r>
                              </m:e>
                            </m:acc>
                          </m:e>
                        </m:d>
                      </m:e>
                    </m:d>
                  </m:oMath>
                </a14:m>
                <a:endParaRPr lang="fr-FR" sz="1800" b="0" dirty="0">
                  <a:solidFill>
                    <a:schemeClr val="tx1"/>
                  </a:solidFill>
                </a:endParaRPr>
              </a:p>
              <a:p>
                <a:pPr marL="285750" indent="-285750">
                  <a:buFont typeface="Arial" panose="020B0604020202020204" pitchFamily="34" charset="0"/>
                  <a:buChar char="•"/>
                </a:pPr>
                <a:r>
                  <a:rPr lang="fr-FR" sz="1800" b="0" dirty="0">
                    <a:solidFill>
                      <a:schemeClr val="tx1"/>
                    </a:solidFill>
                  </a:rPr>
                  <a:t>In </a:t>
                </a:r>
                <a:r>
                  <a:rPr lang="fr-FR" sz="1800" b="0" dirty="0" err="1">
                    <a:solidFill>
                      <a:schemeClr val="tx1"/>
                    </a:solidFill>
                  </a:rPr>
                  <a:t>presence</a:t>
                </a:r>
                <a:r>
                  <a:rPr lang="fr-FR" sz="1800" b="0" dirty="0">
                    <a:solidFill>
                      <a:schemeClr val="tx1"/>
                    </a:solidFill>
                  </a:rPr>
                  <a:t> of phase </a:t>
                </a:r>
                <a:r>
                  <a:rPr lang="fr-FR" sz="1800" b="0" dirty="0" err="1">
                    <a:solidFill>
                      <a:schemeClr val="tx1"/>
                    </a:solidFill>
                  </a:rPr>
                  <a:t>residuals</a:t>
                </a:r>
                <a:r>
                  <a:rPr lang="fr-FR" sz="1800" b="0" dirty="0">
                    <a:solidFill>
                      <a:schemeClr val="tx1"/>
                    </a:solidFill>
                  </a:rPr>
                  <a:t> :</a:t>
                </a:r>
                <a14:m>
                  <m:oMath xmlns:m="http://schemas.openxmlformats.org/officeDocument/2006/math">
                    <m:r>
                      <a:rPr lang="fr-FR" sz="1800" b="0" i="0" smtClean="0">
                        <a:solidFill>
                          <a:schemeClr val="tx1"/>
                        </a:solidFill>
                        <a:latin typeface="Cambria Math" panose="02040503050406030204" pitchFamily="18" charset="0"/>
                        <a:ea typeface="Cambria Math" panose="02040503050406030204" pitchFamily="18" charset="0"/>
                      </a:rPr>
                      <m:t> </m:t>
                    </m:r>
                    <m:sSub>
                      <m:sSubPr>
                        <m:ctrlPr>
                          <a:rPr lang="fr-FR" sz="1800" b="0" i="1">
                            <a:solidFill>
                              <a:schemeClr val="tx1"/>
                            </a:solidFill>
                            <a:latin typeface="Cambria Math" panose="02040503050406030204" pitchFamily="18" charset="0"/>
                            <a:ea typeface="Cambria Math" panose="02040503050406030204" pitchFamily="18" charset="0"/>
                          </a:rPr>
                        </m:ctrlPr>
                      </m:sSubPr>
                      <m:e>
                        <m:r>
                          <a:rPr lang="fr-FR" sz="1800" b="0" i="1">
                            <a:solidFill>
                              <a:schemeClr val="tx1"/>
                            </a:solidFill>
                            <a:latin typeface="Cambria Math" panose="02040503050406030204" pitchFamily="18" charset="0"/>
                            <a:ea typeface="Cambria Math" panose="02040503050406030204" pitchFamily="18" charset="0"/>
                          </a:rPr>
                          <m:t>𝐼𝑅</m:t>
                        </m:r>
                      </m:e>
                      <m:sub>
                        <m:r>
                          <a:rPr lang="fr-FR" sz="1800" b="0" i="1">
                            <a:solidFill>
                              <a:schemeClr val="tx1"/>
                            </a:solidFill>
                            <a:latin typeface="Cambria Math" panose="02040503050406030204" pitchFamily="18" charset="0"/>
                            <a:ea typeface="Cambria Math" panose="02040503050406030204" pitchFamily="18" charset="0"/>
                          </a:rPr>
                          <m:t>𝑟𝑒𝑠</m:t>
                        </m:r>
                      </m:sub>
                    </m:sSub>
                  </m:oMath>
                </a14:m>
                <a:endParaRPr lang="fr-FR" sz="1800" b="0" dirty="0">
                  <a:solidFill>
                    <a:schemeClr val="tx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endParaRPr lang="fr-FR" sz="1800" b="0" dirty="0">
                  <a:solidFill>
                    <a:schemeClr val="tx1"/>
                  </a:solidFill>
                </a:endParaRPr>
              </a:p>
              <a:p>
                <a:r>
                  <a:rPr lang="fr-FR" sz="1800" b="0" dirty="0">
                    <a:solidFill>
                      <a:schemeClr val="tx1"/>
                    </a:solidFill>
                  </a:rPr>
                  <a:t>Optical gain : </a:t>
                </a:r>
                <a14:m>
                  <m:oMath xmlns:m="http://schemas.openxmlformats.org/officeDocument/2006/math">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𝑔</m:t>
                        </m:r>
                      </m:e>
                      <m:sub>
                        <m:r>
                          <a:rPr lang="fr-FR" sz="1800" b="0" i="1">
                            <a:solidFill>
                              <a:schemeClr val="tx1"/>
                            </a:solidFill>
                            <a:latin typeface="Cambria Math" panose="02040503050406030204" pitchFamily="18" charset="0"/>
                          </a:rPr>
                          <m:t>𝑖</m:t>
                        </m:r>
                      </m:sub>
                    </m:sSub>
                    <m:r>
                      <a:rPr lang="fr-FR" sz="1800" b="0">
                        <a:solidFill>
                          <a:schemeClr val="tx1"/>
                        </a:solidFill>
                        <a:latin typeface="Cambria Math" panose="02040503050406030204" pitchFamily="18" charset="0"/>
                      </a:rPr>
                      <m:t>=</m:t>
                    </m:r>
                    <m:f>
                      <m:fPr>
                        <m:ctrlPr>
                          <a:rPr lang="fr-FR" sz="1800" b="0" i="1">
                            <a:solidFill>
                              <a:schemeClr val="tx1"/>
                            </a:solidFill>
                            <a:latin typeface="Cambria Math" panose="02040503050406030204" pitchFamily="18" charset="0"/>
                          </a:rPr>
                        </m:ctrlPr>
                      </m:fPr>
                      <m:num>
                        <m:d>
                          <m:dPr>
                            <m:begChr m:val="⟨"/>
                            <m:endChr m:val="⟩"/>
                            <m:ctrlPr>
                              <a:rPr lang="fr-FR" sz="1800" b="0" i="1">
                                <a:solidFill>
                                  <a:schemeClr val="tx1"/>
                                </a:solidFill>
                                <a:latin typeface="Cambria Math" panose="02040503050406030204" pitchFamily="18" charset="0"/>
                              </a:rPr>
                            </m:ctrlPr>
                          </m:dPr>
                          <m:e>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𝐼𝑅</m:t>
                                </m:r>
                              </m:e>
                              <m:sub>
                                <m:r>
                                  <a:rPr lang="fr-FR" sz="1800" b="0" i="1">
                                    <a:solidFill>
                                      <a:schemeClr val="tx1"/>
                                    </a:solidFill>
                                    <a:latin typeface="Cambria Math" panose="02040503050406030204" pitchFamily="18" charset="0"/>
                                  </a:rPr>
                                  <m:t>𝑟𝑒𝑠</m:t>
                                </m:r>
                              </m:sub>
                            </m:sSub>
                            <m:r>
                              <a:rPr lang="fr-FR" sz="1800" b="0">
                                <a:solidFill>
                                  <a:schemeClr val="tx1"/>
                                </a:solidFill>
                                <a:latin typeface="Cambria Math" panose="02040503050406030204" pitchFamily="18" charset="0"/>
                              </a:rPr>
                              <m:t>∗</m:t>
                            </m:r>
                            <m:acc>
                              <m:accPr>
                                <m:chr m:val="̂"/>
                                <m:ctrlPr>
                                  <a:rPr lang="fr-FR" sz="1800" b="0" i="1" smtClean="0">
                                    <a:solidFill>
                                      <a:schemeClr val="tx1"/>
                                    </a:solidFill>
                                    <a:latin typeface="Cambria Math" panose="02040503050406030204" pitchFamily="18" charset="0"/>
                                  </a:rPr>
                                </m:ctrlPr>
                              </m:accPr>
                              <m:e>
                                <m:acc>
                                  <m:accPr>
                                    <m:chr m:val="̂"/>
                                    <m:ctrlPr>
                                      <a:rPr lang="fr-FR" sz="1800" b="0" i="1" smtClean="0">
                                        <a:solidFill>
                                          <a:schemeClr val="tx1"/>
                                        </a:solidFill>
                                        <a:latin typeface="Cambria Math" panose="02040503050406030204" pitchFamily="18" charset="0"/>
                                      </a:rPr>
                                    </m:ctrlPr>
                                  </m:accPr>
                                  <m:e>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𝐼𝑅</m:t>
                                        </m:r>
                                      </m:e>
                                      <m:sub>
                                        <m:r>
                                          <a:rPr lang="fr-FR" sz="1800" b="0" i="1">
                                            <a:solidFill>
                                              <a:schemeClr val="tx1"/>
                                            </a:solidFill>
                                            <a:latin typeface="Cambria Math" panose="02040503050406030204" pitchFamily="18" charset="0"/>
                                          </a:rPr>
                                          <m:t>𝑐</m:t>
                                        </m:r>
                                      </m:sub>
                                    </m:sSub>
                                  </m:e>
                                </m:acc>
                              </m:e>
                            </m:acc>
                          </m:e>
                          <m:e>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𝜑</m:t>
                                </m:r>
                              </m:e>
                              <m:sub>
                                <m:r>
                                  <a:rPr lang="fr-FR" sz="1800" b="0" i="1">
                                    <a:solidFill>
                                      <a:schemeClr val="tx1"/>
                                    </a:solidFill>
                                    <a:latin typeface="Cambria Math" panose="02040503050406030204" pitchFamily="18" charset="0"/>
                                  </a:rPr>
                                  <m:t>𝑖</m:t>
                                </m:r>
                              </m:sub>
                            </m:sSub>
                            <m:r>
                              <a:rPr lang="fr-FR" sz="1800" b="0" i="1" smtClean="0">
                                <a:solidFill>
                                  <a:schemeClr val="tx1"/>
                                </a:solidFill>
                                <a:latin typeface="Cambria Math" panose="02040503050406030204" pitchFamily="18" charset="0"/>
                              </a:rPr>
                              <m:t>∗</m:t>
                            </m:r>
                            <m:acc>
                              <m:accPr>
                                <m:chr m:val="̂"/>
                                <m:ctrlPr>
                                  <a:rPr lang="fr-FR" sz="1800" b="0" i="1" smtClean="0">
                                    <a:solidFill>
                                      <a:schemeClr val="tx1"/>
                                    </a:solidFill>
                                    <a:latin typeface="Cambria Math" panose="02040503050406030204" pitchFamily="18" charset="0"/>
                                  </a:rPr>
                                </m:ctrlPr>
                              </m:accPr>
                              <m:e>
                                <m:acc>
                                  <m:accPr>
                                    <m:chr m:val="̂"/>
                                    <m:ctrlPr>
                                      <a:rPr lang="fr-FR" sz="1800" b="0" i="1" smtClean="0">
                                        <a:solidFill>
                                          <a:schemeClr val="tx1"/>
                                        </a:solidFill>
                                        <a:latin typeface="Cambria Math" panose="02040503050406030204" pitchFamily="18" charset="0"/>
                                      </a:rPr>
                                    </m:ctrlPr>
                                  </m:accPr>
                                  <m:e>
                                    <m:sSub>
                                      <m:sSubPr>
                                        <m:ctrlPr>
                                          <a:rPr lang="fr-FR" sz="1800" b="0" i="1" smtClean="0">
                                            <a:solidFill>
                                              <a:schemeClr val="tx1"/>
                                            </a:solidFill>
                                            <a:latin typeface="Cambria Math" panose="02040503050406030204" pitchFamily="18" charset="0"/>
                                          </a:rPr>
                                        </m:ctrlPr>
                                      </m:sSubPr>
                                      <m:e>
                                        <m:r>
                                          <a:rPr lang="fr-FR" sz="1800" b="0" i="1" smtClean="0">
                                            <a:solidFill>
                                              <a:schemeClr val="tx1"/>
                                            </a:solidFill>
                                            <a:latin typeface="Cambria Math" panose="02040503050406030204" pitchFamily="18" charset="0"/>
                                            <a:ea typeface="Cambria Math" panose="02040503050406030204" pitchFamily="18" charset="0"/>
                                          </a:rPr>
                                          <m:t>𝜑</m:t>
                                        </m:r>
                                      </m:e>
                                      <m:sub>
                                        <m:r>
                                          <a:rPr lang="fr-FR" sz="1800" b="0" i="1" smtClean="0">
                                            <a:solidFill>
                                              <a:schemeClr val="tx1"/>
                                            </a:solidFill>
                                            <a:latin typeface="Cambria Math" panose="02040503050406030204" pitchFamily="18" charset="0"/>
                                          </a:rPr>
                                          <m:t>𝑖</m:t>
                                        </m:r>
                                      </m:sub>
                                    </m:sSub>
                                  </m:e>
                                </m:acc>
                              </m:e>
                            </m:acc>
                          </m:e>
                        </m:d>
                      </m:num>
                      <m:den>
                        <m:d>
                          <m:dPr>
                            <m:begChr m:val="⟨"/>
                            <m:endChr m:val="⟩"/>
                            <m:ctrlPr>
                              <a:rPr lang="fr-FR" sz="1800" b="0" i="1">
                                <a:solidFill>
                                  <a:schemeClr val="tx1"/>
                                </a:solidFill>
                                <a:latin typeface="Cambria Math" panose="02040503050406030204" pitchFamily="18" charset="0"/>
                              </a:rPr>
                            </m:ctrlPr>
                          </m:dPr>
                          <m:e>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𝐼𝑅</m:t>
                                </m:r>
                              </m:e>
                              <m:sub>
                                <m:r>
                                  <a:rPr lang="fr-FR" sz="1800" b="0" i="1" smtClean="0">
                                    <a:solidFill>
                                      <a:schemeClr val="tx1"/>
                                    </a:solidFill>
                                    <a:latin typeface="Cambria Math" panose="02040503050406030204" pitchFamily="18" charset="0"/>
                                  </a:rPr>
                                  <m:t>𝑐</m:t>
                                </m:r>
                              </m:sub>
                            </m:sSub>
                            <m:r>
                              <a:rPr lang="fr-FR" sz="1800" b="0">
                                <a:solidFill>
                                  <a:schemeClr val="tx1"/>
                                </a:solidFill>
                                <a:latin typeface="Cambria Math" panose="02040503050406030204" pitchFamily="18" charset="0"/>
                              </a:rPr>
                              <m:t>∗</m:t>
                            </m:r>
                            <m:acc>
                              <m:accPr>
                                <m:chr m:val="̂"/>
                                <m:ctrlPr>
                                  <a:rPr lang="fr-FR" sz="1800" b="0" i="1">
                                    <a:solidFill>
                                      <a:schemeClr val="tx1"/>
                                    </a:solidFill>
                                    <a:latin typeface="Cambria Math" panose="02040503050406030204" pitchFamily="18" charset="0"/>
                                  </a:rPr>
                                </m:ctrlPr>
                              </m:accPr>
                              <m:e>
                                <m:acc>
                                  <m:accPr>
                                    <m:chr m:val="̂"/>
                                    <m:ctrlPr>
                                      <a:rPr lang="fr-FR" sz="1800" b="0" i="1">
                                        <a:solidFill>
                                          <a:schemeClr val="tx1"/>
                                        </a:solidFill>
                                        <a:latin typeface="Cambria Math" panose="02040503050406030204" pitchFamily="18" charset="0"/>
                                      </a:rPr>
                                    </m:ctrlPr>
                                  </m:accPr>
                                  <m:e>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𝐼𝑅</m:t>
                                        </m:r>
                                      </m:e>
                                      <m:sub>
                                        <m:r>
                                          <a:rPr lang="fr-FR" sz="1800" b="0" i="1">
                                            <a:solidFill>
                                              <a:schemeClr val="tx1"/>
                                            </a:solidFill>
                                            <a:latin typeface="Cambria Math" panose="02040503050406030204" pitchFamily="18" charset="0"/>
                                          </a:rPr>
                                          <m:t>𝑐</m:t>
                                        </m:r>
                                      </m:sub>
                                    </m:sSub>
                                  </m:e>
                                </m:acc>
                              </m:e>
                            </m:acc>
                          </m:e>
                          <m:e>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rPr>
                                  <m:t>𝜑</m:t>
                                </m:r>
                              </m:e>
                              <m:sub>
                                <m:r>
                                  <a:rPr lang="fr-FR" sz="1800" b="0" i="1">
                                    <a:solidFill>
                                      <a:schemeClr val="tx1"/>
                                    </a:solidFill>
                                    <a:latin typeface="Cambria Math" panose="02040503050406030204" pitchFamily="18" charset="0"/>
                                  </a:rPr>
                                  <m:t>𝑖</m:t>
                                </m:r>
                              </m:sub>
                            </m:sSub>
                            <m:r>
                              <a:rPr lang="fr-FR" sz="1800" b="0" i="1">
                                <a:solidFill>
                                  <a:schemeClr val="tx1"/>
                                </a:solidFill>
                                <a:latin typeface="Cambria Math" panose="02040503050406030204" pitchFamily="18" charset="0"/>
                              </a:rPr>
                              <m:t>∗</m:t>
                            </m:r>
                            <m:acc>
                              <m:accPr>
                                <m:chr m:val="̂"/>
                                <m:ctrlPr>
                                  <a:rPr lang="fr-FR" sz="1800" b="0" i="1">
                                    <a:solidFill>
                                      <a:schemeClr val="tx1"/>
                                    </a:solidFill>
                                    <a:latin typeface="Cambria Math" panose="02040503050406030204" pitchFamily="18" charset="0"/>
                                  </a:rPr>
                                </m:ctrlPr>
                              </m:accPr>
                              <m:e>
                                <m:acc>
                                  <m:accPr>
                                    <m:chr m:val="̂"/>
                                    <m:ctrlPr>
                                      <a:rPr lang="fr-FR" sz="1800" b="0" i="1">
                                        <a:solidFill>
                                          <a:schemeClr val="tx1"/>
                                        </a:solidFill>
                                        <a:latin typeface="Cambria Math" panose="02040503050406030204" pitchFamily="18" charset="0"/>
                                      </a:rPr>
                                    </m:ctrlPr>
                                  </m:accPr>
                                  <m:e>
                                    <m:sSub>
                                      <m:sSubPr>
                                        <m:ctrlPr>
                                          <a:rPr lang="fr-FR" sz="1800" b="0" i="1">
                                            <a:solidFill>
                                              <a:schemeClr val="tx1"/>
                                            </a:solidFill>
                                            <a:latin typeface="Cambria Math" panose="02040503050406030204" pitchFamily="18" charset="0"/>
                                          </a:rPr>
                                        </m:ctrlPr>
                                      </m:sSubPr>
                                      <m:e>
                                        <m:r>
                                          <a:rPr lang="fr-FR" sz="1800" b="0" i="1">
                                            <a:solidFill>
                                              <a:schemeClr val="tx1"/>
                                            </a:solidFill>
                                            <a:latin typeface="Cambria Math" panose="02040503050406030204" pitchFamily="18" charset="0"/>
                                            <a:ea typeface="Cambria Math" panose="02040503050406030204" pitchFamily="18" charset="0"/>
                                          </a:rPr>
                                          <m:t>𝜑</m:t>
                                        </m:r>
                                      </m:e>
                                      <m:sub>
                                        <m:r>
                                          <a:rPr lang="fr-FR" sz="1800" b="0" i="1">
                                            <a:solidFill>
                                              <a:schemeClr val="tx1"/>
                                            </a:solidFill>
                                            <a:latin typeface="Cambria Math" panose="02040503050406030204" pitchFamily="18" charset="0"/>
                                          </a:rPr>
                                          <m:t>𝑖</m:t>
                                        </m:r>
                                      </m:sub>
                                    </m:sSub>
                                  </m:e>
                                </m:acc>
                              </m:e>
                            </m:acc>
                          </m:e>
                        </m:d>
                      </m:den>
                    </m:f>
                  </m:oMath>
                </a14:m>
                <a:r>
                  <a:rPr lang="fr-FR" sz="1800" b="0" dirty="0">
                    <a:solidFill>
                      <a:schemeClr val="tx1"/>
                    </a:solidFill>
                  </a:rPr>
                  <a:t> , </a:t>
                </a:r>
                <a:endParaRPr lang="fr-FR" sz="1800" b="0" i="1" dirty="0">
                  <a:solidFill>
                    <a:schemeClr val="tx1"/>
                  </a:solidFill>
                  <a:latin typeface="Cambria Math" panose="02040503050406030204" pitchFamily="18" charset="0"/>
                </a:endParaRPr>
              </a:p>
              <a:p>
                <a14:m>
                  <m:oMath xmlns:m="http://schemas.openxmlformats.org/officeDocument/2006/math">
                    <m:sSub>
                      <m:sSubPr>
                        <m:ctrlPr>
                          <a:rPr lang="fr-FR" sz="1800" b="0" i="1" smtClean="0">
                            <a:solidFill>
                              <a:schemeClr val="tx1"/>
                            </a:solidFill>
                            <a:latin typeface="Cambria Math" panose="02040503050406030204" pitchFamily="18" charset="0"/>
                          </a:rPr>
                        </m:ctrlPr>
                      </m:sSubPr>
                      <m:e>
                        <m:d>
                          <m:dPr>
                            <m:ctrlPr>
                              <a:rPr lang="fr-FR" sz="1800" b="0" i="1" smtClean="0">
                                <a:solidFill>
                                  <a:schemeClr val="tx1"/>
                                </a:solidFill>
                                <a:latin typeface="Cambria Math" panose="02040503050406030204" pitchFamily="18" charset="0"/>
                              </a:rPr>
                            </m:ctrlPr>
                          </m:dPr>
                          <m:e>
                            <m:sSub>
                              <m:sSubPr>
                                <m:ctrlPr>
                                  <a:rPr lang="fr-FR" sz="1800" b="0" i="1" smtClean="0">
                                    <a:solidFill>
                                      <a:schemeClr val="tx1"/>
                                    </a:solidFill>
                                    <a:latin typeface="Cambria Math" panose="02040503050406030204" pitchFamily="18" charset="0"/>
                                  </a:rPr>
                                </m:ctrlPr>
                              </m:sSubPr>
                              <m:e>
                                <m:r>
                                  <a:rPr lang="fr-FR" sz="1800" b="0" i="1" smtClean="0">
                                    <a:solidFill>
                                      <a:schemeClr val="tx1"/>
                                    </a:solidFill>
                                    <a:latin typeface="Cambria Math" panose="02040503050406030204" pitchFamily="18" charset="0"/>
                                    <a:ea typeface="Cambria Math" panose="02040503050406030204" pitchFamily="18" charset="0"/>
                                  </a:rPr>
                                  <m:t>𝜑</m:t>
                                </m:r>
                              </m:e>
                              <m:sub>
                                <m:r>
                                  <a:rPr lang="fr-FR" sz="1800" b="0" i="1" smtClean="0">
                                    <a:solidFill>
                                      <a:schemeClr val="tx1"/>
                                    </a:solidFill>
                                    <a:latin typeface="Cambria Math" panose="02040503050406030204" pitchFamily="18" charset="0"/>
                                  </a:rPr>
                                  <m:t>𝑖</m:t>
                                </m:r>
                              </m:sub>
                            </m:sSub>
                          </m:e>
                        </m:d>
                      </m:e>
                      <m:sub>
                        <m:r>
                          <a:rPr lang="fr-FR" sz="1800" b="0" i="1" smtClean="0">
                            <a:solidFill>
                              <a:schemeClr val="tx1"/>
                            </a:solidFill>
                            <a:latin typeface="Cambria Math" panose="02040503050406030204" pitchFamily="18" charset="0"/>
                          </a:rPr>
                          <m:t>1</m:t>
                        </m:r>
                        <m:r>
                          <a:rPr lang="fr-FR" sz="1800" b="0" i="1" smtClean="0">
                            <a:solidFill>
                              <a:schemeClr val="tx1"/>
                            </a:solidFill>
                            <a:latin typeface="Cambria Math" panose="02040503050406030204" pitchFamily="18" charset="0"/>
                            <a:ea typeface="Cambria Math" panose="02040503050406030204" pitchFamily="18" charset="0"/>
                          </a:rPr>
                          <m:t>≤</m:t>
                        </m:r>
                        <m:r>
                          <a:rPr lang="fr-FR" sz="1800" b="0" i="1" smtClean="0">
                            <a:solidFill>
                              <a:schemeClr val="tx1"/>
                            </a:solidFill>
                            <a:latin typeface="Cambria Math" panose="02040503050406030204" pitchFamily="18" charset="0"/>
                            <a:ea typeface="Cambria Math" panose="02040503050406030204" pitchFamily="18" charset="0"/>
                          </a:rPr>
                          <m:t>𝑖</m:t>
                        </m:r>
                        <m:r>
                          <a:rPr lang="fr-FR" sz="1800" b="0" i="1" smtClean="0">
                            <a:solidFill>
                              <a:schemeClr val="tx1"/>
                            </a:solidFill>
                            <a:latin typeface="Cambria Math" panose="02040503050406030204" pitchFamily="18" charset="0"/>
                            <a:ea typeface="Cambria Math" panose="02040503050406030204" pitchFamily="18" charset="0"/>
                          </a:rPr>
                          <m:t>≤</m:t>
                        </m:r>
                        <m:r>
                          <a:rPr lang="fr-FR" sz="1800" b="0" i="1" smtClean="0">
                            <a:solidFill>
                              <a:schemeClr val="tx1"/>
                            </a:solidFill>
                            <a:latin typeface="Cambria Math" panose="02040503050406030204" pitchFamily="18" charset="0"/>
                            <a:ea typeface="Cambria Math" panose="02040503050406030204" pitchFamily="18" charset="0"/>
                          </a:rPr>
                          <m:t>𝑛</m:t>
                        </m:r>
                      </m:sub>
                    </m:sSub>
                  </m:oMath>
                </a14:m>
                <a:r>
                  <a:rPr lang="fr-FR" sz="1800" b="0" dirty="0">
                    <a:solidFill>
                      <a:schemeClr val="tx1"/>
                    </a:solidFill>
                  </a:rPr>
                  <a:t> modal basis</a:t>
                </a:r>
              </a:p>
              <a:p>
                <a:endParaRPr lang="fr-FR" sz="1800" b="0" dirty="0">
                  <a:solidFill>
                    <a:schemeClr val="tx1"/>
                  </a:solidFill>
                </a:endParaRPr>
              </a:p>
            </p:txBody>
          </p:sp>
        </mc:Choice>
        <mc:Fallback xmlns="">
          <p:sp>
            <p:nvSpPr>
              <p:cNvPr id="11" name="ZoneTexte 10">
                <a:extLst>
                  <a:ext uri="{FF2B5EF4-FFF2-40B4-BE49-F238E27FC236}">
                    <a16:creationId xmlns:a16="http://schemas.microsoft.com/office/drawing/2014/main" id="{EA85F394-6C79-4680-8FD1-6DEF218E84B1}"/>
                  </a:ext>
                </a:extLst>
              </p:cNvPr>
              <p:cNvSpPr txBox="1">
                <a:spLocks noRot="1" noChangeAspect="1" noMove="1" noResize="1" noEditPoints="1" noAdjustHandles="1" noChangeArrowheads="1" noChangeShapeType="1" noTextEdit="1"/>
              </p:cNvSpPr>
              <p:nvPr/>
            </p:nvSpPr>
            <p:spPr>
              <a:xfrm>
                <a:off x="115576" y="2806431"/>
                <a:ext cx="4601644" cy="2652649"/>
              </a:xfrm>
              <a:prstGeom prst="rect">
                <a:avLst/>
              </a:prstGeom>
              <a:blipFill>
                <a:blip r:embed="rId4"/>
                <a:stretch>
                  <a:fillRect l="-1457" t="-917" r="-5828"/>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6A8CDBDC-F243-494A-A186-F23A2416D75F}"/>
              </a:ext>
            </a:extLst>
          </p:cNvPr>
          <p:cNvSpPr txBox="1"/>
          <p:nvPr/>
        </p:nvSpPr>
        <p:spPr>
          <a:xfrm>
            <a:off x="-5934" y="5596618"/>
            <a:ext cx="3691142" cy="646331"/>
          </a:xfrm>
          <a:prstGeom prst="rect">
            <a:avLst/>
          </a:prstGeom>
          <a:noFill/>
        </p:spPr>
        <p:txBody>
          <a:bodyPr wrap="square" rtlCol="0">
            <a:spAutoFit/>
          </a:bodyPr>
          <a:lstStyle/>
          <a:p>
            <a:r>
              <a:rPr lang="fr-FR" sz="1200" u="sng" dirty="0" err="1">
                <a:solidFill>
                  <a:schemeClr val="tx1"/>
                </a:solidFill>
              </a:rPr>
              <a:t>References</a:t>
            </a:r>
            <a:r>
              <a:rPr lang="fr-FR" sz="1200" u="sng" dirty="0">
                <a:solidFill>
                  <a:schemeClr val="tx1"/>
                </a:solidFill>
              </a:rPr>
              <a:t> : </a:t>
            </a:r>
          </a:p>
          <a:p>
            <a:r>
              <a:rPr lang="fr-FR" sz="1200" b="0" dirty="0">
                <a:solidFill>
                  <a:schemeClr val="tx1"/>
                </a:solidFill>
              </a:rPr>
              <a:t>[1] : </a:t>
            </a:r>
            <a:r>
              <a:rPr lang="fr-FR" sz="1200" b="0" dirty="0" err="1">
                <a:solidFill>
                  <a:schemeClr val="tx1"/>
                </a:solidFill>
              </a:rPr>
              <a:t>Chambouleyron</a:t>
            </a:r>
            <a:r>
              <a:rPr lang="fr-FR" sz="1200" b="0" dirty="0">
                <a:solidFill>
                  <a:schemeClr val="tx1"/>
                </a:solidFill>
              </a:rPr>
              <a:t>, V. (2021). </a:t>
            </a:r>
            <a:r>
              <a:rPr lang="fr-FR" sz="1200" b="0" i="1" dirty="0">
                <a:solidFill>
                  <a:schemeClr val="tx1"/>
                </a:solidFill>
              </a:rPr>
              <a:t>PhD </a:t>
            </a:r>
            <a:r>
              <a:rPr lang="fr-FR" sz="1200" b="0" i="1" dirty="0" err="1">
                <a:solidFill>
                  <a:schemeClr val="tx1"/>
                </a:solidFill>
              </a:rPr>
              <a:t>Thesis</a:t>
            </a:r>
            <a:r>
              <a:rPr lang="fr-FR" sz="1200" b="0" i="1" dirty="0">
                <a:solidFill>
                  <a:schemeClr val="tx1"/>
                </a:solidFill>
              </a:rPr>
              <a:t> </a:t>
            </a:r>
          </a:p>
          <a:p>
            <a:r>
              <a:rPr lang="fr-FR" sz="1200" b="0" dirty="0">
                <a:solidFill>
                  <a:schemeClr val="tx1"/>
                </a:solidFill>
              </a:rPr>
              <a:t>[2] : </a:t>
            </a:r>
            <a:r>
              <a:rPr lang="fr-FR" sz="1200" b="0" dirty="0" err="1">
                <a:solidFill>
                  <a:schemeClr val="tx1"/>
                </a:solidFill>
              </a:rPr>
              <a:t>Chambouleyron</a:t>
            </a:r>
            <a:r>
              <a:rPr lang="fr-FR" sz="1200" b="0" dirty="0">
                <a:solidFill>
                  <a:schemeClr val="tx1"/>
                </a:solidFill>
              </a:rPr>
              <a:t>, V et al 2021</a:t>
            </a:r>
          </a:p>
        </p:txBody>
      </p:sp>
      <p:pic>
        <p:nvPicPr>
          <p:cNvPr id="6" name="Image 5">
            <a:extLst>
              <a:ext uri="{FF2B5EF4-FFF2-40B4-BE49-F238E27FC236}">
                <a16:creationId xmlns:a16="http://schemas.microsoft.com/office/drawing/2014/main" id="{A0D9C503-7121-428D-9666-010E49358C8E}"/>
              </a:ext>
            </a:extLst>
          </p:cNvPr>
          <p:cNvPicPr>
            <a:picLocks noChangeAspect="1"/>
          </p:cNvPicPr>
          <p:nvPr/>
        </p:nvPicPr>
        <p:blipFill rotWithShape="1">
          <a:blip r:embed="rId5"/>
          <a:srcRect l="4095" t="5566" r="7694"/>
          <a:stretch/>
        </p:blipFill>
        <p:spPr>
          <a:xfrm>
            <a:off x="6078686" y="739225"/>
            <a:ext cx="5968776" cy="4792405"/>
          </a:xfrm>
          <a:prstGeom prst="rect">
            <a:avLst/>
          </a:prstGeom>
        </p:spPr>
      </p:pic>
      <p:sp>
        <p:nvSpPr>
          <p:cNvPr id="9" name="ZoneTexte 8">
            <a:extLst>
              <a:ext uri="{FF2B5EF4-FFF2-40B4-BE49-F238E27FC236}">
                <a16:creationId xmlns:a16="http://schemas.microsoft.com/office/drawing/2014/main" id="{1091A5F9-1928-4F2D-9F73-23775B794826}"/>
              </a:ext>
            </a:extLst>
          </p:cNvPr>
          <p:cNvSpPr txBox="1"/>
          <p:nvPr/>
        </p:nvSpPr>
        <p:spPr>
          <a:xfrm>
            <a:off x="7680176" y="2806431"/>
            <a:ext cx="2307042" cy="1477328"/>
          </a:xfrm>
          <a:prstGeom prst="rect">
            <a:avLst/>
          </a:prstGeom>
          <a:noFill/>
        </p:spPr>
        <p:txBody>
          <a:bodyPr wrap="none" rtlCol="0">
            <a:spAutoFit/>
          </a:bodyPr>
          <a:lstStyle/>
          <a:p>
            <a:r>
              <a:rPr lang="fr-FR" sz="1500" b="0" u="sng" dirty="0">
                <a:solidFill>
                  <a:schemeClr val="tx1"/>
                </a:solidFill>
              </a:rPr>
              <a:t>Simulation </a:t>
            </a:r>
            <a:r>
              <a:rPr lang="fr-FR" sz="1500" b="0" u="sng" dirty="0" err="1">
                <a:solidFill>
                  <a:schemeClr val="tx1"/>
                </a:solidFill>
              </a:rPr>
              <a:t>parameters</a:t>
            </a:r>
            <a:r>
              <a:rPr lang="fr-FR" sz="1500" b="0" u="sng" dirty="0">
                <a:solidFill>
                  <a:schemeClr val="tx1"/>
                </a:solidFill>
              </a:rPr>
              <a:t> :</a:t>
            </a:r>
          </a:p>
          <a:p>
            <a:pPr marL="285750" indent="-285750">
              <a:buFontTx/>
              <a:buChar char="-"/>
            </a:pPr>
            <a:r>
              <a:rPr lang="fr-FR" sz="1500" b="0" dirty="0">
                <a:solidFill>
                  <a:schemeClr val="tx1"/>
                </a:solidFill>
              </a:rPr>
              <a:t>1m </a:t>
            </a:r>
            <a:r>
              <a:rPr lang="fr-FR" sz="1500" b="0" dirty="0" err="1">
                <a:solidFill>
                  <a:schemeClr val="tx1"/>
                </a:solidFill>
              </a:rPr>
              <a:t>telescope</a:t>
            </a:r>
            <a:endParaRPr lang="fr-FR" sz="1500" b="0" dirty="0">
              <a:solidFill>
                <a:schemeClr val="tx1"/>
              </a:solidFill>
            </a:endParaRPr>
          </a:p>
          <a:p>
            <a:pPr marL="285750" indent="-285750">
              <a:buFontTx/>
              <a:buChar char="-"/>
            </a:pPr>
            <a:r>
              <a:rPr lang="fr-FR" sz="1500" b="0" dirty="0" err="1">
                <a:solidFill>
                  <a:schemeClr val="tx1"/>
                </a:solidFill>
              </a:rPr>
              <a:t>Resolution</a:t>
            </a:r>
            <a:r>
              <a:rPr lang="fr-FR" sz="1500" b="0" dirty="0">
                <a:solidFill>
                  <a:schemeClr val="tx1"/>
                </a:solidFill>
              </a:rPr>
              <a:t> 64 pixels</a:t>
            </a:r>
          </a:p>
          <a:p>
            <a:pPr marL="285750" indent="-285750">
              <a:buFontTx/>
              <a:buChar char="-"/>
            </a:pPr>
            <a:r>
              <a:rPr lang="fr-FR" sz="1500" b="0" dirty="0">
                <a:solidFill>
                  <a:schemeClr val="tx1"/>
                </a:solidFill>
              </a:rPr>
              <a:t>Modal DM </a:t>
            </a:r>
          </a:p>
          <a:p>
            <a:r>
              <a:rPr lang="fr-FR" sz="1500" b="0" dirty="0">
                <a:solidFill>
                  <a:schemeClr val="tx1"/>
                </a:solidFill>
              </a:rPr>
              <a:t>(200 Zernike modes)</a:t>
            </a:r>
          </a:p>
          <a:p>
            <a:pPr marL="285750" indent="-285750">
              <a:buFontTx/>
              <a:buChar char="-"/>
            </a:pPr>
            <a:r>
              <a:rPr lang="fr-FR" sz="1500" b="0" dirty="0">
                <a:solidFill>
                  <a:schemeClr val="tx1"/>
                </a:solidFill>
              </a:rPr>
              <a:t>SR=65%</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386F9720-2BEF-4E7C-92A4-56CD2F956F27}"/>
                  </a:ext>
                </a:extLst>
              </p:cNvPr>
              <p:cNvSpPr txBox="1"/>
              <p:nvPr/>
            </p:nvSpPr>
            <p:spPr>
              <a:xfrm>
                <a:off x="3568976" y="5523480"/>
                <a:ext cx="6199431" cy="707886"/>
              </a:xfrm>
              <a:prstGeom prst="rect">
                <a:avLst/>
              </a:prstGeom>
              <a:ln w="28575">
                <a:solidFill>
                  <a:srgbClr val="0070C0"/>
                </a:solidFill>
              </a:ln>
            </p:spPr>
            <p:txBody>
              <a:bodyPr wrap="square">
                <a:spAutoFit/>
              </a:bodyPr>
              <a:lstStyle>
                <a:defPPr>
                  <a:defRPr lang="fr-FR"/>
                </a:defPPr>
                <a:lvl1pPr>
                  <a:defRPr sz="2000">
                    <a:solidFill>
                      <a:srgbClr val="0070C0"/>
                    </a:solidFill>
                  </a:defRPr>
                </a:lvl1pPr>
              </a:lstStyle>
              <a:p>
                <a:pPr marL="342900" indent="-342900">
                  <a:buFont typeface="Wingdings" panose="05000000000000000000" pitchFamily="2" charset="2"/>
                  <a:buChar char="Ø"/>
                </a:pPr>
                <a:r>
                  <a:rPr lang="fr-FR" dirty="0"/>
                  <a:t>E2E &amp; IR </a:t>
                </a:r>
                <a:r>
                  <a:rPr lang="fr-FR" dirty="0" err="1"/>
                  <a:t>approach</a:t>
                </a:r>
                <a:r>
                  <a:rPr lang="fr-FR" dirty="0"/>
                  <a:t> </a:t>
                </a:r>
                <a:r>
                  <a:rPr lang="fr-FR" dirty="0" err="1"/>
                  <a:t>give</a:t>
                </a:r>
                <a:r>
                  <a:rPr lang="fr-FR" dirty="0"/>
                  <a:t> the </a:t>
                </a:r>
                <a:r>
                  <a:rPr lang="fr-FR" dirty="0" err="1"/>
                  <a:t>same</a:t>
                </a:r>
                <a:r>
                  <a:rPr lang="fr-FR" dirty="0"/>
                  <a:t> OG</a:t>
                </a:r>
              </a:p>
              <a:p>
                <a:pPr marL="342900" indent="-342900">
                  <a:buFont typeface="Wingdings" panose="05000000000000000000" pitchFamily="2" charset="2"/>
                  <a:buChar char="Ø"/>
                </a:pPr>
                <a:r>
                  <a:rPr lang="fr-FR" dirty="0"/>
                  <a:t>OG </a:t>
                </a:r>
                <a:r>
                  <a:rPr lang="fr-FR" dirty="0" err="1"/>
                  <a:t>independant</a:t>
                </a:r>
                <a:r>
                  <a:rPr lang="fr-FR" dirty="0"/>
                  <a:t> of the modes </a:t>
                </a:r>
                <a:r>
                  <a:rPr lang="fr-FR" dirty="0">
                    <a:sym typeface="Wingdings" panose="05000000000000000000" pitchFamily="2" charset="2"/>
                  </a:rPr>
                  <a:t> </a:t>
                </a:r>
                <a:r>
                  <a:rPr lang="fr-FR" b="0" dirty="0">
                    <a:solidFill>
                      <a:schemeClr val="tx1"/>
                    </a:solidFill>
                  </a:rPr>
                  <a:t> </a:t>
                </a:r>
                <a14:m>
                  <m:oMath xmlns:m="http://schemas.openxmlformats.org/officeDocument/2006/math">
                    <m:sSub>
                      <m:sSubPr>
                        <m:ctrlPr>
                          <a:rPr lang="fr-FR" i="1" smtClean="0">
                            <a:solidFill>
                              <a:srgbClr val="0070C0"/>
                            </a:solidFill>
                            <a:latin typeface="Cambria Math" panose="02040503050406030204" pitchFamily="18" charset="0"/>
                          </a:rPr>
                        </m:ctrlPr>
                      </m:sSubPr>
                      <m:e>
                        <m:r>
                          <a:rPr lang="fr-FR" b="1" i="1">
                            <a:solidFill>
                              <a:srgbClr val="0070C0"/>
                            </a:solidFill>
                            <a:latin typeface="Cambria Math" panose="02040503050406030204" pitchFamily="18" charset="0"/>
                          </a:rPr>
                          <m:t>𝑫</m:t>
                        </m:r>
                      </m:e>
                      <m:sub>
                        <m:r>
                          <a:rPr lang="fr-FR" b="1" i="1">
                            <a:solidFill>
                              <a:srgbClr val="0070C0"/>
                            </a:solidFill>
                            <a:latin typeface="Cambria Math" panose="02040503050406030204" pitchFamily="18" charset="0"/>
                          </a:rPr>
                          <m:t>𝒓𝒆𝒔</m:t>
                        </m:r>
                      </m:sub>
                    </m:sSub>
                    <m:r>
                      <a:rPr lang="fr-FR" b="1" i="1">
                        <a:solidFill>
                          <a:srgbClr val="0070C0"/>
                        </a:solidFill>
                        <a:latin typeface="Cambria Math" panose="02040503050406030204" pitchFamily="18" charset="0"/>
                      </a:rPr>
                      <m:t>=</m:t>
                    </m:r>
                    <m:sSub>
                      <m:sSubPr>
                        <m:ctrlPr>
                          <a:rPr lang="fr-FR" i="1">
                            <a:solidFill>
                              <a:srgbClr val="0070C0"/>
                            </a:solidFill>
                            <a:latin typeface="Cambria Math" panose="02040503050406030204" pitchFamily="18" charset="0"/>
                          </a:rPr>
                        </m:ctrlPr>
                      </m:sSubPr>
                      <m:e>
                        <m:r>
                          <a:rPr lang="fr-FR" b="1" i="1" smtClean="0">
                            <a:solidFill>
                              <a:srgbClr val="0070C0"/>
                            </a:solidFill>
                            <a:latin typeface="Cambria Math" panose="02040503050406030204" pitchFamily="18" charset="0"/>
                          </a:rPr>
                          <m:t>𝑶𝑮</m:t>
                        </m:r>
                        <m:r>
                          <a:rPr lang="fr-FR" b="1" i="1" smtClean="0">
                            <a:solidFill>
                              <a:srgbClr val="0070C0"/>
                            </a:solidFill>
                            <a:latin typeface="Cambria Math" panose="02040503050406030204" pitchFamily="18" charset="0"/>
                          </a:rPr>
                          <m:t>.</m:t>
                        </m:r>
                        <m:r>
                          <a:rPr lang="fr-FR" b="1" i="1">
                            <a:solidFill>
                              <a:srgbClr val="0070C0"/>
                            </a:solidFill>
                            <a:latin typeface="Cambria Math" panose="02040503050406030204" pitchFamily="18" charset="0"/>
                          </a:rPr>
                          <m:t>𝑫</m:t>
                        </m:r>
                      </m:e>
                      <m:sub>
                        <m:r>
                          <a:rPr lang="fr-FR" b="1" i="1">
                            <a:solidFill>
                              <a:srgbClr val="0070C0"/>
                            </a:solidFill>
                            <a:latin typeface="Cambria Math" panose="02040503050406030204" pitchFamily="18" charset="0"/>
                          </a:rPr>
                          <m:t>𝒄</m:t>
                        </m:r>
                      </m:sub>
                    </m:sSub>
                  </m:oMath>
                </a14:m>
                <a:endParaRPr lang="fr-FR" dirty="0"/>
              </a:p>
            </p:txBody>
          </p:sp>
        </mc:Choice>
        <mc:Fallback xmlns="">
          <p:sp>
            <p:nvSpPr>
              <p:cNvPr id="3" name="ZoneTexte 2">
                <a:extLst>
                  <a:ext uri="{FF2B5EF4-FFF2-40B4-BE49-F238E27FC236}">
                    <a16:creationId xmlns:a16="http://schemas.microsoft.com/office/drawing/2014/main" id="{386F9720-2BEF-4E7C-92A4-56CD2F956F27}"/>
                  </a:ext>
                </a:extLst>
              </p:cNvPr>
              <p:cNvSpPr txBox="1">
                <a:spLocks noRot="1" noChangeAspect="1" noMove="1" noResize="1" noEditPoints="1" noAdjustHandles="1" noChangeArrowheads="1" noChangeShapeType="1" noTextEdit="1"/>
              </p:cNvSpPr>
              <p:nvPr/>
            </p:nvSpPr>
            <p:spPr>
              <a:xfrm>
                <a:off x="3568976" y="5523480"/>
                <a:ext cx="6199431" cy="707886"/>
              </a:xfrm>
              <a:prstGeom prst="rect">
                <a:avLst/>
              </a:prstGeom>
              <a:blipFill>
                <a:blip r:embed="rId6"/>
                <a:stretch>
                  <a:fillRect l="-685" t="-1653" b="-12397"/>
                </a:stretch>
              </a:blipFill>
              <a:ln w="28575">
                <a:solidFill>
                  <a:srgbClr val="0070C0"/>
                </a:solidFill>
              </a:ln>
            </p:spPr>
            <p:txBody>
              <a:bodyPr/>
              <a:lstStyle/>
              <a:p>
                <a:r>
                  <a:rPr lang="fr-FR">
                    <a:noFill/>
                  </a:rPr>
                  <a:t> </a:t>
                </a:r>
              </a:p>
            </p:txBody>
          </p:sp>
        </mc:Fallback>
      </mc:AlternateContent>
    </p:spTree>
    <p:extLst>
      <p:ext uri="{BB962C8B-B14F-4D97-AF65-F5344CB8AC3E}">
        <p14:creationId xmlns:p14="http://schemas.microsoft.com/office/powerpoint/2010/main" val="28793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26D92-A07C-4D79-9299-EA399F40488D}"/>
              </a:ext>
            </a:extLst>
          </p:cNvPr>
          <p:cNvSpPr>
            <a:spLocks noGrp="1"/>
          </p:cNvSpPr>
          <p:nvPr>
            <p:ph type="title"/>
          </p:nvPr>
        </p:nvSpPr>
        <p:spPr/>
        <p:txBody>
          <a:bodyPr/>
          <a:lstStyle/>
          <a:p>
            <a:r>
              <a:rPr lang="fr-FR" dirty="0"/>
              <a:t>Close Loop test on phase </a:t>
            </a:r>
            <a:r>
              <a:rPr lang="fr-FR" dirty="0" err="1"/>
              <a:t>residuals</a:t>
            </a:r>
            <a:r>
              <a:rPr lang="fr-FR" dirty="0"/>
              <a:t> </a:t>
            </a:r>
          </a:p>
        </p:txBody>
      </p:sp>
      <p:sp>
        <p:nvSpPr>
          <p:cNvPr id="4" name="Espace réservé du numéro de diapositive 3">
            <a:extLst>
              <a:ext uri="{FF2B5EF4-FFF2-40B4-BE49-F238E27FC236}">
                <a16:creationId xmlns:a16="http://schemas.microsoft.com/office/drawing/2014/main" id="{507AB9EA-0C10-4487-8A6F-69C9A8FDDDC9}"/>
              </a:ext>
            </a:extLst>
          </p:cNvPr>
          <p:cNvSpPr>
            <a:spLocks noGrp="1"/>
          </p:cNvSpPr>
          <p:nvPr>
            <p:ph type="sldNum" sz="quarter" idx="10"/>
          </p:nvPr>
        </p:nvSpPr>
        <p:spPr/>
        <p:txBody>
          <a:bodyPr/>
          <a:lstStyle/>
          <a:p>
            <a:pPr>
              <a:defRPr/>
            </a:pPr>
            <a:fld id="{1EEDFC2C-F9B9-0445-A511-DA4552EF3EEB}" type="slidenum">
              <a:rPr lang="fr-FR" smtClean="0"/>
              <a:pPr>
                <a:defRPr/>
              </a:pPr>
              <a:t>8</a:t>
            </a:fld>
            <a:endParaRPr lang="fr-FR"/>
          </a:p>
        </p:txBody>
      </p:sp>
      <p:grpSp>
        <p:nvGrpSpPr>
          <p:cNvPr id="13" name="Groupe 12">
            <a:extLst>
              <a:ext uri="{FF2B5EF4-FFF2-40B4-BE49-F238E27FC236}">
                <a16:creationId xmlns:a16="http://schemas.microsoft.com/office/drawing/2014/main" id="{D3AC77B3-6E97-44A7-9684-10AE25B9B74E}"/>
              </a:ext>
            </a:extLst>
          </p:cNvPr>
          <p:cNvGrpSpPr/>
          <p:nvPr/>
        </p:nvGrpSpPr>
        <p:grpSpPr>
          <a:xfrm>
            <a:off x="220376" y="1587324"/>
            <a:ext cx="5875624" cy="4710137"/>
            <a:chOff x="83184" y="1484784"/>
            <a:chExt cx="5875624" cy="4710137"/>
          </a:xfrm>
        </p:grpSpPr>
        <p:pic>
          <p:nvPicPr>
            <p:cNvPr id="8" name="Image 7">
              <a:extLst>
                <a:ext uri="{FF2B5EF4-FFF2-40B4-BE49-F238E27FC236}">
                  <a16:creationId xmlns:a16="http://schemas.microsoft.com/office/drawing/2014/main" id="{A2F8B478-D606-4033-90FE-AB7E75B2795A}"/>
                </a:ext>
              </a:extLst>
            </p:cNvPr>
            <p:cNvPicPr>
              <a:picLocks noChangeAspect="1"/>
            </p:cNvPicPr>
            <p:nvPr/>
          </p:nvPicPr>
          <p:blipFill rotWithShape="1">
            <a:blip r:embed="rId2"/>
            <a:srcRect l="7195" t="5545" r="5915" b="4516"/>
            <a:stretch/>
          </p:blipFill>
          <p:spPr>
            <a:xfrm>
              <a:off x="486198" y="1484784"/>
              <a:ext cx="5472610" cy="4248472"/>
            </a:xfrm>
            <a:prstGeom prst="rect">
              <a:avLst/>
            </a:prstGeom>
          </p:spPr>
        </p:pic>
        <p:sp>
          <p:nvSpPr>
            <p:cNvPr id="11" name="ZoneTexte 10">
              <a:extLst>
                <a:ext uri="{FF2B5EF4-FFF2-40B4-BE49-F238E27FC236}">
                  <a16:creationId xmlns:a16="http://schemas.microsoft.com/office/drawing/2014/main" id="{FA6ADE36-8944-404B-8F41-FE0EFAFDF8F0}"/>
                </a:ext>
              </a:extLst>
            </p:cNvPr>
            <p:cNvSpPr txBox="1"/>
            <p:nvPr/>
          </p:nvSpPr>
          <p:spPr>
            <a:xfrm rot="16200000">
              <a:off x="-46023" y="3342182"/>
              <a:ext cx="720080" cy="461665"/>
            </a:xfrm>
            <a:prstGeom prst="rect">
              <a:avLst/>
            </a:prstGeom>
            <a:noFill/>
          </p:spPr>
          <p:txBody>
            <a:bodyPr wrap="square" rtlCol="0">
              <a:spAutoFit/>
            </a:bodyPr>
            <a:lstStyle/>
            <a:p>
              <a:r>
                <a:rPr lang="fr-FR" b="0" dirty="0">
                  <a:solidFill>
                    <a:schemeClr val="tx1"/>
                  </a:solidFill>
                </a:rPr>
                <a:t>SR</a:t>
              </a:r>
            </a:p>
          </p:txBody>
        </p:sp>
        <p:sp>
          <p:nvSpPr>
            <p:cNvPr id="12" name="ZoneTexte 11">
              <a:extLst>
                <a:ext uri="{FF2B5EF4-FFF2-40B4-BE49-F238E27FC236}">
                  <a16:creationId xmlns:a16="http://schemas.microsoft.com/office/drawing/2014/main" id="{0E433860-BFDF-4F3A-A7BC-05B3C30B90E8}"/>
                </a:ext>
              </a:extLst>
            </p:cNvPr>
            <p:cNvSpPr txBox="1"/>
            <p:nvPr/>
          </p:nvSpPr>
          <p:spPr>
            <a:xfrm>
              <a:off x="2466418" y="5733256"/>
              <a:ext cx="1512170" cy="461665"/>
            </a:xfrm>
            <a:prstGeom prst="rect">
              <a:avLst/>
            </a:prstGeom>
            <a:noFill/>
          </p:spPr>
          <p:txBody>
            <a:bodyPr wrap="square" rtlCol="0">
              <a:spAutoFit/>
            </a:bodyPr>
            <a:lstStyle/>
            <a:p>
              <a:r>
                <a:rPr lang="fr-FR" b="0" dirty="0" err="1">
                  <a:solidFill>
                    <a:schemeClr val="tx1"/>
                  </a:solidFill>
                </a:rPr>
                <a:t>Iterations</a:t>
              </a:r>
              <a:endParaRPr lang="fr-FR" b="0" dirty="0">
                <a:solidFill>
                  <a:schemeClr val="tx1"/>
                </a:solidFill>
              </a:endParaRPr>
            </a:p>
          </p:txBody>
        </p:sp>
      </p:grpSp>
      <p:grpSp>
        <p:nvGrpSpPr>
          <p:cNvPr id="16" name="Groupe 15">
            <a:extLst>
              <a:ext uri="{FF2B5EF4-FFF2-40B4-BE49-F238E27FC236}">
                <a16:creationId xmlns:a16="http://schemas.microsoft.com/office/drawing/2014/main" id="{A09F9FFD-BEA6-4FB5-8C1C-E64E31226B48}"/>
              </a:ext>
            </a:extLst>
          </p:cNvPr>
          <p:cNvGrpSpPr/>
          <p:nvPr/>
        </p:nvGrpSpPr>
        <p:grpSpPr>
          <a:xfrm>
            <a:off x="6096000" y="1500705"/>
            <a:ext cx="5776903" cy="4782145"/>
            <a:chOff x="5935721" y="1412775"/>
            <a:chExt cx="5776903" cy="4782145"/>
          </a:xfrm>
        </p:grpSpPr>
        <p:pic>
          <p:nvPicPr>
            <p:cNvPr id="10" name="Image 9">
              <a:extLst>
                <a:ext uri="{FF2B5EF4-FFF2-40B4-BE49-F238E27FC236}">
                  <a16:creationId xmlns:a16="http://schemas.microsoft.com/office/drawing/2014/main" id="{EC1FEF1D-C6E2-4361-85E4-628B0D29F164}"/>
                </a:ext>
              </a:extLst>
            </p:cNvPr>
            <p:cNvPicPr>
              <a:picLocks noChangeAspect="1"/>
            </p:cNvPicPr>
            <p:nvPr/>
          </p:nvPicPr>
          <p:blipFill rotWithShape="1">
            <a:blip r:embed="rId3"/>
            <a:srcRect l="5728" t="4020" r="7382" b="4516"/>
            <a:stretch/>
          </p:blipFill>
          <p:spPr>
            <a:xfrm>
              <a:off x="6240015" y="1412775"/>
              <a:ext cx="5472609" cy="4320481"/>
            </a:xfrm>
            <a:prstGeom prst="rect">
              <a:avLst/>
            </a:prstGeom>
          </p:spPr>
        </p:pic>
        <p:sp>
          <p:nvSpPr>
            <p:cNvPr id="14" name="ZoneTexte 13">
              <a:extLst>
                <a:ext uri="{FF2B5EF4-FFF2-40B4-BE49-F238E27FC236}">
                  <a16:creationId xmlns:a16="http://schemas.microsoft.com/office/drawing/2014/main" id="{77DE3D12-2778-406C-98F7-C32A28AC5790}"/>
                </a:ext>
              </a:extLst>
            </p:cNvPr>
            <p:cNvSpPr txBox="1"/>
            <p:nvPr/>
          </p:nvSpPr>
          <p:spPr>
            <a:xfrm>
              <a:off x="8688288" y="5733255"/>
              <a:ext cx="1512170" cy="461665"/>
            </a:xfrm>
            <a:prstGeom prst="rect">
              <a:avLst/>
            </a:prstGeom>
            <a:noFill/>
          </p:spPr>
          <p:txBody>
            <a:bodyPr wrap="square" rtlCol="0">
              <a:spAutoFit/>
            </a:bodyPr>
            <a:lstStyle/>
            <a:p>
              <a:r>
                <a:rPr lang="fr-FR" b="0" dirty="0" err="1">
                  <a:solidFill>
                    <a:schemeClr val="tx1"/>
                  </a:solidFill>
                </a:rPr>
                <a:t>Iterations</a:t>
              </a:r>
              <a:endParaRPr lang="fr-FR" b="0" dirty="0">
                <a:solidFill>
                  <a:schemeClr val="tx1"/>
                </a:solidFill>
              </a:endParaRPr>
            </a:p>
          </p:txBody>
        </p:sp>
        <p:sp>
          <p:nvSpPr>
            <p:cNvPr id="15" name="ZoneTexte 14">
              <a:extLst>
                <a:ext uri="{FF2B5EF4-FFF2-40B4-BE49-F238E27FC236}">
                  <a16:creationId xmlns:a16="http://schemas.microsoft.com/office/drawing/2014/main" id="{EC203925-DF90-4CD2-8CF0-308150BEDE7A}"/>
                </a:ext>
              </a:extLst>
            </p:cNvPr>
            <p:cNvSpPr txBox="1"/>
            <p:nvPr/>
          </p:nvSpPr>
          <p:spPr>
            <a:xfrm rot="16200000">
              <a:off x="5806514" y="3198168"/>
              <a:ext cx="720080" cy="461665"/>
            </a:xfrm>
            <a:prstGeom prst="rect">
              <a:avLst/>
            </a:prstGeom>
            <a:noFill/>
          </p:spPr>
          <p:txBody>
            <a:bodyPr wrap="square" rtlCol="0">
              <a:spAutoFit/>
            </a:bodyPr>
            <a:lstStyle/>
            <a:p>
              <a:r>
                <a:rPr lang="fr-FR" b="0" dirty="0">
                  <a:solidFill>
                    <a:schemeClr val="tx1"/>
                  </a:solidFill>
                </a:rPr>
                <a:t>SR</a:t>
              </a:r>
            </a:p>
          </p:txBody>
        </p:sp>
      </p:grpSp>
      <p:sp>
        <p:nvSpPr>
          <p:cNvPr id="17" name="ZoneTexte 16">
            <a:extLst>
              <a:ext uri="{FF2B5EF4-FFF2-40B4-BE49-F238E27FC236}">
                <a16:creationId xmlns:a16="http://schemas.microsoft.com/office/drawing/2014/main" id="{6FC0A79F-63B6-4D8E-93EE-80C2D87D520E}"/>
              </a:ext>
            </a:extLst>
          </p:cNvPr>
          <p:cNvSpPr txBox="1"/>
          <p:nvPr/>
        </p:nvSpPr>
        <p:spPr>
          <a:xfrm>
            <a:off x="441900" y="109996"/>
            <a:ext cx="2307042" cy="1477328"/>
          </a:xfrm>
          <a:prstGeom prst="rect">
            <a:avLst/>
          </a:prstGeom>
          <a:noFill/>
        </p:spPr>
        <p:txBody>
          <a:bodyPr wrap="none" rtlCol="0">
            <a:spAutoFit/>
          </a:bodyPr>
          <a:lstStyle/>
          <a:p>
            <a:r>
              <a:rPr lang="fr-FR" sz="1500" b="0" u="sng" dirty="0">
                <a:solidFill>
                  <a:schemeClr val="tx1"/>
                </a:solidFill>
              </a:rPr>
              <a:t>Simulation </a:t>
            </a:r>
            <a:r>
              <a:rPr lang="fr-FR" sz="1500" b="0" u="sng" dirty="0" err="1">
                <a:solidFill>
                  <a:schemeClr val="tx1"/>
                </a:solidFill>
              </a:rPr>
              <a:t>parameters</a:t>
            </a:r>
            <a:r>
              <a:rPr lang="fr-FR" sz="1500" b="0" u="sng" dirty="0">
                <a:solidFill>
                  <a:schemeClr val="tx1"/>
                </a:solidFill>
              </a:rPr>
              <a:t> :</a:t>
            </a:r>
          </a:p>
          <a:p>
            <a:pPr marL="285750" indent="-285750">
              <a:buFontTx/>
              <a:buChar char="-"/>
            </a:pPr>
            <a:r>
              <a:rPr lang="fr-FR" sz="1500" b="0" dirty="0">
                <a:solidFill>
                  <a:schemeClr val="tx1"/>
                </a:solidFill>
              </a:rPr>
              <a:t>1m </a:t>
            </a:r>
            <a:r>
              <a:rPr lang="fr-FR" sz="1500" b="0" dirty="0" err="1">
                <a:solidFill>
                  <a:schemeClr val="tx1"/>
                </a:solidFill>
              </a:rPr>
              <a:t>telescope</a:t>
            </a:r>
            <a:endParaRPr lang="fr-FR" sz="1500" b="0" dirty="0">
              <a:solidFill>
                <a:schemeClr val="tx1"/>
              </a:solidFill>
            </a:endParaRPr>
          </a:p>
          <a:p>
            <a:pPr marL="285750" indent="-285750">
              <a:buFontTx/>
              <a:buChar char="-"/>
            </a:pPr>
            <a:r>
              <a:rPr lang="fr-FR" sz="1500" b="0" dirty="0" err="1">
                <a:solidFill>
                  <a:schemeClr val="tx1"/>
                </a:solidFill>
              </a:rPr>
              <a:t>Resolution</a:t>
            </a:r>
            <a:r>
              <a:rPr lang="fr-FR" sz="1500" b="0" dirty="0">
                <a:solidFill>
                  <a:schemeClr val="tx1"/>
                </a:solidFill>
              </a:rPr>
              <a:t> 64 pixels</a:t>
            </a:r>
          </a:p>
          <a:p>
            <a:pPr marL="285750" indent="-285750">
              <a:buFontTx/>
              <a:buChar char="-"/>
            </a:pPr>
            <a:r>
              <a:rPr lang="fr-FR" sz="1500" b="0" dirty="0">
                <a:solidFill>
                  <a:schemeClr val="tx1"/>
                </a:solidFill>
              </a:rPr>
              <a:t>Modal DM </a:t>
            </a:r>
          </a:p>
          <a:p>
            <a:r>
              <a:rPr lang="fr-FR" sz="1500" b="0" dirty="0">
                <a:solidFill>
                  <a:schemeClr val="tx1"/>
                </a:solidFill>
              </a:rPr>
              <a:t>(200 Zernike modes)</a:t>
            </a:r>
          </a:p>
          <a:p>
            <a:pPr marL="285750" indent="-285750">
              <a:buFontTx/>
              <a:buChar char="-"/>
            </a:pPr>
            <a:r>
              <a:rPr lang="fr-FR" sz="1500" dirty="0">
                <a:solidFill>
                  <a:schemeClr val="tx1"/>
                </a:solidFill>
              </a:rPr>
              <a:t>SR=72%</a:t>
            </a:r>
          </a:p>
        </p:txBody>
      </p:sp>
    </p:spTree>
    <p:extLst>
      <p:ext uri="{BB962C8B-B14F-4D97-AF65-F5344CB8AC3E}">
        <p14:creationId xmlns:p14="http://schemas.microsoft.com/office/powerpoint/2010/main" val="300226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E0652-758B-403E-898E-C966BBD03103}"/>
              </a:ext>
            </a:extLst>
          </p:cNvPr>
          <p:cNvSpPr>
            <a:spLocks noGrp="1"/>
          </p:cNvSpPr>
          <p:nvPr>
            <p:ph type="title"/>
          </p:nvPr>
        </p:nvSpPr>
        <p:spPr/>
        <p:txBody>
          <a:bodyPr/>
          <a:lstStyle/>
          <a:p>
            <a:r>
              <a:rPr lang="fr-FR" dirty="0"/>
              <a:t>Close Loop test : </a:t>
            </a:r>
            <a:r>
              <a:rPr lang="fr-FR" dirty="0" err="1"/>
              <a:t>stronger</a:t>
            </a:r>
            <a:r>
              <a:rPr lang="fr-FR" dirty="0"/>
              <a:t> turbulence</a:t>
            </a:r>
          </a:p>
        </p:txBody>
      </p:sp>
      <p:sp>
        <p:nvSpPr>
          <p:cNvPr id="4" name="Espace réservé du numéro de diapositive 3">
            <a:extLst>
              <a:ext uri="{FF2B5EF4-FFF2-40B4-BE49-F238E27FC236}">
                <a16:creationId xmlns:a16="http://schemas.microsoft.com/office/drawing/2014/main" id="{4F2BAABE-BA7C-4234-8C48-6321AFB18B44}"/>
              </a:ext>
            </a:extLst>
          </p:cNvPr>
          <p:cNvSpPr>
            <a:spLocks noGrp="1"/>
          </p:cNvSpPr>
          <p:nvPr>
            <p:ph type="sldNum" sz="quarter" idx="10"/>
          </p:nvPr>
        </p:nvSpPr>
        <p:spPr/>
        <p:txBody>
          <a:bodyPr/>
          <a:lstStyle/>
          <a:p>
            <a:pPr>
              <a:defRPr/>
            </a:pPr>
            <a:fld id="{1EEDFC2C-F9B9-0445-A511-DA4552EF3EEB}" type="slidenum">
              <a:rPr lang="fr-FR" smtClean="0"/>
              <a:pPr>
                <a:defRPr/>
              </a:pPr>
              <a:t>9</a:t>
            </a:fld>
            <a:endParaRPr lang="fr-FR"/>
          </a:p>
        </p:txBody>
      </p:sp>
      <p:sp>
        <p:nvSpPr>
          <p:cNvPr id="5" name="ZoneTexte 4">
            <a:extLst>
              <a:ext uri="{FF2B5EF4-FFF2-40B4-BE49-F238E27FC236}">
                <a16:creationId xmlns:a16="http://schemas.microsoft.com/office/drawing/2014/main" id="{8BBFB85F-5C51-40FD-AAB9-9D450E803FD4}"/>
              </a:ext>
            </a:extLst>
          </p:cNvPr>
          <p:cNvSpPr txBox="1"/>
          <p:nvPr/>
        </p:nvSpPr>
        <p:spPr>
          <a:xfrm>
            <a:off x="124462" y="0"/>
            <a:ext cx="2307042" cy="1477328"/>
          </a:xfrm>
          <a:prstGeom prst="rect">
            <a:avLst/>
          </a:prstGeom>
          <a:noFill/>
        </p:spPr>
        <p:txBody>
          <a:bodyPr wrap="none" rtlCol="0">
            <a:spAutoFit/>
          </a:bodyPr>
          <a:lstStyle/>
          <a:p>
            <a:r>
              <a:rPr lang="fr-FR" sz="1500" b="0" u="sng" dirty="0">
                <a:solidFill>
                  <a:schemeClr val="tx1"/>
                </a:solidFill>
              </a:rPr>
              <a:t>Simulation </a:t>
            </a:r>
            <a:r>
              <a:rPr lang="fr-FR" sz="1500" b="0" u="sng" dirty="0" err="1">
                <a:solidFill>
                  <a:schemeClr val="tx1"/>
                </a:solidFill>
              </a:rPr>
              <a:t>parameters</a:t>
            </a:r>
            <a:r>
              <a:rPr lang="fr-FR" sz="1500" b="0" u="sng" dirty="0">
                <a:solidFill>
                  <a:schemeClr val="tx1"/>
                </a:solidFill>
              </a:rPr>
              <a:t> :</a:t>
            </a:r>
          </a:p>
          <a:p>
            <a:pPr marL="285750" indent="-285750">
              <a:buFontTx/>
              <a:buChar char="-"/>
            </a:pPr>
            <a:r>
              <a:rPr lang="fr-FR" sz="1500" b="0" dirty="0">
                <a:solidFill>
                  <a:schemeClr val="tx1"/>
                </a:solidFill>
              </a:rPr>
              <a:t>1m </a:t>
            </a:r>
            <a:r>
              <a:rPr lang="fr-FR" sz="1500" b="0" dirty="0" err="1">
                <a:solidFill>
                  <a:schemeClr val="tx1"/>
                </a:solidFill>
              </a:rPr>
              <a:t>telescope</a:t>
            </a:r>
            <a:endParaRPr lang="fr-FR" sz="1500" b="0" dirty="0">
              <a:solidFill>
                <a:schemeClr val="tx1"/>
              </a:solidFill>
            </a:endParaRPr>
          </a:p>
          <a:p>
            <a:pPr marL="285750" indent="-285750">
              <a:buFontTx/>
              <a:buChar char="-"/>
            </a:pPr>
            <a:r>
              <a:rPr lang="fr-FR" sz="1500" b="0" dirty="0" err="1">
                <a:solidFill>
                  <a:schemeClr val="tx1"/>
                </a:solidFill>
              </a:rPr>
              <a:t>Resolution</a:t>
            </a:r>
            <a:r>
              <a:rPr lang="fr-FR" sz="1500" b="0" dirty="0">
                <a:solidFill>
                  <a:schemeClr val="tx1"/>
                </a:solidFill>
              </a:rPr>
              <a:t> 64 pixels</a:t>
            </a:r>
          </a:p>
          <a:p>
            <a:pPr marL="285750" indent="-285750">
              <a:buFontTx/>
              <a:buChar char="-"/>
            </a:pPr>
            <a:r>
              <a:rPr lang="fr-FR" sz="1500" b="0" dirty="0">
                <a:solidFill>
                  <a:schemeClr val="tx1"/>
                </a:solidFill>
              </a:rPr>
              <a:t>Modal DM </a:t>
            </a:r>
          </a:p>
          <a:p>
            <a:r>
              <a:rPr lang="fr-FR" sz="1500" b="0" dirty="0">
                <a:solidFill>
                  <a:schemeClr val="tx1"/>
                </a:solidFill>
              </a:rPr>
              <a:t>(200 Zernike modes)</a:t>
            </a:r>
          </a:p>
          <a:p>
            <a:pPr marL="285750" indent="-285750">
              <a:buFontTx/>
              <a:buChar char="-"/>
            </a:pPr>
            <a:r>
              <a:rPr lang="fr-FR" sz="1500" dirty="0">
                <a:solidFill>
                  <a:schemeClr val="tx1"/>
                </a:solidFill>
              </a:rPr>
              <a:t>SR=29%</a:t>
            </a:r>
          </a:p>
        </p:txBody>
      </p:sp>
      <p:grpSp>
        <p:nvGrpSpPr>
          <p:cNvPr id="22" name="Groupe 21">
            <a:extLst>
              <a:ext uri="{FF2B5EF4-FFF2-40B4-BE49-F238E27FC236}">
                <a16:creationId xmlns:a16="http://schemas.microsoft.com/office/drawing/2014/main" id="{7A550641-37EA-4BA8-9702-DABEF81AB44F}"/>
              </a:ext>
            </a:extLst>
          </p:cNvPr>
          <p:cNvGrpSpPr/>
          <p:nvPr/>
        </p:nvGrpSpPr>
        <p:grpSpPr>
          <a:xfrm>
            <a:off x="124462" y="1476216"/>
            <a:ext cx="6066012" cy="4926174"/>
            <a:chOff x="2232487" y="779958"/>
            <a:chExt cx="7069028" cy="5687531"/>
          </a:xfrm>
        </p:grpSpPr>
        <p:pic>
          <p:nvPicPr>
            <p:cNvPr id="19" name="Image 18">
              <a:extLst>
                <a:ext uri="{FF2B5EF4-FFF2-40B4-BE49-F238E27FC236}">
                  <a16:creationId xmlns:a16="http://schemas.microsoft.com/office/drawing/2014/main" id="{5A4BB263-2BFC-47FA-81F1-8E3BF7EFD6ED}"/>
                </a:ext>
              </a:extLst>
            </p:cNvPr>
            <p:cNvPicPr>
              <a:picLocks noChangeAspect="1"/>
            </p:cNvPicPr>
            <p:nvPr/>
          </p:nvPicPr>
          <p:blipFill rotWithShape="1">
            <a:blip r:embed="rId2"/>
            <a:srcRect l="7083" t="4394" r="6795" b="5595"/>
            <a:stretch/>
          </p:blipFill>
          <p:spPr>
            <a:xfrm>
              <a:off x="2634877" y="779958"/>
              <a:ext cx="6666638" cy="5225717"/>
            </a:xfrm>
            <a:prstGeom prst="rect">
              <a:avLst/>
            </a:prstGeom>
          </p:spPr>
        </p:pic>
        <p:sp>
          <p:nvSpPr>
            <p:cNvPr id="20" name="ZoneTexte 19">
              <a:extLst>
                <a:ext uri="{FF2B5EF4-FFF2-40B4-BE49-F238E27FC236}">
                  <a16:creationId xmlns:a16="http://schemas.microsoft.com/office/drawing/2014/main" id="{7263754B-353F-4EC6-8384-E776480482D4}"/>
                </a:ext>
              </a:extLst>
            </p:cNvPr>
            <p:cNvSpPr txBox="1"/>
            <p:nvPr/>
          </p:nvSpPr>
          <p:spPr>
            <a:xfrm rot="16200000">
              <a:off x="2103280" y="3141908"/>
              <a:ext cx="720080" cy="461665"/>
            </a:xfrm>
            <a:prstGeom prst="rect">
              <a:avLst/>
            </a:prstGeom>
            <a:noFill/>
          </p:spPr>
          <p:txBody>
            <a:bodyPr wrap="square" rtlCol="0">
              <a:spAutoFit/>
            </a:bodyPr>
            <a:lstStyle/>
            <a:p>
              <a:r>
                <a:rPr lang="fr-FR" b="0" dirty="0">
                  <a:solidFill>
                    <a:schemeClr val="tx1"/>
                  </a:solidFill>
                </a:rPr>
                <a:t>SR</a:t>
              </a:r>
            </a:p>
          </p:txBody>
        </p:sp>
        <p:sp>
          <p:nvSpPr>
            <p:cNvPr id="21" name="ZoneTexte 20">
              <a:extLst>
                <a:ext uri="{FF2B5EF4-FFF2-40B4-BE49-F238E27FC236}">
                  <a16:creationId xmlns:a16="http://schemas.microsoft.com/office/drawing/2014/main" id="{CE6941BC-B4B9-48D9-999A-12DC53D1C7C1}"/>
                </a:ext>
              </a:extLst>
            </p:cNvPr>
            <p:cNvSpPr txBox="1"/>
            <p:nvPr/>
          </p:nvSpPr>
          <p:spPr>
            <a:xfrm>
              <a:off x="5458449" y="5934472"/>
              <a:ext cx="1785818" cy="533017"/>
            </a:xfrm>
            <a:prstGeom prst="rect">
              <a:avLst/>
            </a:prstGeom>
            <a:noFill/>
          </p:spPr>
          <p:txBody>
            <a:bodyPr wrap="square" rtlCol="0">
              <a:spAutoFit/>
            </a:bodyPr>
            <a:lstStyle/>
            <a:p>
              <a:r>
                <a:rPr lang="fr-FR" b="0" dirty="0" err="1">
                  <a:solidFill>
                    <a:schemeClr val="tx1"/>
                  </a:solidFill>
                </a:rPr>
                <a:t>Iterations</a:t>
              </a:r>
              <a:endParaRPr lang="fr-FR" b="0" dirty="0">
                <a:solidFill>
                  <a:schemeClr val="tx1"/>
                </a:solidFill>
              </a:endParaRPr>
            </a:p>
          </p:txBody>
        </p:sp>
      </p:grpSp>
      <p:sp>
        <p:nvSpPr>
          <p:cNvPr id="23" name="Rectangle 22">
            <a:extLst>
              <a:ext uri="{FF2B5EF4-FFF2-40B4-BE49-F238E27FC236}">
                <a16:creationId xmlns:a16="http://schemas.microsoft.com/office/drawing/2014/main" id="{3FD2A9B7-7593-4C89-AB40-5E2F45B7492D}"/>
              </a:ext>
            </a:extLst>
          </p:cNvPr>
          <p:cNvSpPr/>
          <p:nvPr/>
        </p:nvSpPr>
        <p:spPr>
          <a:xfrm>
            <a:off x="6051216" y="4682554"/>
            <a:ext cx="6022251" cy="400110"/>
          </a:xfrm>
          <a:prstGeom prst="rect">
            <a:avLst/>
          </a:prstGeom>
          <a:ln w="28575">
            <a:solidFill>
              <a:srgbClr val="0070C0"/>
            </a:solidFill>
          </a:ln>
        </p:spPr>
        <p:txBody>
          <a:bodyPr wrap="square">
            <a:spAutoFit/>
          </a:bodyPr>
          <a:lstStyle/>
          <a:p>
            <a:r>
              <a:rPr lang="fr-FR" sz="2000" dirty="0" err="1">
                <a:solidFill>
                  <a:srgbClr val="0070C0"/>
                </a:solidFill>
              </a:rPr>
              <a:t>What</a:t>
            </a:r>
            <a:r>
              <a:rPr lang="fr-FR" sz="2000" dirty="0">
                <a:solidFill>
                  <a:srgbClr val="0070C0"/>
                </a:solidFill>
              </a:rPr>
              <a:t> about </a:t>
            </a:r>
            <a:r>
              <a:rPr lang="fr-FR" sz="2000" dirty="0" err="1">
                <a:solidFill>
                  <a:srgbClr val="0070C0"/>
                </a:solidFill>
              </a:rPr>
              <a:t>increasing</a:t>
            </a:r>
            <a:r>
              <a:rPr lang="fr-FR" sz="2000" dirty="0">
                <a:solidFill>
                  <a:srgbClr val="0070C0"/>
                </a:solidFill>
              </a:rPr>
              <a:t> the </a:t>
            </a:r>
            <a:r>
              <a:rPr lang="fr-FR" sz="2000" dirty="0" err="1">
                <a:solidFill>
                  <a:srgbClr val="0070C0"/>
                </a:solidFill>
              </a:rPr>
              <a:t>dynamic</a:t>
            </a:r>
            <a:r>
              <a:rPr lang="fr-FR" sz="2000" dirty="0">
                <a:solidFill>
                  <a:srgbClr val="0070C0"/>
                </a:solidFill>
              </a:rPr>
              <a:t> of the ZWFS</a:t>
            </a:r>
          </a:p>
        </p:txBody>
      </p:sp>
      <mc:AlternateContent xmlns:mc="http://schemas.openxmlformats.org/markup-compatibility/2006">
        <mc:Choice xmlns:a14="http://schemas.microsoft.com/office/drawing/2010/main" Requires="a14">
          <p:sp>
            <p:nvSpPr>
              <p:cNvPr id="14" name="Espace réservé du contenu 2">
                <a:extLst>
                  <a:ext uri="{FF2B5EF4-FFF2-40B4-BE49-F238E27FC236}">
                    <a16:creationId xmlns:a16="http://schemas.microsoft.com/office/drawing/2014/main" id="{89C846B8-562E-424F-8947-322329F79B36}"/>
                  </a:ext>
                </a:extLst>
              </p:cNvPr>
              <p:cNvSpPr>
                <a:spLocks noGrp="1"/>
              </p:cNvSpPr>
              <p:nvPr>
                <p:ph idx="1"/>
              </p:nvPr>
            </p:nvSpPr>
            <p:spPr>
              <a:xfrm>
                <a:off x="6051216" y="2522036"/>
                <a:ext cx="6002183" cy="1813928"/>
              </a:xfrm>
            </p:spPr>
            <p:txBody>
              <a:bodyPr/>
              <a:lstStyle/>
              <a:p>
                <a:pPr marL="0" indent="0">
                  <a:buNone/>
                </a:pPr>
                <a:r>
                  <a:rPr lang="fr-FR" sz="2000" dirty="0">
                    <a:solidFill>
                      <a:srgbClr val="FF0000"/>
                    </a:solidFill>
                  </a:rPr>
                  <a:t>Hypothesis  </a:t>
                </a:r>
                <a14:m>
                  <m:oMath xmlns:m="http://schemas.openxmlformats.org/officeDocument/2006/math">
                    <m:sSub>
                      <m:sSubPr>
                        <m:ctrlPr>
                          <a:rPr lang="fr-FR" sz="2000" i="1">
                            <a:solidFill>
                              <a:srgbClr val="FF0000"/>
                            </a:solidFill>
                            <a:latin typeface="Cambria Math" panose="02040503050406030204" pitchFamily="18" charset="0"/>
                          </a:rPr>
                        </m:ctrlPr>
                      </m:sSubPr>
                      <m:e>
                        <m:r>
                          <a:rPr lang="fr-FR" sz="2000" i="1">
                            <a:solidFill>
                              <a:srgbClr val="FF0000"/>
                            </a:solidFill>
                            <a:latin typeface="Cambria Math" panose="02040503050406030204" pitchFamily="18" charset="0"/>
                          </a:rPr>
                          <m:t>𝐷</m:t>
                        </m:r>
                      </m:e>
                      <m:sub>
                        <m:r>
                          <a:rPr lang="fr-FR" sz="2000" i="1">
                            <a:solidFill>
                              <a:srgbClr val="FF0000"/>
                            </a:solidFill>
                            <a:latin typeface="Cambria Math" panose="02040503050406030204" pitchFamily="18" charset="0"/>
                          </a:rPr>
                          <m:t>𝑟𝑒𝑠</m:t>
                        </m:r>
                      </m:sub>
                    </m:sSub>
                    <m:r>
                      <a:rPr lang="fr-FR" sz="2000" i="1">
                        <a:solidFill>
                          <a:srgbClr val="FF0000"/>
                        </a:solidFill>
                        <a:latin typeface="Cambria Math" panose="02040503050406030204" pitchFamily="18" charset="0"/>
                      </a:rPr>
                      <m:t>=</m:t>
                    </m:r>
                    <m:sSub>
                      <m:sSubPr>
                        <m:ctrlPr>
                          <a:rPr lang="fr-FR" sz="2000" i="1">
                            <a:solidFill>
                              <a:srgbClr val="FF0000"/>
                            </a:solidFill>
                            <a:latin typeface="Cambria Math" panose="02040503050406030204" pitchFamily="18" charset="0"/>
                          </a:rPr>
                        </m:ctrlPr>
                      </m:sSubPr>
                      <m:e>
                        <m:r>
                          <a:rPr lang="fr-FR" sz="2000" b="0" i="1" smtClean="0">
                            <a:solidFill>
                              <a:srgbClr val="FF0000"/>
                            </a:solidFill>
                            <a:latin typeface="Cambria Math" panose="02040503050406030204" pitchFamily="18" charset="0"/>
                          </a:rPr>
                          <m:t>𝑂𝐺</m:t>
                        </m:r>
                        <m:r>
                          <a:rPr lang="fr-FR" sz="2000" b="0" i="1" smtClean="0">
                            <a:solidFill>
                              <a:srgbClr val="FF0000"/>
                            </a:solidFill>
                            <a:latin typeface="Cambria Math" panose="02040503050406030204" pitchFamily="18" charset="0"/>
                          </a:rPr>
                          <m:t>.</m:t>
                        </m:r>
                        <m:r>
                          <a:rPr lang="fr-FR" sz="2000" i="1">
                            <a:solidFill>
                              <a:srgbClr val="FF0000"/>
                            </a:solidFill>
                            <a:latin typeface="Cambria Math" panose="02040503050406030204" pitchFamily="18" charset="0"/>
                          </a:rPr>
                          <m:t>𝐷</m:t>
                        </m:r>
                      </m:e>
                      <m:sub>
                        <m:r>
                          <a:rPr lang="fr-FR" sz="2000" i="1">
                            <a:solidFill>
                              <a:srgbClr val="FF0000"/>
                            </a:solidFill>
                            <a:latin typeface="Cambria Math" panose="02040503050406030204" pitchFamily="18" charset="0"/>
                          </a:rPr>
                          <m:t>𝑐</m:t>
                        </m:r>
                      </m:sub>
                    </m:sSub>
                  </m:oMath>
                </a14:m>
                <a:r>
                  <a:rPr lang="fr-FR" sz="2000" dirty="0">
                    <a:solidFill>
                      <a:srgbClr val="FF0000"/>
                    </a:solidFill>
                  </a:rPr>
                  <a:t> no longer </a:t>
                </a:r>
                <a:r>
                  <a:rPr lang="fr-FR" sz="2000" dirty="0" err="1">
                    <a:solidFill>
                      <a:srgbClr val="FF0000"/>
                    </a:solidFill>
                  </a:rPr>
                  <a:t>true</a:t>
                </a:r>
                <a:endParaRPr lang="fr-FR" sz="2000" dirty="0">
                  <a:solidFill>
                    <a:srgbClr val="FF0000"/>
                  </a:solidFill>
                </a:endParaRPr>
              </a:p>
              <a:p>
                <a:pPr lvl="1"/>
                <a:r>
                  <a:rPr lang="fr-FR" sz="2000" dirty="0">
                    <a:solidFill>
                      <a:srgbClr val="FF0000"/>
                    </a:solidFill>
                  </a:rPr>
                  <a:t>Modal confusion has to </a:t>
                </a:r>
                <a:r>
                  <a:rPr lang="fr-FR" sz="2000" dirty="0" err="1">
                    <a:solidFill>
                      <a:srgbClr val="FF0000"/>
                    </a:solidFill>
                  </a:rPr>
                  <a:t>be</a:t>
                </a:r>
                <a:r>
                  <a:rPr lang="fr-FR" sz="2000" dirty="0">
                    <a:solidFill>
                      <a:srgbClr val="FF0000"/>
                    </a:solidFill>
                  </a:rPr>
                  <a:t> </a:t>
                </a:r>
                <a:r>
                  <a:rPr lang="fr-FR" sz="2000" dirty="0" err="1">
                    <a:solidFill>
                      <a:srgbClr val="FF0000"/>
                    </a:solidFill>
                  </a:rPr>
                  <a:t>taking</a:t>
                </a:r>
                <a:r>
                  <a:rPr lang="fr-FR" sz="2000" dirty="0">
                    <a:solidFill>
                      <a:srgbClr val="FF0000"/>
                    </a:solidFill>
                  </a:rPr>
                  <a:t> </a:t>
                </a:r>
                <a:r>
                  <a:rPr lang="fr-FR" sz="2000" dirty="0" err="1">
                    <a:solidFill>
                      <a:srgbClr val="FF0000"/>
                    </a:solidFill>
                  </a:rPr>
                  <a:t>into</a:t>
                </a:r>
                <a:r>
                  <a:rPr lang="fr-FR" sz="2000" dirty="0">
                    <a:solidFill>
                      <a:srgbClr val="FF0000"/>
                    </a:solidFill>
                  </a:rPr>
                  <a:t> </a:t>
                </a:r>
                <a:r>
                  <a:rPr lang="fr-FR" sz="2000" dirty="0" err="1">
                    <a:solidFill>
                      <a:srgbClr val="FF0000"/>
                    </a:solidFill>
                  </a:rPr>
                  <a:t>account</a:t>
                </a:r>
                <a:r>
                  <a:rPr lang="fr-FR" sz="2000" dirty="0">
                    <a:solidFill>
                      <a:srgbClr val="FF0000"/>
                    </a:solidFill>
                  </a:rPr>
                  <a:t> </a:t>
                </a:r>
                <a:r>
                  <a:rPr lang="fr-FR" sz="2000" dirty="0">
                    <a:solidFill>
                      <a:srgbClr val="FF0000"/>
                    </a:solidFill>
                    <a:sym typeface="Wingdings" panose="05000000000000000000" pitchFamily="2" charset="2"/>
                  </a:rPr>
                  <a:t> non diagonal </a:t>
                </a:r>
                <a:r>
                  <a:rPr lang="fr-FR" sz="2000" dirty="0" err="1">
                    <a:solidFill>
                      <a:srgbClr val="FF0000"/>
                    </a:solidFill>
                    <a:sym typeface="Wingdings" panose="05000000000000000000" pitchFamily="2" charset="2"/>
                  </a:rPr>
                  <a:t>terms</a:t>
                </a:r>
                <a:r>
                  <a:rPr lang="fr-FR" sz="2000" dirty="0">
                    <a:solidFill>
                      <a:srgbClr val="FF0000"/>
                    </a:solidFill>
                    <a:sym typeface="Wingdings" panose="05000000000000000000" pitchFamily="2" charset="2"/>
                  </a:rPr>
                  <a:t> of </a:t>
                </a:r>
                <a14:m>
                  <m:oMath xmlns:m="http://schemas.openxmlformats.org/officeDocument/2006/math">
                    <m:sSub>
                      <m:sSubPr>
                        <m:ctrlPr>
                          <a:rPr lang="fr-FR" sz="2000" i="1">
                            <a:solidFill>
                              <a:srgbClr val="FF0000"/>
                            </a:solidFill>
                            <a:latin typeface="Cambria Math" panose="02040503050406030204" pitchFamily="18" charset="0"/>
                          </a:rPr>
                        </m:ctrlPr>
                      </m:sSubPr>
                      <m:e>
                        <m:r>
                          <a:rPr lang="fr-FR" sz="2000" i="1">
                            <a:solidFill>
                              <a:srgbClr val="FF0000"/>
                            </a:solidFill>
                            <a:latin typeface="Cambria Math" panose="02040503050406030204" pitchFamily="18" charset="0"/>
                          </a:rPr>
                          <m:t>𝑇</m:t>
                        </m:r>
                      </m:e>
                      <m:sub>
                        <m:r>
                          <a:rPr lang="fr-FR" sz="2000" i="1">
                            <a:solidFill>
                              <a:srgbClr val="FF0000"/>
                            </a:solidFill>
                            <a:latin typeface="Cambria Math" panose="02040503050406030204" pitchFamily="18" charset="0"/>
                          </a:rPr>
                          <m:t>𝜑</m:t>
                        </m:r>
                      </m:sub>
                    </m:sSub>
                  </m:oMath>
                </a14:m>
                <a:r>
                  <a:rPr lang="fr-FR" sz="2000" dirty="0">
                    <a:solidFill>
                      <a:srgbClr val="FF0000"/>
                    </a:solidFill>
                  </a:rPr>
                  <a:t> </a:t>
                </a:r>
              </a:p>
              <a:p>
                <a:pPr marL="0" indent="0">
                  <a:buNone/>
                </a:pPr>
                <a:r>
                  <a:rPr lang="fr-FR" sz="2000" dirty="0"/>
                  <a:t>Use OG to </a:t>
                </a:r>
                <a:r>
                  <a:rPr lang="fr-FR" sz="2000" dirty="0" err="1"/>
                  <a:t>modelize</a:t>
                </a:r>
                <a:r>
                  <a:rPr lang="fr-FR" sz="2000" dirty="0"/>
                  <a:t> ZWFS </a:t>
                </a:r>
                <a:r>
                  <a:rPr lang="fr-FR" sz="2000" dirty="0" err="1"/>
                  <a:t>response</a:t>
                </a:r>
                <a:r>
                  <a:rPr lang="fr-FR" sz="2000" dirty="0"/>
                  <a:t> for</a:t>
                </a:r>
                <a:r>
                  <a:rPr lang="fr-FR" sz="2000" b="1" dirty="0"/>
                  <a:t> </a:t>
                </a:r>
                <a:r>
                  <a:rPr lang="fr-FR" sz="2000" b="1" dirty="0" err="1"/>
                  <a:t>faint</a:t>
                </a:r>
                <a:r>
                  <a:rPr lang="fr-FR" sz="2000" b="1" dirty="0"/>
                  <a:t> aberrations</a:t>
                </a:r>
                <a:endParaRPr lang="fr-FR" sz="2000" dirty="0"/>
              </a:p>
            </p:txBody>
          </p:sp>
        </mc:Choice>
        <mc:Fallback>
          <p:sp>
            <p:nvSpPr>
              <p:cNvPr id="14" name="Espace réservé du contenu 2">
                <a:extLst>
                  <a:ext uri="{FF2B5EF4-FFF2-40B4-BE49-F238E27FC236}">
                    <a16:creationId xmlns:a16="http://schemas.microsoft.com/office/drawing/2014/main" id="{89C846B8-562E-424F-8947-322329F79B36}"/>
                  </a:ext>
                </a:extLst>
              </p:cNvPr>
              <p:cNvSpPr>
                <a:spLocks noGrp="1" noRot="1" noChangeAspect="1" noMove="1" noResize="1" noEditPoints="1" noAdjustHandles="1" noChangeArrowheads="1" noChangeShapeType="1" noTextEdit="1"/>
              </p:cNvSpPr>
              <p:nvPr>
                <p:ph idx="1"/>
              </p:nvPr>
            </p:nvSpPr>
            <p:spPr>
              <a:xfrm>
                <a:off x="6051216" y="2522036"/>
                <a:ext cx="6002183" cy="1813928"/>
              </a:xfrm>
              <a:blipFill>
                <a:blip r:embed="rId3"/>
                <a:stretch>
                  <a:fillRect l="-2642" t="-4040" r="-813" b="-1010"/>
                </a:stretch>
              </a:blipFill>
            </p:spPr>
            <p:txBody>
              <a:bodyPr/>
              <a:lstStyle/>
              <a:p>
                <a:r>
                  <a:rPr lang="fr-FR">
                    <a:noFill/>
                  </a:rPr>
                  <a:t> </a:t>
                </a:r>
              </a:p>
            </p:txBody>
          </p:sp>
        </mc:Fallback>
      </mc:AlternateContent>
    </p:spTree>
    <p:extLst>
      <p:ext uri="{BB962C8B-B14F-4D97-AF65-F5344CB8AC3E}">
        <p14:creationId xmlns:p14="http://schemas.microsoft.com/office/powerpoint/2010/main" val="31048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uiExpand="1" build="p"/>
    </p:bld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Geneva"/>
      </a:majorFont>
      <a:minorFont>
        <a:latin typeface="Arial"/>
        <a:ea typeface="ＭＳ Ｐゴシック"/>
        <a:cs typeface="Geneva"/>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Geneva"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5475</TotalTime>
  <Words>2412</Words>
  <Application>Microsoft Office PowerPoint</Application>
  <PresentationFormat>Grand écran</PresentationFormat>
  <Paragraphs>288</Paragraphs>
  <Slides>17</Slides>
  <Notes>9</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17</vt:i4>
      </vt:variant>
    </vt:vector>
  </HeadingPairs>
  <TitlesOfParts>
    <vt:vector size="33" baseType="lpstr">
      <vt:lpstr>ＭＳ Ｐゴシック</vt:lpstr>
      <vt:lpstr>Arial</vt:lpstr>
      <vt:lpstr>Calibri</vt:lpstr>
      <vt:lpstr>Calibri Light</vt:lpstr>
      <vt:lpstr>Cambria Math</vt:lpstr>
      <vt:lpstr>DejaVu Sans</vt:lpstr>
      <vt:lpstr>Geneva</vt:lpstr>
      <vt:lpstr>Harrington</vt:lpstr>
      <vt:lpstr>KacstBook</vt:lpstr>
      <vt:lpstr>KacstOffice</vt:lpstr>
      <vt:lpstr>Liberation Sans</vt:lpstr>
      <vt:lpstr>Old English Text MT</vt:lpstr>
      <vt:lpstr>Times New Roman</vt:lpstr>
      <vt:lpstr>Wingdings</vt:lpstr>
      <vt:lpstr>Nouvelle présentation</vt:lpstr>
      <vt:lpstr>Thème Office</vt:lpstr>
      <vt:lpstr>Présentation PowerPoint</vt:lpstr>
      <vt:lpstr>Context : High angular resolution with the ELTs</vt:lpstr>
      <vt:lpstr>Adaptive Optics and Wave-Front Sensing</vt:lpstr>
      <vt:lpstr>Zernike Wave-Front Sensor (ZWFS)</vt:lpstr>
      <vt:lpstr>Non-linearities of the ZFWFS : Example with a Tip</vt:lpstr>
      <vt:lpstr>Phase reconstructors</vt:lpstr>
      <vt:lpstr>Optical gains computation</vt:lpstr>
      <vt:lpstr>Close Loop test on phase residuals </vt:lpstr>
      <vt:lpstr>Close Loop test : stronger turbulence</vt:lpstr>
      <vt:lpstr>The Phase-Shifted ZWFS</vt:lpstr>
      <vt:lpstr>Review : ZWFS non-linearities &amp; dynamic</vt:lpstr>
      <vt:lpstr>ZWFS 1st stage AO: phase wrapping issues</vt:lpstr>
      <vt:lpstr>Conclusion </vt:lpstr>
      <vt:lpstr>Thank you for listening</vt:lpstr>
      <vt:lpstr>Présentation PowerPoint</vt:lpstr>
      <vt:lpstr>Annexe 1 : Optical gains (OG)</vt:lpstr>
      <vt:lpstr>Annexe 2 : impulse response of a FFWFS</vt:lpstr>
    </vt:vector>
  </TitlesOfParts>
  <Company>ONERA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Bernou</dc:creator>
  <cp:lastModifiedBy>Mahawa Cissé</cp:lastModifiedBy>
  <cp:revision>322</cp:revision>
  <dcterms:created xsi:type="dcterms:W3CDTF">2020-09-14T08:12:08Z</dcterms:created>
  <dcterms:modified xsi:type="dcterms:W3CDTF">2022-10-20T07:42:42Z</dcterms:modified>
</cp:coreProperties>
</file>