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84" r:id="rId3"/>
    <p:sldId id="260" r:id="rId4"/>
    <p:sldId id="301" r:id="rId5"/>
    <p:sldId id="264" r:id="rId6"/>
    <p:sldId id="265" r:id="rId7"/>
    <p:sldId id="266" r:id="rId8"/>
    <p:sldId id="267" r:id="rId9"/>
    <p:sldId id="268" r:id="rId10"/>
    <p:sldId id="269" r:id="rId11"/>
    <p:sldId id="272" r:id="rId12"/>
    <p:sldId id="273" r:id="rId13"/>
    <p:sldId id="274" r:id="rId14"/>
    <p:sldId id="300" r:id="rId15"/>
    <p:sldId id="286" r:id="rId16"/>
    <p:sldId id="288" r:id="rId17"/>
    <p:sldId id="291" r:id="rId18"/>
    <p:sldId id="290" r:id="rId19"/>
    <p:sldId id="292" r:id="rId20"/>
    <p:sldId id="296" r:id="rId21"/>
    <p:sldId id="297" r:id="rId22"/>
    <p:sldId id="271" r:id="rId23"/>
    <p:sldId id="295" r:id="rId24"/>
    <p:sldId id="293" r:id="rId25"/>
    <p:sldId id="298" r:id="rId26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8" autoAdjust="0"/>
    <p:restoredTop sz="94614"/>
  </p:normalViewPr>
  <p:slideViewPr>
    <p:cSldViewPr snapToGrid="0" snapToObjects="1">
      <p:cViewPr varScale="1">
        <p:scale>
          <a:sx n="86" d="100"/>
          <a:sy n="86" d="100"/>
        </p:scale>
        <p:origin x="1037" y="67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wmf"/><Relationship Id="rId4" Type="http://schemas.openxmlformats.org/officeDocument/2006/relationships/image" Target="../media/image3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504" y="6269120"/>
            <a:ext cx="1849619" cy="41275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Clic para editar título</a:t>
            </a:r>
          </a:p>
        </p:txBody>
      </p:sp>
      <p:sp>
        <p:nvSpPr>
          <p:cNvPr id="4" name="CuadroTexto 3"/>
          <p:cNvSpPr txBox="1"/>
          <p:nvPr userDrawn="1"/>
        </p:nvSpPr>
        <p:spPr>
          <a:xfrm>
            <a:off x="1414930" y="6342111"/>
            <a:ext cx="4555066" cy="400110"/>
          </a:xfrm>
          <a:prstGeom prst="rect">
            <a:avLst/>
          </a:prstGeom>
          <a:solidFill>
            <a:schemeClr val="bg1">
              <a:alpha val="21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_tradnl" sz="1000" b="0" i="1" dirty="0">
                <a:solidFill>
                  <a:schemeClr val="bg1">
                    <a:lumMod val="50000"/>
                  </a:schemeClr>
                </a:solidFill>
              </a:rPr>
              <a:t>“</a:t>
            </a:r>
            <a:r>
              <a:rPr lang="es-ES_tradnl" sz="1000" b="0" i="1" dirty="0" err="1">
                <a:solidFill>
                  <a:schemeClr val="bg1">
                    <a:lumMod val="50000"/>
                  </a:schemeClr>
                </a:solidFill>
              </a:rPr>
              <a:t>This</a:t>
            </a:r>
            <a:r>
              <a:rPr lang="es-ES_tradnl" sz="1000" b="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_tradnl" sz="1000" b="0" i="1" dirty="0" err="1">
                <a:solidFill>
                  <a:schemeClr val="bg1">
                    <a:lumMod val="50000"/>
                  </a:schemeClr>
                </a:solidFill>
              </a:rPr>
              <a:t>project</a:t>
            </a:r>
            <a:r>
              <a:rPr lang="es-ES_tradnl" sz="1000" b="0" i="1" dirty="0">
                <a:solidFill>
                  <a:schemeClr val="bg1">
                    <a:lumMod val="50000"/>
                  </a:schemeClr>
                </a:solidFill>
              </a:rPr>
              <a:t> has </a:t>
            </a:r>
            <a:r>
              <a:rPr lang="es-ES_tradnl" sz="1000" b="0" i="1" dirty="0" err="1">
                <a:solidFill>
                  <a:schemeClr val="bg1">
                    <a:lumMod val="50000"/>
                  </a:schemeClr>
                </a:solidFill>
              </a:rPr>
              <a:t>received</a:t>
            </a:r>
            <a:r>
              <a:rPr lang="es-ES_tradnl" sz="1000" b="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_tradnl" sz="1000" b="0" i="1" dirty="0" err="1">
                <a:solidFill>
                  <a:schemeClr val="bg1">
                    <a:lumMod val="50000"/>
                  </a:schemeClr>
                </a:solidFill>
              </a:rPr>
              <a:t>funding</a:t>
            </a:r>
            <a:r>
              <a:rPr lang="es-ES_tradnl" sz="1000" b="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_tradnl" sz="1000" b="0" i="1" dirty="0" err="1">
                <a:solidFill>
                  <a:schemeClr val="bg1">
                    <a:lumMod val="50000"/>
                  </a:schemeClr>
                </a:solidFill>
              </a:rPr>
              <a:t>from</a:t>
            </a:r>
            <a:r>
              <a:rPr lang="es-ES_tradnl" sz="1000" b="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_tradnl" sz="1000" b="0" i="1" dirty="0" err="1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es-ES_tradnl" sz="1000" b="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_tradnl" sz="1000" b="0" i="1" dirty="0" err="1">
                <a:solidFill>
                  <a:schemeClr val="bg1">
                    <a:lumMod val="50000"/>
                  </a:schemeClr>
                </a:solidFill>
              </a:rPr>
              <a:t>European</a:t>
            </a:r>
            <a:r>
              <a:rPr lang="es-ES_tradnl" sz="1000" b="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_tradnl" sz="1000" b="0" i="1" dirty="0" err="1">
                <a:solidFill>
                  <a:schemeClr val="bg1">
                    <a:lumMod val="50000"/>
                  </a:schemeClr>
                </a:solidFill>
              </a:rPr>
              <a:t>Union’s</a:t>
            </a:r>
            <a:r>
              <a:rPr lang="es-ES_tradnl" sz="1000" b="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_tradnl" sz="1000" b="0" i="1" dirty="0" err="1">
                <a:solidFill>
                  <a:schemeClr val="bg1">
                    <a:lumMod val="50000"/>
                  </a:schemeClr>
                </a:solidFill>
              </a:rPr>
              <a:t>Horizon</a:t>
            </a:r>
            <a:r>
              <a:rPr lang="es-ES_tradnl" sz="1000" b="0" i="1" dirty="0">
                <a:solidFill>
                  <a:schemeClr val="bg1">
                    <a:lumMod val="50000"/>
                  </a:schemeClr>
                </a:solidFill>
              </a:rPr>
              <a:t> 2020 </a:t>
            </a:r>
            <a:r>
              <a:rPr lang="es-ES_tradnl" sz="1000" b="0" i="1" dirty="0" err="1">
                <a:solidFill>
                  <a:schemeClr val="bg1">
                    <a:lumMod val="50000"/>
                  </a:schemeClr>
                </a:solidFill>
              </a:rPr>
              <a:t>research</a:t>
            </a:r>
            <a:r>
              <a:rPr lang="es-ES_tradnl" sz="1000" b="0" i="1" dirty="0">
                <a:solidFill>
                  <a:schemeClr val="bg1">
                    <a:lumMod val="50000"/>
                  </a:schemeClr>
                </a:solidFill>
              </a:rPr>
              <a:t> and </a:t>
            </a:r>
            <a:r>
              <a:rPr lang="es-ES_tradnl" sz="1000" b="0" i="1" dirty="0" err="1">
                <a:solidFill>
                  <a:schemeClr val="bg1">
                    <a:lumMod val="50000"/>
                  </a:schemeClr>
                </a:solidFill>
              </a:rPr>
              <a:t>innovation</a:t>
            </a:r>
            <a:r>
              <a:rPr lang="es-ES_tradnl" sz="1000" b="0" i="1" baseline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_tradnl" sz="1000" b="0" i="1" dirty="0" err="1">
                <a:solidFill>
                  <a:schemeClr val="bg1">
                    <a:lumMod val="50000"/>
                  </a:schemeClr>
                </a:solidFill>
              </a:rPr>
              <a:t>programme</a:t>
            </a:r>
            <a:r>
              <a:rPr lang="es-ES_tradnl" sz="1000" b="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_tradnl" sz="1000" b="0" i="1" dirty="0" err="1">
                <a:solidFill>
                  <a:schemeClr val="bg1">
                    <a:lumMod val="50000"/>
                  </a:schemeClr>
                </a:solidFill>
              </a:rPr>
              <a:t>under</a:t>
            </a:r>
            <a:r>
              <a:rPr lang="es-ES_tradnl" sz="1000" b="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_tradnl" sz="1000" b="0" i="1" dirty="0" err="1">
                <a:solidFill>
                  <a:schemeClr val="bg1">
                    <a:lumMod val="50000"/>
                  </a:schemeClr>
                </a:solidFill>
              </a:rPr>
              <a:t>grant</a:t>
            </a:r>
            <a:r>
              <a:rPr lang="es-ES_tradnl" sz="1000" b="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_tradnl" sz="1000" b="0" i="1" dirty="0" err="1">
                <a:solidFill>
                  <a:schemeClr val="bg1">
                    <a:lumMod val="50000"/>
                  </a:schemeClr>
                </a:solidFill>
              </a:rPr>
              <a:t>agreement</a:t>
            </a:r>
            <a:r>
              <a:rPr lang="es-ES_tradnl" sz="1000" b="0" i="1" dirty="0">
                <a:solidFill>
                  <a:schemeClr val="bg1">
                    <a:lumMod val="50000"/>
                  </a:schemeClr>
                </a:solidFill>
              </a:rPr>
              <a:t> No 739500”</a:t>
            </a:r>
            <a:endParaRPr lang="en-GB" sz="1000" b="0" i="1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86" y="5945668"/>
            <a:ext cx="1039992" cy="72029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47" t="8529" r="1747" b="20650"/>
          <a:stretch/>
        </p:blipFill>
        <p:spPr>
          <a:xfrm>
            <a:off x="1011090" y="-26377"/>
            <a:ext cx="7121820" cy="431662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605"/>
          <a:stretch/>
        </p:blipFill>
        <p:spPr>
          <a:xfrm>
            <a:off x="372113" y="299082"/>
            <a:ext cx="1680930" cy="859966"/>
          </a:xfrm>
          <a:prstGeom prst="rect">
            <a:avLst/>
          </a:prstGeom>
        </p:spPr>
      </p:pic>
      <p:cxnSp>
        <p:nvCxnSpPr>
          <p:cNvPr id="9" name="Conector recto 8"/>
          <p:cNvCxnSpPr/>
          <p:nvPr userDrawn="1"/>
        </p:nvCxnSpPr>
        <p:spPr>
          <a:xfrm>
            <a:off x="564292" y="4399356"/>
            <a:ext cx="8229600" cy="0"/>
          </a:xfrm>
          <a:prstGeom prst="line">
            <a:avLst/>
          </a:prstGeom>
          <a:ln w="57150" cap="flat" cmpd="sng">
            <a:gradFill flip="none" rotWithShape="1">
              <a:gsLst>
                <a:gs pos="1000">
                  <a:schemeClr val="bg1"/>
                </a:gs>
                <a:gs pos="59000">
                  <a:srgbClr val="0000FF"/>
                </a:gs>
                <a:gs pos="27000">
                  <a:schemeClr val="tx2">
                    <a:lumMod val="60000"/>
                    <a:lumOff val="40000"/>
                  </a:schemeClr>
                </a:gs>
                <a:gs pos="90000">
                  <a:schemeClr val="tx2">
                    <a:lumMod val="75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Imagen 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203240" y="6170673"/>
            <a:ext cx="603556" cy="6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797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B8DB7-E722-6F47-A3CC-25F5DA37EF0E}" type="datetimeFigureOut">
              <a:rPr lang="es-ES" smtClean="0"/>
              <a:t>16/10/2022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85EF7-421F-FC4D-A712-839989B974B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6496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B8DB7-E722-6F47-A3CC-25F5DA37EF0E}" type="datetimeFigureOut">
              <a:rPr lang="es-ES" smtClean="0"/>
              <a:t>16/10/2022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85EF7-421F-FC4D-A712-839989B974B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40120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B8DB7-E722-6F47-A3CC-25F5DA37EF0E}" type="datetimeFigureOut">
              <a:rPr lang="es-ES" smtClean="0"/>
              <a:t>16/10/2022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85EF7-421F-FC4D-A712-839989B974B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45910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Clic para editar título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Arrastre la imagen al marcador de posición o haga clic en el icono para agregar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B8DB7-E722-6F47-A3CC-25F5DA37EF0E}" type="datetimeFigureOut">
              <a:rPr lang="es-ES" smtClean="0"/>
              <a:t>16/10/2022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85EF7-421F-FC4D-A712-839989B974B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772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B8DB7-E722-6F47-A3CC-25F5DA37EF0E}" type="datetimeFigureOut">
              <a:rPr lang="es-ES" smtClean="0"/>
              <a:t>16/10/2022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85EF7-421F-FC4D-A712-839989B974B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33556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B8DB7-E722-6F47-A3CC-25F5DA37EF0E}" type="datetimeFigureOut">
              <a:rPr lang="es-ES" smtClean="0"/>
              <a:t>16/10/2022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85EF7-421F-FC4D-A712-839989B974B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5774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/>
          <p:cNvCxnSpPr/>
          <p:nvPr userDrawn="1"/>
        </p:nvCxnSpPr>
        <p:spPr>
          <a:xfrm>
            <a:off x="457200" y="1087745"/>
            <a:ext cx="8229600" cy="0"/>
          </a:xfrm>
          <a:prstGeom prst="line">
            <a:avLst/>
          </a:prstGeom>
          <a:ln w="57150" cap="flat" cmpd="sng">
            <a:gradFill flip="none" rotWithShape="1">
              <a:gsLst>
                <a:gs pos="1000">
                  <a:schemeClr val="bg1"/>
                </a:gs>
                <a:gs pos="59000">
                  <a:srgbClr val="0000FF"/>
                </a:gs>
                <a:gs pos="27000">
                  <a:schemeClr val="tx2">
                    <a:lumMod val="60000"/>
                    <a:lumOff val="40000"/>
                  </a:schemeClr>
                </a:gs>
                <a:gs pos="90000">
                  <a:schemeClr val="tx2">
                    <a:lumMod val="75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Imagen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453"/>
          <a:stretch/>
        </p:blipFill>
        <p:spPr>
          <a:xfrm>
            <a:off x="7236069" y="219985"/>
            <a:ext cx="1457758" cy="731838"/>
          </a:xfrm>
          <a:prstGeom prst="rect">
            <a:avLst/>
          </a:prstGeom>
        </p:spPr>
      </p:pic>
      <p:sp>
        <p:nvSpPr>
          <p:cNvPr id="14" name="CuadroTexto 13"/>
          <p:cNvSpPr txBox="1"/>
          <p:nvPr userDrawn="1"/>
        </p:nvSpPr>
        <p:spPr>
          <a:xfrm>
            <a:off x="1269997" y="6350000"/>
            <a:ext cx="4555066" cy="400110"/>
          </a:xfrm>
          <a:prstGeom prst="rect">
            <a:avLst/>
          </a:prstGeom>
          <a:solidFill>
            <a:schemeClr val="bg1">
              <a:alpha val="21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_tradnl" sz="1000" b="0" i="1" dirty="0">
                <a:solidFill>
                  <a:schemeClr val="bg1">
                    <a:lumMod val="50000"/>
                  </a:schemeClr>
                </a:solidFill>
              </a:rPr>
              <a:t>“</a:t>
            </a:r>
            <a:r>
              <a:rPr lang="es-ES_tradnl" sz="1000" b="0" i="1" dirty="0" err="1">
                <a:solidFill>
                  <a:schemeClr val="bg1">
                    <a:lumMod val="50000"/>
                  </a:schemeClr>
                </a:solidFill>
              </a:rPr>
              <a:t>This</a:t>
            </a:r>
            <a:r>
              <a:rPr lang="es-ES_tradnl" sz="1000" b="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_tradnl" sz="1000" b="0" i="1" dirty="0" err="1">
                <a:solidFill>
                  <a:schemeClr val="bg1">
                    <a:lumMod val="50000"/>
                  </a:schemeClr>
                </a:solidFill>
              </a:rPr>
              <a:t>project</a:t>
            </a:r>
            <a:r>
              <a:rPr lang="es-ES_tradnl" sz="1000" b="0" i="1" dirty="0">
                <a:solidFill>
                  <a:schemeClr val="bg1">
                    <a:lumMod val="50000"/>
                  </a:schemeClr>
                </a:solidFill>
              </a:rPr>
              <a:t> has </a:t>
            </a:r>
            <a:r>
              <a:rPr lang="es-ES_tradnl" sz="1000" b="0" i="1" dirty="0" err="1">
                <a:solidFill>
                  <a:schemeClr val="bg1">
                    <a:lumMod val="50000"/>
                  </a:schemeClr>
                </a:solidFill>
              </a:rPr>
              <a:t>received</a:t>
            </a:r>
            <a:r>
              <a:rPr lang="es-ES_tradnl" sz="1000" b="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_tradnl" sz="1000" b="0" i="1" dirty="0" err="1">
                <a:solidFill>
                  <a:schemeClr val="bg1">
                    <a:lumMod val="50000"/>
                  </a:schemeClr>
                </a:solidFill>
              </a:rPr>
              <a:t>funding</a:t>
            </a:r>
            <a:r>
              <a:rPr lang="es-ES_tradnl" sz="1000" b="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_tradnl" sz="1000" b="0" i="1" dirty="0" err="1">
                <a:solidFill>
                  <a:schemeClr val="bg1">
                    <a:lumMod val="50000"/>
                  </a:schemeClr>
                </a:solidFill>
              </a:rPr>
              <a:t>from</a:t>
            </a:r>
            <a:r>
              <a:rPr lang="es-ES_tradnl" sz="1000" b="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_tradnl" sz="1000" b="0" i="1" dirty="0" err="1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es-ES_tradnl" sz="1000" b="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_tradnl" sz="1000" b="0" i="1" dirty="0" err="1">
                <a:solidFill>
                  <a:schemeClr val="bg1">
                    <a:lumMod val="50000"/>
                  </a:schemeClr>
                </a:solidFill>
              </a:rPr>
              <a:t>European</a:t>
            </a:r>
            <a:r>
              <a:rPr lang="es-ES_tradnl" sz="1000" b="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_tradnl" sz="1000" b="0" i="1" dirty="0" err="1">
                <a:solidFill>
                  <a:schemeClr val="bg1">
                    <a:lumMod val="50000"/>
                  </a:schemeClr>
                </a:solidFill>
              </a:rPr>
              <a:t>Union’s</a:t>
            </a:r>
            <a:r>
              <a:rPr lang="es-ES_tradnl" sz="1000" b="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_tradnl" sz="1000" b="0" i="1" dirty="0" err="1">
                <a:solidFill>
                  <a:schemeClr val="bg1">
                    <a:lumMod val="50000"/>
                  </a:schemeClr>
                </a:solidFill>
              </a:rPr>
              <a:t>Horizon</a:t>
            </a:r>
            <a:r>
              <a:rPr lang="es-ES_tradnl" sz="1000" b="0" i="1" dirty="0">
                <a:solidFill>
                  <a:schemeClr val="bg1">
                    <a:lumMod val="50000"/>
                  </a:schemeClr>
                </a:solidFill>
              </a:rPr>
              <a:t> 2020 </a:t>
            </a:r>
            <a:r>
              <a:rPr lang="es-ES_tradnl" sz="1000" b="0" i="1" dirty="0" err="1">
                <a:solidFill>
                  <a:schemeClr val="bg1">
                    <a:lumMod val="50000"/>
                  </a:schemeClr>
                </a:solidFill>
              </a:rPr>
              <a:t>research</a:t>
            </a:r>
            <a:r>
              <a:rPr lang="es-ES_tradnl" sz="1000" b="0" i="1" dirty="0">
                <a:solidFill>
                  <a:schemeClr val="bg1">
                    <a:lumMod val="50000"/>
                  </a:schemeClr>
                </a:solidFill>
              </a:rPr>
              <a:t> and </a:t>
            </a:r>
            <a:r>
              <a:rPr lang="es-ES_tradnl" sz="1000" b="0" i="1" dirty="0" err="1">
                <a:solidFill>
                  <a:schemeClr val="bg1">
                    <a:lumMod val="50000"/>
                  </a:schemeClr>
                </a:solidFill>
              </a:rPr>
              <a:t>innovation</a:t>
            </a:r>
            <a:r>
              <a:rPr lang="es-ES_tradnl" sz="1000" b="0" i="1" baseline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_tradnl" sz="1000" b="0" i="1" dirty="0" err="1">
                <a:solidFill>
                  <a:schemeClr val="bg1">
                    <a:lumMod val="50000"/>
                  </a:schemeClr>
                </a:solidFill>
              </a:rPr>
              <a:t>programme</a:t>
            </a:r>
            <a:r>
              <a:rPr lang="es-ES_tradnl" sz="1000" b="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_tradnl" sz="1000" b="0" i="1" dirty="0" err="1">
                <a:solidFill>
                  <a:schemeClr val="bg1">
                    <a:lumMod val="50000"/>
                  </a:schemeClr>
                </a:solidFill>
              </a:rPr>
              <a:t>under</a:t>
            </a:r>
            <a:r>
              <a:rPr lang="es-ES_tradnl" sz="1000" b="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_tradnl" sz="1000" b="0" i="1" dirty="0" err="1">
                <a:solidFill>
                  <a:schemeClr val="bg1">
                    <a:lumMod val="50000"/>
                  </a:schemeClr>
                </a:solidFill>
              </a:rPr>
              <a:t>grant</a:t>
            </a:r>
            <a:r>
              <a:rPr lang="es-ES_tradnl" sz="1000" b="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_tradnl" sz="1000" b="0" i="1" dirty="0" err="1">
                <a:solidFill>
                  <a:schemeClr val="bg1">
                    <a:lumMod val="50000"/>
                  </a:schemeClr>
                </a:solidFill>
              </a:rPr>
              <a:t>agreement</a:t>
            </a:r>
            <a:r>
              <a:rPr lang="es-ES_tradnl" sz="1000" b="0" i="1" dirty="0">
                <a:solidFill>
                  <a:schemeClr val="bg1">
                    <a:lumMod val="50000"/>
                  </a:schemeClr>
                </a:solidFill>
              </a:rPr>
              <a:t> No 739500”</a:t>
            </a:r>
            <a:endParaRPr lang="en-GB" sz="1000" b="0" i="1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9133" y="5645987"/>
            <a:ext cx="1234694" cy="11544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53" y="6172443"/>
            <a:ext cx="836020" cy="57902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825063" y="6192804"/>
            <a:ext cx="603556" cy="6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17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B8DB7-E722-6F47-A3CC-25F5DA37EF0E}" type="datetimeFigureOut">
              <a:rPr lang="es-ES" smtClean="0"/>
              <a:t>16/10/2022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85EF7-421F-FC4D-A712-839989B974B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2399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/>
          <p:cNvCxnSpPr/>
          <p:nvPr userDrawn="1"/>
        </p:nvCxnSpPr>
        <p:spPr>
          <a:xfrm>
            <a:off x="457200" y="1087745"/>
            <a:ext cx="8229600" cy="0"/>
          </a:xfrm>
          <a:prstGeom prst="line">
            <a:avLst/>
          </a:prstGeom>
          <a:ln w="57150" cap="flat" cmpd="sng">
            <a:gradFill flip="none" rotWithShape="1">
              <a:gsLst>
                <a:gs pos="1000">
                  <a:schemeClr val="bg1"/>
                </a:gs>
                <a:gs pos="59000">
                  <a:srgbClr val="0000FF"/>
                </a:gs>
                <a:gs pos="27000">
                  <a:schemeClr val="tx2">
                    <a:lumMod val="60000"/>
                    <a:lumOff val="40000"/>
                  </a:schemeClr>
                </a:gs>
                <a:gs pos="90000">
                  <a:schemeClr val="tx2">
                    <a:lumMod val="75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5277" y="219985"/>
            <a:ext cx="2368550" cy="731838"/>
          </a:xfrm>
          <a:prstGeom prst="rect">
            <a:avLst/>
          </a:prstGeom>
        </p:spPr>
      </p:pic>
      <p:sp>
        <p:nvSpPr>
          <p:cNvPr id="14" name="CuadroTexto 13"/>
          <p:cNvSpPr txBox="1"/>
          <p:nvPr userDrawn="1"/>
        </p:nvSpPr>
        <p:spPr>
          <a:xfrm>
            <a:off x="1269997" y="6350000"/>
            <a:ext cx="4555066" cy="400110"/>
          </a:xfrm>
          <a:prstGeom prst="rect">
            <a:avLst/>
          </a:prstGeom>
          <a:solidFill>
            <a:schemeClr val="bg1">
              <a:alpha val="21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_tradnl" sz="1000" b="0" i="1" dirty="0">
                <a:solidFill>
                  <a:schemeClr val="bg1">
                    <a:lumMod val="50000"/>
                  </a:schemeClr>
                </a:solidFill>
              </a:rPr>
              <a:t>“</a:t>
            </a:r>
            <a:r>
              <a:rPr lang="es-ES_tradnl" sz="1000" b="0" i="1" dirty="0" err="1">
                <a:solidFill>
                  <a:schemeClr val="bg1">
                    <a:lumMod val="50000"/>
                  </a:schemeClr>
                </a:solidFill>
              </a:rPr>
              <a:t>This</a:t>
            </a:r>
            <a:r>
              <a:rPr lang="es-ES_tradnl" sz="1000" b="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_tradnl" sz="1000" b="0" i="1" dirty="0" err="1">
                <a:solidFill>
                  <a:schemeClr val="bg1">
                    <a:lumMod val="50000"/>
                  </a:schemeClr>
                </a:solidFill>
              </a:rPr>
              <a:t>project</a:t>
            </a:r>
            <a:r>
              <a:rPr lang="es-ES_tradnl" sz="1000" b="0" i="1" dirty="0">
                <a:solidFill>
                  <a:schemeClr val="bg1">
                    <a:lumMod val="50000"/>
                  </a:schemeClr>
                </a:solidFill>
              </a:rPr>
              <a:t> has </a:t>
            </a:r>
            <a:r>
              <a:rPr lang="es-ES_tradnl" sz="1000" b="0" i="1" dirty="0" err="1">
                <a:solidFill>
                  <a:schemeClr val="bg1">
                    <a:lumMod val="50000"/>
                  </a:schemeClr>
                </a:solidFill>
              </a:rPr>
              <a:t>received</a:t>
            </a:r>
            <a:r>
              <a:rPr lang="es-ES_tradnl" sz="1000" b="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_tradnl" sz="1000" b="0" i="1" dirty="0" err="1">
                <a:solidFill>
                  <a:schemeClr val="bg1">
                    <a:lumMod val="50000"/>
                  </a:schemeClr>
                </a:solidFill>
              </a:rPr>
              <a:t>funding</a:t>
            </a:r>
            <a:r>
              <a:rPr lang="es-ES_tradnl" sz="1000" b="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_tradnl" sz="1000" b="0" i="1" dirty="0" err="1">
                <a:solidFill>
                  <a:schemeClr val="bg1">
                    <a:lumMod val="50000"/>
                  </a:schemeClr>
                </a:solidFill>
              </a:rPr>
              <a:t>from</a:t>
            </a:r>
            <a:r>
              <a:rPr lang="es-ES_tradnl" sz="1000" b="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_tradnl" sz="1000" b="0" i="1" dirty="0" err="1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es-ES_tradnl" sz="1000" b="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_tradnl" sz="1000" b="0" i="1" dirty="0" err="1">
                <a:solidFill>
                  <a:schemeClr val="bg1">
                    <a:lumMod val="50000"/>
                  </a:schemeClr>
                </a:solidFill>
              </a:rPr>
              <a:t>European</a:t>
            </a:r>
            <a:r>
              <a:rPr lang="es-ES_tradnl" sz="1000" b="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_tradnl" sz="1000" b="0" i="1" dirty="0" err="1">
                <a:solidFill>
                  <a:schemeClr val="bg1">
                    <a:lumMod val="50000"/>
                  </a:schemeClr>
                </a:solidFill>
              </a:rPr>
              <a:t>Union’s</a:t>
            </a:r>
            <a:r>
              <a:rPr lang="es-ES_tradnl" sz="1000" b="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_tradnl" sz="1000" b="0" i="1" dirty="0" err="1">
                <a:solidFill>
                  <a:schemeClr val="bg1">
                    <a:lumMod val="50000"/>
                  </a:schemeClr>
                </a:solidFill>
              </a:rPr>
              <a:t>Horizon</a:t>
            </a:r>
            <a:r>
              <a:rPr lang="es-ES_tradnl" sz="1000" b="0" i="1" dirty="0">
                <a:solidFill>
                  <a:schemeClr val="bg1">
                    <a:lumMod val="50000"/>
                  </a:schemeClr>
                </a:solidFill>
              </a:rPr>
              <a:t> 2020 </a:t>
            </a:r>
            <a:r>
              <a:rPr lang="es-ES_tradnl" sz="1000" b="0" i="1" dirty="0" err="1">
                <a:solidFill>
                  <a:schemeClr val="bg1">
                    <a:lumMod val="50000"/>
                  </a:schemeClr>
                </a:solidFill>
              </a:rPr>
              <a:t>research</a:t>
            </a:r>
            <a:r>
              <a:rPr lang="es-ES_tradnl" sz="1000" b="0" i="1" dirty="0">
                <a:solidFill>
                  <a:schemeClr val="bg1">
                    <a:lumMod val="50000"/>
                  </a:schemeClr>
                </a:solidFill>
              </a:rPr>
              <a:t> and </a:t>
            </a:r>
            <a:r>
              <a:rPr lang="es-ES_tradnl" sz="1000" b="0" i="1" dirty="0" err="1">
                <a:solidFill>
                  <a:schemeClr val="bg1">
                    <a:lumMod val="50000"/>
                  </a:schemeClr>
                </a:solidFill>
              </a:rPr>
              <a:t>innovation</a:t>
            </a:r>
            <a:r>
              <a:rPr lang="es-ES_tradnl" sz="1000" b="0" i="1" baseline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_tradnl" sz="1000" b="0" i="1" dirty="0" err="1">
                <a:solidFill>
                  <a:schemeClr val="bg1">
                    <a:lumMod val="50000"/>
                  </a:schemeClr>
                </a:solidFill>
              </a:rPr>
              <a:t>programme</a:t>
            </a:r>
            <a:r>
              <a:rPr lang="es-ES_tradnl" sz="1000" b="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_tradnl" sz="1000" b="0" i="1" dirty="0" err="1">
                <a:solidFill>
                  <a:schemeClr val="bg1">
                    <a:lumMod val="50000"/>
                  </a:schemeClr>
                </a:solidFill>
              </a:rPr>
              <a:t>under</a:t>
            </a:r>
            <a:r>
              <a:rPr lang="es-ES_tradnl" sz="1000" b="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_tradnl" sz="1000" b="0" i="1" dirty="0" err="1">
                <a:solidFill>
                  <a:schemeClr val="bg1">
                    <a:lumMod val="50000"/>
                  </a:schemeClr>
                </a:solidFill>
              </a:rPr>
              <a:t>grant</a:t>
            </a:r>
            <a:r>
              <a:rPr lang="es-ES_tradnl" sz="1000" b="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_tradnl" sz="1000" b="0" i="1" dirty="0" err="1">
                <a:solidFill>
                  <a:schemeClr val="bg1">
                    <a:lumMod val="50000"/>
                  </a:schemeClr>
                </a:solidFill>
              </a:rPr>
              <a:t>agreement</a:t>
            </a:r>
            <a:r>
              <a:rPr lang="es-ES_tradnl" sz="1000" b="0" i="1" dirty="0">
                <a:solidFill>
                  <a:schemeClr val="bg1">
                    <a:lumMod val="50000"/>
                  </a:schemeClr>
                </a:solidFill>
              </a:rPr>
              <a:t> No 739500”</a:t>
            </a:r>
            <a:endParaRPr lang="en-GB" sz="1000" b="0" i="1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53" y="6172443"/>
            <a:ext cx="836020" cy="57902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825063" y="6157126"/>
            <a:ext cx="603556" cy="6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693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/>
          <p:cNvCxnSpPr/>
          <p:nvPr userDrawn="1"/>
        </p:nvCxnSpPr>
        <p:spPr>
          <a:xfrm>
            <a:off x="457200" y="1087745"/>
            <a:ext cx="8229600" cy="0"/>
          </a:xfrm>
          <a:prstGeom prst="line">
            <a:avLst/>
          </a:prstGeom>
          <a:ln w="57150" cap="flat" cmpd="sng">
            <a:gradFill flip="none" rotWithShape="1">
              <a:gsLst>
                <a:gs pos="1000">
                  <a:schemeClr val="bg1"/>
                </a:gs>
                <a:gs pos="59000">
                  <a:srgbClr val="0000FF"/>
                </a:gs>
                <a:gs pos="27000">
                  <a:schemeClr val="tx2">
                    <a:lumMod val="60000"/>
                    <a:lumOff val="40000"/>
                  </a:schemeClr>
                </a:gs>
                <a:gs pos="90000">
                  <a:schemeClr val="tx2">
                    <a:lumMod val="75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5277" y="219985"/>
            <a:ext cx="2368550" cy="7318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53" y="6172443"/>
            <a:ext cx="836020" cy="57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5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/>
          <p:cNvCxnSpPr/>
          <p:nvPr userDrawn="1"/>
        </p:nvCxnSpPr>
        <p:spPr>
          <a:xfrm>
            <a:off x="457200" y="1087745"/>
            <a:ext cx="8229600" cy="0"/>
          </a:xfrm>
          <a:prstGeom prst="line">
            <a:avLst/>
          </a:prstGeom>
          <a:ln w="57150" cap="flat" cmpd="sng">
            <a:gradFill flip="none" rotWithShape="1">
              <a:gsLst>
                <a:gs pos="1000">
                  <a:schemeClr val="bg1"/>
                </a:gs>
                <a:gs pos="59000">
                  <a:srgbClr val="0000FF"/>
                </a:gs>
                <a:gs pos="27000">
                  <a:schemeClr val="tx2">
                    <a:lumMod val="60000"/>
                    <a:lumOff val="40000"/>
                  </a:schemeClr>
                </a:gs>
                <a:gs pos="90000">
                  <a:schemeClr val="tx2">
                    <a:lumMod val="75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5277" y="219985"/>
            <a:ext cx="2368550" cy="7318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9133" y="5645987"/>
            <a:ext cx="1234694" cy="11544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53" y="6172443"/>
            <a:ext cx="836020" cy="57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885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cto 7"/>
          <p:cNvCxnSpPr/>
          <p:nvPr userDrawn="1"/>
        </p:nvCxnSpPr>
        <p:spPr>
          <a:xfrm>
            <a:off x="457200" y="1087745"/>
            <a:ext cx="8229600" cy="0"/>
          </a:xfrm>
          <a:prstGeom prst="line">
            <a:avLst/>
          </a:prstGeom>
          <a:ln w="57150" cap="flat" cmpd="sng">
            <a:gradFill flip="none" rotWithShape="1">
              <a:gsLst>
                <a:gs pos="1000">
                  <a:schemeClr val="bg1"/>
                </a:gs>
                <a:gs pos="59000">
                  <a:srgbClr val="0000FF"/>
                </a:gs>
                <a:gs pos="27000">
                  <a:schemeClr val="tx2">
                    <a:lumMod val="60000"/>
                    <a:lumOff val="40000"/>
                  </a:schemeClr>
                </a:gs>
                <a:gs pos="90000">
                  <a:schemeClr val="tx2">
                    <a:lumMod val="75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5277" y="219985"/>
            <a:ext cx="2368550" cy="73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868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B8DB7-E722-6F47-A3CC-25F5DA37EF0E}" type="datetimeFigureOut">
              <a:rPr lang="es-ES" smtClean="0"/>
              <a:t>16/10/2022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85EF7-421F-FC4D-A712-839989B974B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6087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B8DB7-E722-6F47-A3CC-25F5DA37EF0E}" type="datetimeFigureOut">
              <a:rPr lang="es-ES" smtClean="0"/>
              <a:t>16/10/2022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85EF7-421F-FC4D-A712-839989B974B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5678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FB8DB7-E722-6F47-A3CC-25F5DA37EF0E}" type="datetimeFigureOut">
              <a:rPr lang="es-ES" smtClean="0"/>
              <a:t>16/10/2022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C85EF7-421F-FC4D-A712-839989B974B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7683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51" r:id="rId3"/>
    <p:sldLayoutId id="2147483661" r:id="rId4"/>
    <p:sldLayoutId id="2147483662" r:id="rId5"/>
    <p:sldLayoutId id="2147483660" r:id="rId6"/>
    <p:sldLayoutId id="2147483650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.png"/><Relationship Id="rId7" Type="http://schemas.openxmlformats.org/officeDocument/2006/relationships/image" Target="../media/image5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1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image" Target="../media/image2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4294967295"/>
          </p:nvPr>
        </p:nvSpPr>
        <p:spPr>
          <a:xfrm>
            <a:off x="639192" y="4637975"/>
            <a:ext cx="7581530" cy="1353291"/>
          </a:xfrm>
        </p:spPr>
        <p:txBody>
          <a:bodyPr>
            <a:normAutofit fontScale="77500" lnSpcReduction="200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b="1" dirty="0">
                <a:solidFill>
                  <a:srgbClr val="002060"/>
                </a:solidFill>
              </a:rPr>
              <a:t>Study of wavefront sensing strategies for the future EST based on laboratory results.</a:t>
            </a:r>
            <a:endParaRPr lang="es-ES_tradnl" sz="3800" b="1" dirty="0">
              <a:solidFill>
                <a:srgbClr val="002060"/>
              </a:solidFill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b="1" dirty="0">
                <a:solidFill>
                  <a:srgbClr val="002060"/>
                </a:solidFill>
              </a:rPr>
              <a:t>Luzma Montoya, , </a:t>
            </a:r>
            <a:r>
              <a:rPr lang="es-ES_tradnl" sz="1800" b="1" dirty="0" err="1">
                <a:solidFill>
                  <a:srgbClr val="002060"/>
                </a:solidFill>
              </a:rPr>
              <a:t>Jose</a:t>
            </a:r>
            <a:r>
              <a:rPr lang="es-ES_tradnl" sz="1800" b="1" dirty="0">
                <a:solidFill>
                  <a:srgbClr val="002060"/>
                </a:solidFill>
              </a:rPr>
              <a:t> Manuel González, Yolanda Martín, Noelia Feijoo,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b="1" dirty="0" err="1">
                <a:solidFill>
                  <a:srgbClr val="002060"/>
                </a:solidFill>
              </a:rPr>
              <a:t>Haresh</a:t>
            </a:r>
            <a:r>
              <a:rPr lang="es-ES_tradnl" sz="1800" b="1" dirty="0">
                <a:solidFill>
                  <a:srgbClr val="002060"/>
                </a:solidFill>
              </a:rPr>
              <a:t> </a:t>
            </a:r>
            <a:r>
              <a:rPr lang="es-ES_tradnl" sz="1800" b="1" dirty="0" err="1">
                <a:solidFill>
                  <a:srgbClr val="002060"/>
                </a:solidFill>
              </a:rPr>
              <a:t>Chulani</a:t>
            </a:r>
            <a:r>
              <a:rPr lang="es-ES_tradnl" sz="1800" b="1" dirty="0">
                <a:solidFill>
                  <a:srgbClr val="002060"/>
                </a:solidFill>
              </a:rPr>
              <a:t>, Francisco González, Jorge Quintero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b="1" i="1" dirty="0">
                <a:solidFill>
                  <a:srgbClr val="002060"/>
                </a:solidFill>
              </a:rPr>
              <a:t>Instituto Astrofísica de Canarias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AA53F7-2C0B-2FF3-54AA-4458691BA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1550" y="0"/>
            <a:ext cx="2482450" cy="248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4644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ctor recto 1"/>
          <p:cNvCxnSpPr/>
          <p:nvPr/>
        </p:nvCxnSpPr>
        <p:spPr>
          <a:xfrm>
            <a:off x="457200" y="1087745"/>
            <a:ext cx="8229600" cy="0"/>
          </a:xfrm>
          <a:prstGeom prst="line">
            <a:avLst/>
          </a:prstGeom>
          <a:ln w="57150" cap="flat" cmpd="sng">
            <a:gradFill flip="none" rotWithShape="1">
              <a:gsLst>
                <a:gs pos="1000">
                  <a:schemeClr val="bg1"/>
                </a:gs>
                <a:gs pos="59000">
                  <a:srgbClr val="0000FF"/>
                </a:gs>
                <a:gs pos="27000">
                  <a:schemeClr val="tx2">
                    <a:lumMod val="60000"/>
                    <a:lumOff val="40000"/>
                  </a:schemeClr>
                </a:gs>
                <a:gs pos="90000">
                  <a:schemeClr val="tx2">
                    <a:lumMod val="75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Marcador de contenido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6" t="16890" b="7241"/>
          <a:stretch/>
        </p:blipFill>
        <p:spPr>
          <a:xfrm>
            <a:off x="6204029" y="1457769"/>
            <a:ext cx="1889903" cy="2089935"/>
          </a:xfrm>
          <a:prstGeom prst="rect">
            <a:avLst/>
          </a:prstGeom>
        </p:spPr>
      </p:pic>
      <p:pic>
        <p:nvPicPr>
          <p:cNvPr id="6" name="Imagen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35" y="4119745"/>
            <a:ext cx="3468777" cy="2312517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063868" y="3692188"/>
            <a:ext cx="2338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HO – MD –WFS &amp; MD - WFS</a:t>
            </a:r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7924307"/>
              </p:ext>
            </p:extLst>
          </p:nvPr>
        </p:nvGraphicFramePr>
        <p:xfrm>
          <a:off x="571595" y="2236768"/>
          <a:ext cx="4142491" cy="14097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67170">
                  <a:extLst>
                    <a:ext uri="{9D8B030D-6E8A-4147-A177-3AD203B41FA5}">
                      <a16:colId xmlns:a16="http://schemas.microsoft.com/office/drawing/2014/main" val="1451926103"/>
                    </a:ext>
                  </a:extLst>
                </a:gridCol>
                <a:gridCol w="2375321">
                  <a:extLst>
                    <a:ext uri="{9D8B030D-6E8A-4147-A177-3AD203B41FA5}">
                      <a16:colId xmlns:a16="http://schemas.microsoft.com/office/drawing/2014/main" val="2338249562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/>
                        <a:t>HO - WFS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400" b="0" i="0" u="none" strike="noStrike" kern="1200" spc="-1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2985036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0" i="0" u="none" strike="noStrike" kern="1200" spc="-1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Optic</a:t>
                      </a:r>
                      <a:r>
                        <a:rPr lang="es-ES" sz="1400" b="0" i="0" u="none" strike="noStrike" kern="1200" spc="-1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Total Clear </a:t>
                      </a:r>
                      <a:r>
                        <a:rPr lang="es-ES" sz="1400" b="0" i="0" u="none" strike="noStrike" kern="1200" spc="-1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Aperture</a:t>
                      </a:r>
                      <a:r>
                        <a:rPr lang="es-ES" sz="1400" b="0" i="0" u="none" strike="noStrike" kern="1200" spc="-1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0" i="0" u="none" strike="noStrike" kern="1200" spc="-1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13.695mm x 13.695mm 	</a:t>
                      </a: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94653982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0" i="0" u="none" strike="noStrike" kern="1200" spc="-1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Lenslet</a:t>
                      </a:r>
                      <a:r>
                        <a:rPr lang="es-ES" sz="1400" b="0" i="0" u="none" strike="noStrike" kern="1200" spc="-1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EFL 	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0" i="0" u="none" strike="noStrike" kern="1200" spc="-1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26.03mm 	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84216074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0" i="0" u="none" strike="noStrike" kern="1200" spc="-1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Lenslet</a:t>
                      </a:r>
                      <a:r>
                        <a:rPr lang="es-ES" sz="1400" b="0" i="0" u="none" strike="noStrike" kern="1200" spc="-1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400" b="0" i="0" u="none" strike="noStrike" kern="1200" spc="-1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array</a:t>
                      </a:r>
                      <a:endParaRPr lang="es-ES" sz="1400" b="0" i="0" u="none" strike="noStrike" kern="1200" spc="-1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0" i="0" u="none" strike="noStrike" kern="1200" spc="-1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33 x 33//  0.25”/</a:t>
                      </a:r>
                      <a:r>
                        <a:rPr lang="es-ES" sz="1400" b="0" i="0" u="none" strike="noStrike" kern="1200" spc="-1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px</a:t>
                      </a:r>
                      <a:endParaRPr lang="es-ES" sz="1400" b="0" i="0" u="none" strike="noStrike" kern="1200" spc="-1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508692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0" i="0" u="none" strike="noStrike" kern="1200" spc="-1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FoV</a:t>
                      </a:r>
                      <a:endParaRPr lang="es-ES" sz="1400" b="0" i="0" u="none" strike="noStrike" kern="1200" spc="-1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0" i="0" u="none" strike="noStrike" kern="1200" spc="-1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 ‘’— 40 </a:t>
                      </a:r>
                      <a:r>
                        <a:rPr lang="es-ES" sz="1400" b="0" i="0" u="none" strike="noStrike" kern="1200" spc="-1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px</a:t>
                      </a:r>
                      <a:endParaRPr lang="es-ES" sz="1400" b="0" i="0" u="none" strike="noStrike" kern="1200" spc="-1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868138587"/>
                  </a:ext>
                </a:extLst>
              </a:tr>
            </a:tbl>
          </a:graphicData>
        </a:graphic>
      </p:graphicFrame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2961985"/>
              </p:ext>
            </p:extLst>
          </p:nvPr>
        </p:nvGraphicFramePr>
        <p:xfrm>
          <a:off x="4317696" y="3457652"/>
          <a:ext cx="4142491" cy="14097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67170">
                  <a:extLst>
                    <a:ext uri="{9D8B030D-6E8A-4147-A177-3AD203B41FA5}">
                      <a16:colId xmlns:a16="http://schemas.microsoft.com/office/drawing/2014/main" val="1451926103"/>
                    </a:ext>
                  </a:extLst>
                </a:gridCol>
                <a:gridCol w="2375321">
                  <a:extLst>
                    <a:ext uri="{9D8B030D-6E8A-4147-A177-3AD203B41FA5}">
                      <a16:colId xmlns:a16="http://schemas.microsoft.com/office/drawing/2014/main" val="2338249562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/>
                        <a:t>HO – MD –WFS </a:t>
                      </a:r>
                      <a:endParaRPr lang="es-ES" sz="1400" b="0" i="0" u="none" strike="noStrike" kern="1200" spc="-1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400" b="0" i="0" u="none" strike="noStrike" kern="1200" spc="-1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68579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0" i="0" u="none" strike="noStrike" kern="1200" spc="-1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Optic</a:t>
                      </a:r>
                      <a:r>
                        <a:rPr lang="es-ES" sz="1400" b="0" i="0" u="none" strike="noStrike" kern="1200" spc="-1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Total Clear </a:t>
                      </a:r>
                      <a:r>
                        <a:rPr lang="es-ES" sz="1400" b="0" i="0" u="none" strike="noStrike" kern="1200" spc="-1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Aperture</a:t>
                      </a:r>
                      <a:r>
                        <a:rPr lang="es-ES" sz="1400" b="0" i="0" u="none" strike="noStrike" kern="1200" spc="-1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27.291mm x 27.291m	</a:t>
                      </a: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94653982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0" i="0" u="none" strike="noStrike" kern="1200" spc="-1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Lenslet</a:t>
                      </a:r>
                      <a:r>
                        <a:rPr lang="es-ES" sz="1400" b="0" i="0" u="none" strike="noStrike" kern="1200" spc="-1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EFL 	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16.17mm 	</a:t>
                      </a:r>
                      <a:r>
                        <a:rPr lang="es-ES" sz="1400" b="0" i="0" u="none" strike="noStrike" kern="1200" spc="-1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84216074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0" i="0" u="none" strike="noStrike" kern="1200" spc="-1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Lenslet</a:t>
                      </a:r>
                      <a:r>
                        <a:rPr lang="es-ES" sz="1400" b="0" i="0" u="none" strike="noStrike" kern="1200" spc="-1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400" b="0" i="0" u="none" strike="noStrike" kern="1200" spc="-1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array</a:t>
                      </a:r>
                      <a:endParaRPr lang="es-ES" sz="1400" b="0" i="0" u="none" strike="noStrike" kern="1200" spc="-1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0" i="0" u="none" strike="noStrike" kern="1200" spc="-1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33 x 33 //  0.4”/</a:t>
                      </a:r>
                      <a:r>
                        <a:rPr lang="es-ES" sz="1400" b="0" i="0" u="none" strike="noStrike" kern="1200" spc="-1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px</a:t>
                      </a:r>
                      <a:endParaRPr lang="es-ES" sz="1400" b="0" i="0" u="none" strike="noStrike" kern="1200" spc="-1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36959624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0" i="0" u="none" strike="noStrike" kern="1200" spc="-1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FoV</a:t>
                      </a:r>
                      <a:endParaRPr lang="es-ES" sz="1400" b="0" i="0" u="none" strike="noStrike" kern="1200" spc="-1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0" i="0" u="none" strike="noStrike" kern="1200" spc="-1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 ’’—175px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239894127"/>
                  </a:ext>
                </a:extLst>
              </a:tr>
            </a:tbl>
          </a:graphicData>
        </a:graphic>
      </p:graphicFrame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556670"/>
              </p:ext>
            </p:extLst>
          </p:nvPr>
        </p:nvGraphicFramePr>
        <p:xfrm>
          <a:off x="571595" y="1318219"/>
          <a:ext cx="4142491" cy="8277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67170">
                  <a:extLst>
                    <a:ext uri="{9D8B030D-6E8A-4147-A177-3AD203B41FA5}">
                      <a16:colId xmlns:a16="http://schemas.microsoft.com/office/drawing/2014/main" val="750950500"/>
                    </a:ext>
                  </a:extLst>
                </a:gridCol>
                <a:gridCol w="2375321">
                  <a:extLst>
                    <a:ext uri="{9D8B030D-6E8A-4147-A177-3AD203B41FA5}">
                      <a16:colId xmlns:a16="http://schemas.microsoft.com/office/drawing/2014/main" val="1772585586"/>
                    </a:ext>
                  </a:extLst>
                </a:gridCol>
              </a:tblGrid>
              <a:tr h="413858">
                <a:tc>
                  <a:txBody>
                    <a:bodyPr/>
                    <a:lstStyle/>
                    <a:p>
                      <a:r>
                        <a:rPr lang="en-US" sz="1400" b="0" i="0" u="none" strike="noStrike" spc="-1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Substrate Material 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spc="-1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UV Fused Silica 	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652983873"/>
                  </a:ext>
                </a:extLst>
              </a:tr>
              <a:tr h="4138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0" i="0" u="none" strike="noStrike" kern="1200" spc="-1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Square</a:t>
                      </a:r>
                      <a:r>
                        <a:rPr lang="es-ES" sz="1400" b="0" i="0" u="none" strike="noStrike" kern="1200" spc="-1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Lens </a:t>
                      </a:r>
                      <a:r>
                        <a:rPr lang="es-ES" sz="1400" b="0" i="0" u="none" strike="noStrike" kern="1200" spc="-1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Array</a:t>
                      </a:r>
                      <a:r>
                        <a:rPr lang="es-ES" sz="1400" b="0" i="0" u="none" strike="noStrike" kern="1200" spc="-1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0" i="0" u="none" strike="noStrike" kern="1200" spc="-1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spherical</a:t>
                      </a:r>
                      <a:r>
                        <a:rPr lang="es-ES" sz="1400" b="0" i="0" u="none" strike="noStrike" kern="1200" spc="-1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400" b="0" i="0" u="none" strike="noStrike" kern="1200" spc="-1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lens</a:t>
                      </a:r>
                      <a:r>
                        <a:rPr lang="es-ES" sz="1400" b="0" i="0" u="none" strike="noStrike" kern="1200" spc="-1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/ </a:t>
                      </a:r>
                      <a:r>
                        <a:rPr lang="es-ES" sz="1400" b="0" i="0" u="none" strike="noStrike" kern="1200" spc="-1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square</a:t>
                      </a:r>
                      <a:r>
                        <a:rPr lang="es-ES" sz="1400" b="0" i="0" u="none" strike="noStrike" kern="1200" spc="-1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400" b="0" i="0" u="none" strike="noStrike" kern="1200" spc="-1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aperture</a:t>
                      </a:r>
                      <a:endParaRPr lang="es-ES" sz="1400" b="0" i="0" u="none" strike="noStrike" kern="1200" spc="-1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557803153"/>
                  </a:ext>
                </a:extLst>
              </a:tr>
            </a:tbl>
          </a:graphicData>
        </a:graphic>
      </p:graphicFrame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5605055"/>
              </p:ext>
            </p:extLst>
          </p:nvPr>
        </p:nvGraphicFramePr>
        <p:xfrm>
          <a:off x="4303539" y="4867351"/>
          <a:ext cx="4142491" cy="14097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67170">
                  <a:extLst>
                    <a:ext uri="{9D8B030D-6E8A-4147-A177-3AD203B41FA5}">
                      <a16:colId xmlns:a16="http://schemas.microsoft.com/office/drawing/2014/main" val="1451926103"/>
                    </a:ext>
                  </a:extLst>
                </a:gridCol>
                <a:gridCol w="2375321">
                  <a:extLst>
                    <a:ext uri="{9D8B030D-6E8A-4147-A177-3AD203B41FA5}">
                      <a16:colId xmlns:a16="http://schemas.microsoft.com/office/drawing/2014/main" val="2338249562"/>
                    </a:ext>
                  </a:extLst>
                </a:gridCol>
              </a:tblGrid>
              <a:tr h="2699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/>
                        <a:t>MD –WFS </a:t>
                      </a:r>
                      <a:endParaRPr lang="es-ES" sz="1400" b="0" i="0" u="none" strike="noStrike" kern="1200" spc="-1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400" b="0" i="0" u="none" strike="noStrike" kern="1200" spc="-1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68579000"/>
                  </a:ext>
                </a:extLst>
              </a:tr>
              <a:tr h="2699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0" i="0" u="none" strike="noStrike" kern="1200" spc="-1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Optic</a:t>
                      </a:r>
                      <a:r>
                        <a:rPr lang="es-ES" sz="1400" b="0" i="0" u="none" strike="noStrike" kern="1200" spc="-1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Total Clear </a:t>
                      </a:r>
                      <a:r>
                        <a:rPr lang="es-ES" sz="1400" b="0" i="0" u="none" strike="noStrike" kern="1200" spc="-1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Aperture</a:t>
                      </a:r>
                      <a:r>
                        <a:rPr lang="es-ES" sz="1400" b="0" i="0" u="none" strike="noStrike" kern="1200" spc="-1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27.302mm x 27.302m	</a:t>
                      </a: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946539829"/>
                  </a:ext>
                </a:extLst>
              </a:tr>
              <a:tr h="2699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0" i="0" u="none" strike="noStrike" kern="1200" spc="-1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Lenslet</a:t>
                      </a:r>
                      <a:r>
                        <a:rPr lang="es-ES" sz="1400" b="0" i="0" u="none" strike="noStrike" kern="1200" spc="-1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EFL 	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21.53mm 	</a:t>
                      </a:r>
                      <a:r>
                        <a:rPr lang="es-ES" sz="1400" b="0" i="0" u="none" strike="noStrike" kern="1200" spc="-1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842160740"/>
                  </a:ext>
                </a:extLst>
              </a:tr>
              <a:tr h="2699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0" i="0" u="none" strike="noStrike" kern="1200" spc="-1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Lenslet</a:t>
                      </a:r>
                      <a:r>
                        <a:rPr lang="es-ES" sz="1400" b="0" i="0" u="none" strike="noStrike" kern="1200" spc="-1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400" b="0" i="0" u="none" strike="noStrike" kern="1200" spc="-1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array</a:t>
                      </a:r>
                      <a:endParaRPr lang="es-ES" sz="1400" b="0" i="0" u="none" strike="noStrike" kern="1200" spc="-1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0" i="0" u="none" strike="noStrike" kern="1200" spc="-1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 x 17 // 0.3”/</a:t>
                      </a:r>
                      <a:r>
                        <a:rPr lang="es-ES" sz="1400" b="0" i="0" u="none" strike="noStrike" kern="1200" spc="-1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px</a:t>
                      </a:r>
                      <a:endParaRPr lang="es-ES" sz="1400" b="0" i="0" u="none" strike="noStrike" kern="1200" spc="-1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44280365"/>
                  </a:ext>
                </a:extLst>
              </a:tr>
              <a:tr h="2699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0" i="0" u="none" strike="noStrike" kern="1200" spc="-1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FoV</a:t>
                      </a:r>
                      <a:endParaRPr lang="es-ES" sz="1400" b="0" i="0" u="none" strike="noStrike" kern="1200" spc="-1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0" i="0" u="none" strike="noStrike" kern="1200" spc="-1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 ‘’—233px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105744397"/>
                  </a:ext>
                </a:extLst>
              </a:tr>
            </a:tbl>
          </a:graphicData>
        </a:graphic>
      </p:graphicFrame>
      <p:sp>
        <p:nvSpPr>
          <p:cNvPr id="12" name="CuadroTexto 11"/>
          <p:cNvSpPr txBox="1"/>
          <p:nvPr/>
        </p:nvSpPr>
        <p:spPr>
          <a:xfrm>
            <a:off x="6652506" y="1149992"/>
            <a:ext cx="8984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HO –WFS</a:t>
            </a:r>
          </a:p>
        </p:txBody>
      </p:sp>
      <p:sp>
        <p:nvSpPr>
          <p:cNvPr id="13" name="Subtítulo 1"/>
          <p:cNvSpPr/>
          <p:nvPr/>
        </p:nvSpPr>
        <p:spPr>
          <a:xfrm>
            <a:off x="-1036821" y="373839"/>
            <a:ext cx="5745425" cy="914400"/>
          </a:xfrm>
          <a:prstGeom prst="rect">
            <a:avLst/>
          </a:prstGeom>
          <a:noFill/>
          <a:ln w="0">
            <a:noFill/>
          </a:ln>
          <a:effectLst/>
        </p:spPr>
        <p:txBody>
          <a:bodyPr anchor="t">
            <a:normAutofit fontScale="965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s-ES_tradnl" sz="36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 </a:t>
            </a:r>
            <a:r>
              <a:rPr kumimoji="0" lang="es-ES_tradnl" sz="2900" b="1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Test-bed:WFSs</a:t>
            </a:r>
            <a:endParaRPr kumimoji="0" lang="es-ES" sz="29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13004035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ctor recto 1"/>
          <p:cNvCxnSpPr/>
          <p:nvPr/>
        </p:nvCxnSpPr>
        <p:spPr>
          <a:xfrm>
            <a:off x="457200" y="1087745"/>
            <a:ext cx="8229600" cy="0"/>
          </a:xfrm>
          <a:prstGeom prst="line">
            <a:avLst/>
          </a:prstGeom>
          <a:ln w="57150" cap="flat" cmpd="sng">
            <a:gradFill flip="none" rotWithShape="1">
              <a:gsLst>
                <a:gs pos="1000">
                  <a:schemeClr val="bg1"/>
                </a:gs>
                <a:gs pos="59000">
                  <a:srgbClr val="0000FF"/>
                </a:gs>
                <a:gs pos="27000">
                  <a:schemeClr val="tx2">
                    <a:lumMod val="60000"/>
                    <a:lumOff val="40000"/>
                  </a:schemeClr>
                </a:gs>
                <a:gs pos="90000">
                  <a:schemeClr val="tx2">
                    <a:lumMod val="75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Marcador de contenido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071" y="1229643"/>
            <a:ext cx="3263503" cy="4351338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6740347" y="1349506"/>
            <a:ext cx="1679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/>
              <a:t>Flare 48M CXP</a:t>
            </a:r>
            <a:endParaRPr lang="es-ES" dirty="0"/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4708781"/>
              </p:ext>
            </p:extLst>
          </p:nvPr>
        </p:nvGraphicFramePr>
        <p:xfrm>
          <a:off x="277445" y="1740385"/>
          <a:ext cx="4659923" cy="28456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59882">
                  <a:extLst>
                    <a:ext uri="{9D8B030D-6E8A-4147-A177-3AD203B41FA5}">
                      <a16:colId xmlns:a16="http://schemas.microsoft.com/office/drawing/2014/main" val="2535708086"/>
                    </a:ext>
                  </a:extLst>
                </a:gridCol>
                <a:gridCol w="2800041">
                  <a:extLst>
                    <a:ext uri="{9D8B030D-6E8A-4147-A177-3AD203B41FA5}">
                      <a16:colId xmlns:a16="http://schemas.microsoft.com/office/drawing/2014/main" val="535136799"/>
                    </a:ext>
                  </a:extLst>
                </a:gridCol>
              </a:tblGrid>
              <a:tr h="3703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Sensor </a:t>
                      </a:r>
                      <a:endParaRPr lang="es-ES" sz="12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CMOSIS CMV50000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24063916"/>
                  </a:ext>
                </a:extLst>
              </a:tr>
              <a:tr h="1932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Effective Pixels 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7920 x 6004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68470609"/>
                  </a:ext>
                </a:extLst>
              </a:tr>
              <a:tr h="1932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Optical Format 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35mm full frame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44568624"/>
                  </a:ext>
                </a:extLst>
              </a:tr>
              <a:tr h="1932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Pixel Pitch 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4.6 x 4.6 </a:t>
                      </a:r>
                      <a:r>
                        <a:rPr lang="es-ES" sz="1400" dirty="0">
                          <a:effectLst/>
                        </a:rPr>
                        <a:t>μ</a:t>
                      </a:r>
                      <a:r>
                        <a:rPr lang="en-GB" sz="1400" dirty="0">
                          <a:effectLst/>
                        </a:rPr>
                        <a:t>m</a:t>
                      </a:r>
                      <a:r>
                        <a:rPr lang="en-GB" sz="800" baseline="30000" dirty="0">
                          <a:effectLst/>
                        </a:rPr>
                        <a:t>2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37838760"/>
                  </a:ext>
                </a:extLst>
              </a:tr>
              <a:tr h="3864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Full Well Charge 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14.5 </a:t>
                      </a:r>
                      <a:r>
                        <a:rPr lang="en-GB" sz="1400" dirty="0" err="1">
                          <a:effectLst/>
                        </a:rPr>
                        <a:t>ke</a:t>
                      </a:r>
                      <a:r>
                        <a:rPr lang="en-GB" sz="1400" dirty="0">
                          <a:effectLst/>
                        </a:rPr>
                        <a:t>- normal mode</a:t>
                      </a:r>
                      <a:endParaRPr lang="es-ES" sz="12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58 </a:t>
                      </a:r>
                      <a:r>
                        <a:rPr lang="en-GB" sz="1400" dirty="0" err="1">
                          <a:effectLst/>
                        </a:rPr>
                        <a:t>ke</a:t>
                      </a:r>
                      <a:r>
                        <a:rPr lang="en-GB" sz="1400" dirty="0">
                          <a:effectLst/>
                        </a:rPr>
                        <a:t>- binning mode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17553022"/>
                  </a:ext>
                </a:extLst>
              </a:tr>
              <a:tr h="3864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Conversion 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Gain 0.27 DN/e- normal mode</a:t>
                      </a:r>
                      <a:endParaRPr lang="es-ES" sz="12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0.068 DN/e- </a:t>
                      </a:r>
                      <a:r>
                        <a:rPr lang="es-ES" sz="1400" dirty="0" err="1">
                          <a:effectLst/>
                        </a:rPr>
                        <a:t>binning</a:t>
                      </a:r>
                      <a:r>
                        <a:rPr lang="es-ES" sz="1400" dirty="0">
                          <a:effectLst/>
                        </a:rPr>
                        <a:t> </a:t>
                      </a:r>
                      <a:r>
                        <a:rPr lang="es-ES" sz="1400" dirty="0" err="1">
                          <a:effectLst/>
                        </a:rPr>
                        <a:t>mode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89181291"/>
                  </a:ext>
                </a:extLst>
              </a:tr>
              <a:tr h="1932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Responsivity 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0.16 DN/</a:t>
                      </a:r>
                      <a:r>
                        <a:rPr lang="es-ES" sz="1400" dirty="0" err="1">
                          <a:effectLst/>
                        </a:rPr>
                        <a:t>ph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70867199"/>
                  </a:ext>
                </a:extLst>
              </a:tr>
              <a:tr h="3864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Temporal Noise 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8.8 e- Normal </a:t>
                      </a:r>
                      <a:r>
                        <a:rPr lang="es-ES" sz="1400" dirty="0" err="1">
                          <a:effectLst/>
                        </a:rPr>
                        <a:t>mode</a:t>
                      </a:r>
                      <a:endParaRPr lang="es-ES" sz="12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8.8 e- Normal </a:t>
                      </a:r>
                      <a:r>
                        <a:rPr lang="es-ES" sz="1400" dirty="0" err="1">
                          <a:effectLst/>
                        </a:rPr>
                        <a:t>mode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47910127"/>
                  </a:ext>
                </a:extLst>
              </a:tr>
              <a:tr h="1932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Quantum Efficiency 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&gt; 55% @ 510nm (with micro lenses)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49500343"/>
                  </a:ext>
                </a:extLst>
              </a:tr>
            </a:tbl>
          </a:graphicData>
        </a:graphic>
      </p:graphicFrame>
      <p:sp>
        <p:nvSpPr>
          <p:cNvPr id="6" name="Subtítulo 1"/>
          <p:cNvSpPr/>
          <p:nvPr/>
        </p:nvSpPr>
        <p:spPr>
          <a:xfrm>
            <a:off x="-819147" y="435106"/>
            <a:ext cx="7691970" cy="914400"/>
          </a:xfrm>
          <a:prstGeom prst="rect">
            <a:avLst/>
          </a:prstGeom>
          <a:noFill/>
          <a:ln w="0">
            <a:noFill/>
          </a:ln>
          <a:effectLst/>
        </p:spPr>
        <p:txBody>
          <a:bodyPr anchor="t">
            <a:normAutofit fontScale="965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s-ES_tradnl" sz="36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 Test-</a:t>
            </a:r>
            <a:r>
              <a:rPr kumimoji="0" lang="es-ES_tradnl" sz="3600" b="1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bed</a:t>
            </a:r>
            <a:r>
              <a:rPr kumimoji="0" lang="es-ES_tradnl" sz="36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: </a:t>
            </a:r>
            <a:r>
              <a:rPr kumimoji="0" lang="es-ES_tradnl" sz="3600" b="1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Science</a:t>
            </a:r>
            <a:r>
              <a:rPr kumimoji="0" lang="es-ES_tradnl" sz="36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Camera</a:t>
            </a:r>
            <a:endParaRPr kumimoji="0" lang="es-ES" sz="36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12480634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ctor recto 1"/>
          <p:cNvCxnSpPr/>
          <p:nvPr/>
        </p:nvCxnSpPr>
        <p:spPr>
          <a:xfrm>
            <a:off x="457200" y="1087745"/>
            <a:ext cx="8229600" cy="0"/>
          </a:xfrm>
          <a:prstGeom prst="line">
            <a:avLst/>
          </a:prstGeom>
          <a:ln w="57150" cap="flat" cmpd="sng">
            <a:gradFill flip="none" rotWithShape="1">
              <a:gsLst>
                <a:gs pos="1000">
                  <a:schemeClr val="bg1"/>
                </a:gs>
                <a:gs pos="59000">
                  <a:srgbClr val="0000FF"/>
                </a:gs>
                <a:gs pos="27000">
                  <a:schemeClr val="tx2">
                    <a:lumMod val="60000"/>
                    <a:lumOff val="40000"/>
                  </a:schemeClr>
                </a:gs>
                <a:gs pos="90000">
                  <a:schemeClr val="tx2">
                    <a:lumMod val="75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19057" t="14125" r="15576" b="15282"/>
          <a:stretch/>
        </p:blipFill>
        <p:spPr>
          <a:xfrm>
            <a:off x="3392031" y="2467824"/>
            <a:ext cx="1225373" cy="1165598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555321" y="1855050"/>
            <a:ext cx="19329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 err="1"/>
              <a:t>Sun</a:t>
            </a:r>
            <a:r>
              <a:rPr lang="es-ES" sz="1600" baseline="0" dirty="0"/>
              <a:t> </a:t>
            </a:r>
            <a:r>
              <a:rPr lang="es-ES" sz="1600" baseline="0" dirty="0" err="1"/>
              <a:t>granulatio</a:t>
            </a:r>
            <a:r>
              <a:rPr lang="es-ES" sz="1600" baseline="0" dirty="0"/>
              <a:t> </a:t>
            </a:r>
            <a:r>
              <a:rPr lang="es-ES" sz="1600" baseline="0" dirty="0" err="1"/>
              <a:t>Image</a:t>
            </a:r>
            <a:endParaRPr lang="es-ES" sz="1600" dirty="0"/>
          </a:p>
        </p:txBody>
      </p:sp>
      <p:grpSp>
        <p:nvGrpSpPr>
          <p:cNvPr id="9" name="Grupo 8"/>
          <p:cNvGrpSpPr/>
          <p:nvPr/>
        </p:nvGrpSpPr>
        <p:grpSpPr>
          <a:xfrm>
            <a:off x="214641" y="2467824"/>
            <a:ext cx="2741009" cy="3168577"/>
            <a:chOff x="1435739" y="4192585"/>
            <a:chExt cx="2358398" cy="2732397"/>
          </a:xfrm>
        </p:grpSpPr>
        <p:pic>
          <p:nvPicPr>
            <p:cNvPr id="10" name="Imagen 9"/>
            <p:cNvPicPr>
              <a:picLocks noChangeAspect="1"/>
            </p:cNvPicPr>
            <p:nvPr/>
          </p:nvPicPr>
          <p:blipFill rotWithShape="1">
            <a:blip r:embed="rId3"/>
            <a:srcRect l="6311" r="6155"/>
            <a:stretch/>
          </p:blipFill>
          <p:spPr>
            <a:xfrm>
              <a:off x="1435739" y="4192585"/>
              <a:ext cx="2358398" cy="2046182"/>
            </a:xfrm>
            <a:prstGeom prst="rect">
              <a:avLst/>
            </a:prstGeom>
          </p:spPr>
        </p:pic>
        <p:cxnSp>
          <p:nvCxnSpPr>
            <p:cNvPr id="11" name="Conector recto de flecha 10"/>
            <p:cNvCxnSpPr/>
            <p:nvPr/>
          </p:nvCxnSpPr>
          <p:spPr>
            <a:xfrm flipH="1">
              <a:off x="2533301" y="5690829"/>
              <a:ext cx="307004" cy="84418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2" name="CuadroTexto 11"/>
            <p:cNvSpPr txBox="1"/>
            <p:nvPr/>
          </p:nvSpPr>
          <p:spPr>
            <a:xfrm>
              <a:off x="2118169" y="6496839"/>
              <a:ext cx="1067896" cy="428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600" dirty="0"/>
                <a:t>C = 21 </a:t>
              </a:r>
              <a:r>
                <a:rPr lang="es-ES" dirty="0"/>
                <a:t>%</a:t>
              </a:r>
            </a:p>
          </p:txBody>
        </p:sp>
      </p:grpSp>
      <p:pic>
        <p:nvPicPr>
          <p:cNvPr id="13" name="Marcador de contenido 12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2" r="7314"/>
          <a:stretch/>
        </p:blipFill>
        <p:spPr bwMode="auto">
          <a:xfrm>
            <a:off x="5143500" y="1543753"/>
            <a:ext cx="3543300" cy="32105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Grupo 13"/>
          <p:cNvGrpSpPr/>
          <p:nvPr/>
        </p:nvGrpSpPr>
        <p:grpSpPr>
          <a:xfrm>
            <a:off x="2955650" y="1770498"/>
            <a:ext cx="2098134" cy="1078373"/>
            <a:chOff x="2791769" y="1765167"/>
            <a:chExt cx="2098134" cy="1078373"/>
          </a:xfrm>
        </p:grpSpPr>
        <p:sp>
          <p:nvSpPr>
            <p:cNvPr id="15" name="CuadroTexto 14"/>
            <p:cNvSpPr txBox="1"/>
            <p:nvPr/>
          </p:nvSpPr>
          <p:spPr>
            <a:xfrm>
              <a:off x="2791769" y="1765167"/>
              <a:ext cx="20981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dirty="0"/>
                <a:t>PSF </a:t>
              </a:r>
              <a:r>
                <a:rPr lang="es-ES" sz="1400" dirty="0" err="1"/>
                <a:t>close</a:t>
              </a:r>
              <a:r>
                <a:rPr lang="es-ES" sz="1400" baseline="0" dirty="0"/>
                <a:t> </a:t>
              </a:r>
              <a:r>
                <a:rPr lang="es-ES" sz="1400" baseline="0" dirty="0" err="1"/>
                <a:t>loop</a:t>
              </a:r>
              <a:r>
                <a:rPr lang="es-ES" sz="1400" dirty="0"/>
                <a:t> SCAO 525nm±50nm  SR ≈ 0.70</a:t>
              </a:r>
            </a:p>
          </p:txBody>
        </p:sp>
        <p:cxnSp>
          <p:nvCxnSpPr>
            <p:cNvPr id="16" name="Conector recto de flecha 15"/>
            <p:cNvCxnSpPr/>
            <p:nvPr/>
          </p:nvCxnSpPr>
          <p:spPr>
            <a:xfrm flipV="1">
              <a:off x="3840835" y="2250266"/>
              <a:ext cx="149469" cy="59327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7" name="Grupo 16"/>
          <p:cNvGrpSpPr/>
          <p:nvPr/>
        </p:nvGrpSpPr>
        <p:grpSpPr>
          <a:xfrm>
            <a:off x="3226196" y="3765952"/>
            <a:ext cx="1706290" cy="1905171"/>
            <a:chOff x="3059359" y="3765953"/>
            <a:chExt cx="1706290" cy="1905171"/>
          </a:xfrm>
        </p:grpSpPr>
        <p:pic>
          <p:nvPicPr>
            <p:cNvPr id="18" name="Imagen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15529" y="3765953"/>
              <a:ext cx="1250612" cy="1109414"/>
            </a:xfrm>
            <a:prstGeom prst="rect">
              <a:avLst/>
            </a:prstGeom>
          </p:spPr>
        </p:pic>
        <p:sp>
          <p:nvSpPr>
            <p:cNvPr id="19" name="CuadroTexto 18"/>
            <p:cNvSpPr txBox="1"/>
            <p:nvPr/>
          </p:nvSpPr>
          <p:spPr>
            <a:xfrm>
              <a:off x="3059359" y="5086349"/>
              <a:ext cx="17062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600" dirty="0"/>
                <a:t>PSF </a:t>
              </a:r>
              <a:r>
                <a:rPr lang="es-ES" sz="1600" dirty="0" err="1"/>
                <a:t>fiber</a:t>
              </a:r>
              <a:r>
                <a:rPr lang="es-ES" sz="1600" baseline="0" dirty="0"/>
                <a:t> 532nm</a:t>
              </a:r>
              <a:r>
                <a:rPr lang="es-ES" sz="1600" dirty="0"/>
                <a:t>.</a:t>
              </a:r>
              <a:br>
                <a:rPr lang="es-ES" sz="1600" dirty="0"/>
              </a:br>
              <a:r>
                <a:rPr lang="es-ES" sz="1600" dirty="0"/>
                <a:t>SR≈0.85</a:t>
              </a:r>
            </a:p>
          </p:txBody>
        </p:sp>
        <p:cxnSp>
          <p:nvCxnSpPr>
            <p:cNvPr id="20" name="Conector recto de flecha 19"/>
            <p:cNvCxnSpPr>
              <a:endCxn id="19" idx="0"/>
            </p:cNvCxnSpPr>
            <p:nvPr/>
          </p:nvCxnSpPr>
          <p:spPr>
            <a:xfrm>
              <a:off x="3861965" y="4620196"/>
              <a:ext cx="50539" cy="466153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1" name="Grupo 20"/>
          <p:cNvGrpSpPr/>
          <p:nvPr/>
        </p:nvGrpSpPr>
        <p:grpSpPr>
          <a:xfrm>
            <a:off x="6362382" y="3026270"/>
            <a:ext cx="1105535" cy="3199795"/>
            <a:chOff x="6352815" y="3550541"/>
            <a:chExt cx="1105535" cy="3199795"/>
          </a:xfrm>
        </p:grpSpPr>
        <p:pic>
          <p:nvPicPr>
            <p:cNvPr id="22" name="Imagen 21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2815" y="5378736"/>
              <a:ext cx="1105535" cy="1371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" name="Elipse 22"/>
            <p:cNvSpPr/>
            <p:nvPr/>
          </p:nvSpPr>
          <p:spPr>
            <a:xfrm>
              <a:off x="6720945" y="3550541"/>
              <a:ext cx="369276" cy="430823"/>
            </a:xfrm>
            <a:prstGeom prst="ellipse">
              <a:avLst/>
            </a:prstGeom>
            <a:noFill/>
            <a:ln w="190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24" name="Conector recto de flecha 23"/>
            <p:cNvCxnSpPr>
              <a:stCxn id="23" idx="4"/>
              <a:endCxn id="22" idx="0"/>
            </p:cNvCxnSpPr>
            <p:nvPr/>
          </p:nvCxnSpPr>
          <p:spPr>
            <a:xfrm>
              <a:off x="6905583" y="3981364"/>
              <a:ext cx="0" cy="1397372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5" name="CuadroTexto 24"/>
          <p:cNvSpPr txBox="1"/>
          <p:nvPr/>
        </p:nvSpPr>
        <p:spPr>
          <a:xfrm>
            <a:off x="5895137" y="1136095"/>
            <a:ext cx="21492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 err="1"/>
              <a:t>Pinholes</a:t>
            </a:r>
            <a:r>
              <a:rPr lang="es-ES" sz="1600" dirty="0"/>
              <a:t> </a:t>
            </a:r>
            <a:r>
              <a:rPr lang="es-ES" sz="1600" dirty="0" err="1"/>
              <a:t>Array</a:t>
            </a:r>
            <a:endParaRPr lang="es-ES" sz="1600" dirty="0"/>
          </a:p>
        </p:txBody>
      </p:sp>
      <p:sp>
        <p:nvSpPr>
          <p:cNvPr id="26" name="Subtítulo 1"/>
          <p:cNvSpPr/>
          <p:nvPr/>
        </p:nvSpPr>
        <p:spPr>
          <a:xfrm>
            <a:off x="-1339155" y="431494"/>
            <a:ext cx="7691970" cy="914400"/>
          </a:xfrm>
          <a:prstGeom prst="rect">
            <a:avLst/>
          </a:prstGeom>
          <a:noFill/>
          <a:ln w="0">
            <a:noFill/>
          </a:ln>
          <a:effectLst/>
        </p:spPr>
        <p:txBody>
          <a:bodyPr anchor="t">
            <a:normAutofit fontScale="965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s-ES_tradnl" sz="36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 </a:t>
            </a:r>
            <a:r>
              <a:rPr kumimoji="0" lang="es-ES_tradnl" sz="29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Test-</a:t>
            </a:r>
            <a:r>
              <a:rPr kumimoji="0" lang="es-ES_tradnl" sz="2900" b="1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bed</a:t>
            </a:r>
            <a:r>
              <a:rPr kumimoji="0" lang="es-ES_tradnl" sz="29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: </a:t>
            </a:r>
            <a:r>
              <a:rPr kumimoji="0" lang="es-ES_tradnl" sz="2900" b="1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Science</a:t>
            </a:r>
            <a:r>
              <a:rPr kumimoji="0" lang="es-ES_tradnl" sz="29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Camera</a:t>
            </a:r>
            <a:endParaRPr kumimoji="0" lang="es-ES" sz="29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27" name="CuadroTexto 26"/>
          <p:cNvSpPr txBox="1"/>
          <p:nvPr/>
        </p:nvSpPr>
        <p:spPr>
          <a:xfrm>
            <a:off x="5143500" y="4939610"/>
            <a:ext cx="1989906" cy="135421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s-ES" sz="1400" dirty="0"/>
              <a:t>Ø:</a:t>
            </a:r>
            <a:r>
              <a:rPr lang="es-ES" sz="2000" dirty="0"/>
              <a:t> </a:t>
            </a:r>
            <a:r>
              <a:rPr lang="es-ES" sz="1200" dirty="0"/>
              <a:t>0.4’’ 150 µm</a:t>
            </a:r>
          </a:p>
          <a:p>
            <a:pPr algn="l"/>
            <a:endParaRPr lang="es-ES" sz="1200" dirty="0"/>
          </a:p>
          <a:p>
            <a:pPr algn="l"/>
            <a:endParaRPr lang="es-ES" sz="1200" dirty="0"/>
          </a:p>
          <a:p>
            <a:pPr algn="l"/>
            <a:endParaRPr lang="es-ES" sz="1200" dirty="0"/>
          </a:p>
          <a:p>
            <a:pPr lvl="0"/>
            <a:r>
              <a:rPr lang="es-ES" sz="1400" dirty="0"/>
              <a:t>Ø</a:t>
            </a:r>
            <a:r>
              <a:rPr lang="es-ES" sz="1200" dirty="0"/>
              <a:t>: 0.026’’ 10 µm</a:t>
            </a:r>
          </a:p>
          <a:p>
            <a:pPr algn="r"/>
            <a:r>
              <a:rPr lang="es-E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981410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ctor recto 1"/>
          <p:cNvCxnSpPr/>
          <p:nvPr/>
        </p:nvCxnSpPr>
        <p:spPr>
          <a:xfrm>
            <a:off x="457200" y="1087745"/>
            <a:ext cx="8229600" cy="0"/>
          </a:xfrm>
          <a:prstGeom prst="line">
            <a:avLst/>
          </a:prstGeom>
          <a:ln w="57150" cap="flat" cmpd="sng">
            <a:gradFill flip="none" rotWithShape="1">
              <a:gsLst>
                <a:gs pos="1000">
                  <a:schemeClr val="bg1"/>
                </a:gs>
                <a:gs pos="59000">
                  <a:srgbClr val="0000FF"/>
                </a:gs>
                <a:gs pos="27000">
                  <a:schemeClr val="tx2">
                    <a:lumMod val="60000"/>
                    <a:lumOff val="40000"/>
                  </a:schemeClr>
                </a:gs>
                <a:gs pos="90000">
                  <a:schemeClr val="tx2">
                    <a:lumMod val="75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5063" y="6157126"/>
            <a:ext cx="603556" cy="60965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90" y="1762687"/>
            <a:ext cx="2792858" cy="4304526"/>
          </a:xfrm>
          <a:prstGeom prst="rect">
            <a:avLst/>
          </a:prstGeom>
        </p:spPr>
      </p:pic>
      <p:grpSp>
        <p:nvGrpSpPr>
          <p:cNvPr id="7" name="Grupo 6"/>
          <p:cNvGrpSpPr/>
          <p:nvPr/>
        </p:nvGrpSpPr>
        <p:grpSpPr>
          <a:xfrm>
            <a:off x="5346371" y="4379879"/>
            <a:ext cx="2675009" cy="2249642"/>
            <a:chOff x="3569131" y="3500112"/>
            <a:chExt cx="2778872" cy="2120902"/>
          </a:xfrm>
        </p:grpSpPr>
        <p:pic>
          <p:nvPicPr>
            <p:cNvPr id="8" name="Imagen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691" b="18038"/>
            <a:stretch/>
          </p:blipFill>
          <p:spPr>
            <a:xfrm>
              <a:off x="3569131" y="3500112"/>
              <a:ext cx="2778872" cy="2120902"/>
            </a:xfrm>
            <a:prstGeom prst="rect">
              <a:avLst/>
            </a:prstGeom>
          </p:spPr>
        </p:pic>
        <p:sp>
          <p:nvSpPr>
            <p:cNvPr id="9" name="Rectángulo 8"/>
            <p:cNvSpPr/>
            <p:nvPr/>
          </p:nvSpPr>
          <p:spPr>
            <a:xfrm>
              <a:off x="4754640" y="3507677"/>
              <a:ext cx="527049" cy="19750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0" name="Grupo 9"/>
          <p:cNvGrpSpPr/>
          <p:nvPr/>
        </p:nvGrpSpPr>
        <p:grpSpPr>
          <a:xfrm>
            <a:off x="5346371" y="1295401"/>
            <a:ext cx="2593931" cy="1694890"/>
            <a:chOff x="3488072" y="1835537"/>
            <a:chExt cx="2685389" cy="1958791"/>
          </a:xfrm>
        </p:grpSpPr>
        <p:pic>
          <p:nvPicPr>
            <p:cNvPr id="11" name="Imagen 1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252" b="19192"/>
            <a:stretch/>
          </p:blipFill>
          <p:spPr>
            <a:xfrm>
              <a:off x="3488072" y="1835537"/>
              <a:ext cx="2685389" cy="1958791"/>
            </a:xfrm>
            <a:prstGeom prst="rect">
              <a:avLst/>
            </a:prstGeom>
          </p:spPr>
        </p:pic>
        <p:sp>
          <p:nvSpPr>
            <p:cNvPr id="12" name="Rectángulo 11"/>
            <p:cNvSpPr/>
            <p:nvPr/>
          </p:nvSpPr>
          <p:spPr>
            <a:xfrm>
              <a:off x="3846572" y="1835537"/>
              <a:ext cx="414278" cy="19685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5346371" y="3086883"/>
            <a:ext cx="2593931" cy="1196403"/>
            <a:chOff x="6404585" y="2336800"/>
            <a:chExt cx="2593931" cy="1196403"/>
          </a:xfrm>
        </p:grpSpPr>
        <p:pic>
          <p:nvPicPr>
            <p:cNvPr id="14" name="Imagen 13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133" b="37685"/>
            <a:stretch/>
          </p:blipFill>
          <p:spPr>
            <a:xfrm>
              <a:off x="6404585" y="2352184"/>
              <a:ext cx="2593931" cy="1181019"/>
            </a:xfrm>
            <a:prstGeom prst="rect">
              <a:avLst/>
            </a:prstGeom>
          </p:spPr>
        </p:pic>
        <p:sp>
          <p:nvSpPr>
            <p:cNvPr id="15" name="Rectángulo 14"/>
            <p:cNvSpPr/>
            <p:nvPr/>
          </p:nvSpPr>
          <p:spPr>
            <a:xfrm>
              <a:off x="7078722" y="2336800"/>
              <a:ext cx="426978" cy="18899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6" name="Subtítulo 1"/>
          <p:cNvSpPr/>
          <p:nvPr/>
        </p:nvSpPr>
        <p:spPr>
          <a:xfrm>
            <a:off x="-1764268" y="416864"/>
            <a:ext cx="8759188" cy="914400"/>
          </a:xfrm>
          <a:prstGeom prst="rect">
            <a:avLst/>
          </a:prstGeom>
          <a:noFill/>
          <a:ln w="0">
            <a:noFill/>
          </a:ln>
          <a:effectLst/>
        </p:spPr>
        <p:txBody>
          <a:bodyPr anchor="t">
            <a:normAutofit fontScale="965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s-ES_tradnl" sz="36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 </a:t>
            </a:r>
            <a:r>
              <a:rPr kumimoji="0" lang="es-ES_tradnl" sz="29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Test-</a:t>
            </a:r>
            <a:r>
              <a:rPr kumimoji="0" lang="es-ES_tradnl" sz="2900" b="1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bed</a:t>
            </a:r>
            <a:r>
              <a:rPr kumimoji="0" lang="es-ES_tradnl" sz="29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: Control software</a:t>
            </a:r>
            <a:endParaRPr kumimoji="0" lang="es-ES" sz="29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34736203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479C4EF-0EEB-FAA8-5E3D-01BD1A6F7D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1439573"/>
              </p:ext>
            </p:extLst>
          </p:nvPr>
        </p:nvGraphicFramePr>
        <p:xfrm>
          <a:off x="1180730" y="1295599"/>
          <a:ext cx="6559666" cy="3312414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205925">
                  <a:extLst>
                    <a:ext uri="{9D8B030D-6E8A-4147-A177-3AD203B41FA5}">
                      <a16:colId xmlns:a16="http://schemas.microsoft.com/office/drawing/2014/main" val="4042116167"/>
                    </a:ext>
                  </a:extLst>
                </a:gridCol>
                <a:gridCol w="5353741">
                  <a:extLst>
                    <a:ext uri="{9D8B030D-6E8A-4147-A177-3AD203B41FA5}">
                      <a16:colId xmlns:a16="http://schemas.microsoft.com/office/drawing/2014/main" val="1346776020"/>
                    </a:ext>
                  </a:extLst>
                </a:gridCol>
              </a:tblGrid>
              <a:tr h="47320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s-ES" b="1" dirty="0">
                          <a:solidFill>
                            <a:schemeClr val="tx1"/>
                          </a:solidFill>
                        </a:rPr>
                        <a:t>SCAO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</a:rPr>
                        <a:t>DM0 / HO-WFS</a:t>
                      </a:r>
                      <a:endParaRPr lang="es-ES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700905"/>
                  </a:ext>
                </a:extLst>
              </a:tr>
              <a:tr h="47320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1" kern="1200" dirty="0">
                          <a:effectLst/>
                        </a:rPr>
                        <a:t>GLAO1</a:t>
                      </a:r>
                      <a:endParaRPr lang="es-ES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kern="1200" dirty="0">
                          <a:effectLst/>
                        </a:rPr>
                        <a:t>DM0 / </a:t>
                      </a:r>
                      <a:r>
                        <a:rPr lang="de-DE" sz="1800" kern="1200" dirty="0">
                          <a:solidFill>
                            <a:schemeClr val="tx1"/>
                          </a:solidFill>
                          <a:effectLst/>
                        </a:rPr>
                        <a:t>HO-WFS</a:t>
                      </a:r>
                      <a:r>
                        <a:rPr lang="de-DE" sz="1800" kern="1200" dirty="0">
                          <a:effectLst/>
                        </a:rPr>
                        <a:t>  &amp; </a:t>
                      </a:r>
                      <a:r>
                        <a:rPr lang="de-DE" sz="1800" kern="1200" baseline="-25000" dirty="0">
                          <a:effectLst/>
                        </a:rPr>
                        <a:t> </a:t>
                      </a:r>
                      <a:r>
                        <a:rPr lang="de-DE" sz="1800" kern="1200" dirty="0">
                          <a:solidFill>
                            <a:srgbClr val="FF0000"/>
                          </a:solidFill>
                          <a:effectLst/>
                        </a:rPr>
                        <a:t>MD-WFS</a:t>
                      </a:r>
                      <a:r>
                        <a:rPr lang="de-DE" sz="1800" kern="1200" dirty="0">
                          <a:effectLst/>
                        </a:rPr>
                        <a:t> </a:t>
                      </a:r>
                      <a:endParaRPr lang="es-E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5702926"/>
                  </a:ext>
                </a:extLst>
              </a:tr>
              <a:tr h="47320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s-ES" b="1" dirty="0"/>
                        <a:t>GLAO2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effectLst/>
                        </a:rPr>
                        <a:t>DM0 / </a:t>
                      </a:r>
                      <a:r>
                        <a:rPr lang="en-GB" sz="1800" kern="1200" dirty="0">
                          <a:solidFill>
                            <a:srgbClr val="00B050"/>
                          </a:solidFill>
                          <a:effectLst/>
                        </a:rPr>
                        <a:t>HO-MD-WFS </a:t>
                      </a:r>
                      <a:endParaRPr lang="es-ES" sz="1800" kern="1200" dirty="0">
                        <a:solidFill>
                          <a:srgbClr val="00B05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1718958"/>
                  </a:ext>
                </a:extLst>
              </a:tr>
              <a:tr h="47320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s-ES" b="1" dirty="0"/>
                        <a:t>MCAO 1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kern="1200" dirty="0">
                          <a:effectLst/>
                        </a:rPr>
                        <a:t>DM0 / </a:t>
                      </a:r>
                      <a:r>
                        <a:rPr lang="de-DE" sz="1800" kern="1200" dirty="0">
                          <a:solidFill>
                            <a:schemeClr val="tx1"/>
                          </a:solidFill>
                          <a:effectLst/>
                        </a:rPr>
                        <a:t>HO-WFS</a:t>
                      </a:r>
                      <a:r>
                        <a:rPr lang="de-DE" sz="1800" kern="1200" dirty="0">
                          <a:effectLst/>
                        </a:rPr>
                        <a:t>  &amp; </a:t>
                      </a:r>
                      <a:r>
                        <a:rPr lang="de-DE" sz="1800" kern="1200" dirty="0">
                          <a:solidFill>
                            <a:srgbClr val="7030A0"/>
                          </a:solidFill>
                          <a:effectLst/>
                        </a:rPr>
                        <a:t>DM1</a:t>
                      </a:r>
                      <a:r>
                        <a:rPr lang="de-DE" sz="1800" kern="1200" dirty="0">
                          <a:effectLst/>
                        </a:rPr>
                        <a:t>/</a:t>
                      </a:r>
                      <a:r>
                        <a:rPr lang="de-DE" sz="1800" kern="1200" dirty="0">
                          <a:solidFill>
                            <a:srgbClr val="FF0000"/>
                          </a:solidFill>
                          <a:effectLst/>
                        </a:rPr>
                        <a:t>MD-WFS</a:t>
                      </a:r>
                      <a:r>
                        <a:rPr lang="de-DE" sz="1800" kern="1200" dirty="0">
                          <a:effectLst/>
                        </a:rPr>
                        <a:t> </a:t>
                      </a:r>
                      <a:endParaRPr lang="es-ES" sz="1800" kern="1200" dirty="0">
                        <a:solidFill>
                          <a:schemeClr val="dk1"/>
                        </a:solidFill>
                        <a:effectLst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9584001"/>
                  </a:ext>
                </a:extLst>
              </a:tr>
              <a:tr h="473202">
                <a:tc>
                  <a:txBody>
                    <a:bodyPr/>
                    <a:lstStyle/>
                    <a:p>
                      <a:pPr algn="ctr"/>
                      <a:r>
                        <a:rPr lang="es-ES" b="1" dirty="0"/>
                        <a:t>MCAO 2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kern="1200" dirty="0">
                          <a:effectLst/>
                        </a:rPr>
                        <a:t>DM0 / </a:t>
                      </a:r>
                      <a:r>
                        <a:rPr lang="de-DE" sz="1800" kern="1200" dirty="0">
                          <a:solidFill>
                            <a:schemeClr val="tx1"/>
                          </a:solidFill>
                          <a:effectLst/>
                        </a:rPr>
                        <a:t>HO-WFS</a:t>
                      </a:r>
                      <a:r>
                        <a:rPr lang="de-DE" sz="1800" kern="1200" dirty="0">
                          <a:effectLst/>
                        </a:rPr>
                        <a:t>  &amp; </a:t>
                      </a:r>
                      <a:r>
                        <a:rPr lang="de-DE" sz="1800" kern="1200" dirty="0">
                          <a:solidFill>
                            <a:srgbClr val="7030A0"/>
                          </a:solidFill>
                          <a:effectLst/>
                        </a:rPr>
                        <a:t>DM1+DM2</a:t>
                      </a:r>
                      <a:r>
                        <a:rPr lang="de-DE" sz="1800" kern="1200" dirty="0">
                          <a:effectLst/>
                        </a:rPr>
                        <a:t>/</a:t>
                      </a:r>
                      <a:r>
                        <a:rPr lang="de-DE" sz="1800" kern="1200" dirty="0">
                          <a:solidFill>
                            <a:srgbClr val="FF0000"/>
                          </a:solidFill>
                          <a:effectLst/>
                        </a:rPr>
                        <a:t>MD-WFS</a:t>
                      </a:r>
                      <a:r>
                        <a:rPr lang="de-DE" sz="1800" kern="1200" dirty="0">
                          <a:effectLst/>
                        </a:rPr>
                        <a:t> </a:t>
                      </a:r>
                      <a:endParaRPr lang="es-E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0927822"/>
                  </a:ext>
                </a:extLst>
              </a:tr>
              <a:tr h="473202">
                <a:tc>
                  <a:txBody>
                    <a:bodyPr/>
                    <a:lstStyle/>
                    <a:p>
                      <a:pPr algn="ctr"/>
                      <a:r>
                        <a:rPr lang="es-ES" b="1" dirty="0"/>
                        <a:t>MCAO 3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effectLst/>
                        </a:rPr>
                        <a:t>DM0 +</a:t>
                      </a:r>
                      <a:r>
                        <a:rPr lang="de-DE" sz="1800" kern="1200" dirty="0">
                          <a:solidFill>
                            <a:srgbClr val="7030A0"/>
                          </a:solidFill>
                          <a:effectLst/>
                        </a:rPr>
                        <a:t>DM1</a:t>
                      </a:r>
                      <a:r>
                        <a:rPr lang="en-GB" sz="1800" kern="1200" dirty="0">
                          <a:effectLst/>
                        </a:rPr>
                        <a:t>/ </a:t>
                      </a:r>
                      <a:r>
                        <a:rPr lang="en-GB" sz="1800" kern="1200" dirty="0">
                          <a:solidFill>
                            <a:srgbClr val="00B050"/>
                          </a:solidFill>
                          <a:effectLst/>
                        </a:rPr>
                        <a:t>HO-MD-WFS </a:t>
                      </a:r>
                      <a:endParaRPr lang="es-ES" sz="1800" kern="1200" dirty="0">
                        <a:solidFill>
                          <a:srgbClr val="00B05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4266897"/>
                  </a:ext>
                </a:extLst>
              </a:tr>
              <a:tr h="473202">
                <a:tc>
                  <a:txBody>
                    <a:bodyPr/>
                    <a:lstStyle/>
                    <a:p>
                      <a:pPr algn="ctr"/>
                      <a:r>
                        <a:rPr lang="es-ES" b="1" dirty="0"/>
                        <a:t>MCAO 4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effectLst/>
                        </a:rPr>
                        <a:t>DM0 +</a:t>
                      </a:r>
                      <a:r>
                        <a:rPr lang="de-DE" sz="1800" kern="1200" dirty="0">
                          <a:solidFill>
                            <a:srgbClr val="7030A0"/>
                          </a:solidFill>
                          <a:effectLst/>
                        </a:rPr>
                        <a:t>DM1+DM2</a:t>
                      </a:r>
                      <a:r>
                        <a:rPr lang="en-GB" sz="1800" kern="1200" dirty="0">
                          <a:effectLst/>
                        </a:rPr>
                        <a:t>/ </a:t>
                      </a:r>
                      <a:r>
                        <a:rPr lang="en-GB" sz="1800" kern="1200" dirty="0">
                          <a:solidFill>
                            <a:srgbClr val="00B050"/>
                          </a:solidFill>
                          <a:effectLst/>
                        </a:rPr>
                        <a:t>HO-MD-WFS </a:t>
                      </a:r>
                      <a:endParaRPr lang="es-ES" sz="1800" kern="1200" dirty="0">
                        <a:solidFill>
                          <a:srgbClr val="00B05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036518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FB72E05-65AB-549F-DF62-01A96AA7FCC0}"/>
              </a:ext>
            </a:extLst>
          </p:cNvPr>
          <p:cNvSpPr txBox="1"/>
          <p:nvPr/>
        </p:nvSpPr>
        <p:spPr>
          <a:xfrm>
            <a:off x="821183" y="4757497"/>
            <a:ext cx="774576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1" indent="-342900" algn="just"/>
            <a:r>
              <a:rPr lang="es-ES" sz="2400" i="1" u="sng" dirty="0"/>
              <a:t>Control:</a:t>
            </a:r>
          </a:p>
          <a:p>
            <a:pPr marL="742950" lvl="2" indent="-342900" algn="just"/>
            <a:r>
              <a:rPr lang="es-ES" sz="2800" dirty="0"/>
              <a:t>DARC (RTC).</a:t>
            </a:r>
          </a:p>
          <a:p>
            <a:pPr marL="742950" lvl="2" indent="-342900" algn="just"/>
            <a:r>
              <a:rPr lang="es-ES" sz="2800" dirty="0" err="1"/>
              <a:t>Frequency</a:t>
            </a:r>
            <a:r>
              <a:rPr lang="es-ES" sz="2800" dirty="0"/>
              <a:t> </a:t>
            </a:r>
            <a:r>
              <a:rPr lang="es-ES" sz="2800" dirty="0" err="1"/>
              <a:t>rate</a:t>
            </a:r>
            <a:r>
              <a:rPr lang="es-ES" sz="2800" dirty="0"/>
              <a:t>: 30Hz (</a:t>
            </a:r>
            <a:r>
              <a:rPr lang="es-ES" sz="2800" dirty="0" err="1"/>
              <a:t>limited</a:t>
            </a:r>
            <a:r>
              <a:rPr lang="es-ES" sz="2800" dirty="0"/>
              <a:t> </a:t>
            </a:r>
            <a:r>
              <a:rPr lang="es-ES" sz="2800" dirty="0" err="1"/>
              <a:t>by</a:t>
            </a:r>
            <a:r>
              <a:rPr lang="es-ES" sz="2800" dirty="0"/>
              <a:t> </a:t>
            </a:r>
            <a:r>
              <a:rPr lang="es-ES" sz="2800" dirty="0" err="1"/>
              <a:t>the</a:t>
            </a:r>
            <a:r>
              <a:rPr lang="es-ES" sz="2800" dirty="0"/>
              <a:t> WFS).</a:t>
            </a:r>
          </a:p>
        </p:txBody>
      </p:sp>
      <p:sp>
        <p:nvSpPr>
          <p:cNvPr id="8" name="Subtítulo 1">
            <a:extLst>
              <a:ext uri="{FF2B5EF4-FFF2-40B4-BE49-F238E27FC236}">
                <a16:creationId xmlns:a16="http://schemas.microsoft.com/office/drawing/2014/main" id="{5E5C221A-2C25-A1FA-9295-1F99BC0D37D8}"/>
              </a:ext>
            </a:extLst>
          </p:cNvPr>
          <p:cNvSpPr/>
          <p:nvPr/>
        </p:nvSpPr>
        <p:spPr>
          <a:xfrm>
            <a:off x="-2288050" y="381199"/>
            <a:ext cx="8759188" cy="914400"/>
          </a:xfrm>
          <a:prstGeom prst="rect">
            <a:avLst/>
          </a:prstGeom>
          <a:noFill/>
          <a:ln w="0">
            <a:noFill/>
          </a:ln>
          <a:effectLst/>
        </p:spPr>
        <p:txBody>
          <a:bodyPr anchor="t">
            <a:normAutofit fontScale="965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s-ES_tradnl" sz="36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 </a:t>
            </a:r>
            <a:r>
              <a:rPr lang="es-ES_tradnl" sz="2900" b="1" kern="0" spc="-1" dirty="0">
                <a:solidFill>
                  <a:srgbClr val="002060"/>
                </a:solidFill>
                <a:latin typeface="Arial"/>
                <a:ea typeface="DejaVu Sans"/>
                <a:cs typeface="DejaVu Sans"/>
              </a:rPr>
              <a:t>AO </a:t>
            </a:r>
            <a:r>
              <a:rPr lang="es-ES_tradnl" sz="2900" b="1" kern="0" spc="-1" dirty="0" err="1">
                <a:solidFill>
                  <a:srgbClr val="002060"/>
                </a:solidFill>
                <a:latin typeface="Arial"/>
                <a:ea typeface="DejaVu Sans"/>
                <a:cs typeface="DejaVu Sans"/>
              </a:rPr>
              <a:t>Configurations</a:t>
            </a:r>
            <a:endParaRPr kumimoji="0" lang="es-ES" sz="29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26444426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/>
          <p:cNvSpPr txBox="1">
            <a:spLocks/>
          </p:cNvSpPr>
          <p:nvPr/>
        </p:nvSpPr>
        <p:spPr>
          <a:xfrm>
            <a:off x="466344" y="1325880"/>
            <a:ext cx="8270748" cy="460419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just">
              <a:buNone/>
            </a:pPr>
            <a:r>
              <a:rPr lang="es-ES" sz="2400" b="1" u="sng" dirty="0" err="1"/>
              <a:t>Interaction</a:t>
            </a:r>
            <a:r>
              <a:rPr lang="es-ES" sz="2400" b="1" u="sng" dirty="0"/>
              <a:t> </a:t>
            </a:r>
            <a:r>
              <a:rPr lang="es-ES" sz="2400" b="1" u="sng" dirty="0" err="1"/>
              <a:t>matrix</a:t>
            </a:r>
            <a:r>
              <a:rPr lang="es-ES" sz="2400" b="1" u="sng" dirty="0"/>
              <a:t> (</a:t>
            </a:r>
            <a:r>
              <a:rPr lang="es-ES" sz="2400" b="1" u="sng" dirty="0" err="1"/>
              <a:t>pmx</a:t>
            </a:r>
            <a:r>
              <a:rPr lang="es-ES" sz="2400" b="1" u="sng" dirty="0"/>
              <a:t>)</a:t>
            </a:r>
          </a:p>
          <a:p>
            <a:pPr marL="0" lvl="1" indent="0" algn="just">
              <a:buNone/>
            </a:pPr>
            <a:r>
              <a:rPr lang="es-ES" sz="2400" dirty="0"/>
              <a:t>2 </a:t>
            </a:r>
            <a:r>
              <a:rPr lang="es-ES" sz="2400" i="1" dirty="0"/>
              <a:t>zonal</a:t>
            </a:r>
            <a:r>
              <a:rPr lang="es-ES" sz="2400" dirty="0"/>
              <a:t> </a:t>
            </a:r>
            <a:r>
              <a:rPr lang="es-ES" sz="2400" dirty="0" err="1"/>
              <a:t>alternatives</a:t>
            </a:r>
            <a:r>
              <a:rPr lang="es-ES" sz="2400" dirty="0"/>
              <a:t>:</a:t>
            </a:r>
          </a:p>
          <a:p>
            <a:pPr marL="857250" lvl="2" indent="-457200" algn="just"/>
            <a:r>
              <a:rPr lang="es-ES" dirty="0"/>
              <a:t>Basic </a:t>
            </a:r>
            <a:r>
              <a:rPr lang="es-ES" dirty="0" err="1"/>
              <a:t>poke</a:t>
            </a:r>
            <a:r>
              <a:rPr lang="es-ES" dirty="0"/>
              <a:t>.</a:t>
            </a:r>
          </a:p>
          <a:p>
            <a:pPr marL="857250" lvl="2" indent="-457200" algn="just"/>
            <a:r>
              <a:rPr lang="es-ES" dirty="0"/>
              <a:t>Sine </a:t>
            </a:r>
            <a:r>
              <a:rPr lang="es-ES" dirty="0" err="1"/>
              <a:t>poke</a:t>
            </a:r>
            <a:r>
              <a:rPr lang="es-ES" dirty="0"/>
              <a:t>.</a:t>
            </a:r>
          </a:p>
          <a:p>
            <a:pPr marL="0" lvl="1" indent="0" algn="just">
              <a:buNone/>
            </a:pPr>
            <a:r>
              <a:rPr lang="es-ES" sz="2400" dirty="0"/>
              <a:t>2 </a:t>
            </a:r>
            <a:r>
              <a:rPr lang="es-ES" sz="2400" i="1" dirty="0"/>
              <a:t>modal</a:t>
            </a:r>
            <a:r>
              <a:rPr lang="es-ES" sz="2400" dirty="0"/>
              <a:t> </a:t>
            </a:r>
            <a:r>
              <a:rPr lang="es-ES" sz="2400" dirty="0" err="1"/>
              <a:t>alternatives</a:t>
            </a:r>
            <a:r>
              <a:rPr lang="es-ES" sz="2400" dirty="0"/>
              <a:t>:</a:t>
            </a:r>
          </a:p>
          <a:p>
            <a:pPr marL="857250" lvl="2" indent="-457200" algn="just">
              <a:buFont typeface="Arial" panose="020B0604020202020204" pitchFamily="34" charset="0"/>
              <a:buChar char="•"/>
            </a:pPr>
            <a:r>
              <a:rPr lang="es-ES" dirty="0" err="1"/>
              <a:t>Zernike</a:t>
            </a:r>
            <a:r>
              <a:rPr lang="es-ES" dirty="0"/>
              <a:t> </a:t>
            </a:r>
            <a:r>
              <a:rPr lang="es-ES" dirty="0" err="1"/>
              <a:t>basic</a:t>
            </a:r>
            <a:r>
              <a:rPr lang="es-ES" dirty="0"/>
              <a:t> </a:t>
            </a:r>
            <a:r>
              <a:rPr lang="es-ES" dirty="0" err="1"/>
              <a:t>poke</a:t>
            </a:r>
            <a:r>
              <a:rPr lang="es-ES" dirty="0"/>
              <a:t> (819).</a:t>
            </a:r>
          </a:p>
          <a:p>
            <a:pPr marL="857250" lvl="2" indent="-457200" algn="just">
              <a:buFont typeface="Arial" panose="020B0604020202020204" pitchFamily="34" charset="0"/>
              <a:buChar char="•"/>
            </a:pPr>
            <a:r>
              <a:rPr lang="es-ES" dirty="0"/>
              <a:t>KL </a:t>
            </a:r>
            <a:r>
              <a:rPr lang="es-ES" dirty="0" err="1"/>
              <a:t>basic</a:t>
            </a:r>
            <a:r>
              <a:rPr lang="es-ES" dirty="0"/>
              <a:t> </a:t>
            </a:r>
            <a:r>
              <a:rPr lang="es-ES" dirty="0" err="1"/>
              <a:t>poke</a:t>
            </a:r>
            <a:r>
              <a:rPr lang="es-ES" dirty="0"/>
              <a:t> (527 </a:t>
            </a:r>
            <a:r>
              <a:rPr lang="es-ES" dirty="0" err="1"/>
              <a:t>best</a:t>
            </a:r>
            <a:r>
              <a:rPr lang="es-ES" dirty="0"/>
              <a:t>).</a:t>
            </a:r>
          </a:p>
          <a:p>
            <a:pPr marL="0" lvl="1" indent="0" algn="just">
              <a:buNone/>
            </a:pPr>
            <a:r>
              <a:rPr lang="es-ES" sz="2400" b="1" u="sng" dirty="0" err="1"/>
              <a:t>Reconstruction</a:t>
            </a:r>
            <a:r>
              <a:rPr lang="es-ES" sz="2400" b="1" u="sng" dirty="0"/>
              <a:t> </a:t>
            </a:r>
            <a:r>
              <a:rPr lang="es-ES" sz="2400" b="1" u="sng" dirty="0" err="1"/>
              <a:t>matrix</a:t>
            </a:r>
            <a:r>
              <a:rPr lang="es-ES" sz="2400" b="1" u="sng" dirty="0"/>
              <a:t> (</a:t>
            </a:r>
            <a:r>
              <a:rPr lang="es-ES" sz="2400" b="1" u="sng" dirty="0" err="1"/>
              <a:t>rmx</a:t>
            </a:r>
            <a:r>
              <a:rPr lang="es-ES" sz="2400" b="1" u="sng" dirty="0"/>
              <a:t>)</a:t>
            </a:r>
          </a:p>
          <a:p>
            <a:pPr marL="0" lvl="1" indent="0" algn="just">
              <a:buNone/>
            </a:pPr>
            <a:r>
              <a:rPr lang="es-ES" sz="2400" dirty="0" err="1"/>
              <a:t>Pseudo-inverse</a:t>
            </a:r>
            <a:r>
              <a:rPr lang="es-ES" sz="2400" dirty="0"/>
              <a:t> </a:t>
            </a:r>
            <a:r>
              <a:rPr lang="es-ES" sz="2400" dirty="0" err="1"/>
              <a:t>of</a:t>
            </a:r>
            <a:r>
              <a:rPr lang="es-ES" sz="2400" dirty="0"/>
              <a:t> </a:t>
            </a: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dirty="0" err="1"/>
              <a:t>pmx</a:t>
            </a:r>
            <a:r>
              <a:rPr lang="es-ES" sz="2400" dirty="0"/>
              <a:t> </a:t>
            </a:r>
            <a:r>
              <a:rPr lang="es-ES" sz="2400" dirty="0" err="1"/>
              <a:t>by</a:t>
            </a:r>
            <a:r>
              <a:rPr lang="es-ES" sz="2400" dirty="0"/>
              <a:t> SVD.</a:t>
            </a:r>
          </a:p>
          <a:p>
            <a:pPr marL="857250" lvl="2" indent="-457200" algn="just"/>
            <a:r>
              <a:rPr lang="es-ES" dirty="0"/>
              <a:t>Zonal (‘</a:t>
            </a:r>
            <a:r>
              <a:rPr lang="es-ES" dirty="0" err="1"/>
              <a:t>rcond</a:t>
            </a:r>
            <a:r>
              <a:rPr lang="es-ES" dirty="0"/>
              <a:t>’ </a:t>
            </a:r>
            <a:r>
              <a:rPr lang="es-ES" dirty="0" err="1"/>
              <a:t>value</a:t>
            </a:r>
            <a:r>
              <a:rPr lang="es-ES" dirty="0"/>
              <a:t>).</a:t>
            </a:r>
          </a:p>
          <a:p>
            <a:pPr marL="857250" lvl="2" indent="-457200" algn="just"/>
            <a:r>
              <a:rPr lang="es-ES" dirty="0"/>
              <a:t>Modal (‘</a:t>
            </a:r>
            <a:r>
              <a:rPr lang="es-ES" dirty="0" err="1"/>
              <a:t>rcond</a:t>
            </a:r>
            <a:r>
              <a:rPr lang="es-ES" dirty="0"/>
              <a:t>’ </a:t>
            </a:r>
            <a:r>
              <a:rPr lang="es-ES" dirty="0" err="1"/>
              <a:t>value</a:t>
            </a:r>
            <a:r>
              <a:rPr lang="es-ES" dirty="0"/>
              <a:t>).</a:t>
            </a:r>
          </a:p>
          <a:p>
            <a:pPr marL="0" lvl="1" indent="0" algn="just">
              <a:buNone/>
            </a:pPr>
            <a:endParaRPr lang="es-ES" dirty="0"/>
          </a:p>
          <a:p>
            <a:pPr marL="0" lvl="1" indent="0" algn="just">
              <a:buNone/>
            </a:pPr>
            <a:endParaRPr lang="es-ES" dirty="0"/>
          </a:p>
        </p:txBody>
      </p:sp>
      <p:sp>
        <p:nvSpPr>
          <p:cNvPr id="4" name="Subtítulo 1"/>
          <p:cNvSpPr/>
          <p:nvPr/>
        </p:nvSpPr>
        <p:spPr>
          <a:xfrm>
            <a:off x="-1593860" y="325735"/>
            <a:ext cx="8258580" cy="914400"/>
          </a:xfrm>
          <a:prstGeom prst="rect">
            <a:avLst/>
          </a:prstGeom>
          <a:noFill/>
          <a:ln w="0">
            <a:noFill/>
          </a:ln>
          <a:effectLst/>
        </p:spPr>
        <p:txBody>
          <a:bodyPr anchor="t">
            <a:normAutofit fontScale="965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s-ES_tradnl" sz="36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 </a:t>
            </a:r>
            <a:r>
              <a:rPr kumimoji="0" lang="es-ES_tradnl" sz="29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Test-</a:t>
            </a:r>
            <a:r>
              <a:rPr kumimoji="0" lang="es-ES_tradnl" sz="2900" b="1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bed</a:t>
            </a:r>
            <a:r>
              <a:rPr kumimoji="0" lang="es-ES_tradnl" sz="29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: HO WFS - SCAO</a:t>
            </a:r>
            <a:endParaRPr kumimoji="0" lang="es-ES" sz="29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DF4D825-31FA-C33F-BF82-3895A4C67D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809" t="37143" r="34406" b="18681"/>
          <a:stretch/>
        </p:blipFill>
        <p:spPr>
          <a:xfrm>
            <a:off x="6372100" y="1316210"/>
            <a:ext cx="2364991" cy="211279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8B5C9EA-2C9C-C40F-D827-57DAABF510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405" t="56484" r="42381" b="26374"/>
          <a:stretch/>
        </p:blipFill>
        <p:spPr>
          <a:xfrm>
            <a:off x="4329184" y="2006411"/>
            <a:ext cx="1732108" cy="8830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3CF005-7648-F347-9A2D-B106B9313318}"/>
              </a:ext>
            </a:extLst>
          </p:cNvPr>
          <p:cNvSpPr txBox="1"/>
          <p:nvPr/>
        </p:nvSpPr>
        <p:spPr>
          <a:xfrm>
            <a:off x="5417741" y="4423143"/>
            <a:ext cx="537099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0" algn="just">
              <a:buNone/>
            </a:pPr>
            <a:r>
              <a:rPr lang="es-ES" sz="2400" b="1" u="sng" dirty="0"/>
              <a:t>Control </a:t>
            </a:r>
            <a:r>
              <a:rPr lang="es-ES" sz="2400" b="1" u="sng" dirty="0" err="1"/>
              <a:t>strategy</a:t>
            </a:r>
            <a:endParaRPr lang="es-ES" sz="2400" b="1" u="sng" dirty="0"/>
          </a:p>
          <a:p>
            <a:pPr marL="285750" lvl="1" indent="-285750" algn="just">
              <a:buFont typeface="Arial" panose="020B0604020202020204" pitchFamily="34" charset="0"/>
              <a:buChar char="•"/>
            </a:pPr>
            <a:r>
              <a:rPr lang="es-ES" sz="2400" dirty="0"/>
              <a:t>PI </a:t>
            </a:r>
            <a:r>
              <a:rPr lang="es-ES" sz="2400" dirty="0" err="1"/>
              <a:t>controller</a:t>
            </a:r>
            <a:endParaRPr lang="es-ES" sz="2400" dirty="0"/>
          </a:p>
          <a:p>
            <a:pPr marL="285750" lvl="1" indent="-285750" algn="just">
              <a:buFont typeface="Arial" panose="020B0604020202020204" pitchFamily="34" charset="0"/>
              <a:buChar char="•"/>
            </a:pPr>
            <a:r>
              <a:rPr lang="es-ES" sz="2400" dirty="0"/>
              <a:t>POLC</a:t>
            </a:r>
          </a:p>
        </p:txBody>
      </p:sp>
    </p:spTree>
    <p:extLst>
      <p:ext uri="{BB962C8B-B14F-4D97-AF65-F5344CB8AC3E}">
        <p14:creationId xmlns:p14="http://schemas.microsoft.com/office/powerpoint/2010/main" val="42502440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/>
          <p:cNvSpPr txBox="1">
            <a:spLocks/>
          </p:cNvSpPr>
          <p:nvPr/>
        </p:nvSpPr>
        <p:spPr>
          <a:xfrm>
            <a:off x="466344" y="1325880"/>
            <a:ext cx="8270748" cy="460419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just">
              <a:buNone/>
            </a:pPr>
            <a:r>
              <a:rPr lang="es-ES" b="1" u="sng" dirty="0" err="1"/>
              <a:t>Evaluation</a:t>
            </a:r>
            <a:r>
              <a:rPr lang="es-ES" b="1" u="sng" dirty="0"/>
              <a:t> of </a:t>
            </a:r>
            <a:r>
              <a:rPr lang="es-ES" b="1" u="sng" dirty="0" err="1"/>
              <a:t>the</a:t>
            </a:r>
            <a:r>
              <a:rPr lang="es-ES" b="1" u="sng" dirty="0"/>
              <a:t> </a:t>
            </a:r>
            <a:r>
              <a:rPr lang="es-ES" b="1" u="sng" dirty="0" err="1"/>
              <a:t>results</a:t>
            </a:r>
            <a:endParaRPr lang="es-ES" b="1" u="sng" dirty="0"/>
          </a:p>
          <a:p>
            <a:pPr marL="0" lvl="1" indent="0" algn="just">
              <a:buNone/>
            </a:pPr>
            <a:r>
              <a:rPr lang="es-ES" dirty="0"/>
              <a:t>WFS </a:t>
            </a:r>
            <a:r>
              <a:rPr lang="es-ES" dirty="0" err="1"/>
              <a:t>image</a:t>
            </a:r>
            <a:r>
              <a:rPr lang="es-ES" dirty="0"/>
              <a:t>:</a:t>
            </a:r>
          </a:p>
          <a:p>
            <a:pPr marL="857250" lvl="2" indent="-457200" algn="just"/>
            <a:r>
              <a:rPr lang="es-ES" sz="2800" dirty="0"/>
              <a:t>Temporal RMS of </a:t>
            </a:r>
            <a:r>
              <a:rPr lang="es-ES" sz="2800" dirty="0" err="1"/>
              <a:t>each</a:t>
            </a:r>
            <a:r>
              <a:rPr lang="es-ES" sz="2800" dirty="0"/>
              <a:t> </a:t>
            </a:r>
            <a:r>
              <a:rPr lang="es-ES" sz="2800" dirty="0" err="1"/>
              <a:t>centroid</a:t>
            </a:r>
            <a:r>
              <a:rPr lang="es-ES" sz="2800" dirty="0"/>
              <a:t>.</a:t>
            </a:r>
          </a:p>
          <a:p>
            <a:pPr marL="857250" lvl="2" indent="-457200" algn="just"/>
            <a:r>
              <a:rPr lang="es-ES" sz="2800" dirty="0" err="1"/>
              <a:t>Comparison</a:t>
            </a:r>
            <a:r>
              <a:rPr lang="es-ES" sz="2800" dirty="0"/>
              <a:t> of </a:t>
            </a:r>
            <a:r>
              <a:rPr lang="es-ES" sz="2800" dirty="0" err="1"/>
              <a:t>homogeneity</a:t>
            </a:r>
            <a:r>
              <a:rPr lang="es-ES" sz="2800" dirty="0"/>
              <a:t>.</a:t>
            </a:r>
          </a:p>
          <a:p>
            <a:pPr marL="857250" lvl="2" indent="-457200" algn="just"/>
            <a:endParaRPr lang="es-ES" sz="1800" dirty="0"/>
          </a:p>
          <a:p>
            <a:pPr marL="0" lvl="1" indent="0" algn="just">
              <a:buNone/>
            </a:pPr>
            <a:r>
              <a:rPr lang="es-ES" dirty="0" err="1"/>
              <a:t>Science</a:t>
            </a:r>
            <a:r>
              <a:rPr lang="es-ES" dirty="0"/>
              <a:t> </a:t>
            </a:r>
            <a:r>
              <a:rPr lang="es-ES" dirty="0" err="1"/>
              <a:t>image</a:t>
            </a:r>
            <a:r>
              <a:rPr lang="es-ES" dirty="0"/>
              <a:t>:</a:t>
            </a:r>
          </a:p>
          <a:p>
            <a:pPr marL="857250" lvl="2" indent="-457200" algn="just">
              <a:buFont typeface="Arial" panose="020B0604020202020204" pitchFamily="34" charset="0"/>
              <a:buChar char="•"/>
            </a:pPr>
            <a:r>
              <a:rPr lang="es-ES" sz="2800" dirty="0" err="1"/>
              <a:t>Strehl</a:t>
            </a:r>
            <a:r>
              <a:rPr lang="es-ES" sz="2800" dirty="0"/>
              <a:t> ratio.</a:t>
            </a:r>
          </a:p>
          <a:p>
            <a:pPr marL="857250" lvl="2" indent="-457200" algn="just">
              <a:buFont typeface="Arial" panose="020B0604020202020204" pitchFamily="34" charset="0"/>
              <a:buChar char="•"/>
            </a:pPr>
            <a:r>
              <a:rPr lang="es-ES" sz="2800" dirty="0"/>
              <a:t>FWHM in x and y </a:t>
            </a:r>
            <a:r>
              <a:rPr lang="es-ES" sz="2800" dirty="0" err="1"/>
              <a:t>axes</a:t>
            </a:r>
            <a:r>
              <a:rPr lang="es-ES" sz="2800" dirty="0"/>
              <a:t>.</a:t>
            </a:r>
          </a:p>
          <a:p>
            <a:pPr marL="0" lvl="1" indent="0" algn="just">
              <a:buNone/>
            </a:pPr>
            <a:endParaRPr lang="es-ES" dirty="0"/>
          </a:p>
          <a:p>
            <a:pPr marL="0" lvl="1" indent="0" algn="just">
              <a:buNone/>
            </a:pPr>
            <a:endParaRPr lang="es-ES" dirty="0"/>
          </a:p>
        </p:txBody>
      </p:sp>
      <p:sp>
        <p:nvSpPr>
          <p:cNvPr id="3" name="Subtítulo 1"/>
          <p:cNvSpPr/>
          <p:nvPr/>
        </p:nvSpPr>
        <p:spPr>
          <a:xfrm>
            <a:off x="-1593860" y="325735"/>
            <a:ext cx="8258580" cy="914400"/>
          </a:xfrm>
          <a:prstGeom prst="rect">
            <a:avLst/>
          </a:prstGeom>
          <a:noFill/>
          <a:ln w="0">
            <a:noFill/>
          </a:ln>
          <a:effectLst/>
        </p:spPr>
        <p:txBody>
          <a:bodyPr anchor="t">
            <a:normAutofit fontScale="965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s-ES_tradnl" sz="36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 </a:t>
            </a:r>
            <a:r>
              <a:rPr kumimoji="0" lang="es-ES_tradnl" sz="29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Test-</a:t>
            </a:r>
            <a:r>
              <a:rPr kumimoji="0" lang="es-ES_tradnl" sz="2900" b="1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bed</a:t>
            </a:r>
            <a:r>
              <a:rPr kumimoji="0" lang="es-ES_tradnl" sz="29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: HO WFS - SCAO</a:t>
            </a:r>
            <a:endParaRPr kumimoji="0" lang="es-ES" sz="29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35389238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6">
            <a:extLst>
              <a:ext uri="{FF2B5EF4-FFF2-40B4-BE49-F238E27FC236}">
                <a16:creationId xmlns:a16="http://schemas.microsoft.com/office/drawing/2014/main" id="{D5043E9C-4D07-6686-757C-B8FC2A8F0A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748" r="5047"/>
          <a:stretch/>
        </p:blipFill>
        <p:spPr>
          <a:xfrm>
            <a:off x="6544704" y="1340248"/>
            <a:ext cx="2599296" cy="3586559"/>
          </a:xfrm>
          <a:prstGeom prst="rect">
            <a:avLst/>
          </a:prstGeom>
          <a:ln w="0">
            <a:noFill/>
          </a:ln>
        </p:spPr>
      </p:pic>
      <p:sp>
        <p:nvSpPr>
          <p:cNvPr id="2" name="Marcador de contenido 2"/>
          <p:cNvSpPr txBox="1">
            <a:spLocks/>
          </p:cNvSpPr>
          <p:nvPr/>
        </p:nvSpPr>
        <p:spPr>
          <a:xfrm>
            <a:off x="395919" y="1047285"/>
            <a:ext cx="7648957" cy="324760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just">
              <a:buNone/>
            </a:pPr>
            <a:r>
              <a:rPr lang="es-ES" b="1" i="1" dirty="0"/>
              <a:t>r</a:t>
            </a:r>
            <a:r>
              <a:rPr lang="es-ES" b="1" i="1" baseline="-25000" dirty="0"/>
              <a:t>0</a:t>
            </a:r>
            <a:r>
              <a:rPr lang="es-ES" b="1" i="1" dirty="0"/>
              <a:t> = 22cm</a:t>
            </a:r>
          </a:p>
          <a:p>
            <a:pPr marL="0" lvl="1" indent="0" algn="just">
              <a:buNone/>
            </a:pPr>
            <a:r>
              <a:rPr lang="es-ES" sz="2400" i="1" dirty="0"/>
              <a:t>WFS </a:t>
            </a:r>
            <a:r>
              <a:rPr lang="es-ES" sz="2400" i="1" dirty="0" err="1"/>
              <a:t>image</a:t>
            </a:r>
            <a:endParaRPr lang="es-ES" sz="2400" i="1" dirty="0"/>
          </a:p>
          <a:p>
            <a:pPr marL="857250" lvl="2" indent="-457200" algn="just"/>
            <a:r>
              <a:rPr lang="es-ES" dirty="0"/>
              <a:t>Zonal </a:t>
            </a:r>
            <a:r>
              <a:rPr lang="es-ES" dirty="0" err="1"/>
              <a:t>slightly</a:t>
            </a:r>
            <a:r>
              <a:rPr lang="es-ES" dirty="0"/>
              <a:t> </a:t>
            </a:r>
            <a:r>
              <a:rPr lang="es-ES" dirty="0" err="1"/>
              <a:t>better</a:t>
            </a:r>
            <a:r>
              <a:rPr lang="es-ES" dirty="0"/>
              <a:t> </a:t>
            </a:r>
            <a:r>
              <a:rPr lang="es-ES" dirty="0" err="1"/>
              <a:t>than</a:t>
            </a:r>
            <a:r>
              <a:rPr lang="es-ES" dirty="0"/>
              <a:t> modal </a:t>
            </a:r>
            <a:r>
              <a:rPr lang="es-ES" dirty="0" err="1"/>
              <a:t>methods</a:t>
            </a:r>
            <a:r>
              <a:rPr lang="es-ES" dirty="0"/>
              <a:t>.</a:t>
            </a:r>
          </a:p>
          <a:p>
            <a:pPr marL="857250" lvl="2" indent="-457200" algn="just"/>
            <a:r>
              <a:rPr lang="es-ES" dirty="0" err="1"/>
              <a:t>Poke</a:t>
            </a:r>
            <a:r>
              <a:rPr lang="es-ES" dirty="0"/>
              <a:t> sine and regular zonal shows </a:t>
            </a:r>
          </a:p>
          <a:p>
            <a:pPr marL="400050" lvl="2" indent="0" algn="just">
              <a:buNone/>
            </a:pPr>
            <a:r>
              <a:rPr lang="es-ES" dirty="0"/>
              <a:t>		</a:t>
            </a:r>
            <a:r>
              <a:rPr lang="es-ES" dirty="0" err="1"/>
              <a:t>best</a:t>
            </a:r>
            <a:r>
              <a:rPr lang="es-ES" dirty="0"/>
              <a:t> performance.</a:t>
            </a:r>
          </a:p>
          <a:p>
            <a:pPr marL="857250" lvl="2" indent="-457200" algn="just"/>
            <a:r>
              <a:rPr lang="es-ES" dirty="0" err="1"/>
              <a:t>Zernike</a:t>
            </a:r>
            <a:r>
              <a:rPr lang="es-ES" dirty="0"/>
              <a:t> </a:t>
            </a:r>
            <a:r>
              <a:rPr lang="es-ES" dirty="0" err="1"/>
              <a:t>modes</a:t>
            </a:r>
            <a:r>
              <a:rPr lang="es-ES" dirty="0"/>
              <a:t> </a:t>
            </a:r>
            <a:r>
              <a:rPr lang="es-ES" dirty="0" err="1"/>
              <a:t>slightly</a:t>
            </a:r>
            <a:r>
              <a:rPr lang="es-ES" dirty="0"/>
              <a:t> </a:t>
            </a:r>
            <a:r>
              <a:rPr lang="es-ES" dirty="0" err="1"/>
              <a:t>better</a:t>
            </a:r>
            <a:r>
              <a:rPr lang="es-ES" dirty="0"/>
              <a:t> </a:t>
            </a:r>
            <a:r>
              <a:rPr lang="es-ES" dirty="0" err="1"/>
              <a:t>than</a:t>
            </a:r>
            <a:r>
              <a:rPr lang="es-ES" dirty="0"/>
              <a:t> KL.</a:t>
            </a:r>
          </a:p>
          <a:p>
            <a:pPr marL="857250" lvl="2" indent="-457200" algn="just"/>
            <a:r>
              <a:rPr lang="es-ES" dirty="0"/>
              <a:t>POLC </a:t>
            </a:r>
            <a:r>
              <a:rPr lang="es-ES" dirty="0" err="1"/>
              <a:t>seems</a:t>
            </a:r>
            <a:r>
              <a:rPr lang="es-ES" dirty="0"/>
              <a:t> </a:t>
            </a:r>
            <a:r>
              <a:rPr lang="es-ES" dirty="0" err="1"/>
              <a:t>not</a:t>
            </a:r>
            <a:r>
              <a:rPr lang="es-ES" dirty="0"/>
              <a:t> </a:t>
            </a:r>
            <a:r>
              <a:rPr lang="es-ES" dirty="0" err="1"/>
              <a:t>offering</a:t>
            </a:r>
            <a:r>
              <a:rPr lang="es-ES" dirty="0"/>
              <a:t> </a:t>
            </a:r>
            <a:r>
              <a:rPr lang="es-ES" dirty="0" err="1"/>
              <a:t>any</a:t>
            </a:r>
            <a:r>
              <a:rPr lang="es-ES" dirty="0"/>
              <a:t> </a:t>
            </a:r>
            <a:r>
              <a:rPr lang="es-ES" dirty="0" err="1"/>
              <a:t>advantage</a:t>
            </a:r>
            <a:r>
              <a:rPr lang="es-ES" dirty="0"/>
              <a:t>.</a:t>
            </a:r>
          </a:p>
          <a:p>
            <a:pPr marL="857250" lvl="2" indent="-457200" algn="just"/>
            <a:endParaRPr lang="es-ES" sz="2800" dirty="0"/>
          </a:p>
          <a:p>
            <a:pPr marL="0" lvl="1" indent="0" algn="just">
              <a:buNone/>
            </a:pPr>
            <a:endParaRPr lang="es-ES" dirty="0"/>
          </a:p>
          <a:p>
            <a:pPr marL="0" lvl="1" indent="0" algn="just">
              <a:buNone/>
            </a:pPr>
            <a:endParaRPr lang="es-ES" dirty="0"/>
          </a:p>
        </p:txBody>
      </p:sp>
      <p:sp>
        <p:nvSpPr>
          <p:cNvPr id="3" name="Marcador de contenido 2"/>
          <p:cNvSpPr txBox="1">
            <a:spLocks/>
          </p:cNvSpPr>
          <p:nvPr/>
        </p:nvSpPr>
        <p:spPr>
          <a:xfrm>
            <a:off x="436626" y="4230167"/>
            <a:ext cx="8270748" cy="460419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just">
              <a:buNone/>
            </a:pPr>
            <a:r>
              <a:rPr lang="es-ES" sz="2400" i="1" dirty="0" err="1"/>
              <a:t>Science</a:t>
            </a:r>
            <a:r>
              <a:rPr lang="es-ES" sz="2400" i="1" dirty="0"/>
              <a:t> </a:t>
            </a:r>
            <a:r>
              <a:rPr lang="es-ES" sz="2400" i="1" dirty="0" err="1"/>
              <a:t>image</a:t>
            </a:r>
            <a:endParaRPr lang="es-ES" sz="2400" i="1" dirty="0"/>
          </a:p>
          <a:p>
            <a:pPr marL="857250" lvl="2" indent="-457200" algn="just">
              <a:buFont typeface="Arial" panose="020B0604020202020204" pitchFamily="34" charset="0"/>
              <a:buChar char="•"/>
            </a:pPr>
            <a:r>
              <a:rPr lang="es-ES" dirty="0" err="1"/>
              <a:t>Slighlty</a:t>
            </a:r>
            <a:r>
              <a:rPr lang="es-ES" dirty="0"/>
              <a:t> </a:t>
            </a:r>
            <a:r>
              <a:rPr lang="es-ES" dirty="0" err="1"/>
              <a:t>better</a:t>
            </a:r>
            <a:r>
              <a:rPr lang="es-ES" dirty="0"/>
              <a:t> </a:t>
            </a:r>
            <a:r>
              <a:rPr lang="es-ES" dirty="0" err="1"/>
              <a:t>results</a:t>
            </a:r>
            <a:r>
              <a:rPr lang="es-ES" dirty="0"/>
              <a:t> </a:t>
            </a:r>
            <a:r>
              <a:rPr lang="es-ES" dirty="0" err="1"/>
              <a:t>when</a:t>
            </a:r>
            <a:r>
              <a:rPr lang="es-ES" dirty="0"/>
              <a:t> </a:t>
            </a:r>
            <a:r>
              <a:rPr lang="es-ES" dirty="0" err="1"/>
              <a:t>using</a:t>
            </a:r>
            <a:r>
              <a:rPr lang="es-ES" dirty="0"/>
              <a:t> zonal </a:t>
            </a:r>
            <a:r>
              <a:rPr lang="es-ES" dirty="0" err="1"/>
              <a:t>approaches</a:t>
            </a:r>
            <a:r>
              <a:rPr lang="es-ES" dirty="0"/>
              <a:t> (regular, SR: 0.60).</a:t>
            </a:r>
          </a:p>
          <a:p>
            <a:pPr marL="857250" lvl="2" indent="-457200" algn="just">
              <a:buFont typeface="Arial" panose="020B0604020202020204" pitchFamily="34" charset="0"/>
              <a:buChar char="•"/>
            </a:pPr>
            <a:r>
              <a:rPr lang="es-ES" dirty="0" err="1"/>
              <a:t>Zernike</a:t>
            </a:r>
            <a:r>
              <a:rPr lang="es-ES" dirty="0"/>
              <a:t> and KL </a:t>
            </a:r>
            <a:r>
              <a:rPr lang="es-ES" dirty="0" err="1"/>
              <a:t>reported</a:t>
            </a:r>
            <a:r>
              <a:rPr lang="es-ES" dirty="0"/>
              <a:t> </a:t>
            </a:r>
            <a:r>
              <a:rPr lang="es-ES" dirty="0" err="1"/>
              <a:t>very</a:t>
            </a:r>
            <a:r>
              <a:rPr lang="es-ES" dirty="0"/>
              <a:t> similar </a:t>
            </a:r>
            <a:r>
              <a:rPr lang="es-ES" dirty="0" err="1"/>
              <a:t>results</a:t>
            </a:r>
            <a:r>
              <a:rPr lang="es-ES" dirty="0"/>
              <a:t> (SR: 0.57).</a:t>
            </a:r>
          </a:p>
          <a:p>
            <a:pPr marL="857250" lvl="2" indent="-457200" algn="just">
              <a:buFont typeface="Arial" panose="020B0604020202020204" pitchFamily="34" charset="0"/>
              <a:buChar char="•"/>
            </a:pPr>
            <a:endParaRPr lang="es-ES" sz="2800" dirty="0"/>
          </a:p>
          <a:p>
            <a:pPr marL="857250" lvl="2" indent="-457200" algn="just">
              <a:buFont typeface="Arial" panose="020B0604020202020204" pitchFamily="34" charset="0"/>
              <a:buChar char="•"/>
            </a:pPr>
            <a:endParaRPr lang="es-ES" dirty="0"/>
          </a:p>
          <a:p>
            <a:pPr marL="0" lvl="1" indent="0" algn="just">
              <a:buNone/>
            </a:pPr>
            <a:endParaRPr lang="es-ES" dirty="0"/>
          </a:p>
        </p:txBody>
      </p:sp>
      <p:sp>
        <p:nvSpPr>
          <p:cNvPr id="4" name="Subtítulo 1"/>
          <p:cNvSpPr/>
          <p:nvPr/>
        </p:nvSpPr>
        <p:spPr>
          <a:xfrm>
            <a:off x="-1593860" y="348789"/>
            <a:ext cx="8258580" cy="914400"/>
          </a:xfrm>
          <a:prstGeom prst="rect">
            <a:avLst/>
          </a:prstGeom>
          <a:noFill/>
          <a:ln w="0">
            <a:noFill/>
          </a:ln>
          <a:effectLst/>
        </p:spPr>
        <p:txBody>
          <a:bodyPr anchor="t">
            <a:normAutofit fontScale="965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s-ES_tradnl" sz="36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 </a:t>
            </a:r>
            <a:r>
              <a:rPr kumimoji="0" lang="es-ES_tradnl" sz="29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Test-</a:t>
            </a:r>
            <a:r>
              <a:rPr kumimoji="0" lang="es-ES_tradnl" sz="2900" b="1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bed</a:t>
            </a:r>
            <a:r>
              <a:rPr kumimoji="0" lang="es-ES_tradnl" sz="29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: HO WFS - SCAO</a:t>
            </a:r>
            <a:endParaRPr kumimoji="0" lang="es-ES" sz="29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35014699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6">
            <a:extLst>
              <a:ext uri="{FF2B5EF4-FFF2-40B4-BE49-F238E27FC236}">
                <a16:creationId xmlns:a16="http://schemas.microsoft.com/office/drawing/2014/main" id="{901976DF-1235-D4D2-60D8-32370BD42E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192"/>
          <a:stretch/>
        </p:blipFill>
        <p:spPr>
          <a:xfrm>
            <a:off x="6119494" y="1120202"/>
            <a:ext cx="2513761" cy="3217597"/>
          </a:xfrm>
          <a:prstGeom prst="rect">
            <a:avLst/>
          </a:prstGeom>
          <a:ln w="0">
            <a:noFill/>
          </a:ln>
        </p:spPr>
      </p:pic>
      <p:sp>
        <p:nvSpPr>
          <p:cNvPr id="2" name="Marcador de contenido 2"/>
          <p:cNvSpPr txBox="1">
            <a:spLocks/>
          </p:cNvSpPr>
          <p:nvPr/>
        </p:nvSpPr>
        <p:spPr>
          <a:xfrm>
            <a:off x="380263" y="1240135"/>
            <a:ext cx="8270748" cy="460419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just">
              <a:buNone/>
            </a:pPr>
            <a:r>
              <a:rPr lang="es-ES" b="1" i="1" dirty="0"/>
              <a:t>r</a:t>
            </a:r>
            <a:r>
              <a:rPr lang="es-ES" b="1" i="1" baseline="-25000" dirty="0"/>
              <a:t>0</a:t>
            </a:r>
            <a:r>
              <a:rPr lang="es-ES" b="1" i="1" dirty="0"/>
              <a:t> = 10 cm</a:t>
            </a:r>
          </a:p>
          <a:p>
            <a:pPr marL="0" lvl="1" indent="0" algn="just">
              <a:buNone/>
            </a:pPr>
            <a:r>
              <a:rPr lang="es-ES" sz="2400" i="1" dirty="0"/>
              <a:t>WFS </a:t>
            </a:r>
            <a:r>
              <a:rPr lang="es-ES" sz="2400" i="1" dirty="0" err="1"/>
              <a:t>image</a:t>
            </a:r>
            <a:endParaRPr lang="es-ES" sz="2400" i="1" dirty="0"/>
          </a:p>
          <a:p>
            <a:pPr marL="857250" lvl="2" indent="-457200" algn="just"/>
            <a:r>
              <a:rPr lang="es-ES" dirty="0"/>
              <a:t>Similar </a:t>
            </a:r>
            <a:r>
              <a:rPr lang="es-ES" dirty="0" err="1"/>
              <a:t>conclusions</a:t>
            </a:r>
            <a:r>
              <a:rPr lang="es-ES" dirty="0"/>
              <a:t> can be </a:t>
            </a:r>
            <a:r>
              <a:rPr lang="es-ES" dirty="0" err="1"/>
              <a:t>drawn</a:t>
            </a:r>
            <a:r>
              <a:rPr lang="es-ES" dirty="0"/>
              <a:t>.</a:t>
            </a:r>
          </a:p>
          <a:p>
            <a:pPr marL="857250" lvl="2" indent="-457200" algn="just"/>
            <a:r>
              <a:rPr lang="es-ES" dirty="0"/>
              <a:t>Basic </a:t>
            </a:r>
            <a:r>
              <a:rPr lang="es-ES" dirty="0" err="1"/>
              <a:t>poke</a:t>
            </a:r>
            <a:r>
              <a:rPr lang="es-ES" dirty="0"/>
              <a:t> shows a </a:t>
            </a:r>
            <a:r>
              <a:rPr lang="es-ES" dirty="0" err="1"/>
              <a:t>poor</a:t>
            </a:r>
            <a:r>
              <a:rPr lang="es-ES" dirty="0"/>
              <a:t> performance.</a:t>
            </a:r>
          </a:p>
          <a:p>
            <a:pPr marL="400050" lvl="2" indent="0" algn="just">
              <a:buNone/>
            </a:pPr>
            <a:endParaRPr lang="es-ES" dirty="0"/>
          </a:p>
          <a:p>
            <a:pPr marL="0" lvl="1" indent="0" algn="just">
              <a:buNone/>
            </a:pPr>
            <a:endParaRPr lang="es-ES" sz="2400" dirty="0"/>
          </a:p>
          <a:p>
            <a:pPr marL="0" lvl="1" indent="0" algn="just">
              <a:buNone/>
            </a:pPr>
            <a:endParaRPr lang="es-ES" sz="2400" dirty="0"/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492989" y="3542232"/>
            <a:ext cx="8270748" cy="460419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just">
              <a:buNone/>
            </a:pPr>
            <a:r>
              <a:rPr lang="es-ES" sz="2400" i="1" dirty="0" err="1"/>
              <a:t>Science</a:t>
            </a:r>
            <a:r>
              <a:rPr lang="es-ES" sz="2400" i="1" dirty="0"/>
              <a:t> </a:t>
            </a:r>
            <a:r>
              <a:rPr lang="es-ES" sz="2400" i="1" dirty="0" err="1"/>
              <a:t>image</a:t>
            </a:r>
            <a:endParaRPr lang="es-ES" sz="2400" i="1" dirty="0"/>
          </a:p>
          <a:p>
            <a:pPr marL="857250" lvl="2" indent="-457200" algn="just">
              <a:buFont typeface="Arial" panose="020B0604020202020204" pitchFamily="34" charset="0"/>
              <a:buChar char="•"/>
            </a:pPr>
            <a:r>
              <a:rPr lang="es-ES" dirty="0" err="1"/>
              <a:t>Slightly</a:t>
            </a:r>
            <a:r>
              <a:rPr lang="es-ES" dirty="0"/>
              <a:t> </a:t>
            </a:r>
            <a:r>
              <a:rPr lang="es-ES" dirty="0" err="1"/>
              <a:t>better</a:t>
            </a:r>
            <a:r>
              <a:rPr lang="es-ES" dirty="0"/>
              <a:t> </a:t>
            </a:r>
            <a:r>
              <a:rPr lang="es-ES" dirty="0" err="1"/>
              <a:t>results</a:t>
            </a:r>
            <a:r>
              <a:rPr lang="es-ES" dirty="0"/>
              <a:t> </a:t>
            </a:r>
            <a:r>
              <a:rPr lang="es-ES" dirty="0" err="1"/>
              <a:t>when</a:t>
            </a:r>
            <a:r>
              <a:rPr lang="es-ES" dirty="0"/>
              <a:t> </a:t>
            </a:r>
            <a:r>
              <a:rPr lang="es-ES" dirty="0" err="1"/>
              <a:t>using</a:t>
            </a:r>
            <a:r>
              <a:rPr lang="es-ES" dirty="0"/>
              <a:t> zonal </a:t>
            </a:r>
            <a:r>
              <a:rPr lang="es-ES" dirty="0" err="1"/>
              <a:t>approaches</a:t>
            </a:r>
            <a:r>
              <a:rPr lang="es-ES" dirty="0"/>
              <a:t> </a:t>
            </a:r>
          </a:p>
          <a:p>
            <a:pPr marL="400050" lvl="2" indent="0" algn="just">
              <a:buNone/>
            </a:pPr>
            <a:r>
              <a:rPr lang="es-ES" dirty="0"/>
              <a:t>		(</a:t>
            </a:r>
            <a:r>
              <a:rPr lang="es-ES" dirty="0" err="1"/>
              <a:t>poke</a:t>
            </a:r>
            <a:r>
              <a:rPr lang="es-ES" dirty="0"/>
              <a:t> sine, SR: 0.48).</a:t>
            </a:r>
          </a:p>
          <a:p>
            <a:pPr marL="857250" lvl="2" indent="-457200" algn="just">
              <a:buFont typeface="Arial" panose="020B0604020202020204" pitchFamily="34" charset="0"/>
              <a:buChar char="•"/>
            </a:pPr>
            <a:r>
              <a:rPr lang="es-ES" dirty="0" err="1"/>
              <a:t>Zernike</a:t>
            </a:r>
            <a:r>
              <a:rPr lang="es-ES" dirty="0"/>
              <a:t> (SR:0.45) </a:t>
            </a:r>
            <a:r>
              <a:rPr lang="es-ES" dirty="0" err="1"/>
              <a:t>slightly</a:t>
            </a:r>
            <a:r>
              <a:rPr lang="es-ES" dirty="0"/>
              <a:t> </a:t>
            </a:r>
            <a:r>
              <a:rPr lang="es-ES" dirty="0" err="1"/>
              <a:t>better</a:t>
            </a:r>
            <a:r>
              <a:rPr lang="es-ES" dirty="0"/>
              <a:t> </a:t>
            </a:r>
            <a:r>
              <a:rPr lang="es-ES" dirty="0" err="1"/>
              <a:t>than</a:t>
            </a:r>
            <a:r>
              <a:rPr lang="es-ES" dirty="0"/>
              <a:t> KL (SR: 0.42 ).</a:t>
            </a:r>
          </a:p>
          <a:p>
            <a:pPr marL="857250" lvl="2" indent="-457200" algn="just">
              <a:buFont typeface="Arial" panose="020B0604020202020204" pitchFamily="34" charset="0"/>
              <a:buChar char="•"/>
            </a:pPr>
            <a:r>
              <a:rPr lang="es-ES" dirty="0" err="1"/>
              <a:t>Degradation</a:t>
            </a:r>
            <a:r>
              <a:rPr lang="es-ES" dirty="0"/>
              <a:t> in </a:t>
            </a:r>
            <a:r>
              <a:rPr lang="es-ES" dirty="0" err="1"/>
              <a:t>basic</a:t>
            </a:r>
            <a:r>
              <a:rPr lang="es-ES" dirty="0"/>
              <a:t> </a:t>
            </a:r>
            <a:r>
              <a:rPr lang="es-ES" dirty="0" err="1"/>
              <a:t>poke</a:t>
            </a:r>
            <a:r>
              <a:rPr lang="es-ES" dirty="0"/>
              <a:t> performance (SR: 0.36).</a:t>
            </a:r>
          </a:p>
          <a:p>
            <a:pPr marL="857250" lvl="2" indent="-457200" algn="just">
              <a:buFont typeface="Arial" panose="020B0604020202020204" pitchFamily="34" charset="0"/>
              <a:buChar char="•"/>
            </a:pPr>
            <a:endParaRPr lang="es-ES" dirty="0"/>
          </a:p>
          <a:p>
            <a:pPr marL="857250" lvl="2" indent="-457200" algn="just">
              <a:buFont typeface="Arial" panose="020B0604020202020204" pitchFamily="34" charset="0"/>
              <a:buChar char="•"/>
            </a:pPr>
            <a:endParaRPr lang="es-ES" dirty="0"/>
          </a:p>
          <a:p>
            <a:pPr marL="0" lvl="1" indent="0" algn="just">
              <a:buNone/>
            </a:pPr>
            <a:endParaRPr lang="es-ES" dirty="0"/>
          </a:p>
        </p:txBody>
      </p:sp>
      <p:sp>
        <p:nvSpPr>
          <p:cNvPr id="5" name="Subtítulo 1"/>
          <p:cNvSpPr/>
          <p:nvPr/>
        </p:nvSpPr>
        <p:spPr>
          <a:xfrm>
            <a:off x="-1593860" y="325735"/>
            <a:ext cx="8258580" cy="914400"/>
          </a:xfrm>
          <a:prstGeom prst="rect">
            <a:avLst/>
          </a:prstGeom>
          <a:noFill/>
          <a:ln w="0">
            <a:noFill/>
          </a:ln>
          <a:effectLst/>
        </p:spPr>
        <p:txBody>
          <a:bodyPr anchor="t">
            <a:normAutofit fontScale="965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s-ES_tradnl" sz="36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 </a:t>
            </a:r>
            <a:r>
              <a:rPr kumimoji="0" lang="es-ES_tradnl" sz="29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Test-</a:t>
            </a:r>
            <a:r>
              <a:rPr kumimoji="0" lang="es-ES_tradnl" sz="2900" b="1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bed</a:t>
            </a:r>
            <a:r>
              <a:rPr kumimoji="0" lang="es-ES_tradnl" sz="29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: HO WFS - SCAO</a:t>
            </a:r>
            <a:endParaRPr kumimoji="0" lang="es-ES" sz="29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34818878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/>
          <p:cNvSpPr txBox="1">
            <a:spLocks/>
          </p:cNvSpPr>
          <p:nvPr/>
        </p:nvSpPr>
        <p:spPr>
          <a:xfrm>
            <a:off x="0" y="1126902"/>
            <a:ext cx="8797771" cy="460419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lvl="2" indent="0" algn="just">
              <a:buNone/>
            </a:pPr>
            <a:endParaRPr lang="en-US" sz="1400" b="1" dirty="0"/>
          </a:p>
          <a:p>
            <a:pPr marL="400050" lvl="2" indent="0" algn="just">
              <a:buNone/>
            </a:pPr>
            <a:r>
              <a:rPr lang="en-US" sz="1800" i="1" dirty="0" err="1"/>
              <a:t>J.Manuel</a:t>
            </a:r>
            <a:r>
              <a:rPr lang="en-US" sz="1800" i="1" dirty="0"/>
              <a:t> Gonzalez et al SPIE 2022</a:t>
            </a:r>
          </a:p>
          <a:p>
            <a:pPr marL="400050" lvl="2" indent="0" algn="just">
              <a:buNone/>
            </a:pPr>
            <a:r>
              <a:rPr lang="en-US" sz="1800" i="1" dirty="0"/>
              <a:t>“Laboratory results of SCAO: getting ready for the EST MCAO”</a:t>
            </a:r>
          </a:p>
          <a:p>
            <a:pPr marL="400050" lvl="2" indent="0" algn="just">
              <a:buNone/>
            </a:pPr>
            <a:endParaRPr lang="es-ES" sz="1800" i="1" dirty="0"/>
          </a:p>
          <a:p>
            <a:pPr marL="857250" lvl="2" indent="-457200" algn="just"/>
            <a:r>
              <a:rPr lang="es-ES" sz="2600" dirty="0"/>
              <a:t>Zonal </a:t>
            </a:r>
            <a:r>
              <a:rPr lang="es-ES" sz="2600" dirty="0" err="1"/>
              <a:t>strategies</a:t>
            </a:r>
            <a:r>
              <a:rPr lang="es-ES" sz="2600" dirty="0"/>
              <a:t> </a:t>
            </a:r>
            <a:r>
              <a:rPr lang="es-ES" sz="2600" dirty="0" err="1"/>
              <a:t>outperformed</a:t>
            </a:r>
            <a:r>
              <a:rPr lang="es-ES" sz="2600" dirty="0"/>
              <a:t> </a:t>
            </a:r>
            <a:r>
              <a:rPr lang="es-ES" sz="2600" dirty="0" err="1"/>
              <a:t>the</a:t>
            </a:r>
            <a:r>
              <a:rPr lang="es-ES" sz="2600" dirty="0"/>
              <a:t> modal </a:t>
            </a:r>
            <a:r>
              <a:rPr lang="es-ES" sz="2600" dirty="0" err="1"/>
              <a:t>strategies</a:t>
            </a:r>
            <a:r>
              <a:rPr lang="es-ES" sz="2600" dirty="0"/>
              <a:t> in </a:t>
            </a:r>
            <a:r>
              <a:rPr lang="es-ES" sz="2600" dirty="0" err="1"/>
              <a:t>both</a:t>
            </a:r>
            <a:r>
              <a:rPr lang="es-ES" sz="2600" dirty="0"/>
              <a:t> </a:t>
            </a:r>
            <a:r>
              <a:rPr lang="es-ES" sz="2600" dirty="0" err="1"/>
              <a:t>scenarios</a:t>
            </a:r>
            <a:r>
              <a:rPr lang="es-ES" sz="2600" dirty="0"/>
              <a:t>.</a:t>
            </a:r>
          </a:p>
          <a:p>
            <a:pPr marL="857250" lvl="2" indent="-457200" algn="just"/>
            <a:r>
              <a:rPr lang="es-ES" sz="2600" dirty="0"/>
              <a:t>POLC </a:t>
            </a:r>
            <a:r>
              <a:rPr lang="es-ES" sz="2600" dirty="0" err="1"/>
              <a:t>seems</a:t>
            </a:r>
            <a:r>
              <a:rPr lang="es-ES" sz="2600" dirty="0"/>
              <a:t> </a:t>
            </a:r>
            <a:r>
              <a:rPr lang="es-ES" sz="2600" dirty="0" err="1"/>
              <a:t>to</a:t>
            </a:r>
            <a:r>
              <a:rPr lang="es-ES" sz="2600" dirty="0"/>
              <a:t> </a:t>
            </a:r>
            <a:r>
              <a:rPr lang="es-ES" sz="2600" dirty="0" err="1"/>
              <a:t>not</a:t>
            </a:r>
            <a:r>
              <a:rPr lang="es-ES" sz="2600" dirty="0"/>
              <a:t> </a:t>
            </a:r>
            <a:r>
              <a:rPr lang="es-ES" sz="2600" dirty="0" err="1"/>
              <a:t>have</a:t>
            </a:r>
            <a:r>
              <a:rPr lang="es-ES" sz="2600" dirty="0"/>
              <a:t> </a:t>
            </a:r>
            <a:r>
              <a:rPr lang="es-ES" sz="2600" dirty="0" err="1"/>
              <a:t>introduced</a:t>
            </a:r>
            <a:r>
              <a:rPr lang="es-ES" sz="2600" dirty="0"/>
              <a:t> </a:t>
            </a:r>
            <a:r>
              <a:rPr lang="es-ES" sz="2600" dirty="0" err="1"/>
              <a:t>any</a:t>
            </a:r>
            <a:r>
              <a:rPr lang="es-ES" sz="2600" dirty="0"/>
              <a:t> </a:t>
            </a:r>
            <a:r>
              <a:rPr lang="es-ES" sz="2600" dirty="0" err="1"/>
              <a:t>relevant</a:t>
            </a:r>
            <a:r>
              <a:rPr lang="es-ES" sz="2600" dirty="0"/>
              <a:t> </a:t>
            </a:r>
            <a:r>
              <a:rPr lang="es-ES" sz="2600" dirty="0" err="1"/>
              <a:t>benefit</a:t>
            </a:r>
            <a:r>
              <a:rPr lang="es-ES" sz="2600" dirty="0"/>
              <a:t>.</a:t>
            </a:r>
          </a:p>
          <a:p>
            <a:pPr marL="857250" lvl="2" indent="-457200" algn="just"/>
            <a:r>
              <a:rPr lang="es-ES" sz="2600" dirty="0" err="1"/>
              <a:t>Slight</a:t>
            </a:r>
            <a:r>
              <a:rPr lang="es-ES" sz="2600" dirty="0"/>
              <a:t> </a:t>
            </a:r>
            <a:r>
              <a:rPr lang="es-ES" sz="2600" dirty="0" err="1"/>
              <a:t>divergencies</a:t>
            </a:r>
            <a:r>
              <a:rPr lang="es-ES" sz="2600" dirty="0"/>
              <a:t> </a:t>
            </a:r>
            <a:r>
              <a:rPr lang="es-ES" sz="2600" dirty="0" err="1"/>
              <a:t>between</a:t>
            </a:r>
            <a:r>
              <a:rPr lang="es-ES" sz="2600" dirty="0"/>
              <a:t> SR and WFS </a:t>
            </a:r>
            <a:r>
              <a:rPr lang="es-ES" sz="2600" dirty="0" err="1"/>
              <a:t>could</a:t>
            </a:r>
            <a:r>
              <a:rPr lang="es-ES" sz="2600" dirty="0"/>
              <a:t> be </a:t>
            </a:r>
            <a:r>
              <a:rPr lang="es-ES" sz="2600" dirty="0" err="1"/>
              <a:t>due</a:t>
            </a:r>
            <a:r>
              <a:rPr lang="es-ES" sz="2600" dirty="0"/>
              <a:t> </a:t>
            </a:r>
            <a:r>
              <a:rPr lang="es-ES" sz="2600" dirty="0" err="1"/>
              <a:t>to</a:t>
            </a:r>
            <a:r>
              <a:rPr lang="es-ES" sz="2600" dirty="0"/>
              <a:t>:</a:t>
            </a:r>
          </a:p>
          <a:p>
            <a:pPr marL="1200150" lvl="3" indent="-342900" algn="just"/>
            <a:r>
              <a:rPr lang="es-ES" sz="2600" dirty="0" err="1"/>
              <a:t>Science</a:t>
            </a:r>
            <a:r>
              <a:rPr lang="es-ES" sz="2600" dirty="0"/>
              <a:t> </a:t>
            </a:r>
            <a:r>
              <a:rPr lang="es-ES" sz="2600" dirty="0" err="1"/>
              <a:t>image</a:t>
            </a:r>
            <a:r>
              <a:rPr lang="es-ES" sz="2600" dirty="0"/>
              <a:t> </a:t>
            </a:r>
            <a:r>
              <a:rPr lang="es-ES" sz="2600" dirty="0" err="1"/>
              <a:t>processing</a:t>
            </a:r>
            <a:r>
              <a:rPr lang="es-ES" sz="2600" dirty="0"/>
              <a:t>.</a:t>
            </a:r>
          </a:p>
          <a:p>
            <a:pPr marL="1200150" lvl="3" indent="-342900" algn="just"/>
            <a:r>
              <a:rPr lang="es-ES" sz="2600" dirty="0"/>
              <a:t>NCPA.</a:t>
            </a:r>
          </a:p>
          <a:p>
            <a:pPr marL="857250" lvl="2" indent="-457200" algn="just"/>
            <a:r>
              <a:rPr lang="es-ES" sz="2600" dirty="0"/>
              <a:t>Are </a:t>
            </a:r>
            <a:r>
              <a:rPr lang="es-ES" sz="2600" dirty="0" err="1"/>
              <a:t>we</a:t>
            </a:r>
            <a:r>
              <a:rPr lang="es-ES" sz="2600" dirty="0"/>
              <a:t> </a:t>
            </a:r>
            <a:r>
              <a:rPr lang="es-ES" sz="2600" dirty="0" err="1"/>
              <a:t>using</a:t>
            </a:r>
            <a:r>
              <a:rPr lang="es-ES" sz="2600" dirty="0"/>
              <a:t> </a:t>
            </a:r>
            <a:r>
              <a:rPr lang="es-ES" sz="2600" dirty="0" err="1"/>
              <a:t>the</a:t>
            </a:r>
            <a:r>
              <a:rPr lang="es-ES" sz="2600" dirty="0"/>
              <a:t> </a:t>
            </a:r>
            <a:r>
              <a:rPr lang="es-ES" sz="2600" dirty="0" err="1"/>
              <a:t>optimal</a:t>
            </a:r>
            <a:r>
              <a:rPr lang="es-ES" sz="2600" dirty="0"/>
              <a:t> </a:t>
            </a:r>
            <a:r>
              <a:rPr lang="es-ES" sz="2600" dirty="0" err="1"/>
              <a:t>tuning</a:t>
            </a:r>
            <a:r>
              <a:rPr lang="es-ES" sz="2600" dirty="0"/>
              <a:t> </a:t>
            </a:r>
            <a:r>
              <a:rPr lang="es-ES" sz="2600" dirty="0" err="1"/>
              <a:t>of</a:t>
            </a:r>
            <a:r>
              <a:rPr lang="es-ES" sz="2600" dirty="0"/>
              <a:t> </a:t>
            </a:r>
            <a:r>
              <a:rPr lang="es-ES" sz="2600" dirty="0" err="1"/>
              <a:t>each</a:t>
            </a:r>
            <a:r>
              <a:rPr lang="es-ES" sz="2600" dirty="0"/>
              <a:t> </a:t>
            </a:r>
            <a:r>
              <a:rPr lang="es-ES" sz="2600" dirty="0" err="1"/>
              <a:t>algorithm</a:t>
            </a:r>
            <a:r>
              <a:rPr lang="es-ES" sz="2600" dirty="0"/>
              <a:t>?</a:t>
            </a:r>
          </a:p>
          <a:p>
            <a:pPr marL="857250" lvl="2" indent="-457200" algn="just"/>
            <a:endParaRPr lang="es-ES" sz="800" dirty="0"/>
          </a:p>
          <a:p>
            <a:pPr marL="400050" lvl="2" indent="0" algn="ctr">
              <a:buNone/>
            </a:pPr>
            <a:r>
              <a:rPr lang="en-US" sz="1200" b="1" dirty="0"/>
              <a:t> </a:t>
            </a:r>
            <a:endParaRPr lang="es-ES" sz="1400" b="1" dirty="0"/>
          </a:p>
          <a:p>
            <a:pPr marL="857250" lvl="2" indent="-457200" algn="just"/>
            <a:endParaRPr lang="es-ES" sz="2800" b="1" dirty="0"/>
          </a:p>
          <a:p>
            <a:pPr marL="857250" lvl="2" indent="-457200" algn="just">
              <a:buFont typeface="Arial" panose="020B0604020202020204" pitchFamily="34" charset="0"/>
              <a:buChar char="•"/>
            </a:pPr>
            <a:endParaRPr lang="es-ES" dirty="0"/>
          </a:p>
          <a:p>
            <a:pPr marL="0" lvl="1" indent="0" algn="just">
              <a:buNone/>
            </a:pPr>
            <a:endParaRPr lang="es-ES" dirty="0"/>
          </a:p>
        </p:txBody>
      </p:sp>
      <p:sp>
        <p:nvSpPr>
          <p:cNvPr id="3" name="Subtítulo 1"/>
          <p:cNvSpPr/>
          <p:nvPr/>
        </p:nvSpPr>
        <p:spPr>
          <a:xfrm>
            <a:off x="-1593860" y="325735"/>
            <a:ext cx="8258580" cy="914400"/>
          </a:xfrm>
          <a:prstGeom prst="rect">
            <a:avLst/>
          </a:prstGeom>
          <a:noFill/>
          <a:ln w="0">
            <a:noFill/>
          </a:ln>
          <a:effectLst/>
        </p:spPr>
        <p:txBody>
          <a:bodyPr anchor="t">
            <a:normAutofit fontScale="965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s-ES_tradnl" sz="36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 </a:t>
            </a:r>
            <a:r>
              <a:rPr kumimoji="0" lang="es-ES_tradnl" sz="29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Test-</a:t>
            </a:r>
            <a:r>
              <a:rPr kumimoji="0" lang="es-ES_tradnl" sz="2900" b="1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bed</a:t>
            </a:r>
            <a:r>
              <a:rPr kumimoji="0" lang="es-ES_tradnl" sz="29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: HO WFS - SCAO</a:t>
            </a:r>
            <a:endParaRPr kumimoji="0" lang="es-ES" sz="29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41409301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/>
          <p:cNvSpPr txBox="1">
            <a:spLocks/>
          </p:cNvSpPr>
          <p:nvPr/>
        </p:nvSpPr>
        <p:spPr>
          <a:xfrm>
            <a:off x="466344" y="1325880"/>
            <a:ext cx="8270748" cy="460419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just">
              <a:buNone/>
            </a:pPr>
            <a:r>
              <a:rPr lang="es-ES" dirty="0" err="1"/>
              <a:t>The</a:t>
            </a:r>
            <a:r>
              <a:rPr lang="es-ES" dirty="0"/>
              <a:t> EST </a:t>
            </a:r>
            <a:r>
              <a:rPr lang="es-ES" dirty="0" err="1"/>
              <a:t>is</a:t>
            </a:r>
            <a:r>
              <a:rPr lang="es-ES" dirty="0"/>
              <a:t> a </a:t>
            </a:r>
            <a:r>
              <a:rPr lang="es-ES" b="1" dirty="0"/>
              <a:t>4-metre</a:t>
            </a:r>
            <a:r>
              <a:rPr lang="es-ES" dirty="0"/>
              <a:t> solar </a:t>
            </a:r>
            <a:r>
              <a:rPr lang="es-ES" dirty="0" err="1"/>
              <a:t>telescope</a:t>
            </a:r>
            <a:r>
              <a:rPr lang="es-ES" dirty="0"/>
              <a:t> </a:t>
            </a:r>
            <a:r>
              <a:rPr lang="es-ES" dirty="0" err="1"/>
              <a:t>optimised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studies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magnetic</a:t>
            </a:r>
            <a:r>
              <a:rPr lang="es-ES" dirty="0"/>
              <a:t> </a:t>
            </a:r>
            <a:r>
              <a:rPr lang="es-ES" dirty="0" err="1"/>
              <a:t>coupling</a:t>
            </a:r>
            <a:r>
              <a:rPr lang="es-ES" dirty="0"/>
              <a:t> </a:t>
            </a:r>
            <a:r>
              <a:rPr lang="es-ES" dirty="0" err="1"/>
              <a:t>between</a:t>
            </a:r>
            <a:r>
              <a:rPr lang="es-ES" dirty="0"/>
              <a:t> </a:t>
            </a:r>
            <a:r>
              <a:rPr lang="es-ES" dirty="0" err="1"/>
              <a:t>deep</a:t>
            </a:r>
            <a:r>
              <a:rPr lang="es-ES" dirty="0"/>
              <a:t> </a:t>
            </a:r>
            <a:r>
              <a:rPr lang="es-ES" dirty="0" err="1"/>
              <a:t>photosphere</a:t>
            </a:r>
            <a:r>
              <a:rPr lang="es-ES" dirty="0"/>
              <a:t> and </a:t>
            </a:r>
            <a:r>
              <a:rPr lang="es-ES" dirty="0" err="1"/>
              <a:t>upper</a:t>
            </a:r>
            <a:r>
              <a:rPr lang="es-ES" dirty="0"/>
              <a:t> </a:t>
            </a:r>
            <a:r>
              <a:rPr lang="es-ES" dirty="0" err="1"/>
              <a:t>chromosphere</a:t>
            </a:r>
            <a:r>
              <a:rPr lang="es-ES" dirty="0"/>
              <a:t>.</a:t>
            </a:r>
          </a:p>
          <a:p>
            <a:pPr marL="457200" lvl="1" indent="-457200" algn="just"/>
            <a:r>
              <a:rPr lang="es-ES" dirty="0"/>
              <a:t>High </a:t>
            </a:r>
            <a:r>
              <a:rPr lang="es-ES" dirty="0" err="1"/>
              <a:t>spatial</a:t>
            </a:r>
            <a:r>
              <a:rPr lang="es-ES" dirty="0"/>
              <a:t> </a:t>
            </a:r>
            <a:r>
              <a:rPr lang="es-ES" dirty="0" err="1"/>
              <a:t>resolution</a:t>
            </a:r>
            <a:r>
              <a:rPr lang="es-ES" dirty="0"/>
              <a:t>.</a:t>
            </a:r>
          </a:p>
          <a:p>
            <a:pPr marL="457200" lvl="1" indent="-457200" algn="just"/>
            <a:r>
              <a:rPr lang="es-ES" dirty="0"/>
              <a:t>High temporal </a:t>
            </a:r>
            <a:r>
              <a:rPr lang="es-ES" dirty="0" err="1"/>
              <a:t>resolution</a:t>
            </a:r>
            <a:r>
              <a:rPr lang="es-ES" dirty="0"/>
              <a:t>.</a:t>
            </a:r>
          </a:p>
          <a:p>
            <a:pPr marL="457200" lvl="1" indent="-457200" algn="just"/>
            <a:r>
              <a:rPr lang="es-ES" dirty="0"/>
              <a:t>FOV 60</a:t>
            </a:r>
            <a:r>
              <a:rPr lang="es-ES"/>
              <a:t>” (500nm - 2200nm)</a:t>
            </a:r>
            <a:endParaRPr lang="es-ES" dirty="0"/>
          </a:p>
          <a:p>
            <a:r>
              <a:rPr lang="es-ES" sz="2800" dirty="0"/>
              <a:t>MCAO: </a:t>
            </a:r>
            <a:r>
              <a:rPr lang="es-ES" sz="2800" dirty="0" err="1"/>
              <a:t>Multi-conjugate</a:t>
            </a:r>
            <a:r>
              <a:rPr lang="es-ES" sz="2800" dirty="0"/>
              <a:t> </a:t>
            </a:r>
            <a:r>
              <a:rPr lang="es-ES" sz="2800" dirty="0" err="1"/>
              <a:t>adaptive</a:t>
            </a:r>
            <a:r>
              <a:rPr lang="es-ES" sz="2800" dirty="0"/>
              <a:t> </a:t>
            </a:r>
            <a:r>
              <a:rPr lang="es-ES" sz="2800" dirty="0" err="1"/>
              <a:t>optics</a:t>
            </a:r>
            <a:r>
              <a:rPr lang="es-ES" sz="2800" dirty="0"/>
              <a:t>.</a:t>
            </a:r>
          </a:p>
          <a:p>
            <a:pPr lvl="1"/>
            <a:r>
              <a:rPr lang="es-ES" dirty="0" err="1"/>
              <a:t>Strong</a:t>
            </a:r>
            <a:r>
              <a:rPr lang="es-ES" dirty="0"/>
              <a:t> </a:t>
            </a:r>
            <a:r>
              <a:rPr lang="es-ES" dirty="0" err="1"/>
              <a:t>turbulences</a:t>
            </a:r>
            <a:r>
              <a:rPr lang="es-ES" dirty="0"/>
              <a:t> </a:t>
            </a:r>
            <a:r>
              <a:rPr lang="es-ES" dirty="0" err="1"/>
              <a:t>concentrated</a:t>
            </a:r>
            <a:r>
              <a:rPr lang="es-ES" dirty="0"/>
              <a:t> in a </a:t>
            </a:r>
            <a:r>
              <a:rPr lang="es-ES" dirty="0" err="1"/>
              <a:t>few</a:t>
            </a:r>
            <a:r>
              <a:rPr lang="es-ES" dirty="0"/>
              <a:t> </a:t>
            </a:r>
            <a:r>
              <a:rPr lang="es-ES" dirty="0" err="1"/>
              <a:t>prominent</a:t>
            </a:r>
            <a:r>
              <a:rPr lang="es-ES" dirty="0"/>
              <a:t> </a:t>
            </a:r>
            <a:r>
              <a:rPr lang="es-ES" dirty="0" err="1"/>
              <a:t>layers</a:t>
            </a:r>
            <a:r>
              <a:rPr lang="es-ES" dirty="0"/>
              <a:t>, </a:t>
            </a:r>
            <a:r>
              <a:rPr lang="es-ES" dirty="0" err="1"/>
              <a:t>specially</a:t>
            </a:r>
            <a:r>
              <a:rPr lang="es-ES" dirty="0"/>
              <a:t> in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low</a:t>
            </a:r>
            <a:r>
              <a:rPr lang="es-ES" dirty="0"/>
              <a:t> altitudes.</a:t>
            </a:r>
          </a:p>
        </p:txBody>
      </p:sp>
      <p:sp>
        <p:nvSpPr>
          <p:cNvPr id="3" name="Subtítulo 1">
            <a:extLst>
              <a:ext uri="{FF2B5EF4-FFF2-40B4-BE49-F238E27FC236}">
                <a16:creationId xmlns:a16="http://schemas.microsoft.com/office/drawing/2014/main" id="{C2849D0E-DEB4-20EA-B020-51BCDF7EEDD3}"/>
              </a:ext>
            </a:extLst>
          </p:cNvPr>
          <p:cNvSpPr/>
          <p:nvPr/>
        </p:nvSpPr>
        <p:spPr>
          <a:xfrm>
            <a:off x="-1828800" y="501399"/>
            <a:ext cx="6400800" cy="914400"/>
          </a:xfrm>
          <a:prstGeom prst="rect">
            <a:avLst/>
          </a:prstGeom>
          <a:noFill/>
          <a:ln w="0">
            <a:noFill/>
          </a:ln>
          <a:effectLst/>
        </p:spPr>
        <p:txBody>
          <a:bodyPr anchor="t">
            <a:normAutofit fontScale="965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lang="es-ES_tradnl" sz="2800" b="1" kern="0" spc="-1" dirty="0">
                <a:solidFill>
                  <a:srgbClr val="002060"/>
                </a:solidFill>
                <a:latin typeface="Arial"/>
                <a:ea typeface="DejaVu Sans"/>
                <a:cs typeface="DejaVu Sans"/>
              </a:rPr>
              <a:t>CONTEXT</a:t>
            </a:r>
            <a:r>
              <a:rPr kumimoji="0" lang="es-ES_tradnl" sz="28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endParaRPr kumimoji="0" lang="es-ES" sz="28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38007934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010CE2-7719-CAD0-00A2-B5A4A9F4CC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369" t="35657" r="33009" b="6972"/>
          <a:stretch/>
        </p:blipFill>
        <p:spPr>
          <a:xfrm>
            <a:off x="75456" y="1767565"/>
            <a:ext cx="2982898" cy="28142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0C8AAA-FED4-F8C6-240A-44E52AAB4D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554" t="32038" r="31359" b="5886"/>
          <a:stretch/>
        </p:blipFill>
        <p:spPr>
          <a:xfrm>
            <a:off x="2963486" y="1729180"/>
            <a:ext cx="4923771" cy="44210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C330F3-FA07-E47F-BBB1-846602A814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747" t="47783" r="42913" b="22356"/>
          <a:stretch/>
        </p:blipFill>
        <p:spPr>
          <a:xfrm>
            <a:off x="6063440" y="1984613"/>
            <a:ext cx="1402673" cy="14648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5344C2-1002-03DB-4FD0-12533A3C3A4C}"/>
              </a:ext>
            </a:extLst>
          </p:cNvPr>
          <p:cNvSpPr txBox="1"/>
          <p:nvPr/>
        </p:nvSpPr>
        <p:spPr>
          <a:xfrm>
            <a:off x="6007273" y="3780375"/>
            <a:ext cx="2054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10% Central </a:t>
            </a:r>
            <a:r>
              <a:rPr lang="es-ES" dirty="0" err="1">
                <a:solidFill>
                  <a:schemeClr val="bg1"/>
                </a:solidFill>
              </a:rPr>
              <a:t>Peak</a:t>
            </a:r>
            <a:r>
              <a:rPr lang="es-ES" dirty="0">
                <a:solidFill>
                  <a:schemeClr val="bg1"/>
                </a:solidFill>
              </a:rPr>
              <a:t> </a:t>
            </a:r>
          </a:p>
          <a:p>
            <a:r>
              <a:rPr lang="es-ES" dirty="0" err="1">
                <a:solidFill>
                  <a:schemeClr val="bg1"/>
                </a:solidFill>
              </a:rPr>
              <a:t>Subpixel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precision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9" name="Subtítulo 1">
            <a:extLst>
              <a:ext uri="{FF2B5EF4-FFF2-40B4-BE49-F238E27FC236}">
                <a16:creationId xmlns:a16="http://schemas.microsoft.com/office/drawing/2014/main" id="{3219E63D-719A-BE0E-75FD-85A6EFEA8F04}"/>
              </a:ext>
            </a:extLst>
          </p:cNvPr>
          <p:cNvSpPr/>
          <p:nvPr/>
        </p:nvSpPr>
        <p:spPr>
          <a:xfrm>
            <a:off x="-1593860" y="325735"/>
            <a:ext cx="8258580" cy="914400"/>
          </a:xfrm>
          <a:prstGeom prst="rect">
            <a:avLst/>
          </a:prstGeom>
          <a:noFill/>
          <a:ln w="0">
            <a:noFill/>
          </a:ln>
          <a:effectLst/>
        </p:spPr>
        <p:txBody>
          <a:bodyPr anchor="t">
            <a:normAutofit fontScale="965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s-ES_tradnl" sz="36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 </a:t>
            </a:r>
            <a:r>
              <a:rPr kumimoji="0" lang="es-ES_tradnl" sz="29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Test-</a:t>
            </a:r>
            <a:r>
              <a:rPr kumimoji="0" lang="es-ES_tradnl" sz="2900" b="1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bed</a:t>
            </a:r>
            <a:r>
              <a:rPr kumimoji="0" lang="es-ES_tradnl" sz="29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: HO WFS - SCAO</a:t>
            </a:r>
            <a:endParaRPr kumimoji="0" lang="es-ES" sz="29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81C4EB-0421-D342-5AD8-6FB42B221CC5}"/>
              </a:ext>
            </a:extLst>
          </p:cNvPr>
          <p:cNvSpPr txBox="1"/>
          <p:nvPr/>
        </p:nvSpPr>
        <p:spPr>
          <a:xfrm>
            <a:off x="550415" y="1398233"/>
            <a:ext cx="2796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err="1"/>
              <a:t>Flatten</a:t>
            </a:r>
            <a:r>
              <a:rPr lang="es-ES" sz="2400" b="1" dirty="0"/>
              <a:t> DM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88E45B-6ECA-AD12-233F-FDB9C8AF99DF}"/>
              </a:ext>
            </a:extLst>
          </p:cNvPr>
          <p:cNvSpPr txBox="1"/>
          <p:nvPr/>
        </p:nvSpPr>
        <p:spPr>
          <a:xfrm>
            <a:off x="3000661" y="1253825"/>
            <a:ext cx="2796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/>
              <a:t>PSF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F798997-0BCF-AAE0-A9FC-0C78AE7832F9}"/>
              </a:ext>
            </a:extLst>
          </p:cNvPr>
          <p:cNvSpPr/>
          <p:nvPr/>
        </p:nvSpPr>
        <p:spPr>
          <a:xfrm>
            <a:off x="4010486" y="3708634"/>
            <a:ext cx="253014" cy="33291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5A65945-6E3B-6E25-E5F6-6CD628D6DA8A}"/>
              </a:ext>
            </a:extLst>
          </p:cNvPr>
          <p:cNvCxnSpPr>
            <a:cxnSpLocks/>
          </p:cNvCxnSpPr>
          <p:nvPr/>
        </p:nvCxnSpPr>
        <p:spPr>
          <a:xfrm>
            <a:off x="2686603" y="3475595"/>
            <a:ext cx="1268526" cy="39949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51F9F0F-0156-9824-F6F8-130C90503936}"/>
              </a:ext>
            </a:extLst>
          </p:cNvPr>
          <p:cNvCxnSpPr>
            <a:cxnSpLocks/>
          </p:cNvCxnSpPr>
          <p:nvPr/>
        </p:nvCxnSpPr>
        <p:spPr>
          <a:xfrm>
            <a:off x="6904048" y="3174675"/>
            <a:ext cx="321245" cy="67541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D966D741-2DCA-C05D-6374-155757524F31}"/>
              </a:ext>
            </a:extLst>
          </p:cNvPr>
          <p:cNvSpPr/>
          <p:nvPr/>
        </p:nvSpPr>
        <p:spPr>
          <a:xfrm>
            <a:off x="6705971" y="2887914"/>
            <a:ext cx="253014" cy="332913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384077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9E7E9D7E-7D5E-69B7-9E6E-627F41063604}"/>
              </a:ext>
            </a:extLst>
          </p:cNvPr>
          <p:cNvSpPr txBox="1">
            <a:spLocks/>
          </p:cNvSpPr>
          <p:nvPr/>
        </p:nvSpPr>
        <p:spPr>
          <a:xfrm>
            <a:off x="128693" y="1131906"/>
            <a:ext cx="7125070" cy="238239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dirty="0" err="1"/>
              <a:t>Correlation</a:t>
            </a:r>
            <a:r>
              <a:rPr lang="es-ES" sz="2400" dirty="0"/>
              <a:t> </a:t>
            </a:r>
            <a:r>
              <a:rPr lang="es-ES" sz="2400" dirty="0" err="1"/>
              <a:t>image</a:t>
            </a:r>
            <a:r>
              <a:rPr lang="es-ES" sz="2400" dirty="0"/>
              <a:t>: Square </a:t>
            </a:r>
            <a:r>
              <a:rPr lang="es-ES" sz="2400" dirty="0" err="1"/>
              <a:t>difference</a:t>
            </a:r>
            <a:r>
              <a:rPr lang="es-ES" sz="2400" dirty="0"/>
              <a:t>.</a:t>
            </a:r>
          </a:p>
          <a:p>
            <a:r>
              <a:rPr lang="es-ES" sz="2400" dirty="0" err="1"/>
              <a:t>Sub-pixel</a:t>
            </a:r>
            <a:r>
              <a:rPr lang="es-ES" sz="2400" dirty="0"/>
              <a:t> </a:t>
            </a:r>
            <a:r>
              <a:rPr lang="es-ES" sz="2400" dirty="0" err="1"/>
              <a:t>precision</a:t>
            </a:r>
            <a:r>
              <a:rPr lang="es-ES" sz="2400" dirty="0"/>
              <a:t>: </a:t>
            </a:r>
            <a:r>
              <a:rPr lang="es-ES" sz="2400" dirty="0" err="1"/>
              <a:t>Parabolic</a:t>
            </a:r>
            <a:r>
              <a:rPr lang="es-ES" sz="2400" dirty="0"/>
              <a:t> </a:t>
            </a:r>
            <a:r>
              <a:rPr lang="es-ES" sz="2400" dirty="0" err="1"/>
              <a:t>fitting</a:t>
            </a:r>
            <a:r>
              <a:rPr lang="es-ES" sz="2400" dirty="0"/>
              <a:t> (3x3).</a:t>
            </a:r>
          </a:p>
          <a:p>
            <a:r>
              <a:rPr lang="es-ES" sz="2400" dirty="0" err="1"/>
              <a:t>Interaction</a:t>
            </a:r>
            <a:r>
              <a:rPr lang="es-ES" sz="2400" dirty="0"/>
              <a:t> </a:t>
            </a:r>
            <a:r>
              <a:rPr lang="es-ES" sz="2400" dirty="0" err="1"/>
              <a:t>matrix</a:t>
            </a:r>
            <a:r>
              <a:rPr lang="es-ES" sz="2400" dirty="0"/>
              <a:t>: </a:t>
            </a:r>
            <a:r>
              <a:rPr lang="es-ES" sz="2400" dirty="0" err="1"/>
              <a:t>Poke</a:t>
            </a:r>
            <a:r>
              <a:rPr lang="es-ES" sz="2400" dirty="0"/>
              <a:t> Sine </a:t>
            </a:r>
            <a:r>
              <a:rPr lang="es-ES" sz="2400" dirty="0" err="1"/>
              <a:t>method</a:t>
            </a:r>
            <a:r>
              <a:rPr lang="es-ES" sz="2400" dirty="0"/>
              <a:t>.</a:t>
            </a:r>
          </a:p>
          <a:p>
            <a:r>
              <a:rPr lang="es-ES" sz="2400" dirty="0" err="1"/>
              <a:t>Reconstruction</a:t>
            </a:r>
            <a:r>
              <a:rPr lang="es-ES" sz="2400" dirty="0"/>
              <a:t> </a:t>
            </a:r>
            <a:r>
              <a:rPr lang="es-ES" sz="2400" dirty="0" err="1"/>
              <a:t>matrix</a:t>
            </a:r>
            <a:r>
              <a:rPr lang="es-ES" sz="2400" dirty="0"/>
              <a:t>: </a:t>
            </a:r>
          </a:p>
          <a:p>
            <a:pPr marL="0" indent="0">
              <a:buNone/>
            </a:pPr>
            <a:r>
              <a:rPr lang="es-ES" sz="2400" dirty="0"/>
              <a:t>	</a:t>
            </a:r>
            <a:r>
              <a:rPr lang="es-ES" sz="2400" dirty="0" err="1"/>
              <a:t>Pseudoinverse</a:t>
            </a:r>
            <a:r>
              <a:rPr lang="es-ES" sz="2400" dirty="0"/>
              <a:t> </a:t>
            </a:r>
            <a:r>
              <a:rPr lang="es-ES" sz="2400" dirty="0" err="1"/>
              <a:t>matrix</a:t>
            </a:r>
            <a:r>
              <a:rPr lang="es-ES" sz="2400" dirty="0"/>
              <a:t> (SVD)</a:t>
            </a:r>
          </a:p>
          <a:p>
            <a:r>
              <a:rPr lang="es-ES" sz="2400" dirty="0"/>
              <a:t>Zonal control: PI </a:t>
            </a:r>
            <a:r>
              <a:rPr lang="es-ES" sz="2400" dirty="0" err="1"/>
              <a:t>controller</a:t>
            </a:r>
            <a:r>
              <a:rPr lang="es-ES" sz="2400" dirty="0"/>
              <a:t>.</a:t>
            </a:r>
          </a:p>
        </p:txBody>
      </p:sp>
      <p:pic>
        <p:nvPicPr>
          <p:cNvPr id="3" name="Imagen 3">
            <a:extLst>
              <a:ext uri="{FF2B5EF4-FFF2-40B4-BE49-F238E27FC236}">
                <a16:creationId xmlns:a16="http://schemas.microsoft.com/office/drawing/2014/main" id="{933F4A97-1AFE-7EA3-979C-99F7E5E74D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765" y="1337353"/>
            <a:ext cx="3318963" cy="2973550"/>
          </a:xfrm>
          <a:prstGeom prst="rect">
            <a:avLst/>
          </a:prstGeom>
        </p:spPr>
      </p:pic>
      <p:pic>
        <p:nvPicPr>
          <p:cNvPr id="4" name="Imagen 4">
            <a:extLst>
              <a:ext uri="{FF2B5EF4-FFF2-40B4-BE49-F238E27FC236}">
                <a16:creationId xmlns:a16="http://schemas.microsoft.com/office/drawing/2014/main" id="{38D99191-A932-49B2-9A5F-AA253F8F3D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956" y="4188995"/>
            <a:ext cx="3032772" cy="2147977"/>
          </a:xfrm>
          <a:prstGeom prst="rect">
            <a:avLst/>
          </a:prstGeom>
        </p:spPr>
      </p:pic>
      <p:sp>
        <p:nvSpPr>
          <p:cNvPr id="5" name="Rectángulo 5">
            <a:extLst>
              <a:ext uri="{FF2B5EF4-FFF2-40B4-BE49-F238E27FC236}">
                <a16:creationId xmlns:a16="http://schemas.microsoft.com/office/drawing/2014/main" id="{0607BF45-A96C-45F8-5C59-DF98C3C7057F}"/>
              </a:ext>
            </a:extLst>
          </p:cNvPr>
          <p:cNvSpPr/>
          <p:nvPr/>
        </p:nvSpPr>
        <p:spPr>
          <a:xfrm>
            <a:off x="7396858" y="2513577"/>
            <a:ext cx="250166" cy="3191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6">
            <a:extLst>
              <a:ext uri="{FF2B5EF4-FFF2-40B4-BE49-F238E27FC236}">
                <a16:creationId xmlns:a16="http://schemas.microsoft.com/office/drawing/2014/main" id="{AB02CF9B-AB9F-13D6-67A8-73F4C1E36ACC}"/>
              </a:ext>
            </a:extLst>
          </p:cNvPr>
          <p:cNvSpPr/>
          <p:nvPr/>
        </p:nvSpPr>
        <p:spPr>
          <a:xfrm>
            <a:off x="6409984" y="4310903"/>
            <a:ext cx="2323381" cy="179694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7" name="Conector recto 8">
            <a:extLst>
              <a:ext uri="{FF2B5EF4-FFF2-40B4-BE49-F238E27FC236}">
                <a16:creationId xmlns:a16="http://schemas.microsoft.com/office/drawing/2014/main" id="{50AAA986-FD35-DA11-80BB-6D37D510B017}"/>
              </a:ext>
            </a:extLst>
          </p:cNvPr>
          <p:cNvCxnSpPr/>
          <p:nvPr/>
        </p:nvCxnSpPr>
        <p:spPr>
          <a:xfrm flipH="1">
            <a:off x="6409984" y="2815501"/>
            <a:ext cx="967263" cy="150406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9">
            <a:extLst>
              <a:ext uri="{FF2B5EF4-FFF2-40B4-BE49-F238E27FC236}">
                <a16:creationId xmlns:a16="http://schemas.microsoft.com/office/drawing/2014/main" id="{8B56A78F-592F-462F-5249-A8FC1CCA3BEA}"/>
              </a:ext>
            </a:extLst>
          </p:cNvPr>
          <p:cNvCxnSpPr/>
          <p:nvPr/>
        </p:nvCxnSpPr>
        <p:spPr>
          <a:xfrm>
            <a:off x="7647024" y="2782800"/>
            <a:ext cx="1086341" cy="152810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noFlat_r010_v20ms_pupila">
            <a:hlinkClick r:id="" action="ppaction://media"/>
            <a:extLst>
              <a:ext uri="{FF2B5EF4-FFF2-40B4-BE49-F238E27FC236}">
                <a16:creationId xmlns:a16="http://schemas.microsoft.com/office/drawing/2014/main" id="{7FBA6B5C-5731-9497-6C57-91A6451FBF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r="42622"/>
          <a:stretch/>
        </p:blipFill>
        <p:spPr>
          <a:xfrm>
            <a:off x="3123450" y="4058007"/>
            <a:ext cx="2983171" cy="2549618"/>
          </a:xfrm>
          <a:prstGeom prst="rect">
            <a:avLst/>
          </a:prstGeom>
        </p:spPr>
      </p:pic>
      <p:pic>
        <p:nvPicPr>
          <p:cNvPr id="10" name="Imagen 2">
            <a:extLst>
              <a:ext uri="{FF2B5EF4-FFF2-40B4-BE49-F238E27FC236}">
                <a16:creationId xmlns:a16="http://schemas.microsoft.com/office/drawing/2014/main" id="{E510931C-B87B-72DF-B6B3-E6173511508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417" t="28060" r="28842" b="9034"/>
          <a:stretch/>
        </p:blipFill>
        <p:spPr>
          <a:xfrm>
            <a:off x="255181" y="3992083"/>
            <a:ext cx="2794000" cy="2663710"/>
          </a:xfrm>
          <a:prstGeom prst="rect">
            <a:avLst/>
          </a:prstGeom>
        </p:spPr>
      </p:pic>
      <p:pic>
        <p:nvPicPr>
          <p:cNvPr id="11" name="Imagen 3">
            <a:extLst>
              <a:ext uri="{FF2B5EF4-FFF2-40B4-BE49-F238E27FC236}">
                <a16:creationId xmlns:a16="http://schemas.microsoft.com/office/drawing/2014/main" id="{F416BEF9-657E-9B3E-D6D3-6CD8D7BD9E3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7917" t="46154" r="50000" b="12308"/>
          <a:stretch/>
        </p:blipFill>
        <p:spPr>
          <a:xfrm>
            <a:off x="1953087" y="4049130"/>
            <a:ext cx="1018682" cy="1037906"/>
          </a:xfrm>
          <a:prstGeom prst="rect">
            <a:avLst/>
          </a:prstGeom>
        </p:spPr>
      </p:pic>
      <p:sp>
        <p:nvSpPr>
          <p:cNvPr id="12" name="Subtítulo 1">
            <a:extLst>
              <a:ext uri="{FF2B5EF4-FFF2-40B4-BE49-F238E27FC236}">
                <a16:creationId xmlns:a16="http://schemas.microsoft.com/office/drawing/2014/main" id="{AF02CF97-ED4C-7978-854D-71A4036EBF98}"/>
              </a:ext>
            </a:extLst>
          </p:cNvPr>
          <p:cNvSpPr/>
          <p:nvPr/>
        </p:nvSpPr>
        <p:spPr>
          <a:xfrm>
            <a:off x="-1593860" y="325735"/>
            <a:ext cx="8258580" cy="914400"/>
          </a:xfrm>
          <a:prstGeom prst="rect">
            <a:avLst/>
          </a:prstGeom>
          <a:noFill/>
          <a:ln w="0">
            <a:noFill/>
          </a:ln>
          <a:effectLst/>
        </p:spPr>
        <p:txBody>
          <a:bodyPr anchor="t">
            <a:normAutofit fontScale="965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s-ES_tradnl" sz="36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 </a:t>
            </a:r>
            <a:r>
              <a:rPr kumimoji="0" lang="es-ES_tradnl" sz="29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Test-</a:t>
            </a:r>
            <a:r>
              <a:rPr kumimoji="0" lang="es-ES_tradnl" sz="2900" b="1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bed</a:t>
            </a:r>
            <a:r>
              <a:rPr kumimoji="0" lang="es-ES_tradnl" sz="29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: HO WFS - SCAO</a:t>
            </a:r>
            <a:endParaRPr kumimoji="0" lang="es-ES" sz="29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13" name="CuadroTexto 14">
            <a:extLst>
              <a:ext uri="{FF2B5EF4-FFF2-40B4-BE49-F238E27FC236}">
                <a16:creationId xmlns:a16="http://schemas.microsoft.com/office/drawing/2014/main" id="{72CABE1C-1932-D6FB-EA00-5215E60C6C95}"/>
              </a:ext>
            </a:extLst>
          </p:cNvPr>
          <p:cNvSpPr txBox="1"/>
          <p:nvPr/>
        </p:nvSpPr>
        <p:spPr>
          <a:xfrm>
            <a:off x="4972748" y="4194890"/>
            <a:ext cx="1031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aseline="0" dirty="0"/>
              <a:t>r</a:t>
            </a:r>
            <a:r>
              <a:rPr lang="es-ES" baseline="-25000" dirty="0"/>
              <a:t>0</a:t>
            </a:r>
            <a:r>
              <a:rPr lang="es-ES" dirty="0"/>
              <a:t>=10cm</a:t>
            </a:r>
            <a:endParaRPr lang="es-ES" baseline="-25000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671D5023-1764-961F-4BC2-88B298427BB7}"/>
              </a:ext>
            </a:extLst>
          </p:cNvPr>
          <p:cNvSpPr txBox="1"/>
          <p:nvPr/>
        </p:nvSpPr>
        <p:spPr>
          <a:xfrm>
            <a:off x="2134707" y="4270556"/>
            <a:ext cx="1031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10”</a:t>
            </a:r>
            <a:endParaRPr lang="es-ES" sz="1400" baseline="-25000" dirty="0"/>
          </a:p>
        </p:txBody>
      </p:sp>
    </p:spTree>
    <p:extLst>
      <p:ext uri="{BB962C8B-B14F-4D97-AF65-F5344CB8AC3E}">
        <p14:creationId xmlns:p14="http://schemas.microsoft.com/office/powerpoint/2010/main" val="1507313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ctor recto 1"/>
          <p:cNvCxnSpPr/>
          <p:nvPr/>
        </p:nvCxnSpPr>
        <p:spPr>
          <a:xfrm>
            <a:off x="457200" y="1087745"/>
            <a:ext cx="8229600" cy="0"/>
          </a:xfrm>
          <a:prstGeom prst="line">
            <a:avLst/>
          </a:prstGeom>
          <a:ln w="57150" cap="flat" cmpd="sng">
            <a:gradFill flip="none" rotWithShape="1">
              <a:gsLst>
                <a:gs pos="1000">
                  <a:schemeClr val="bg1"/>
                </a:gs>
                <a:gs pos="59000">
                  <a:srgbClr val="0000FF"/>
                </a:gs>
                <a:gs pos="27000">
                  <a:schemeClr val="tx2">
                    <a:lumMod val="60000"/>
                    <a:lumOff val="40000"/>
                  </a:schemeClr>
                </a:gs>
                <a:gs pos="90000">
                  <a:schemeClr val="tx2">
                    <a:lumMod val="75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uadroTexto 3"/>
          <p:cNvSpPr txBox="1"/>
          <p:nvPr/>
        </p:nvSpPr>
        <p:spPr>
          <a:xfrm>
            <a:off x="1269997" y="6350000"/>
            <a:ext cx="4555066" cy="400110"/>
          </a:xfrm>
          <a:prstGeom prst="rect">
            <a:avLst/>
          </a:prstGeom>
          <a:solidFill>
            <a:schemeClr val="bg1">
              <a:alpha val="21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_tradnl" sz="1000" b="0" i="1" dirty="0">
                <a:solidFill>
                  <a:schemeClr val="bg1">
                    <a:lumMod val="50000"/>
                  </a:schemeClr>
                </a:solidFill>
              </a:rPr>
              <a:t>“</a:t>
            </a:r>
            <a:r>
              <a:rPr lang="es-ES_tradnl" sz="1000" b="0" i="1" dirty="0" err="1">
                <a:solidFill>
                  <a:schemeClr val="bg1">
                    <a:lumMod val="50000"/>
                  </a:schemeClr>
                </a:solidFill>
              </a:rPr>
              <a:t>This</a:t>
            </a:r>
            <a:r>
              <a:rPr lang="es-ES_tradnl" sz="1000" b="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_tradnl" sz="1000" b="0" i="1" dirty="0" err="1">
                <a:solidFill>
                  <a:schemeClr val="bg1">
                    <a:lumMod val="50000"/>
                  </a:schemeClr>
                </a:solidFill>
              </a:rPr>
              <a:t>project</a:t>
            </a:r>
            <a:r>
              <a:rPr lang="es-ES_tradnl" sz="1000" b="0" i="1" dirty="0">
                <a:solidFill>
                  <a:schemeClr val="bg1">
                    <a:lumMod val="50000"/>
                  </a:schemeClr>
                </a:solidFill>
              </a:rPr>
              <a:t> has </a:t>
            </a:r>
            <a:r>
              <a:rPr lang="es-ES_tradnl" sz="1000" b="0" i="1" dirty="0" err="1">
                <a:solidFill>
                  <a:schemeClr val="bg1">
                    <a:lumMod val="50000"/>
                  </a:schemeClr>
                </a:solidFill>
              </a:rPr>
              <a:t>received</a:t>
            </a:r>
            <a:r>
              <a:rPr lang="es-ES_tradnl" sz="1000" b="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_tradnl" sz="1000" b="0" i="1" dirty="0" err="1">
                <a:solidFill>
                  <a:schemeClr val="bg1">
                    <a:lumMod val="50000"/>
                  </a:schemeClr>
                </a:solidFill>
              </a:rPr>
              <a:t>funding</a:t>
            </a:r>
            <a:r>
              <a:rPr lang="es-ES_tradnl" sz="1000" b="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_tradnl" sz="1000" b="0" i="1" dirty="0" err="1">
                <a:solidFill>
                  <a:schemeClr val="bg1">
                    <a:lumMod val="50000"/>
                  </a:schemeClr>
                </a:solidFill>
              </a:rPr>
              <a:t>from</a:t>
            </a:r>
            <a:r>
              <a:rPr lang="es-ES_tradnl" sz="1000" b="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_tradnl" sz="1000" b="0" i="1" dirty="0" err="1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es-ES_tradnl" sz="1000" b="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_tradnl" sz="1000" b="0" i="1" dirty="0" err="1">
                <a:solidFill>
                  <a:schemeClr val="bg1">
                    <a:lumMod val="50000"/>
                  </a:schemeClr>
                </a:solidFill>
              </a:rPr>
              <a:t>European</a:t>
            </a:r>
            <a:r>
              <a:rPr lang="es-ES_tradnl" sz="1000" b="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_tradnl" sz="1000" b="0" i="1" dirty="0" err="1">
                <a:solidFill>
                  <a:schemeClr val="bg1">
                    <a:lumMod val="50000"/>
                  </a:schemeClr>
                </a:solidFill>
              </a:rPr>
              <a:t>Union’s</a:t>
            </a:r>
            <a:r>
              <a:rPr lang="es-ES_tradnl" sz="1000" b="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_tradnl" sz="1000" b="0" i="1" dirty="0" err="1">
                <a:solidFill>
                  <a:schemeClr val="bg1">
                    <a:lumMod val="50000"/>
                  </a:schemeClr>
                </a:solidFill>
              </a:rPr>
              <a:t>Horizon</a:t>
            </a:r>
            <a:r>
              <a:rPr lang="es-ES_tradnl" sz="1000" b="0" i="1" dirty="0">
                <a:solidFill>
                  <a:schemeClr val="bg1">
                    <a:lumMod val="50000"/>
                  </a:schemeClr>
                </a:solidFill>
              </a:rPr>
              <a:t> 2020 </a:t>
            </a:r>
            <a:r>
              <a:rPr lang="es-ES_tradnl" sz="1000" b="0" i="1" dirty="0" err="1">
                <a:solidFill>
                  <a:schemeClr val="bg1">
                    <a:lumMod val="50000"/>
                  </a:schemeClr>
                </a:solidFill>
              </a:rPr>
              <a:t>research</a:t>
            </a:r>
            <a:r>
              <a:rPr lang="es-ES_tradnl" sz="1000" b="0" i="1" dirty="0">
                <a:solidFill>
                  <a:schemeClr val="bg1">
                    <a:lumMod val="50000"/>
                  </a:schemeClr>
                </a:solidFill>
              </a:rPr>
              <a:t> and </a:t>
            </a:r>
            <a:r>
              <a:rPr lang="es-ES_tradnl" sz="1000" b="0" i="1" dirty="0" err="1">
                <a:solidFill>
                  <a:schemeClr val="bg1">
                    <a:lumMod val="50000"/>
                  </a:schemeClr>
                </a:solidFill>
              </a:rPr>
              <a:t>innovation</a:t>
            </a:r>
            <a:r>
              <a:rPr lang="es-ES_tradnl" sz="1000" b="0" i="1" baseline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_tradnl" sz="1000" b="0" i="1" dirty="0" err="1">
                <a:solidFill>
                  <a:schemeClr val="bg1">
                    <a:lumMod val="50000"/>
                  </a:schemeClr>
                </a:solidFill>
              </a:rPr>
              <a:t>programme</a:t>
            </a:r>
            <a:r>
              <a:rPr lang="es-ES_tradnl" sz="1000" b="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_tradnl" sz="1000" b="0" i="1" dirty="0" err="1">
                <a:solidFill>
                  <a:schemeClr val="bg1">
                    <a:lumMod val="50000"/>
                  </a:schemeClr>
                </a:solidFill>
              </a:rPr>
              <a:t>under</a:t>
            </a:r>
            <a:r>
              <a:rPr lang="es-ES_tradnl" sz="1000" b="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_tradnl" sz="1000" b="0" i="1" dirty="0" err="1">
                <a:solidFill>
                  <a:schemeClr val="bg1">
                    <a:lumMod val="50000"/>
                  </a:schemeClr>
                </a:solidFill>
              </a:rPr>
              <a:t>grant</a:t>
            </a:r>
            <a:r>
              <a:rPr lang="es-ES_tradnl" sz="1000" b="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_tradnl" sz="1000" b="0" i="1" dirty="0" err="1">
                <a:solidFill>
                  <a:schemeClr val="bg1">
                    <a:lumMod val="50000"/>
                  </a:schemeClr>
                </a:solidFill>
              </a:rPr>
              <a:t>agreement</a:t>
            </a:r>
            <a:r>
              <a:rPr lang="es-ES_tradnl" sz="1000" b="0" i="1" dirty="0">
                <a:solidFill>
                  <a:schemeClr val="bg1">
                    <a:lumMod val="50000"/>
                  </a:schemeClr>
                </a:solidFill>
              </a:rPr>
              <a:t> No 739500”</a:t>
            </a:r>
            <a:endParaRPr lang="en-GB" sz="1000" b="0" i="1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53" y="6172443"/>
            <a:ext cx="836020" cy="57902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5063" y="6157126"/>
            <a:ext cx="603556" cy="60965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l="32262" t="27253" r="30238" b="8132"/>
          <a:stretch/>
        </p:blipFill>
        <p:spPr>
          <a:xfrm>
            <a:off x="681498" y="1509608"/>
            <a:ext cx="2438401" cy="227584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/>
          <a:srcRect l="37024" t="56483" r="44881" b="25275"/>
          <a:stretch/>
        </p:blipFill>
        <p:spPr>
          <a:xfrm>
            <a:off x="3490222" y="2115607"/>
            <a:ext cx="2482772" cy="135576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6"/>
          <a:srcRect l="35952" t="55604" r="45238" b="26374"/>
          <a:stretch/>
        </p:blipFill>
        <p:spPr>
          <a:xfrm>
            <a:off x="6148630" y="2115607"/>
            <a:ext cx="2612382" cy="135576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7"/>
          <a:srcRect l="26537" t="24970" r="25290" b="4733"/>
          <a:stretch/>
        </p:blipFill>
        <p:spPr>
          <a:xfrm>
            <a:off x="681498" y="4207312"/>
            <a:ext cx="2466766" cy="194981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8"/>
          <a:srcRect l="36310" t="56704" r="45238" b="25714"/>
          <a:stretch/>
        </p:blipFill>
        <p:spPr>
          <a:xfrm>
            <a:off x="3403136" y="4448013"/>
            <a:ext cx="2569858" cy="132637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9"/>
          <a:srcRect l="26250" t="55680" r="53846" b="24261"/>
          <a:stretch/>
        </p:blipFill>
        <p:spPr>
          <a:xfrm>
            <a:off x="6126841" y="4448013"/>
            <a:ext cx="2429770" cy="1326375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685206" y="1140276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aseline="0" dirty="0"/>
              <a:t>SUN</a:t>
            </a:r>
            <a:endParaRPr lang="es-ES" dirty="0"/>
          </a:p>
        </p:txBody>
      </p:sp>
      <p:sp>
        <p:nvSpPr>
          <p:cNvPr id="14" name="CuadroTexto 13"/>
          <p:cNvSpPr txBox="1"/>
          <p:nvPr/>
        </p:nvSpPr>
        <p:spPr>
          <a:xfrm>
            <a:off x="681498" y="3829591"/>
            <a:ext cx="1531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aseline="0" dirty="0" err="1"/>
              <a:t>Array</a:t>
            </a:r>
            <a:r>
              <a:rPr lang="es-ES" baseline="0" dirty="0"/>
              <a:t> </a:t>
            </a:r>
            <a:r>
              <a:rPr lang="es-ES" baseline="0" dirty="0" err="1"/>
              <a:t>Pinholes</a:t>
            </a:r>
            <a:endParaRPr lang="es-ES" dirty="0"/>
          </a:p>
        </p:txBody>
      </p:sp>
      <p:sp>
        <p:nvSpPr>
          <p:cNvPr id="15" name="CuadroTexto 14"/>
          <p:cNvSpPr txBox="1"/>
          <p:nvPr/>
        </p:nvSpPr>
        <p:spPr>
          <a:xfrm>
            <a:off x="4354937" y="1555994"/>
            <a:ext cx="609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aseline="0" dirty="0"/>
              <a:t>7 </a:t>
            </a:r>
            <a:r>
              <a:rPr lang="es-ES" baseline="0" dirty="0" err="1"/>
              <a:t>dir</a:t>
            </a:r>
            <a:endParaRPr lang="es-ES" dirty="0"/>
          </a:p>
        </p:txBody>
      </p:sp>
      <p:sp>
        <p:nvSpPr>
          <p:cNvPr id="16" name="CuadroTexto 15"/>
          <p:cNvSpPr txBox="1"/>
          <p:nvPr/>
        </p:nvSpPr>
        <p:spPr>
          <a:xfrm>
            <a:off x="7059110" y="1548799"/>
            <a:ext cx="72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aseline="0" dirty="0"/>
              <a:t>19 </a:t>
            </a:r>
            <a:r>
              <a:rPr lang="es-ES" baseline="0" dirty="0" err="1"/>
              <a:t>dir</a:t>
            </a:r>
            <a:endParaRPr lang="es-ES" dirty="0"/>
          </a:p>
        </p:txBody>
      </p:sp>
      <p:sp>
        <p:nvSpPr>
          <p:cNvPr id="17" name="Subtítulo 1"/>
          <p:cNvSpPr/>
          <p:nvPr/>
        </p:nvSpPr>
        <p:spPr>
          <a:xfrm>
            <a:off x="-1376146" y="339801"/>
            <a:ext cx="8258580" cy="914400"/>
          </a:xfrm>
          <a:prstGeom prst="rect">
            <a:avLst/>
          </a:prstGeom>
          <a:noFill/>
          <a:ln w="0">
            <a:noFill/>
          </a:ln>
          <a:effectLst/>
        </p:spPr>
        <p:txBody>
          <a:bodyPr anchor="t">
            <a:normAutofit fontScale="965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s-ES_tradnl" sz="36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 </a:t>
            </a:r>
            <a:r>
              <a:rPr kumimoji="0" lang="es-ES_tradnl" sz="29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Test-</a:t>
            </a:r>
            <a:r>
              <a:rPr kumimoji="0" lang="es-ES_tradnl" sz="2900" b="1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bed</a:t>
            </a:r>
            <a:r>
              <a:rPr kumimoji="0" lang="es-ES_tradnl" sz="29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: HOMD WFS</a:t>
            </a:r>
            <a:r>
              <a:rPr kumimoji="0" lang="es-ES_tradnl" sz="2900" b="1" i="0" u="none" strike="noStrike" kern="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- GLAO</a:t>
            </a:r>
            <a:endParaRPr kumimoji="0" lang="es-ES" sz="29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D07FC40-4726-23CF-EF54-CA89ECF31B6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424" t="35928" r="68061" b="14755"/>
          <a:stretch/>
        </p:blipFill>
        <p:spPr>
          <a:xfrm>
            <a:off x="2269511" y="1181807"/>
            <a:ext cx="1064067" cy="1103315"/>
          </a:xfrm>
          <a:prstGeom prst="rect">
            <a:avLst/>
          </a:prstGeom>
        </p:spPr>
      </p:pic>
      <p:sp>
        <p:nvSpPr>
          <p:cNvPr id="19" name="CuadroTexto 14">
            <a:extLst>
              <a:ext uri="{FF2B5EF4-FFF2-40B4-BE49-F238E27FC236}">
                <a16:creationId xmlns:a16="http://schemas.microsoft.com/office/drawing/2014/main" id="{81DCF3E7-97D4-AC64-4E85-5A980F5783AF}"/>
              </a:ext>
            </a:extLst>
          </p:cNvPr>
          <p:cNvSpPr txBox="1"/>
          <p:nvPr/>
        </p:nvSpPr>
        <p:spPr>
          <a:xfrm>
            <a:off x="2459014" y="1337892"/>
            <a:ext cx="1031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70”</a:t>
            </a:r>
            <a:endParaRPr lang="es-ES" sz="1400" baseline="-25000" dirty="0"/>
          </a:p>
        </p:txBody>
      </p:sp>
    </p:spTree>
    <p:extLst>
      <p:ext uri="{BB962C8B-B14F-4D97-AF65-F5344CB8AC3E}">
        <p14:creationId xmlns:p14="http://schemas.microsoft.com/office/powerpoint/2010/main" val="4810304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1"/>
          <p:cNvSpPr/>
          <p:nvPr/>
        </p:nvSpPr>
        <p:spPr>
          <a:xfrm>
            <a:off x="-1376146" y="339801"/>
            <a:ext cx="8258580" cy="914400"/>
          </a:xfrm>
          <a:prstGeom prst="rect">
            <a:avLst/>
          </a:prstGeom>
          <a:noFill/>
          <a:ln w="0">
            <a:noFill/>
          </a:ln>
          <a:effectLst/>
        </p:spPr>
        <p:txBody>
          <a:bodyPr anchor="t">
            <a:normAutofit fontScale="965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s-ES_tradnl" sz="36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 </a:t>
            </a:r>
            <a:r>
              <a:rPr kumimoji="0" lang="es-ES_tradnl" sz="29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Test-</a:t>
            </a:r>
            <a:r>
              <a:rPr kumimoji="0" lang="es-ES_tradnl" sz="2900" b="1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bed</a:t>
            </a:r>
            <a:r>
              <a:rPr kumimoji="0" lang="es-ES_tradnl" sz="29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: HOMD WFS</a:t>
            </a:r>
            <a:r>
              <a:rPr kumimoji="0" lang="es-ES_tradnl" sz="2900" b="1" i="0" u="none" strike="noStrike" kern="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- GLAO</a:t>
            </a:r>
            <a:endParaRPr kumimoji="0" lang="es-ES" sz="29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466344" y="1325881"/>
            <a:ext cx="8270748" cy="208788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just">
              <a:buNone/>
            </a:pPr>
            <a:r>
              <a:rPr lang="es-ES" b="1" u="sng" dirty="0" err="1"/>
              <a:t>Interaction</a:t>
            </a:r>
            <a:r>
              <a:rPr lang="es-ES" b="1" u="sng" dirty="0"/>
              <a:t> </a:t>
            </a:r>
            <a:r>
              <a:rPr lang="es-ES" b="1" u="sng" dirty="0" err="1"/>
              <a:t>matrix</a:t>
            </a:r>
            <a:r>
              <a:rPr lang="es-ES" b="1" u="sng" dirty="0"/>
              <a:t> (</a:t>
            </a:r>
            <a:r>
              <a:rPr lang="es-ES" b="1" u="sng" dirty="0" err="1"/>
              <a:t>pmx</a:t>
            </a:r>
            <a:r>
              <a:rPr lang="es-ES" b="1" u="sng" dirty="0"/>
              <a:t>)</a:t>
            </a:r>
          </a:p>
          <a:p>
            <a:pPr marL="857250" lvl="2" indent="-457200" algn="just"/>
            <a:r>
              <a:rPr lang="es-ES" sz="2800" dirty="0"/>
              <a:t>Sine </a:t>
            </a:r>
            <a:r>
              <a:rPr lang="es-ES" sz="2800" dirty="0" err="1"/>
              <a:t>poke</a:t>
            </a:r>
            <a:endParaRPr lang="es-ES" sz="2800" dirty="0"/>
          </a:p>
          <a:p>
            <a:pPr marL="0" lvl="1" indent="0" algn="just">
              <a:buNone/>
            </a:pPr>
            <a:endParaRPr lang="es-ES" dirty="0"/>
          </a:p>
          <a:p>
            <a:pPr marL="0" lvl="1" indent="0" algn="just">
              <a:buNone/>
            </a:pPr>
            <a:endParaRPr lang="es-ES" dirty="0"/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436626" y="2369821"/>
            <a:ext cx="8270748" cy="24446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just">
              <a:buNone/>
            </a:pPr>
            <a:r>
              <a:rPr lang="es-ES" b="1" u="sng" dirty="0" err="1"/>
              <a:t>Reconstruction</a:t>
            </a:r>
            <a:r>
              <a:rPr lang="es-ES" b="1" u="sng" dirty="0"/>
              <a:t> </a:t>
            </a:r>
            <a:r>
              <a:rPr lang="es-ES" b="1" u="sng" dirty="0" err="1"/>
              <a:t>matrix</a:t>
            </a:r>
            <a:r>
              <a:rPr lang="es-ES" b="1" u="sng" dirty="0"/>
              <a:t> (</a:t>
            </a:r>
            <a:r>
              <a:rPr lang="es-ES" b="1" u="sng" dirty="0" err="1"/>
              <a:t>rmx</a:t>
            </a:r>
            <a:r>
              <a:rPr lang="es-ES" b="1" u="sng" dirty="0"/>
              <a:t>)</a:t>
            </a:r>
          </a:p>
          <a:p>
            <a:pPr marL="0" lvl="1" indent="0" algn="just">
              <a:buNone/>
            </a:pPr>
            <a:r>
              <a:rPr lang="es-ES" dirty="0" err="1"/>
              <a:t>Pseudo-inverse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pmx</a:t>
            </a:r>
            <a:r>
              <a:rPr lang="es-ES" dirty="0"/>
              <a:t> </a:t>
            </a:r>
            <a:r>
              <a:rPr lang="es-ES" dirty="0" err="1"/>
              <a:t>by</a:t>
            </a:r>
            <a:r>
              <a:rPr lang="es-ES" dirty="0"/>
              <a:t> SVD.</a:t>
            </a:r>
          </a:p>
          <a:p>
            <a:pPr marL="857250" lvl="2" indent="-457200" algn="just"/>
            <a:r>
              <a:rPr lang="es-ES" sz="2800" dirty="0"/>
              <a:t>Zonal (‘</a:t>
            </a:r>
            <a:r>
              <a:rPr lang="es-ES" sz="2800" dirty="0" err="1"/>
              <a:t>rcond</a:t>
            </a:r>
            <a:r>
              <a:rPr lang="es-ES" sz="2800" dirty="0"/>
              <a:t>’ </a:t>
            </a:r>
            <a:r>
              <a:rPr lang="es-ES" sz="2800" dirty="0" err="1"/>
              <a:t>value</a:t>
            </a:r>
            <a:r>
              <a:rPr lang="es-ES" sz="2800" dirty="0"/>
              <a:t>).</a:t>
            </a:r>
          </a:p>
          <a:p>
            <a:pPr marL="857250" lvl="2" indent="-457200" algn="just"/>
            <a:r>
              <a:rPr lang="es-ES" sz="2800" dirty="0"/>
              <a:t>7 </a:t>
            </a:r>
            <a:r>
              <a:rPr lang="es-ES" sz="2800" dirty="0" err="1"/>
              <a:t>directions</a:t>
            </a:r>
            <a:endParaRPr lang="es-ES" sz="2800" dirty="0"/>
          </a:p>
          <a:p>
            <a:pPr marL="0" lvl="1" indent="0" algn="just">
              <a:buNone/>
            </a:pPr>
            <a:r>
              <a:rPr lang="es-ES" b="1" u="sng" dirty="0"/>
              <a:t>Control:</a:t>
            </a:r>
          </a:p>
          <a:p>
            <a:pPr marL="857250" lvl="2" indent="-457200" algn="just">
              <a:buFont typeface="Arial" panose="020B0604020202020204" pitchFamily="34" charset="0"/>
              <a:buChar char="•"/>
            </a:pPr>
            <a:r>
              <a:rPr lang="es-ES" sz="2800" dirty="0"/>
              <a:t>PI </a:t>
            </a:r>
            <a:r>
              <a:rPr lang="es-ES" sz="2800" dirty="0" err="1"/>
              <a:t>controller</a:t>
            </a:r>
            <a:r>
              <a:rPr lang="es-ES" sz="2800" dirty="0"/>
              <a:t>: </a:t>
            </a:r>
            <a:r>
              <a:rPr lang="es-ES" sz="2800" dirty="0" err="1"/>
              <a:t>adjusting</a:t>
            </a:r>
            <a:r>
              <a:rPr lang="es-ES" sz="2800" dirty="0"/>
              <a:t> </a:t>
            </a:r>
            <a:r>
              <a:rPr lang="es-ES" sz="2800" dirty="0" err="1"/>
              <a:t>decay</a:t>
            </a:r>
            <a:r>
              <a:rPr lang="es-ES" sz="2800" dirty="0"/>
              <a:t> factor and </a:t>
            </a:r>
            <a:r>
              <a:rPr lang="es-ES" sz="2800" dirty="0" err="1"/>
              <a:t>gain</a:t>
            </a:r>
            <a:endParaRPr lang="es-ES" sz="2800" dirty="0"/>
          </a:p>
          <a:p>
            <a:pPr marL="0" lvl="1" indent="0" algn="just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818701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upo 26"/>
          <p:cNvGrpSpPr/>
          <p:nvPr/>
        </p:nvGrpSpPr>
        <p:grpSpPr>
          <a:xfrm>
            <a:off x="6095496" y="1739928"/>
            <a:ext cx="2822081" cy="2308324"/>
            <a:chOff x="6095496" y="1739928"/>
            <a:chExt cx="2822081" cy="2308324"/>
          </a:xfrm>
        </p:grpSpPr>
        <p:cxnSp>
          <p:nvCxnSpPr>
            <p:cNvPr id="5" name="Conector recto 4"/>
            <p:cNvCxnSpPr/>
            <p:nvPr/>
          </p:nvCxnSpPr>
          <p:spPr>
            <a:xfrm>
              <a:off x="6095496" y="1924594"/>
              <a:ext cx="400594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" name="CuadroTexto 6"/>
            <p:cNvSpPr txBox="1"/>
            <p:nvPr/>
          </p:nvSpPr>
          <p:spPr>
            <a:xfrm>
              <a:off x="6496090" y="1739928"/>
              <a:ext cx="242148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/>
                <a:t>PSF</a:t>
              </a:r>
            </a:p>
            <a:p>
              <a:r>
                <a:rPr lang="es-ES" dirty="0"/>
                <a:t>SCAO 10cm 0km</a:t>
              </a:r>
            </a:p>
            <a:p>
              <a:r>
                <a:rPr lang="es-ES" dirty="0"/>
                <a:t>GLAO 10cm 0km 1dir</a:t>
              </a:r>
            </a:p>
            <a:p>
              <a:r>
                <a:rPr lang="es-ES" dirty="0"/>
                <a:t>GLAO 10cm 0km 7dir</a:t>
              </a:r>
            </a:p>
            <a:p>
              <a:r>
                <a:rPr lang="es-ES" dirty="0"/>
                <a:t>SCAO 30cm 4km</a:t>
              </a:r>
            </a:p>
            <a:p>
              <a:r>
                <a:rPr lang="es-ES" dirty="0"/>
                <a:t>GLAO 30cm 4km</a:t>
              </a:r>
            </a:p>
            <a:p>
              <a:r>
                <a:rPr lang="es-ES" dirty="0"/>
                <a:t>GLAO 30cm 10km</a:t>
              </a:r>
            </a:p>
            <a:p>
              <a:endParaRPr lang="es-ES" dirty="0"/>
            </a:p>
          </p:txBody>
        </p:sp>
        <p:cxnSp>
          <p:nvCxnSpPr>
            <p:cNvPr id="8" name="Conector recto 7"/>
            <p:cNvCxnSpPr/>
            <p:nvPr/>
          </p:nvCxnSpPr>
          <p:spPr>
            <a:xfrm>
              <a:off x="6121118" y="2207623"/>
              <a:ext cx="40059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Conector recto 8"/>
            <p:cNvCxnSpPr/>
            <p:nvPr/>
          </p:nvCxnSpPr>
          <p:spPr>
            <a:xfrm>
              <a:off x="6121118" y="2512423"/>
              <a:ext cx="400594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Conector recto 9"/>
            <p:cNvCxnSpPr/>
            <p:nvPr/>
          </p:nvCxnSpPr>
          <p:spPr>
            <a:xfrm>
              <a:off x="6121118" y="2782388"/>
              <a:ext cx="400594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Conector recto 10"/>
            <p:cNvCxnSpPr/>
            <p:nvPr/>
          </p:nvCxnSpPr>
          <p:spPr>
            <a:xfrm>
              <a:off x="6121118" y="3052354"/>
              <a:ext cx="40059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Conector recto 11"/>
            <p:cNvCxnSpPr/>
            <p:nvPr/>
          </p:nvCxnSpPr>
          <p:spPr>
            <a:xfrm>
              <a:off x="6121118" y="3313611"/>
              <a:ext cx="400594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Conector recto 12"/>
            <p:cNvCxnSpPr/>
            <p:nvPr/>
          </p:nvCxnSpPr>
          <p:spPr>
            <a:xfrm>
              <a:off x="6121118" y="3583576"/>
              <a:ext cx="400594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CuadroTexto 13"/>
            <p:cNvSpPr txBox="1"/>
            <p:nvPr/>
          </p:nvSpPr>
          <p:spPr>
            <a:xfrm>
              <a:off x="6165943" y="1988947"/>
              <a:ext cx="4681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800" dirty="0">
                  <a:solidFill>
                    <a:srgbClr val="FF0000"/>
                  </a:solidFill>
                </a:rPr>
                <a:t>*</a:t>
              </a:r>
            </a:p>
          </p:txBody>
        </p:sp>
        <p:sp>
          <p:nvSpPr>
            <p:cNvPr id="15" name="CuadroTexto 14"/>
            <p:cNvSpPr txBox="1"/>
            <p:nvPr/>
          </p:nvSpPr>
          <p:spPr>
            <a:xfrm>
              <a:off x="6192838" y="2840816"/>
              <a:ext cx="4681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>
                  <a:solidFill>
                    <a:srgbClr val="FF0000"/>
                  </a:solidFill>
                </a:rPr>
                <a:t>o</a:t>
              </a:r>
            </a:p>
          </p:txBody>
        </p:sp>
        <p:sp>
          <p:nvSpPr>
            <p:cNvPr id="16" name="CuadroTexto 15"/>
            <p:cNvSpPr txBox="1"/>
            <p:nvPr/>
          </p:nvSpPr>
          <p:spPr>
            <a:xfrm>
              <a:off x="6210768" y="3111038"/>
              <a:ext cx="4681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>
                  <a:solidFill>
                    <a:srgbClr val="0070C0"/>
                  </a:solidFill>
                </a:rPr>
                <a:t>o</a:t>
              </a:r>
            </a:p>
          </p:txBody>
        </p:sp>
        <p:sp>
          <p:nvSpPr>
            <p:cNvPr id="17" name="CuadroTexto 16"/>
            <p:cNvSpPr txBox="1"/>
            <p:nvPr/>
          </p:nvSpPr>
          <p:spPr>
            <a:xfrm>
              <a:off x="6225374" y="3367145"/>
              <a:ext cx="4681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>
                  <a:solidFill>
                    <a:srgbClr val="0070C0"/>
                  </a:solidFill>
                </a:rPr>
                <a:t>x</a:t>
              </a:r>
            </a:p>
          </p:txBody>
        </p:sp>
        <p:sp>
          <p:nvSpPr>
            <p:cNvPr id="18" name="CuadroTexto 17"/>
            <p:cNvSpPr txBox="1"/>
            <p:nvPr/>
          </p:nvSpPr>
          <p:spPr>
            <a:xfrm>
              <a:off x="6217170" y="2589342"/>
              <a:ext cx="4681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>
                  <a:solidFill>
                    <a:srgbClr val="0070C0"/>
                  </a:solidFill>
                </a:rPr>
                <a:t>+</a:t>
              </a:r>
            </a:p>
          </p:txBody>
        </p:sp>
        <p:sp>
          <p:nvSpPr>
            <p:cNvPr id="19" name="CuadroTexto 18"/>
            <p:cNvSpPr txBox="1"/>
            <p:nvPr/>
          </p:nvSpPr>
          <p:spPr>
            <a:xfrm>
              <a:off x="6207446" y="2325515"/>
              <a:ext cx="4681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>
                  <a:solidFill>
                    <a:srgbClr val="0070C0"/>
                  </a:solidFill>
                </a:rPr>
                <a:t>◊</a:t>
              </a:r>
            </a:p>
          </p:txBody>
        </p:sp>
      </p:grpSp>
      <p:grpSp>
        <p:nvGrpSpPr>
          <p:cNvPr id="30" name="Grupo 29"/>
          <p:cNvGrpSpPr/>
          <p:nvPr/>
        </p:nvGrpSpPr>
        <p:grpSpPr>
          <a:xfrm>
            <a:off x="46115" y="875412"/>
            <a:ext cx="6095496" cy="4886515"/>
            <a:chOff x="46115" y="875412"/>
            <a:chExt cx="6095496" cy="4886515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15" y="875412"/>
              <a:ext cx="6095496" cy="4876397"/>
            </a:xfrm>
            <a:prstGeom prst="rect">
              <a:avLst/>
            </a:prstGeom>
          </p:spPr>
        </p:pic>
        <p:sp>
          <p:nvSpPr>
            <p:cNvPr id="28" name="CuadroTexto 27"/>
            <p:cNvSpPr txBox="1"/>
            <p:nvPr/>
          </p:nvSpPr>
          <p:spPr>
            <a:xfrm>
              <a:off x="2976282" y="5392595"/>
              <a:ext cx="10578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/>
                <a:t>FOV</a:t>
              </a:r>
            </a:p>
          </p:txBody>
        </p:sp>
        <p:sp>
          <p:nvSpPr>
            <p:cNvPr id="29" name="CuadroTexto 28"/>
            <p:cNvSpPr txBox="1"/>
            <p:nvPr/>
          </p:nvSpPr>
          <p:spPr>
            <a:xfrm rot="16200000">
              <a:off x="-134471" y="2774007"/>
              <a:ext cx="10578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 err="1"/>
                <a:t>Strehl</a:t>
              </a:r>
              <a:endParaRPr lang="es-ES" dirty="0"/>
            </a:p>
          </p:txBody>
        </p:sp>
      </p:grpSp>
      <p:pic>
        <p:nvPicPr>
          <p:cNvPr id="32" name="Imagen 31"/>
          <p:cNvPicPr>
            <a:picLocks noChangeAspect="1"/>
          </p:cNvPicPr>
          <p:nvPr/>
        </p:nvPicPr>
        <p:blipFill rotWithShape="1">
          <a:blip r:embed="rId3"/>
          <a:srcRect l="42416" t="44874" r="36400" b="15670"/>
          <a:stretch/>
        </p:blipFill>
        <p:spPr>
          <a:xfrm>
            <a:off x="6263962" y="4006441"/>
            <a:ext cx="2328673" cy="2326736"/>
          </a:xfrm>
          <a:prstGeom prst="rect">
            <a:avLst/>
          </a:prstGeom>
        </p:spPr>
      </p:pic>
      <p:sp>
        <p:nvSpPr>
          <p:cNvPr id="33" name="CuadroTexto 32"/>
          <p:cNvSpPr txBox="1"/>
          <p:nvPr/>
        </p:nvSpPr>
        <p:spPr>
          <a:xfrm>
            <a:off x="6599928" y="4116278"/>
            <a:ext cx="282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4" name="CuadroTexto 33"/>
          <p:cNvSpPr txBox="1"/>
          <p:nvPr/>
        </p:nvSpPr>
        <p:spPr>
          <a:xfrm>
            <a:off x="7114927" y="4030086"/>
            <a:ext cx="282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5" name="CuadroTexto 34"/>
          <p:cNvSpPr txBox="1"/>
          <p:nvPr/>
        </p:nvSpPr>
        <p:spPr>
          <a:xfrm>
            <a:off x="8107327" y="4275698"/>
            <a:ext cx="282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6" name="CuadroTexto 35"/>
          <p:cNvSpPr txBox="1"/>
          <p:nvPr/>
        </p:nvSpPr>
        <p:spPr>
          <a:xfrm>
            <a:off x="8198743" y="4985143"/>
            <a:ext cx="282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7" name="CuadroTexto 36"/>
          <p:cNvSpPr txBox="1"/>
          <p:nvPr/>
        </p:nvSpPr>
        <p:spPr>
          <a:xfrm>
            <a:off x="8111305" y="5567143"/>
            <a:ext cx="282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39" name="CuadroTexto 38"/>
          <p:cNvSpPr txBox="1"/>
          <p:nvPr/>
        </p:nvSpPr>
        <p:spPr>
          <a:xfrm>
            <a:off x="6675635" y="5746883"/>
            <a:ext cx="282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40" name="CuadroTexto 39"/>
          <p:cNvSpPr txBox="1"/>
          <p:nvPr/>
        </p:nvSpPr>
        <p:spPr>
          <a:xfrm>
            <a:off x="6610892" y="5078338"/>
            <a:ext cx="282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41" name="CuadroTexto 40"/>
          <p:cNvSpPr txBox="1"/>
          <p:nvPr/>
        </p:nvSpPr>
        <p:spPr>
          <a:xfrm>
            <a:off x="7419054" y="5831471"/>
            <a:ext cx="282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6</a:t>
            </a:r>
          </a:p>
        </p:txBody>
      </p:sp>
      <p:cxnSp>
        <p:nvCxnSpPr>
          <p:cNvPr id="43" name="Conector recto de flecha 42"/>
          <p:cNvCxnSpPr/>
          <p:nvPr/>
        </p:nvCxnSpPr>
        <p:spPr>
          <a:xfrm flipV="1">
            <a:off x="7318381" y="4399418"/>
            <a:ext cx="0" cy="5857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cto de flecha 43"/>
          <p:cNvCxnSpPr/>
          <p:nvPr/>
        </p:nvCxnSpPr>
        <p:spPr>
          <a:xfrm flipV="1">
            <a:off x="7470781" y="5137543"/>
            <a:ext cx="636546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CuadroTexto 45"/>
          <p:cNvSpPr txBox="1"/>
          <p:nvPr/>
        </p:nvSpPr>
        <p:spPr>
          <a:xfrm>
            <a:off x="7287272" y="4460364"/>
            <a:ext cx="851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70C0"/>
                </a:solidFill>
              </a:rPr>
              <a:t>15”</a:t>
            </a:r>
          </a:p>
        </p:txBody>
      </p:sp>
      <p:sp>
        <p:nvSpPr>
          <p:cNvPr id="47" name="CuadroTexto 46"/>
          <p:cNvSpPr txBox="1"/>
          <p:nvPr/>
        </p:nvSpPr>
        <p:spPr>
          <a:xfrm>
            <a:off x="7543010" y="5154291"/>
            <a:ext cx="851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70C0"/>
                </a:solidFill>
              </a:rPr>
              <a:t>15”</a:t>
            </a:r>
          </a:p>
        </p:txBody>
      </p:sp>
      <p:sp>
        <p:nvSpPr>
          <p:cNvPr id="3" name="Subtítulo 1">
            <a:extLst>
              <a:ext uri="{FF2B5EF4-FFF2-40B4-BE49-F238E27FC236}">
                <a16:creationId xmlns:a16="http://schemas.microsoft.com/office/drawing/2014/main" id="{A6FC8970-2CB3-822D-5493-07A341AF108D}"/>
              </a:ext>
            </a:extLst>
          </p:cNvPr>
          <p:cNvSpPr/>
          <p:nvPr/>
        </p:nvSpPr>
        <p:spPr>
          <a:xfrm>
            <a:off x="-1376146" y="339801"/>
            <a:ext cx="8258580" cy="914400"/>
          </a:xfrm>
          <a:prstGeom prst="rect">
            <a:avLst/>
          </a:prstGeom>
          <a:noFill/>
          <a:ln w="0">
            <a:noFill/>
          </a:ln>
          <a:effectLst/>
        </p:spPr>
        <p:txBody>
          <a:bodyPr anchor="t">
            <a:normAutofit fontScale="965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s-ES_tradnl" sz="36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 </a:t>
            </a:r>
            <a:r>
              <a:rPr kumimoji="0" lang="es-ES_tradnl" sz="29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Test-</a:t>
            </a:r>
            <a:r>
              <a:rPr kumimoji="0" lang="es-ES_tradnl" sz="2900" b="1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bed</a:t>
            </a:r>
            <a:r>
              <a:rPr kumimoji="0" lang="es-ES_tradnl" sz="29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: HOMD WFS</a:t>
            </a:r>
            <a:r>
              <a:rPr kumimoji="0" lang="es-ES_tradnl" sz="2900" b="1" i="0" u="none" strike="noStrike" kern="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- GLAO</a:t>
            </a:r>
            <a:endParaRPr kumimoji="0" lang="es-ES" sz="29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31765734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792F68FB-5E38-BA78-4970-6AC4759BC014}"/>
              </a:ext>
            </a:extLst>
          </p:cNvPr>
          <p:cNvSpPr txBox="1">
            <a:spLocks/>
          </p:cNvSpPr>
          <p:nvPr/>
        </p:nvSpPr>
        <p:spPr>
          <a:xfrm>
            <a:off x="372862" y="1325881"/>
            <a:ext cx="8364230" cy="208788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-457200" algn="just">
              <a:buFont typeface="Arial" panose="020B0604020202020204" pitchFamily="34" charset="0"/>
              <a:buChar char="•"/>
            </a:pPr>
            <a:r>
              <a:rPr lang="es-ES" dirty="0" err="1"/>
              <a:t>Improve</a:t>
            </a:r>
            <a:r>
              <a:rPr lang="es-ES" dirty="0"/>
              <a:t> </a:t>
            </a:r>
            <a:r>
              <a:rPr lang="es-ES" dirty="0" err="1"/>
              <a:t>bench</a:t>
            </a:r>
            <a:r>
              <a:rPr lang="es-ES" dirty="0"/>
              <a:t> </a:t>
            </a:r>
            <a:r>
              <a:rPr lang="es-ES" dirty="0" err="1"/>
              <a:t>aligment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increase</a:t>
            </a:r>
            <a:r>
              <a:rPr lang="es-ES" dirty="0"/>
              <a:t> </a:t>
            </a:r>
            <a:r>
              <a:rPr lang="es-ES" dirty="0" err="1"/>
              <a:t>image</a:t>
            </a:r>
            <a:r>
              <a:rPr lang="es-ES" dirty="0"/>
              <a:t> </a:t>
            </a:r>
            <a:r>
              <a:rPr lang="es-ES" dirty="0" err="1"/>
              <a:t>quality</a:t>
            </a:r>
            <a:r>
              <a:rPr lang="es-ES" dirty="0"/>
              <a:t>.</a:t>
            </a:r>
          </a:p>
          <a:p>
            <a:pPr marL="457200" lvl="1" indent="-457200" algn="just">
              <a:buFont typeface="Arial" panose="020B0604020202020204" pitchFamily="34" charset="0"/>
              <a:buChar char="•"/>
            </a:pPr>
            <a:r>
              <a:rPr lang="es-ES" dirty="0" err="1"/>
              <a:t>Improve</a:t>
            </a:r>
            <a:r>
              <a:rPr lang="es-ES" dirty="0"/>
              <a:t> </a:t>
            </a:r>
            <a:r>
              <a:rPr lang="es-ES" dirty="0" err="1"/>
              <a:t>correlation</a:t>
            </a:r>
            <a:r>
              <a:rPr lang="es-ES" dirty="0"/>
              <a:t> </a:t>
            </a:r>
            <a:r>
              <a:rPr lang="es-ES" dirty="0" err="1"/>
              <a:t>algorithms</a:t>
            </a:r>
            <a:r>
              <a:rPr lang="es-ES" dirty="0"/>
              <a:t>.</a:t>
            </a:r>
          </a:p>
          <a:p>
            <a:pPr marL="457200" lvl="1" indent="-457200" algn="just">
              <a:buFont typeface="Arial" panose="020B0604020202020204" pitchFamily="34" charset="0"/>
              <a:buChar char="•"/>
            </a:pPr>
            <a:r>
              <a:rPr lang="es-ES" dirty="0"/>
              <a:t>Complete GLAO configurations:19 </a:t>
            </a:r>
            <a:r>
              <a:rPr lang="es-ES" dirty="0" err="1"/>
              <a:t>dirs</a:t>
            </a:r>
            <a:r>
              <a:rPr lang="es-ES" dirty="0"/>
              <a:t>, </a:t>
            </a:r>
            <a:r>
              <a:rPr lang="es-ES" dirty="0" err="1"/>
              <a:t>sun</a:t>
            </a:r>
            <a:r>
              <a:rPr lang="es-ES" dirty="0"/>
              <a:t>, MD-WFS.</a:t>
            </a:r>
          </a:p>
          <a:p>
            <a:pPr marL="457200" lvl="1" indent="-457200" algn="just">
              <a:buFont typeface="Arial" panose="020B0604020202020204" pitchFamily="34" charset="0"/>
              <a:buChar char="•"/>
            </a:pPr>
            <a:r>
              <a:rPr lang="es-ES" dirty="0" err="1"/>
              <a:t>Implement</a:t>
            </a:r>
            <a:r>
              <a:rPr lang="es-ES" dirty="0"/>
              <a:t> MCAO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altitude</a:t>
            </a:r>
            <a:r>
              <a:rPr lang="es-ES" dirty="0"/>
              <a:t> </a:t>
            </a:r>
            <a:r>
              <a:rPr lang="es-ES" dirty="0" err="1"/>
              <a:t>DMs</a:t>
            </a:r>
            <a:r>
              <a:rPr lang="es-ES" dirty="0"/>
              <a:t>.</a:t>
            </a:r>
          </a:p>
          <a:p>
            <a:pPr marL="0" lvl="1" indent="0" algn="just">
              <a:buNone/>
            </a:pPr>
            <a:endParaRPr lang="es-ES" dirty="0"/>
          </a:p>
        </p:txBody>
      </p:sp>
      <p:sp>
        <p:nvSpPr>
          <p:cNvPr id="3" name="Subtítulo 1">
            <a:extLst>
              <a:ext uri="{FF2B5EF4-FFF2-40B4-BE49-F238E27FC236}">
                <a16:creationId xmlns:a16="http://schemas.microsoft.com/office/drawing/2014/main" id="{6138DBFF-B18A-44E9-0B8C-9D6B80852DBA}"/>
              </a:ext>
            </a:extLst>
          </p:cNvPr>
          <p:cNvSpPr/>
          <p:nvPr/>
        </p:nvSpPr>
        <p:spPr>
          <a:xfrm>
            <a:off x="106531" y="339801"/>
            <a:ext cx="2985137" cy="914400"/>
          </a:xfrm>
          <a:prstGeom prst="rect">
            <a:avLst/>
          </a:prstGeom>
          <a:noFill/>
          <a:ln w="0">
            <a:noFill/>
          </a:ln>
          <a:effectLst/>
        </p:spPr>
        <p:txBody>
          <a:bodyPr anchor="t">
            <a:normAutofit fontScale="965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s-ES_tradnl" sz="36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 </a:t>
            </a:r>
            <a:r>
              <a:rPr lang="es-ES_tradnl" sz="2900" b="1" kern="0" spc="-1" dirty="0" err="1">
                <a:solidFill>
                  <a:srgbClr val="002060"/>
                </a:solidFill>
                <a:latin typeface="Arial"/>
                <a:ea typeface="DejaVu Sans"/>
                <a:cs typeface="DejaVu Sans"/>
              </a:rPr>
              <a:t>Perspectives</a:t>
            </a:r>
            <a:endParaRPr kumimoji="0" lang="es-ES" sz="29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4" name="CuadroTexto 1">
            <a:extLst>
              <a:ext uri="{FF2B5EF4-FFF2-40B4-BE49-F238E27FC236}">
                <a16:creationId xmlns:a16="http://schemas.microsoft.com/office/drawing/2014/main" id="{16DF9AE9-9394-BD68-6B0B-5D46784BB933}"/>
              </a:ext>
            </a:extLst>
          </p:cNvPr>
          <p:cNvSpPr txBox="1"/>
          <p:nvPr/>
        </p:nvSpPr>
        <p:spPr>
          <a:xfrm>
            <a:off x="2042930" y="4257763"/>
            <a:ext cx="527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>
                <a:solidFill>
                  <a:srgbClr val="FF0000"/>
                </a:solidFill>
              </a:rPr>
              <a:t>OBRI</a:t>
            </a:r>
            <a:r>
              <a:rPr lang="es-ES" sz="4800" dirty="0">
                <a:solidFill>
                  <a:srgbClr val="00B050"/>
                </a:solidFill>
              </a:rPr>
              <a:t>GADA</a:t>
            </a:r>
            <a:r>
              <a:rPr lang="es-ES" sz="4800" dirty="0"/>
              <a:t> </a:t>
            </a:r>
            <a:r>
              <a:rPr lang="es-ES" sz="4800" dirty="0">
                <a:solidFill>
                  <a:srgbClr val="00B050"/>
                </a:solidFill>
              </a:rPr>
              <a:t>!!!</a:t>
            </a:r>
            <a:r>
              <a:rPr lang="es-ES" sz="4800" dirty="0">
                <a:solidFill>
                  <a:srgbClr val="FF0000"/>
                </a:solidFill>
              </a:rPr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val="324670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ctor recto 1"/>
          <p:cNvCxnSpPr/>
          <p:nvPr/>
        </p:nvCxnSpPr>
        <p:spPr>
          <a:xfrm>
            <a:off x="457200" y="1087745"/>
            <a:ext cx="8229600" cy="0"/>
          </a:xfrm>
          <a:prstGeom prst="line">
            <a:avLst/>
          </a:prstGeom>
          <a:ln w="57150" cap="flat" cmpd="sng">
            <a:gradFill flip="none" rotWithShape="1">
              <a:gsLst>
                <a:gs pos="1000">
                  <a:schemeClr val="bg1"/>
                </a:gs>
                <a:gs pos="59000">
                  <a:srgbClr val="0000FF"/>
                </a:gs>
                <a:gs pos="27000">
                  <a:schemeClr val="tx2">
                    <a:lumMod val="60000"/>
                    <a:lumOff val="40000"/>
                  </a:schemeClr>
                </a:gs>
                <a:gs pos="90000">
                  <a:schemeClr val="tx2">
                    <a:lumMod val="75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Conector recto 2"/>
          <p:cNvCxnSpPr/>
          <p:nvPr/>
        </p:nvCxnSpPr>
        <p:spPr>
          <a:xfrm>
            <a:off x="457200" y="1087745"/>
            <a:ext cx="8229600" cy="0"/>
          </a:xfrm>
          <a:prstGeom prst="line">
            <a:avLst/>
          </a:prstGeom>
          <a:ln w="57150" cap="flat" cmpd="sng">
            <a:gradFill flip="none" rotWithShape="1">
              <a:gsLst>
                <a:gs pos="1000">
                  <a:schemeClr val="bg1"/>
                </a:gs>
                <a:gs pos="59000">
                  <a:srgbClr val="0000FF"/>
                </a:gs>
                <a:gs pos="27000">
                  <a:schemeClr val="tx2">
                    <a:lumMod val="60000"/>
                    <a:lumOff val="40000"/>
                  </a:schemeClr>
                </a:gs>
                <a:gs pos="90000">
                  <a:schemeClr val="tx2">
                    <a:lumMod val="75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406800" y="1273680"/>
            <a:ext cx="3180240" cy="3846960"/>
          </a:xfrm>
          <a:prstGeom prst="rect">
            <a:avLst/>
          </a:prstGeom>
          <a:ln w="0">
            <a:noFill/>
          </a:ln>
        </p:spPr>
      </p:pic>
      <p:sp>
        <p:nvSpPr>
          <p:cNvPr id="5" name="Conector recto 4"/>
          <p:cNvSpPr>
            <a:spLocks noChangeAspect="1"/>
          </p:cNvSpPr>
          <p:nvPr/>
        </p:nvSpPr>
        <p:spPr>
          <a:xfrm>
            <a:off x="406800" y="1269360"/>
            <a:ext cx="731520" cy="0"/>
          </a:xfrm>
          <a:prstGeom prst="line">
            <a:avLst/>
          </a:prstGeom>
          <a:noFill/>
          <a:ln w="19080">
            <a:solidFill>
              <a:srgbClr val="FFFFFF"/>
            </a:solidFill>
            <a:round/>
          </a:ln>
          <a:effectLst/>
        </p:spPr>
      </p:sp>
      <p:sp>
        <p:nvSpPr>
          <p:cNvPr id="6" name="Conector recto 5"/>
          <p:cNvSpPr>
            <a:spLocks noChangeAspect="1"/>
          </p:cNvSpPr>
          <p:nvPr/>
        </p:nvSpPr>
        <p:spPr>
          <a:xfrm flipH="1">
            <a:off x="1057680" y="1273680"/>
            <a:ext cx="37800" cy="3755520"/>
          </a:xfrm>
          <a:prstGeom prst="line">
            <a:avLst/>
          </a:prstGeom>
          <a:noFill/>
          <a:ln w="29160">
            <a:solidFill>
              <a:srgbClr val="FFFFFF"/>
            </a:solidFill>
            <a:round/>
          </a:ln>
          <a:effectLst/>
        </p:spPr>
      </p:sp>
      <p:sp>
        <p:nvSpPr>
          <p:cNvPr id="8" name="Conector recto 7"/>
          <p:cNvSpPr>
            <a:spLocks noChangeAspect="1"/>
          </p:cNvSpPr>
          <p:nvPr/>
        </p:nvSpPr>
        <p:spPr>
          <a:xfrm>
            <a:off x="925201" y="2538000"/>
            <a:ext cx="1220774" cy="1590153"/>
          </a:xfrm>
          <a:prstGeom prst="line">
            <a:avLst/>
          </a:prstGeom>
          <a:noFill/>
          <a:ln w="0">
            <a:solidFill>
              <a:srgbClr val="3465A4"/>
            </a:solidFill>
            <a:headEnd type="triangle" w="med" len="med"/>
            <a:tailEnd type="triangle" w="med" len="med"/>
          </a:ln>
          <a:effectLst/>
        </p:spPr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3674802" y="1460370"/>
            <a:ext cx="5494574" cy="2881923"/>
          </a:xfrm>
          <a:prstGeom prst="rect">
            <a:avLst/>
          </a:prstGeom>
          <a:ln w="0">
            <a:noFill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>
            <a:off x="1615703" y="2356280"/>
            <a:ext cx="2059099" cy="4243642"/>
          </a:xfrm>
          <a:prstGeom prst="rect">
            <a:avLst/>
          </a:prstGeom>
          <a:ln w="0">
            <a:noFill/>
          </a:ln>
        </p:spPr>
      </p:pic>
      <p:sp>
        <p:nvSpPr>
          <p:cNvPr id="12" name="Subtítulo 1"/>
          <p:cNvSpPr/>
          <p:nvPr/>
        </p:nvSpPr>
        <p:spPr>
          <a:xfrm>
            <a:off x="-463955" y="501399"/>
            <a:ext cx="6400800" cy="914400"/>
          </a:xfrm>
          <a:prstGeom prst="rect">
            <a:avLst/>
          </a:prstGeom>
          <a:noFill/>
          <a:ln w="0">
            <a:noFill/>
          </a:ln>
          <a:effectLst/>
        </p:spPr>
        <p:txBody>
          <a:bodyPr anchor="t">
            <a:normAutofit fontScale="965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s-ES_tradnl" sz="2800" b="1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Optical</a:t>
            </a:r>
            <a:r>
              <a:rPr kumimoji="0" lang="es-ES_tradnl" sz="28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es-ES_tradnl" sz="2800" b="1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Design</a:t>
            </a:r>
            <a:r>
              <a:rPr kumimoji="0" lang="es-ES_tradnl" sz="28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EST: MCAO </a:t>
            </a:r>
            <a:endParaRPr kumimoji="0" lang="es-ES" sz="28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2689970" y="4537420"/>
            <a:ext cx="2059098" cy="1720420"/>
          </a:xfrm>
          <a:prstGeom prst="rect">
            <a:avLst/>
          </a:prstGeom>
          <a:ln w="0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1128198-39A7-008D-C579-CCA8B94D2F66}"/>
              </a:ext>
            </a:extLst>
          </p:cNvPr>
          <p:cNvSpPr txBox="1"/>
          <p:nvPr/>
        </p:nvSpPr>
        <p:spPr>
          <a:xfrm>
            <a:off x="5841507" y="5074921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pic>
        <p:nvPicPr>
          <p:cNvPr id="9" name="Imagen 25">
            <a:extLst>
              <a:ext uri="{FF2B5EF4-FFF2-40B4-BE49-F238E27FC236}">
                <a16:creationId xmlns:a16="http://schemas.microsoft.com/office/drawing/2014/main" id="{C64B7BF6-B3D4-2C8B-D816-B02DC2F5C56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04" r="8032" b="79688"/>
          <a:stretch/>
        </p:blipFill>
        <p:spPr>
          <a:xfrm>
            <a:off x="4457795" y="4422074"/>
            <a:ext cx="4122213" cy="904756"/>
          </a:xfrm>
          <a:prstGeom prst="rect">
            <a:avLst/>
          </a:prstGeom>
          <a:ln w="0"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A135FD9-3871-3ED4-3778-694C84C49B72}"/>
              </a:ext>
            </a:extLst>
          </p:cNvPr>
          <p:cNvSpPr txBox="1"/>
          <p:nvPr/>
        </p:nvSpPr>
        <p:spPr>
          <a:xfrm>
            <a:off x="4607271" y="5372655"/>
            <a:ext cx="36296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Number</a:t>
            </a:r>
            <a:r>
              <a:rPr lang="es-E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s-E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actuator</a:t>
            </a:r>
            <a:r>
              <a:rPr lang="es-E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2000, pitch 16.2mm</a:t>
            </a:r>
          </a:p>
          <a:p>
            <a:r>
              <a:rPr lang="es-E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Slow</a:t>
            </a:r>
            <a:r>
              <a:rPr lang="es-E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positioning</a:t>
            </a:r>
            <a:r>
              <a:rPr lang="es-E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± 10mm</a:t>
            </a:r>
          </a:p>
          <a:p>
            <a:r>
              <a:rPr lang="es-E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Fast</a:t>
            </a:r>
            <a:r>
              <a:rPr lang="es-E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positioning</a:t>
            </a:r>
            <a:r>
              <a:rPr lang="es-E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± 85µm</a:t>
            </a:r>
          </a:p>
        </p:txBody>
      </p:sp>
    </p:spTree>
    <p:extLst>
      <p:ext uri="{BB962C8B-B14F-4D97-AF65-F5344CB8AC3E}">
        <p14:creationId xmlns:p14="http://schemas.microsoft.com/office/powerpoint/2010/main" val="25714000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5010256-0C85-57D3-E02A-19500F702BC6}"/>
              </a:ext>
            </a:extLst>
          </p:cNvPr>
          <p:cNvSpPr txBox="1"/>
          <p:nvPr/>
        </p:nvSpPr>
        <p:spPr>
          <a:xfrm>
            <a:off x="-88777" y="1183157"/>
            <a:ext cx="8637972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1" indent="-285750" algn="just" rtl="0">
              <a:buFont typeface="Arial" panose="020B0604020202020204" pitchFamily="34" charset="0"/>
              <a:buChar char="•"/>
            </a:pPr>
            <a:r>
              <a:rPr lang="en-US" kern="150" dirty="0">
                <a:latin typeface="Times New Roman" panose="02020603050405020304" pitchFamily="18" charset="0"/>
              </a:rPr>
              <a:t>Select the </a:t>
            </a:r>
            <a:r>
              <a:rPr lang="en-US" b="1" kern="150" dirty="0">
                <a:latin typeface="Times New Roman" panose="02020603050405020304" pitchFamily="18" charset="0"/>
              </a:rPr>
              <a:t>optimal configuration for solar MCAO</a:t>
            </a:r>
            <a:r>
              <a:rPr lang="en-US" kern="150" dirty="0">
                <a:latin typeface="Times New Roman" panose="02020603050405020304" pitchFamily="18" charset="0"/>
              </a:rPr>
              <a:t> based on the performance results obtained  in a realistic environment. </a:t>
            </a:r>
          </a:p>
          <a:p>
            <a:pPr marL="742950" marR="0" lvl="1" indent="-285750" algn="just" rtl="0">
              <a:buFont typeface="Arial" panose="020B0604020202020204" pitchFamily="34" charset="0"/>
              <a:buChar char="•"/>
            </a:pPr>
            <a:r>
              <a:rPr lang="en-US" kern="150" dirty="0">
                <a:latin typeface="Times New Roman" panose="02020603050405020304" pitchFamily="18" charset="0"/>
              </a:rPr>
              <a:t>Study the effect of the </a:t>
            </a:r>
            <a:r>
              <a:rPr lang="en-US" b="1" kern="150" dirty="0">
                <a:latin typeface="Times New Roman" panose="02020603050405020304" pitchFamily="18" charset="0"/>
              </a:rPr>
              <a:t>order of the deformable mirrors </a:t>
            </a:r>
            <a:r>
              <a:rPr lang="en-US" kern="150" dirty="0">
                <a:latin typeface="Times New Roman" panose="02020603050405020304" pitchFamily="18" charset="0"/>
              </a:rPr>
              <a:t>in the MCAO performance. </a:t>
            </a:r>
          </a:p>
          <a:p>
            <a:pPr marL="742950" marR="0" lvl="1" indent="-285750" algn="just" rtl="0">
              <a:buFont typeface="Arial" panose="020B0604020202020204" pitchFamily="34" charset="0"/>
              <a:buChar char="•"/>
            </a:pPr>
            <a:r>
              <a:rPr lang="en-US" kern="150" dirty="0">
                <a:latin typeface="Times New Roman" panose="02020603050405020304" pitchFamily="18" charset="0"/>
              </a:rPr>
              <a:t>Study the feasibility and performance improvements achieved using </a:t>
            </a:r>
            <a:r>
              <a:rPr lang="en-US" b="1" kern="150" dirty="0">
                <a:latin typeface="Times New Roman" panose="02020603050405020304" pitchFamily="18" charset="0"/>
              </a:rPr>
              <a:t>DMs with adjustable</a:t>
            </a:r>
            <a:r>
              <a:rPr lang="es-ES" b="1" kern="150" dirty="0">
                <a:latin typeface="Times New Roman" panose="02020603050405020304" pitchFamily="18" charset="0"/>
              </a:rPr>
              <a:t> </a:t>
            </a:r>
            <a:r>
              <a:rPr lang="es-ES" b="1" kern="150" dirty="0" err="1">
                <a:latin typeface="Times New Roman" panose="02020603050405020304" pitchFamily="18" charset="0"/>
              </a:rPr>
              <a:t>conjugate</a:t>
            </a:r>
            <a:r>
              <a:rPr lang="es-ES" b="1" kern="150" dirty="0">
                <a:latin typeface="Times New Roman" panose="02020603050405020304" pitchFamily="18" charset="0"/>
              </a:rPr>
              <a:t> </a:t>
            </a:r>
            <a:r>
              <a:rPr lang="es-ES" b="1" kern="150" dirty="0" err="1">
                <a:latin typeface="Times New Roman" panose="02020603050405020304" pitchFamily="18" charset="0"/>
              </a:rPr>
              <a:t>heights</a:t>
            </a:r>
            <a:r>
              <a:rPr lang="es-ES" kern="150" dirty="0">
                <a:latin typeface="Times New Roman" panose="02020603050405020304" pitchFamily="18" charset="0"/>
              </a:rPr>
              <a:t>. </a:t>
            </a:r>
            <a:endParaRPr lang="en-GB" kern="150" dirty="0">
              <a:latin typeface="Times New Roman" panose="02020603050405020304" pitchFamily="18" charset="0"/>
            </a:endParaRPr>
          </a:p>
          <a:p>
            <a:pPr marL="742950" marR="0" lvl="1" indent="-285750" algn="just" rtl="0">
              <a:buFont typeface="Arial" panose="020B0604020202020204" pitchFamily="34" charset="0"/>
              <a:buChar char="•"/>
            </a:pPr>
            <a:r>
              <a:rPr lang="en-GB" kern="150" dirty="0">
                <a:latin typeface="Times New Roman" panose="02020603050405020304" pitchFamily="18" charset="0"/>
              </a:rPr>
              <a:t>S</a:t>
            </a:r>
            <a:r>
              <a:rPr lang="en-US" kern="150" dirty="0" err="1">
                <a:latin typeface="Times New Roman" panose="02020603050405020304" pitchFamily="18" charset="0"/>
              </a:rPr>
              <a:t>tudy</a:t>
            </a:r>
            <a:r>
              <a:rPr lang="en-US" kern="150" dirty="0">
                <a:latin typeface="Times New Roman" panose="02020603050405020304" pitchFamily="18" charset="0"/>
              </a:rPr>
              <a:t> the impact of using </a:t>
            </a:r>
            <a:r>
              <a:rPr lang="en-US" b="1" kern="150" dirty="0">
                <a:latin typeface="Times New Roman" panose="02020603050405020304" pitchFamily="18" charset="0"/>
              </a:rPr>
              <a:t>DM oriented at 45º on the MCAO</a:t>
            </a:r>
            <a:r>
              <a:rPr lang="en-US" kern="150" dirty="0">
                <a:latin typeface="Times New Roman" panose="02020603050405020304" pitchFamily="18" charset="0"/>
              </a:rPr>
              <a:t> system, including the variation of the conjugated height in the DM surface and the anisotropic actuator distribution.</a:t>
            </a:r>
          </a:p>
          <a:p>
            <a:pPr marL="742950" marR="0" lvl="1" indent="-285750" algn="just" rtl="0">
              <a:buFont typeface="Arial" panose="020B0604020202020204" pitchFamily="34" charset="0"/>
              <a:buChar char="•"/>
            </a:pPr>
            <a:r>
              <a:rPr lang="en-US" kern="150" dirty="0">
                <a:latin typeface="Times New Roman" panose="02020603050405020304" pitchFamily="18" charset="0"/>
              </a:rPr>
              <a:t>Study the </a:t>
            </a:r>
            <a:r>
              <a:rPr lang="en-US" b="1" kern="150" dirty="0">
                <a:latin typeface="Times New Roman" panose="02020603050405020304" pitchFamily="18" charset="0"/>
              </a:rPr>
              <a:t>pupil misregistration effects </a:t>
            </a:r>
            <a:r>
              <a:rPr lang="en-US" kern="150" dirty="0">
                <a:latin typeface="Times New Roman" panose="02020603050405020304" pitchFamily="18" charset="0"/>
              </a:rPr>
              <a:t>caused by using intermediate DM between a DM a WFS. </a:t>
            </a:r>
          </a:p>
          <a:p>
            <a:pPr marL="742950" marR="0" lvl="1" indent="-285750" algn="just" rtl="0">
              <a:buFont typeface="Arial" panose="020B0604020202020204" pitchFamily="34" charset="0"/>
              <a:buChar char="•"/>
            </a:pPr>
            <a:r>
              <a:rPr lang="en-US" kern="150" dirty="0">
                <a:latin typeface="Times New Roman" panose="02020603050405020304" pitchFamily="18" charset="0"/>
              </a:rPr>
              <a:t>Study the impact of the </a:t>
            </a:r>
            <a:r>
              <a:rPr lang="en-US" b="1" kern="150" dirty="0">
                <a:latin typeface="Times New Roman" panose="02020603050405020304" pitchFamily="18" charset="0"/>
              </a:rPr>
              <a:t>pupil rotation and spider footprint </a:t>
            </a:r>
            <a:r>
              <a:rPr lang="en-US" kern="150" dirty="0">
                <a:latin typeface="Times New Roman" panose="02020603050405020304" pitchFamily="18" charset="0"/>
              </a:rPr>
              <a:t>on the wavefront sensing and reconstructor. </a:t>
            </a:r>
          </a:p>
          <a:p>
            <a:pPr marL="742950" marR="0" lvl="1" indent="-285750" algn="just" rtl="0">
              <a:buFont typeface="Arial" panose="020B0604020202020204" pitchFamily="34" charset="0"/>
              <a:buChar char="•"/>
            </a:pPr>
            <a:r>
              <a:rPr lang="en-US" kern="150" dirty="0">
                <a:latin typeface="Times New Roman" panose="02020603050405020304" pitchFamily="18" charset="0"/>
              </a:rPr>
              <a:t>Implement Artificial Neuronal Network (</a:t>
            </a:r>
            <a:r>
              <a:rPr lang="en-US" b="1" kern="150" dirty="0">
                <a:latin typeface="Times New Roman" panose="02020603050405020304" pitchFamily="18" charset="0"/>
              </a:rPr>
              <a:t>ANN</a:t>
            </a:r>
            <a:r>
              <a:rPr lang="en-US" kern="150" dirty="0">
                <a:latin typeface="Times New Roman" panose="02020603050405020304" pitchFamily="18" charset="0"/>
              </a:rPr>
              <a:t>) in the reconstruction and control of the MCAO system and study their suitability and performance. </a:t>
            </a:r>
          </a:p>
          <a:p>
            <a:pPr marL="742950" marR="0" lvl="1" indent="-285750" algn="just" rtl="0">
              <a:buFont typeface="Arial" panose="020B0604020202020204" pitchFamily="34" charset="0"/>
              <a:buChar char="•"/>
            </a:pPr>
            <a:r>
              <a:rPr lang="en-US" kern="150" dirty="0">
                <a:latin typeface="Times New Roman" panose="02020603050405020304" pitchFamily="18" charset="0"/>
              </a:rPr>
              <a:t>Define, implement and validate different </a:t>
            </a:r>
            <a:r>
              <a:rPr lang="en-US" b="1" kern="150" dirty="0">
                <a:latin typeface="Times New Roman" panose="02020603050405020304" pitchFamily="18" charset="0"/>
              </a:rPr>
              <a:t>calibration procedures </a:t>
            </a:r>
            <a:r>
              <a:rPr lang="en-US" kern="150" dirty="0">
                <a:latin typeface="Times New Roman" panose="02020603050405020304" pitchFamily="18" charset="0"/>
              </a:rPr>
              <a:t>that can be used with a deformable secondary mirror in order to select the optimal procedure for the EST.</a:t>
            </a:r>
            <a:endParaRPr lang="es-ES" dirty="0"/>
          </a:p>
        </p:txBody>
      </p:sp>
      <p:sp>
        <p:nvSpPr>
          <p:cNvPr id="6" name="Subtítulo 1">
            <a:extLst>
              <a:ext uri="{FF2B5EF4-FFF2-40B4-BE49-F238E27FC236}">
                <a16:creationId xmlns:a16="http://schemas.microsoft.com/office/drawing/2014/main" id="{DA65060D-C171-1F01-9C8B-78B627577F79}"/>
              </a:ext>
            </a:extLst>
          </p:cNvPr>
          <p:cNvSpPr/>
          <p:nvPr/>
        </p:nvSpPr>
        <p:spPr>
          <a:xfrm>
            <a:off x="-670560" y="413435"/>
            <a:ext cx="7691970" cy="914400"/>
          </a:xfrm>
          <a:prstGeom prst="rect">
            <a:avLst/>
          </a:prstGeom>
          <a:noFill/>
          <a:ln w="0">
            <a:noFill/>
          </a:ln>
          <a:effectLst/>
        </p:spPr>
        <p:txBody>
          <a:bodyPr anchor="t">
            <a:normAutofit fontScale="965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s-ES_tradnl" sz="36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 </a:t>
            </a:r>
            <a:r>
              <a:rPr kumimoji="0" lang="es-ES_tradnl" sz="29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Test-</a:t>
            </a:r>
            <a:r>
              <a:rPr kumimoji="0" lang="es-ES_tradnl" sz="2900" b="1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bed</a:t>
            </a:r>
            <a:r>
              <a:rPr lang="es-ES_tradnl" sz="2900" b="1" kern="0" spc="-1" dirty="0">
                <a:solidFill>
                  <a:srgbClr val="002060"/>
                </a:solidFill>
                <a:latin typeface="Arial"/>
                <a:ea typeface="DejaVu Sans"/>
                <a:cs typeface="DejaVu Sans"/>
              </a:rPr>
              <a:t> </a:t>
            </a:r>
            <a:r>
              <a:rPr kumimoji="0" lang="es-ES_tradnl" sz="29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EST: </a:t>
            </a:r>
            <a:r>
              <a:rPr lang="es-ES_tradnl" sz="2900" b="1" kern="0" spc="-1" dirty="0" err="1">
                <a:solidFill>
                  <a:srgbClr val="002060"/>
                </a:solidFill>
                <a:latin typeface="Arial"/>
                <a:ea typeface="DejaVu Sans"/>
                <a:cs typeface="DejaVu Sans"/>
              </a:rPr>
              <a:t>Objectives</a:t>
            </a:r>
            <a:endParaRPr kumimoji="0" lang="es-ES" sz="29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27034114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ctor recto 1"/>
          <p:cNvCxnSpPr/>
          <p:nvPr/>
        </p:nvCxnSpPr>
        <p:spPr>
          <a:xfrm>
            <a:off x="457200" y="1087745"/>
            <a:ext cx="8229600" cy="0"/>
          </a:xfrm>
          <a:prstGeom prst="line">
            <a:avLst/>
          </a:prstGeom>
          <a:ln w="57150" cap="flat" cmpd="sng">
            <a:gradFill flip="none" rotWithShape="1">
              <a:gsLst>
                <a:gs pos="1000">
                  <a:schemeClr val="bg1"/>
                </a:gs>
                <a:gs pos="59000">
                  <a:srgbClr val="0000FF"/>
                </a:gs>
                <a:gs pos="27000">
                  <a:schemeClr val="tx2">
                    <a:lumMod val="60000"/>
                    <a:lumOff val="40000"/>
                  </a:schemeClr>
                </a:gs>
                <a:gs pos="90000">
                  <a:schemeClr val="tx2">
                    <a:lumMod val="75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Marcador de contenido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86" y="2598888"/>
            <a:ext cx="7958306" cy="3476042"/>
          </a:xfrm>
          <a:prstGeom prst="rect">
            <a:avLst/>
          </a:prstGeom>
        </p:spPr>
      </p:pic>
      <p:sp>
        <p:nvSpPr>
          <p:cNvPr id="10" name="Subtítulo 1"/>
          <p:cNvSpPr/>
          <p:nvPr/>
        </p:nvSpPr>
        <p:spPr>
          <a:xfrm>
            <a:off x="-670560" y="413435"/>
            <a:ext cx="7691970" cy="914400"/>
          </a:xfrm>
          <a:prstGeom prst="rect">
            <a:avLst/>
          </a:prstGeom>
          <a:noFill/>
          <a:ln w="0">
            <a:noFill/>
          </a:ln>
          <a:effectLst/>
        </p:spPr>
        <p:txBody>
          <a:bodyPr anchor="t">
            <a:normAutofit fontScale="965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s-ES_tradnl" sz="36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 </a:t>
            </a:r>
            <a:r>
              <a:rPr kumimoji="0" lang="es-ES_tradnl" sz="29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Test-</a:t>
            </a:r>
            <a:r>
              <a:rPr kumimoji="0" lang="es-ES_tradnl" sz="2900" b="1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bed</a:t>
            </a:r>
            <a:r>
              <a:rPr kumimoji="0" lang="es-ES_tradnl" sz="29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EST:MCAO concept</a:t>
            </a:r>
            <a:endParaRPr kumimoji="0" lang="es-ES" sz="29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660467-B814-D32A-1927-1ED5C3B59E28}"/>
              </a:ext>
            </a:extLst>
          </p:cNvPr>
          <p:cNvSpPr txBox="1"/>
          <p:nvPr/>
        </p:nvSpPr>
        <p:spPr>
          <a:xfrm>
            <a:off x="2117325" y="1331716"/>
            <a:ext cx="490935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800" b="0" kern="1200" dirty="0">
                <a:solidFill>
                  <a:schemeClr val="tx1"/>
                </a:solidFill>
                <a:effectLst/>
              </a:rPr>
              <a:t>r0 &gt; 10cm &amp; </a:t>
            </a:r>
            <a:r>
              <a:rPr lang="en-GB" sz="1800" b="0" kern="1200" dirty="0" err="1">
                <a:solidFill>
                  <a:schemeClr val="tx1"/>
                </a:solidFill>
                <a:effectLst/>
              </a:rPr>
              <a:t>FoV</a:t>
            </a:r>
            <a:r>
              <a:rPr lang="en-GB" sz="1800" b="0" kern="1200" dirty="0">
                <a:solidFill>
                  <a:schemeClr val="tx1"/>
                </a:solidFill>
                <a:effectLst/>
              </a:rPr>
              <a:t> ≤ 30”           		SR ≥ 0.25 </a:t>
            </a:r>
            <a:endParaRPr lang="es-ES" sz="1800" b="0" kern="1200" dirty="0">
              <a:solidFill>
                <a:schemeClr val="tx1"/>
              </a:solidFill>
              <a:effectLst/>
            </a:endParaRPr>
          </a:p>
          <a:p>
            <a:pPr algn="just"/>
            <a:r>
              <a:rPr lang="en-GB" sz="1800" b="0" kern="1200" dirty="0">
                <a:solidFill>
                  <a:schemeClr val="tx1"/>
                </a:solidFill>
                <a:effectLst/>
              </a:rPr>
              <a:t>r0 &gt; 10cm &amp; 30” ≤ </a:t>
            </a:r>
            <a:r>
              <a:rPr lang="en-GB" sz="1800" b="0" kern="1200" dirty="0" err="1">
                <a:solidFill>
                  <a:schemeClr val="tx1"/>
                </a:solidFill>
                <a:effectLst/>
              </a:rPr>
              <a:t>FoV</a:t>
            </a:r>
            <a:r>
              <a:rPr lang="en-GB" sz="1800" b="0" kern="1200" dirty="0">
                <a:solidFill>
                  <a:schemeClr val="tx1"/>
                </a:solidFill>
                <a:effectLst/>
              </a:rPr>
              <a:t> ≤ 60”    	SR ≥ 0.15</a:t>
            </a:r>
            <a:endParaRPr lang="es-ES" dirty="0"/>
          </a:p>
          <a:p>
            <a:pPr algn="just"/>
            <a:r>
              <a:rPr lang="en-GB" sz="1800" b="0" kern="1200" dirty="0">
                <a:solidFill>
                  <a:schemeClr val="tx1"/>
                </a:solidFill>
                <a:effectLst/>
              </a:rPr>
              <a:t>r0 &gt; 20cm &amp; </a:t>
            </a:r>
            <a:r>
              <a:rPr lang="en-GB" sz="1800" b="0" kern="1200" dirty="0" err="1">
                <a:solidFill>
                  <a:schemeClr val="tx1"/>
                </a:solidFill>
                <a:effectLst/>
              </a:rPr>
              <a:t>FoV</a:t>
            </a:r>
            <a:r>
              <a:rPr lang="en-GB" sz="1800" b="0" kern="1200" dirty="0">
                <a:solidFill>
                  <a:schemeClr val="tx1"/>
                </a:solidFill>
                <a:effectLst/>
              </a:rPr>
              <a:t> ≤30”            		SR ≥ 0.4</a:t>
            </a:r>
            <a:endParaRPr lang="es-ES" sz="1800" b="0" kern="1200" dirty="0">
              <a:solidFill>
                <a:schemeClr val="tx1"/>
              </a:solidFill>
              <a:effectLst/>
            </a:endParaRPr>
          </a:p>
          <a:p>
            <a:pPr algn="just"/>
            <a:r>
              <a:rPr lang="en-GB" sz="1800" b="0" kern="1200" dirty="0">
                <a:solidFill>
                  <a:schemeClr val="tx1"/>
                </a:solidFill>
                <a:effectLst/>
              </a:rPr>
              <a:t>r0 &gt; 20cm &amp; 30” ≤ </a:t>
            </a:r>
            <a:r>
              <a:rPr lang="en-GB" sz="1800" b="0" kern="1200" dirty="0" err="1">
                <a:solidFill>
                  <a:schemeClr val="tx1"/>
                </a:solidFill>
                <a:effectLst/>
              </a:rPr>
              <a:t>FoV</a:t>
            </a:r>
            <a:r>
              <a:rPr lang="en-GB" sz="1800" b="0" kern="1200" dirty="0">
                <a:solidFill>
                  <a:schemeClr val="tx1"/>
                </a:solidFill>
                <a:effectLst/>
              </a:rPr>
              <a:t> ≤ 60”    	SR ≥ 0.3</a:t>
            </a:r>
          </a:p>
          <a:p>
            <a:pPr algn="just"/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sp>
        <p:nvSpPr>
          <p:cNvPr id="5" name="CuadroTexto 7">
            <a:extLst>
              <a:ext uri="{FF2B5EF4-FFF2-40B4-BE49-F238E27FC236}">
                <a16:creationId xmlns:a16="http://schemas.microsoft.com/office/drawing/2014/main" id="{EC6B33D3-78A3-A0FA-91D5-7D2952BC9CEE}"/>
              </a:ext>
            </a:extLst>
          </p:cNvPr>
          <p:cNvSpPr txBox="1"/>
          <p:nvPr/>
        </p:nvSpPr>
        <p:spPr>
          <a:xfrm>
            <a:off x="1043651" y="2862373"/>
            <a:ext cx="39994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err="1">
                <a:sym typeface="Wingdings" panose="05000000000000000000" pitchFamily="2" charset="2"/>
              </a:rPr>
              <a:t>Aperture</a:t>
            </a:r>
            <a:r>
              <a:rPr lang="es-ES" sz="1600" dirty="0">
                <a:sym typeface="Wingdings" panose="05000000000000000000" pitchFamily="2" charset="2"/>
              </a:rPr>
              <a:t> EST: 4 m      </a:t>
            </a:r>
            <a:r>
              <a:rPr lang="es-ES" sz="1600" dirty="0" err="1">
                <a:sym typeface="Wingdings" panose="05000000000000000000" pitchFamily="2" charset="2"/>
              </a:rPr>
              <a:t>Aperture</a:t>
            </a:r>
            <a:r>
              <a:rPr lang="es-ES" sz="1600" dirty="0">
                <a:sym typeface="Wingdings" panose="05000000000000000000" pitchFamily="2" charset="2"/>
              </a:rPr>
              <a:t> TB = 26 mm</a:t>
            </a:r>
            <a:endParaRPr lang="es-ES" sz="1600" dirty="0"/>
          </a:p>
          <a:p>
            <a:r>
              <a:rPr lang="es-ES" sz="1600" dirty="0" err="1"/>
              <a:t>FoV</a:t>
            </a:r>
            <a:r>
              <a:rPr lang="es-ES" sz="1600" dirty="0"/>
              <a:t> EST = 70 </a:t>
            </a:r>
            <a:r>
              <a:rPr lang="es-ES" sz="1600" dirty="0" err="1"/>
              <a:t>arcsec</a:t>
            </a:r>
            <a:r>
              <a:rPr lang="es-ES" sz="1600" dirty="0"/>
              <a:t>  </a:t>
            </a:r>
            <a:r>
              <a:rPr lang="es-ES" sz="1600" dirty="0">
                <a:sym typeface="Wingdings" panose="05000000000000000000" pitchFamily="2" charset="2"/>
              </a:rPr>
              <a:t> </a:t>
            </a:r>
            <a:r>
              <a:rPr lang="es-ES" sz="1600" dirty="0" err="1"/>
              <a:t>FoV</a:t>
            </a:r>
            <a:r>
              <a:rPr lang="es-ES" sz="1600" dirty="0"/>
              <a:t> TB  = </a:t>
            </a:r>
            <a:r>
              <a:rPr lang="es-ES" sz="1600" dirty="0">
                <a:sym typeface="Wingdings" panose="05000000000000000000" pitchFamily="2" charset="2"/>
              </a:rPr>
              <a:t>3°</a:t>
            </a:r>
          </a:p>
        </p:txBody>
      </p:sp>
    </p:spTree>
    <p:extLst>
      <p:ext uri="{BB962C8B-B14F-4D97-AF65-F5344CB8AC3E}">
        <p14:creationId xmlns:p14="http://schemas.microsoft.com/office/powerpoint/2010/main" val="3265167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ctor recto 1"/>
          <p:cNvCxnSpPr/>
          <p:nvPr/>
        </p:nvCxnSpPr>
        <p:spPr>
          <a:xfrm>
            <a:off x="457200" y="1087745"/>
            <a:ext cx="8229600" cy="0"/>
          </a:xfrm>
          <a:prstGeom prst="line">
            <a:avLst/>
          </a:prstGeom>
          <a:ln w="57150" cap="flat" cmpd="sng">
            <a:gradFill flip="none" rotWithShape="1">
              <a:gsLst>
                <a:gs pos="1000">
                  <a:schemeClr val="bg1"/>
                </a:gs>
                <a:gs pos="59000">
                  <a:srgbClr val="0000FF"/>
                </a:gs>
                <a:gs pos="27000">
                  <a:schemeClr val="tx2">
                    <a:lumMod val="60000"/>
                    <a:lumOff val="40000"/>
                  </a:schemeClr>
                </a:gs>
                <a:gs pos="90000">
                  <a:schemeClr val="tx2">
                    <a:lumMod val="75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18"/>
          <a:stretch/>
        </p:blipFill>
        <p:spPr>
          <a:xfrm>
            <a:off x="3177842" y="2526655"/>
            <a:ext cx="5817675" cy="266769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26" y="1899818"/>
            <a:ext cx="2914650" cy="3886200"/>
          </a:xfrm>
          <a:prstGeom prst="rect">
            <a:avLst/>
          </a:prstGeom>
        </p:spPr>
      </p:pic>
      <p:cxnSp>
        <p:nvCxnSpPr>
          <p:cNvPr id="9" name="Conector recto de flecha 8"/>
          <p:cNvCxnSpPr/>
          <p:nvPr/>
        </p:nvCxnSpPr>
        <p:spPr>
          <a:xfrm flipH="1" flipV="1">
            <a:off x="514351" y="3314700"/>
            <a:ext cx="297890" cy="8858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CuadroTexto 9"/>
          <p:cNvSpPr txBox="1"/>
          <p:nvPr/>
        </p:nvSpPr>
        <p:spPr>
          <a:xfrm>
            <a:off x="351064" y="3037701"/>
            <a:ext cx="398331" cy="307777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400" dirty="0"/>
              <a:t>PS</a:t>
            </a:r>
          </a:p>
        </p:txBody>
      </p:sp>
      <p:cxnSp>
        <p:nvCxnSpPr>
          <p:cNvPr id="11" name="Conector recto de flecha 10"/>
          <p:cNvCxnSpPr>
            <a:endCxn id="12" idx="3"/>
          </p:cNvCxnSpPr>
          <p:nvPr/>
        </p:nvCxnSpPr>
        <p:spPr>
          <a:xfrm flipH="1">
            <a:off x="869498" y="2580501"/>
            <a:ext cx="608136" cy="38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CuadroTexto 11"/>
          <p:cNvSpPr txBox="1"/>
          <p:nvPr/>
        </p:nvSpPr>
        <p:spPr>
          <a:xfrm>
            <a:off x="302079" y="2430460"/>
            <a:ext cx="567419" cy="307777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1400" dirty="0"/>
              <a:t>DM0</a:t>
            </a:r>
          </a:p>
        </p:txBody>
      </p:sp>
      <p:cxnSp>
        <p:nvCxnSpPr>
          <p:cNvPr id="13" name="Conector recto de flecha 12"/>
          <p:cNvCxnSpPr>
            <a:endCxn id="14" idx="1"/>
          </p:cNvCxnSpPr>
          <p:nvPr/>
        </p:nvCxnSpPr>
        <p:spPr>
          <a:xfrm flipV="1">
            <a:off x="2014433" y="2607280"/>
            <a:ext cx="350979" cy="6195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CuadroTexto 13"/>
          <p:cNvSpPr txBox="1"/>
          <p:nvPr/>
        </p:nvSpPr>
        <p:spPr>
          <a:xfrm>
            <a:off x="2365412" y="2453391"/>
            <a:ext cx="843259" cy="307777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1400" dirty="0"/>
              <a:t>HO-WFS</a:t>
            </a:r>
          </a:p>
        </p:txBody>
      </p:sp>
      <p:cxnSp>
        <p:nvCxnSpPr>
          <p:cNvPr id="15" name="Conector recto de flecha 14"/>
          <p:cNvCxnSpPr/>
          <p:nvPr/>
        </p:nvCxnSpPr>
        <p:spPr>
          <a:xfrm flipH="1" flipV="1">
            <a:off x="3535136" y="2306410"/>
            <a:ext cx="363311" cy="57966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CuadroTexto 15"/>
          <p:cNvSpPr txBox="1"/>
          <p:nvPr/>
        </p:nvSpPr>
        <p:spPr>
          <a:xfrm>
            <a:off x="3208671" y="1978789"/>
            <a:ext cx="1851359" cy="307777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400" dirty="0" err="1"/>
              <a:t>Illumination</a:t>
            </a:r>
            <a:r>
              <a:rPr lang="es-ES" sz="1400" baseline="0" dirty="0"/>
              <a:t> </a:t>
            </a:r>
            <a:r>
              <a:rPr lang="es-ES" sz="1400" baseline="0" dirty="0" err="1"/>
              <a:t>system</a:t>
            </a:r>
            <a:endParaRPr lang="es-ES" sz="1400" dirty="0"/>
          </a:p>
        </p:txBody>
      </p:sp>
      <p:cxnSp>
        <p:nvCxnSpPr>
          <p:cNvPr id="17" name="Conector recto de flecha 16"/>
          <p:cNvCxnSpPr/>
          <p:nvPr/>
        </p:nvCxnSpPr>
        <p:spPr>
          <a:xfrm>
            <a:off x="3755572" y="3588204"/>
            <a:ext cx="285749" cy="50942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CuadroTexto 17"/>
          <p:cNvSpPr txBox="1"/>
          <p:nvPr/>
        </p:nvSpPr>
        <p:spPr>
          <a:xfrm>
            <a:off x="3755571" y="4097633"/>
            <a:ext cx="770129" cy="307777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400" dirty="0" err="1"/>
              <a:t>Sci</a:t>
            </a:r>
            <a:r>
              <a:rPr lang="es-ES" sz="1400" dirty="0"/>
              <a:t> </a:t>
            </a:r>
            <a:r>
              <a:rPr lang="es-ES" sz="1400" dirty="0" err="1"/>
              <a:t>cam</a:t>
            </a:r>
            <a:endParaRPr lang="es-ES" sz="1400" dirty="0"/>
          </a:p>
        </p:txBody>
      </p:sp>
      <p:cxnSp>
        <p:nvCxnSpPr>
          <p:cNvPr id="19" name="Conector recto de flecha 18"/>
          <p:cNvCxnSpPr/>
          <p:nvPr/>
        </p:nvCxnSpPr>
        <p:spPr>
          <a:xfrm flipH="1">
            <a:off x="7449912" y="3890282"/>
            <a:ext cx="1236889" cy="62048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CuadroTexto 19"/>
          <p:cNvSpPr txBox="1"/>
          <p:nvPr/>
        </p:nvSpPr>
        <p:spPr>
          <a:xfrm>
            <a:off x="6486525" y="4326628"/>
            <a:ext cx="933844" cy="276999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200" dirty="0"/>
              <a:t>MD - WFS</a:t>
            </a:r>
          </a:p>
        </p:txBody>
      </p:sp>
      <p:sp>
        <p:nvSpPr>
          <p:cNvPr id="21" name="Subtítulo 1"/>
          <p:cNvSpPr/>
          <p:nvPr/>
        </p:nvSpPr>
        <p:spPr>
          <a:xfrm>
            <a:off x="-1565129" y="404036"/>
            <a:ext cx="7691970" cy="914400"/>
          </a:xfrm>
          <a:prstGeom prst="rect">
            <a:avLst/>
          </a:prstGeom>
          <a:noFill/>
          <a:ln w="0">
            <a:noFill/>
          </a:ln>
          <a:effectLst/>
        </p:spPr>
        <p:txBody>
          <a:bodyPr anchor="t">
            <a:normAutofit fontScale="965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s-ES_tradnl" sz="36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 </a:t>
            </a:r>
            <a:r>
              <a:rPr kumimoji="0" lang="es-ES_tradnl" sz="2900" b="1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Test-bed:Optical</a:t>
            </a:r>
            <a:r>
              <a:rPr kumimoji="0" lang="es-ES_tradnl" sz="29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es-ES_tradnl" sz="2900" b="1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setup</a:t>
            </a:r>
            <a:endParaRPr kumimoji="0" lang="es-ES" sz="29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25013665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9" y="2717563"/>
            <a:ext cx="3846434" cy="210831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0" t="16996" r="16587"/>
          <a:stretch/>
        </p:blipFill>
        <p:spPr>
          <a:xfrm rot="16200000">
            <a:off x="4522352" y="2065726"/>
            <a:ext cx="2132566" cy="185861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96"/>
          <a:stretch/>
        </p:blipFill>
        <p:spPr>
          <a:xfrm>
            <a:off x="7093086" y="4774729"/>
            <a:ext cx="1637536" cy="1711853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7093086" y="4394080"/>
            <a:ext cx="119455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350" dirty="0" err="1"/>
              <a:t>Aligment</a:t>
            </a:r>
            <a:r>
              <a:rPr lang="es-ES" sz="1350" baseline="0" dirty="0"/>
              <a:t> laser</a:t>
            </a:r>
            <a:endParaRPr lang="es-ES" sz="1350" dirty="0"/>
          </a:p>
        </p:txBody>
      </p:sp>
      <p:sp>
        <p:nvSpPr>
          <p:cNvPr id="9" name="CuadroTexto 8"/>
          <p:cNvSpPr txBox="1"/>
          <p:nvPr/>
        </p:nvSpPr>
        <p:spPr>
          <a:xfrm>
            <a:off x="4877212" y="4474647"/>
            <a:ext cx="118173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350" dirty="0" err="1"/>
              <a:t>Fiber</a:t>
            </a:r>
            <a:r>
              <a:rPr lang="es-ES" sz="1350" baseline="0" dirty="0"/>
              <a:t> (532nm)</a:t>
            </a:r>
            <a:endParaRPr lang="es-ES" sz="1350" dirty="0"/>
          </a:p>
        </p:txBody>
      </p:sp>
      <p:sp>
        <p:nvSpPr>
          <p:cNvPr id="10" name="CuadroTexto 9"/>
          <p:cNvSpPr txBox="1"/>
          <p:nvPr/>
        </p:nvSpPr>
        <p:spPr>
          <a:xfrm>
            <a:off x="4994430" y="1561163"/>
            <a:ext cx="119744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350" dirty="0" err="1"/>
              <a:t>Pinholes</a:t>
            </a:r>
            <a:r>
              <a:rPr lang="es-ES" sz="1350" dirty="0"/>
              <a:t> </a:t>
            </a:r>
            <a:r>
              <a:rPr lang="es-ES" sz="1350" dirty="0" err="1"/>
              <a:t>Array</a:t>
            </a:r>
            <a:endParaRPr lang="es-ES" sz="1350" dirty="0"/>
          </a:p>
        </p:txBody>
      </p:sp>
      <p:sp>
        <p:nvSpPr>
          <p:cNvPr id="11" name="CuadroTexto 10"/>
          <p:cNvSpPr txBox="1"/>
          <p:nvPr/>
        </p:nvSpPr>
        <p:spPr>
          <a:xfrm>
            <a:off x="7030586" y="1307247"/>
            <a:ext cx="193161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350" baseline="0" dirty="0" err="1"/>
              <a:t>Sun</a:t>
            </a:r>
            <a:r>
              <a:rPr lang="es-ES" sz="1350" baseline="0" dirty="0"/>
              <a:t> </a:t>
            </a:r>
            <a:r>
              <a:rPr lang="es-ES" sz="1350" baseline="0" dirty="0" err="1"/>
              <a:t>object</a:t>
            </a:r>
            <a:r>
              <a:rPr lang="es-ES" sz="1350" baseline="0" dirty="0"/>
              <a:t>:</a:t>
            </a:r>
          </a:p>
          <a:p>
            <a:r>
              <a:rPr lang="es-ES" sz="1350" baseline="0" dirty="0" err="1"/>
              <a:t>granulation</a:t>
            </a:r>
            <a:r>
              <a:rPr lang="es-ES" sz="1350" baseline="0" dirty="0"/>
              <a:t> and </a:t>
            </a:r>
            <a:r>
              <a:rPr lang="es-ES" sz="1350" baseline="0" dirty="0" err="1"/>
              <a:t>sun</a:t>
            </a:r>
            <a:r>
              <a:rPr lang="es-ES" sz="1350" baseline="0" dirty="0"/>
              <a:t> spot</a:t>
            </a:r>
            <a:endParaRPr lang="es-ES" sz="1350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1" t="396" r="6488" b="12222"/>
          <a:stretch/>
        </p:blipFill>
        <p:spPr>
          <a:xfrm>
            <a:off x="4535390" y="4784075"/>
            <a:ext cx="2257551" cy="1693163"/>
          </a:xfrm>
          <a:prstGeom prst="rect">
            <a:avLst/>
          </a:prstGeom>
        </p:spPr>
      </p:pic>
      <p:sp>
        <p:nvSpPr>
          <p:cNvPr id="13" name="Abrir llave 12"/>
          <p:cNvSpPr/>
          <p:nvPr/>
        </p:nvSpPr>
        <p:spPr>
          <a:xfrm rot="16200000" flipH="1">
            <a:off x="1043549" y="1795745"/>
            <a:ext cx="187533" cy="1584069"/>
          </a:xfrm>
          <a:prstGeom prst="leftBrace">
            <a:avLst>
              <a:gd name="adj1" fmla="val 67337"/>
              <a:gd name="adj2" fmla="val 53812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CuadroTexto 13"/>
          <p:cNvSpPr txBox="1"/>
          <p:nvPr/>
        </p:nvSpPr>
        <p:spPr>
          <a:xfrm>
            <a:off x="400465" y="2138361"/>
            <a:ext cx="15512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err="1"/>
              <a:t>Illumination</a:t>
            </a:r>
            <a:r>
              <a:rPr lang="es-ES" sz="1400" baseline="0" dirty="0"/>
              <a:t> </a:t>
            </a:r>
            <a:r>
              <a:rPr lang="es-ES" sz="1400" baseline="0" dirty="0" err="1"/>
              <a:t>Sytem</a:t>
            </a:r>
            <a:endParaRPr lang="es-ES" sz="1400" dirty="0"/>
          </a:p>
        </p:txBody>
      </p:sp>
      <p:sp>
        <p:nvSpPr>
          <p:cNvPr id="15" name="CuadroTexto 14"/>
          <p:cNvSpPr txBox="1"/>
          <p:nvPr/>
        </p:nvSpPr>
        <p:spPr>
          <a:xfrm>
            <a:off x="2260921" y="2138361"/>
            <a:ext cx="17744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err="1"/>
              <a:t>Turbulence</a:t>
            </a:r>
            <a:r>
              <a:rPr lang="es-ES" sz="1400" baseline="0" dirty="0"/>
              <a:t> Simulator</a:t>
            </a:r>
            <a:endParaRPr lang="es-ES" sz="1400" dirty="0"/>
          </a:p>
        </p:txBody>
      </p:sp>
      <p:sp>
        <p:nvSpPr>
          <p:cNvPr id="16" name="Abrir llave 15"/>
          <p:cNvSpPr/>
          <p:nvPr/>
        </p:nvSpPr>
        <p:spPr>
          <a:xfrm rot="16200000" flipH="1">
            <a:off x="2913765" y="1795744"/>
            <a:ext cx="187533" cy="1584069"/>
          </a:xfrm>
          <a:prstGeom prst="leftBrace">
            <a:avLst>
              <a:gd name="adj1" fmla="val 67337"/>
              <a:gd name="adj2" fmla="val 53812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2941" y="1928750"/>
            <a:ext cx="2169264" cy="2132567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1828800" y="1424222"/>
            <a:ext cx="3165630" cy="46166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s-ES" sz="1200" dirty="0"/>
              <a:t>19 </a:t>
            </a:r>
            <a:r>
              <a:rPr lang="es-ES" sz="1200" dirty="0" err="1"/>
              <a:t>Pinholes</a:t>
            </a:r>
            <a:r>
              <a:rPr lang="es-ES" sz="1200" dirty="0"/>
              <a:t> 0.4’’(150 µm) </a:t>
            </a:r>
            <a:r>
              <a:rPr lang="es-ES" sz="1200" b="1" dirty="0"/>
              <a:t>WFS</a:t>
            </a:r>
          </a:p>
          <a:p>
            <a:r>
              <a:rPr lang="es-ES" sz="1200" dirty="0"/>
              <a:t>25 </a:t>
            </a:r>
            <a:r>
              <a:rPr lang="es-ES" sz="1200" dirty="0" err="1"/>
              <a:t>Pinholes</a:t>
            </a:r>
            <a:r>
              <a:rPr lang="es-ES" sz="1200" dirty="0"/>
              <a:t> 0.026’’ (10 µm)  ) </a:t>
            </a:r>
            <a:r>
              <a:rPr lang="es-ES" sz="1200" b="1" dirty="0" err="1"/>
              <a:t>Science</a:t>
            </a:r>
            <a:r>
              <a:rPr lang="es-ES" sz="1200" b="1" dirty="0"/>
              <a:t> camera</a:t>
            </a:r>
          </a:p>
        </p:txBody>
      </p:sp>
      <p:cxnSp>
        <p:nvCxnSpPr>
          <p:cNvPr id="19" name="Conector recto de flecha 18"/>
          <p:cNvCxnSpPr>
            <a:cxnSpLocks/>
          </p:cNvCxnSpPr>
          <p:nvPr/>
        </p:nvCxnSpPr>
        <p:spPr>
          <a:xfrm flipH="1" flipV="1">
            <a:off x="4410171" y="2060062"/>
            <a:ext cx="457571" cy="5473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0" name="Subtítulo 1"/>
          <p:cNvSpPr/>
          <p:nvPr/>
        </p:nvSpPr>
        <p:spPr>
          <a:xfrm>
            <a:off x="-1396812" y="324817"/>
            <a:ext cx="8163332" cy="914400"/>
          </a:xfrm>
          <a:prstGeom prst="rect">
            <a:avLst/>
          </a:prstGeom>
          <a:noFill/>
          <a:ln w="0">
            <a:noFill/>
          </a:ln>
          <a:effectLst/>
        </p:spPr>
        <p:txBody>
          <a:bodyPr anchor="t">
            <a:normAutofit fontScale="965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s-ES_tradnl" sz="36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 </a:t>
            </a:r>
            <a:r>
              <a:rPr kumimoji="0" lang="es-ES_tradnl" sz="2900" b="1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Test-bed:Illumination</a:t>
            </a:r>
            <a:r>
              <a:rPr kumimoji="0" lang="es-ES_tradnl" sz="29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es-ES_tradnl" sz="2900" b="1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System</a:t>
            </a:r>
            <a:endParaRPr kumimoji="0" lang="es-ES" sz="29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2563291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ctor recto 1"/>
          <p:cNvCxnSpPr/>
          <p:nvPr/>
        </p:nvCxnSpPr>
        <p:spPr>
          <a:xfrm>
            <a:off x="457200" y="1087745"/>
            <a:ext cx="8229600" cy="0"/>
          </a:xfrm>
          <a:prstGeom prst="line">
            <a:avLst/>
          </a:prstGeom>
          <a:ln w="57150" cap="flat" cmpd="sng">
            <a:gradFill flip="none" rotWithShape="1">
              <a:gsLst>
                <a:gs pos="1000">
                  <a:schemeClr val="bg1"/>
                </a:gs>
                <a:gs pos="59000">
                  <a:srgbClr val="0000FF"/>
                </a:gs>
                <a:gs pos="27000">
                  <a:schemeClr val="tx2">
                    <a:lumMod val="60000"/>
                    <a:lumOff val="40000"/>
                  </a:schemeClr>
                </a:gs>
                <a:gs pos="90000">
                  <a:schemeClr val="tx2">
                    <a:lumMod val="75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554" y="1577162"/>
            <a:ext cx="2020181" cy="162323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530" y="4250978"/>
            <a:ext cx="2237574" cy="1972387"/>
          </a:xfrm>
          <a:prstGeom prst="rect">
            <a:avLst/>
          </a:prstGeom>
        </p:spPr>
      </p:pic>
      <p:pic>
        <p:nvPicPr>
          <p:cNvPr id="5" name="Imagen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494" y="4054364"/>
            <a:ext cx="4606363" cy="258878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ángulo 5"/>
          <p:cNvSpPr/>
          <p:nvPr/>
        </p:nvSpPr>
        <p:spPr>
          <a:xfrm>
            <a:off x="3045720" y="6196986"/>
            <a:ext cx="11015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/>
              <a:t>R0 = 90 cm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264508" y="3685032"/>
            <a:ext cx="4473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Measurements</a:t>
            </a:r>
            <a:r>
              <a:rPr lang="es-ES" baseline="0" dirty="0"/>
              <a:t> </a:t>
            </a:r>
            <a:r>
              <a:rPr lang="es-ES" dirty="0"/>
              <a:t> PS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Zygo</a:t>
            </a:r>
            <a:r>
              <a:rPr lang="es-ES" dirty="0"/>
              <a:t> </a:t>
            </a:r>
            <a:r>
              <a:rPr lang="es-ES" dirty="0" err="1"/>
              <a:t>interferometer</a:t>
            </a:r>
            <a:endParaRPr lang="es-ES" dirty="0"/>
          </a:p>
        </p:txBody>
      </p:sp>
      <p:sp>
        <p:nvSpPr>
          <p:cNvPr id="8" name="CuadroTexto 7"/>
          <p:cNvSpPr txBox="1"/>
          <p:nvPr/>
        </p:nvSpPr>
        <p:spPr>
          <a:xfrm>
            <a:off x="5283294" y="3685032"/>
            <a:ext cx="341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Measurement</a:t>
            </a:r>
            <a:r>
              <a:rPr lang="es-ES" dirty="0"/>
              <a:t> PS </a:t>
            </a:r>
            <a:r>
              <a:rPr lang="es-ES" dirty="0" err="1"/>
              <a:t>with</a:t>
            </a:r>
            <a:r>
              <a:rPr lang="es-ES" dirty="0"/>
              <a:t> GTCAO</a:t>
            </a:r>
          </a:p>
        </p:txBody>
      </p:sp>
      <p:grpSp>
        <p:nvGrpSpPr>
          <p:cNvPr id="9" name="Grupo 8"/>
          <p:cNvGrpSpPr/>
          <p:nvPr/>
        </p:nvGrpSpPr>
        <p:grpSpPr>
          <a:xfrm>
            <a:off x="313391" y="1225286"/>
            <a:ext cx="4404011" cy="2263132"/>
            <a:chOff x="313391" y="1225286"/>
            <a:chExt cx="4404011" cy="2263132"/>
          </a:xfrm>
        </p:grpSpPr>
        <p:pic>
          <p:nvPicPr>
            <p:cNvPr id="10" name="Picture 5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391" y="1494685"/>
              <a:ext cx="4404011" cy="1993733"/>
            </a:xfrm>
            <a:prstGeom prst="rect">
              <a:avLst/>
            </a:prstGeom>
          </p:spPr>
        </p:pic>
        <p:grpSp>
          <p:nvGrpSpPr>
            <p:cNvPr id="11" name="Grupo 10"/>
            <p:cNvGrpSpPr/>
            <p:nvPr/>
          </p:nvGrpSpPr>
          <p:grpSpPr>
            <a:xfrm>
              <a:off x="466966" y="1225286"/>
              <a:ext cx="3181117" cy="272825"/>
              <a:chOff x="583925" y="1237082"/>
              <a:chExt cx="2980245" cy="326201"/>
            </a:xfrm>
          </p:grpSpPr>
          <p:sp>
            <p:nvSpPr>
              <p:cNvPr id="12" name="CuadroTexto 11"/>
              <p:cNvSpPr txBox="1"/>
              <p:nvPr/>
            </p:nvSpPr>
            <p:spPr>
              <a:xfrm>
                <a:off x="3235706" y="1255506"/>
                <a:ext cx="32846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400" dirty="0"/>
                  <a:t>0 </a:t>
                </a:r>
              </a:p>
            </p:txBody>
          </p:sp>
          <p:sp>
            <p:nvSpPr>
              <p:cNvPr id="13" name="CuadroTexto 12"/>
              <p:cNvSpPr txBox="1"/>
              <p:nvPr/>
            </p:nvSpPr>
            <p:spPr>
              <a:xfrm>
                <a:off x="2560066" y="1245296"/>
                <a:ext cx="29883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400" dirty="0"/>
                  <a:t>5</a:t>
                </a:r>
              </a:p>
            </p:txBody>
          </p:sp>
          <p:sp>
            <p:nvSpPr>
              <p:cNvPr id="14" name="CuadroTexto 13"/>
              <p:cNvSpPr txBox="1"/>
              <p:nvPr/>
            </p:nvSpPr>
            <p:spPr>
              <a:xfrm>
                <a:off x="2101126" y="1237082"/>
                <a:ext cx="27051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400" dirty="0"/>
                  <a:t>9</a:t>
                </a:r>
              </a:p>
            </p:txBody>
          </p:sp>
          <p:sp>
            <p:nvSpPr>
              <p:cNvPr id="15" name="CuadroTexto 14"/>
              <p:cNvSpPr txBox="1"/>
              <p:nvPr/>
            </p:nvSpPr>
            <p:spPr>
              <a:xfrm>
                <a:off x="1806036" y="1242490"/>
                <a:ext cx="43987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400" dirty="0"/>
                  <a:t>12</a:t>
                </a:r>
              </a:p>
            </p:txBody>
          </p:sp>
          <p:sp>
            <p:nvSpPr>
              <p:cNvPr id="16" name="CuadroTexto 15"/>
              <p:cNvSpPr txBox="1"/>
              <p:nvPr/>
            </p:nvSpPr>
            <p:spPr>
              <a:xfrm>
                <a:off x="1413828" y="1247898"/>
                <a:ext cx="39220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400" dirty="0"/>
                  <a:t>20</a:t>
                </a:r>
              </a:p>
            </p:txBody>
          </p:sp>
          <p:sp>
            <p:nvSpPr>
              <p:cNvPr id="17" name="CuadroTexto 16"/>
              <p:cNvSpPr txBox="1"/>
              <p:nvPr/>
            </p:nvSpPr>
            <p:spPr>
              <a:xfrm>
                <a:off x="583925" y="1251411"/>
                <a:ext cx="73075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400" dirty="0"/>
                  <a:t>H (Km):</a:t>
                </a:r>
              </a:p>
            </p:txBody>
          </p:sp>
        </p:grpSp>
      </p:grpSp>
      <p:pic>
        <p:nvPicPr>
          <p:cNvPr id="18" name="Imagen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6" y="4232177"/>
            <a:ext cx="2497711" cy="1946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ángulo 18"/>
          <p:cNvSpPr/>
          <p:nvPr/>
        </p:nvSpPr>
        <p:spPr>
          <a:xfrm>
            <a:off x="735000" y="6178185"/>
            <a:ext cx="11015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/>
              <a:t>R0 = 20 cm</a:t>
            </a: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4" t="55781" r="45273" b="7510"/>
          <a:stretch/>
        </p:blipFill>
        <p:spPr>
          <a:xfrm>
            <a:off x="6913674" y="1491748"/>
            <a:ext cx="1967429" cy="1990307"/>
          </a:xfrm>
          <a:prstGeom prst="rect">
            <a:avLst/>
          </a:prstGeom>
        </p:spPr>
      </p:pic>
      <p:sp>
        <p:nvSpPr>
          <p:cNvPr id="21" name="Subtítulo 1"/>
          <p:cNvSpPr/>
          <p:nvPr/>
        </p:nvSpPr>
        <p:spPr>
          <a:xfrm>
            <a:off x="-811255" y="392269"/>
            <a:ext cx="7713949" cy="1333678"/>
          </a:xfrm>
          <a:prstGeom prst="rect">
            <a:avLst/>
          </a:prstGeom>
          <a:noFill/>
          <a:ln w="0">
            <a:noFill/>
          </a:ln>
          <a:effectLst/>
        </p:spPr>
        <p:txBody>
          <a:bodyPr anchor="t">
            <a:normAutofit fontScale="965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s-ES_tradnl" sz="36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 </a:t>
            </a:r>
            <a:r>
              <a:rPr kumimoji="0" lang="es-ES_tradnl" sz="2900" b="1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Test-bed:Turbulence</a:t>
            </a:r>
            <a:r>
              <a:rPr kumimoji="0" lang="es-ES_tradnl" sz="29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Simulator</a:t>
            </a:r>
            <a:endParaRPr kumimoji="0" lang="es-ES" sz="29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9826946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ctor recto 1"/>
          <p:cNvCxnSpPr/>
          <p:nvPr/>
        </p:nvCxnSpPr>
        <p:spPr>
          <a:xfrm>
            <a:off x="457200" y="1087745"/>
            <a:ext cx="8229600" cy="0"/>
          </a:xfrm>
          <a:prstGeom prst="line">
            <a:avLst/>
          </a:prstGeom>
          <a:ln w="57150" cap="flat" cmpd="sng">
            <a:gradFill flip="none" rotWithShape="1">
              <a:gsLst>
                <a:gs pos="1000">
                  <a:schemeClr val="bg1"/>
                </a:gs>
                <a:gs pos="59000">
                  <a:srgbClr val="0000FF"/>
                </a:gs>
                <a:gs pos="27000">
                  <a:schemeClr val="tx2">
                    <a:lumMod val="60000"/>
                    <a:lumOff val="40000"/>
                  </a:schemeClr>
                </a:gs>
                <a:gs pos="90000">
                  <a:schemeClr val="tx2">
                    <a:lumMod val="75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Marcador de contenido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05" y="1521897"/>
            <a:ext cx="2787069" cy="183701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98"/>
          <a:stretch/>
        </p:blipFill>
        <p:spPr>
          <a:xfrm>
            <a:off x="4960770" y="1381716"/>
            <a:ext cx="3464108" cy="1977193"/>
          </a:xfrm>
          <a:prstGeom prst="rect">
            <a:avLst/>
          </a:prstGeom>
        </p:spPr>
      </p:pic>
      <p:graphicFrame>
        <p:nvGraphicFramePr>
          <p:cNvPr id="5" name="Tabla 4"/>
          <p:cNvGraphicFramePr>
            <a:graphicFrameLocks noGrp="1"/>
          </p:cNvGraphicFramePr>
          <p:nvPr/>
        </p:nvGraphicFramePr>
        <p:xfrm>
          <a:off x="294291" y="3744225"/>
          <a:ext cx="3594699" cy="219456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612318">
                  <a:extLst>
                    <a:ext uri="{9D8B030D-6E8A-4147-A177-3AD203B41FA5}">
                      <a16:colId xmlns:a16="http://schemas.microsoft.com/office/drawing/2014/main" val="540236587"/>
                    </a:ext>
                  </a:extLst>
                </a:gridCol>
                <a:gridCol w="2457086">
                  <a:extLst>
                    <a:ext uri="{9D8B030D-6E8A-4147-A177-3AD203B41FA5}">
                      <a16:colId xmlns:a16="http://schemas.microsoft.com/office/drawing/2014/main" val="1350051602"/>
                    </a:ext>
                  </a:extLst>
                </a:gridCol>
                <a:gridCol w="525295">
                  <a:extLst>
                    <a:ext uri="{9D8B030D-6E8A-4147-A177-3AD203B41FA5}">
                      <a16:colId xmlns:a16="http://schemas.microsoft.com/office/drawing/2014/main" val="2908892008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DM0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795989603"/>
                  </a:ext>
                </a:extLst>
              </a:tr>
              <a:tr h="182880">
                <a:tc rowSpan="4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200" dirty="0">
                          <a:effectLst/>
                        </a:rPr>
                        <a:t>SIZING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200" dirty="0">
                          <a:effectLst/>
                        </a:rPr>
                        <a:t>Number of actuators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200" dirty="0">
                          <a:effectLst/>
                        </a:rPr>
                        <a:t>820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3021634807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200" dirty="0">
                          <a:effectLst/>
                        </a:rPr>
                        <a:t>Pupil diameter (mm)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200">
                          <a:effectLst/>
                        </a:rPr>
                        <a:t>45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88466199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200" dirty="0">
                          <a:effectLst/>
                        </a:rPr>
                        <a:t>Pitch (mm)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200" dirty="0">
                          <a:effectLst/>
                        </a:rPr>
                        <a:t>1.5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283693507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200" dirty="0">
                          <a:effectLst/>
                        </a:rPr>
                        <a:t>Number of actuators across the diameter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200">
                          <a:effectLst/>
                        </a:rPr>
                        <a:t>32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61514291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200">
                          <a:effectLst/>
                        </a:rPr>
                        <a:t>QUALITY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200" dirty="0">
                          <a:effectLst/>
                        </a:rPr>
                        <a:t>Active best flat (nm RMS, mechanical)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200" dirty="0">
                          <a:effectLst/>
                        </a:rPr>
                        <a:t>&lt; 7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2313323053"/>
                  </a:ext>
                </a:extLst>
              </a:tr>
              <a:tr h="182880">
                <a:tc rowSpan="3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200" dirty="0">
                          <a:effectLst/>
                        </a:rPr>
                        <a:t>STROKE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200" dirty="0">
                          <a:effectLst/>
                        </a:rPr>
                        <a:t>Tilp/TilT strolke (μm P-V, wavefront)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200">
                          <a:effectLst/>
                        </a:rPr>
                        <a:t>12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2481517660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200" dirty="0">
                          <a:effectLst/>
                        </a:rPr>
                        <a:t>Defocus Astis. stroke(μm P-V, wavefront)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200">
                          <a:effectLst/>
                        </a:rPr>
                        <a:t>10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2569445204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200" dirty="0">
                          <a:effectLst/>
                        </a:rPr>
                        <a:t>3x3 stroke(μm P-V, wavefront)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200" dirty="0">
                          <a:effectLst/>
                        </a:rPr>
                        <a:t>10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3620862546"/>
                  </a:ext>
                </a:extLst>
              </a:tr>
            </a:tbl>
          </a:graphicData>
        </a:graphic>
      </p:graphicFrame>
      <p:graphicFrame>
        <p:nvGraphicFramePr>
          <p:cNvPr id="6" name="Tabla 5"/>
          <p:cNvGraphicFramePr>
            <a:graphicFrameLocks noGrp="1"/>
          </p:cNvGraphicFramePr>
          <p:nvPr/>
        </p:nvGraphicFramePr>
        <p:xfrm>
          <a:off x="4708604" y="3750595"/>
          <a:ext cx="3968440" cy="218819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978820">
                  <a:extLst>
                    <a:ext uri="{9D8B030D-6E8A-4147-A177-3AD203B41FA5}">
                      <a16:colId xmlns:a16="http://schemas.microsoft.com/office/drawing/2014/main" val="1549942181"/>
                    </a:ext>
                  </a:extLst>
                </a:gridCol>
                <a:gridCol w="2480457">
                  <a:extLst>
                    <a:ext uri="{9D8B030D-6E8A-4147-A177-3AD203B41FA5}">
                      <a16:colId xmlns:a16="http://schemas.microsoft.com/office/drawing/2014/main" val="1884732861"/>
                    </a:ext>
                  </a:extLst>
                </a:gridCol>
                <a:gridCol w="509163">
                  <a:extLst>
                    <a:ext uri="{9D8B030D-6E8A-4147-A177-3AD203B41FA5}">
                      <a16:colId xmlns:a16="http://schemas.microsoft.com/office/drawing/2014/main" val="595774760"/>
                    </a:ext>
                  </a:extLst>
                </a:gridCol>
              </a:tblGrid>
              <a:tr h="279703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DM1 &amp; DM2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972768597"/>
                  </a:ext>
                </a:extLst>
              </a:tr>
              <a:tr h="190849">
                <a:tc rowSpan="4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200" dirty="0">
                          <a:effectLst/>
                        </a:rPr>
                        <a:t>SIZING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200" dirty="0">
                          <a:effectLst/>
                        </a:rPr>
                        <a:t>Number of actuators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200" dirty="0">
                          <a:effectLst/>
                        </a:rPr>
                        <a:t>468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680363854"/>
                  </a:ext>
                </a:extLst>
              </a:tr>
              <a:tr h="190849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200" dirty="0">
                          <a:effectLst/>
                        </a:rPr>
                        <a:t>Pupil diameter (mm)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200">
                          <a:effectLst/>
                        </a:rPr>
                        <a:t>33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3557525501"/>
                  </a:ext>
                </a:extLst>
              </a:tr>
              <a:tr h="190849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200" dirty="0">
                          <a:effectLst/>
                        </a:rPr>
                        <a:t>Pitch (mm)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200">
                          <a:effectLst/>
                        </a:rPr>
                        <a:t>1.5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3090483298"/>
                  </a:ext>
                </a:extLst>
              </a:tr>
              <a:tr h="381698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200" dirty="0">
                          <a:effectLst/>
                        </a:rPr>
                        <a:t>Number of actuators across the diameter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200">
                          <a:effectLst/>
                        </a:rPr>
                        <a:t>24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17376961"/>
                  </a:ext>
                </a:extLst>
              </a:tr>
              <a:tr h="190849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200" dirty="0">
                          <a:effectLst/>
                        </a:rPr>
                        <a:t>QUALITY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200" dirty="0">
                          <a:effectLst/>
                        </a:rPr>
                        <a:t>Active best flat (nm RMS, mechanical)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200">
                          <a:effectLst/>
                        </a:rPr>
                        <a:t>&lt;7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4138763292"/>
                  </a:ext>
                </a:extLst>
              </a:tr>
              <a:tr h="190849">
                <a:tc rowSpan="3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200" dirty="0">
                          <a:effectLst/>
                        </a:rPr>
                        <a:t>STROKE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200" dirty="0">
                          <a:effectLst/>
                        </a:rPr>
                        <a:t>Tilp/TilT strolke (um P-V, wavefront)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200">
                          <a:effectLst/>
                        </a:rPr>
                        <a:t>12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2841778088"/>
                  </a:ext>
                </a:extLst>
              </a:tr>
              <a:tr h="381698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200" dirty="0">
                          <a:effectLst/>
                        </a:rPr>
                        <a:t>Defocus Astis. stroke(μm P-V, wavefront)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200">
                          <a:effectLst/>
                        </a:rPr>
                        <a:t>10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2819609002"/>
                  </a:ext>
                </a:extLst>
              </a:tr>
              <a:tr h="190849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200" dirty="0">
                          <a:effectLst/>
                        </a:rPr>
                        <a:t>3x3 stroke(μm P-V, wavefront)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200" dirty="0">
                          <a:effectLst/>
                        </a:rPr>
                        <a:t>10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94107217"/>
                  </a:ext>
                </a:extLst>
              </a:tr>
            </a:tbl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5365853" y="2974822"/>
            <a:ext cx="608240" cy="3000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350" dirty="0">
                <a:solidFill>
                  <a:srgbClr val="FF0000"/>
                </a:solidFill>
              </a:rPr>
              <a:t>DM0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6591245" y="2988737"/>
            <a:ext cx="608240" cy="3000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350" dirty="0">
                <a:solidFill>
                  <a:srgbClr val="FF0000"/>
                </a:solidFill>
              </a:rPr>
              <a:t>DM1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7654018" y="2988737"/>
            <a:ext cx="608240" cy="3000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350" dirty="0">
                <a:solidFill>
                  <a:srgbClr val="FF0000"/>
                </a:solidFill>
              </a:rPr>
              <a:t>DM2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2000171" y="2838696"/>
            <a:ext cx="608240" cy="3000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350" dirty="0">
                <a:solidFill>
                  <a:srgbClr val="FF0000"/>
                </a:solidFill>
              </a:rPr>
              <a:t>DM0</a:t>
            </a:r>
          </a:p>
        </p:txBody>
      </p:sp>
      <p:sp>
        <p:nvSpPr>
          <p:cNvPr id="11" name="Subtítulo 1"/>
          <p:cNvSpPr/>
          <p:nvPr/>
        </p:nvSpPr>
        <p:spPr>
          <a:xfrm>
            <a:off x="-1036821" y="373839"/>
            <a:ext cx="5745425" cy="914400"/>
          </a:xfrm>
          <a:prstGeom prst="rect">
            <a:avLst/>
          </a:prstGeom>
          <a:noFill/>
          <a:ln w="0">
            <a:noFill/>
          </a:ln>
          <a:effectLst/>
        </p:spPr>
        <p:txBody>
          <a:bodyPr anchor="t">
            <a:normAutofit fontScale="965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s-ES_tradnl" sz="36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 </a:t>
            </a:r>
            <a:r>
              <a:rPr kumimoji="0" lang="es-ES_tradnl" sz="2900" b="1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Test-bed:DMs</a:t>
            </a:r>
            <a:endParaRPr kumimoji="0" lang="es-ES" sz="29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276864184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emplate GREST_A" id="{88A5AFC8-C469-E140-8B76-6BC35698F841}" vid="{9D47D394-6B44-374F-9D3B-FA2BDBC8EA1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 GREST_A</Template>
  <TotalTime>9878</TotalTime>
  <Words>1476</Words>
  <Application>Microsoft Office PowerPoint</Application>
  <PresentationFormat>On-screen Show (4:3)</PresentationFormat>
  <Paragraphs>319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Times New Roman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</dc:title>
  <dc:creator>Usuario de Microsoft Office</dc:creator>
  <cp:lastModifiedBy>Luz</cp:lastModifiedBy>
  <cp:revision>117</cp:revision>
  <cp:lastPrinted>2016-09-19T10:13:52Z</cp:lastPrinted>
  <dcterms:created xsi:type="dcterms:W3CDTF">2016-09-20T11:11:35Z</dcterms:created>
  <dcterms:modified xsi:type="dcterms:W3CDTF">2022-10-21T08:19:38Z</dcterms:modified>
</cp:coreProperties>
</file>