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67" r:id="rId4"/>
    <p:sldId id="344" r:id="rId5"/>
    <p:sldId id="281" r:id="rId6"/>
    <p:sldId id="331" r:id="rId7"/>
    <p:sldId id="340" r:id="rId8"/>
    <p:sldId id="332" r:id="rId9"/>
    <p:sldId id="338" r:id="rId10"/>
    <p:sldId id="339" r:id="rId11"/>
    <p:sldId id="337" r:id="rId12"/>
    <p:sldId id="334" r:id="rId13"/>
    <p:sldId id="341" r:id="rId14"/>
    <p:sldId id="343" r:id="rId15"/>
    <p:sldId id="335" r:id="rId16"/>
    <p:sldId id="342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1922-035B-BA57-3A2D-506D67CA4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870FF-C138-49F3-3479-9411C26D1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ECCE2-318B-9154-8CAA-D78F68DC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F293-8C4A-05CC-7ECE-63C72EE6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ABFE-0B09-C03F-E03C-76BF40DB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8AB7-A8AA-C029-21CA-480523CD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3FF4C-48F0-4F5E-3A7F-07A16DCE9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61288-19EC-9C9A-AFD2-A138A75F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16182-A135-36CC-BFCB-FA94487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E381-C58A-D2B5-7F33-82FBF9C1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3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22E6E-6293-CEE3-6743-79836A491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37D7B-1C7F-8538-EED4-18EFBD6D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EA78E-2F39-50FD-14A1-151B1D12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294FA-87B5-7287-C480-51FB0924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947A-567C-18B8-F11E-ACFA4038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8DB2-A866-FC18-EC88-F2AFFD23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8833-A646-93BF-8E9B-33358FBB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AD0F-505B-D576-11FD-5C807465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E6D8C-6FCF-D9D8-8913-570DF020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1F99-0916-7398-5B75-57F1B6CF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2140-A191-BC9D-BC30-D766DE08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94FE3-2BD9-ADBC-19D3-EC6638CD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550C-4C98-34A7-B466-6DFB562F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7CE2-C4A9-9F4D-4B7B-80AE0D1E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C6A55-B8B0-6571-4BCF-7923ADCF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02B4-33EC-1670-4C23-88898408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7E1C-4BC8-7E1C-BECC-B0865C55C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45D9E-17B4-2E2E-407D-B5A91C8B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643E7-3B45-7B7D-3129-09886901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95B60-7283-CD3E-968E-4EF54FBC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A2A28-F307-D3FD-6D06-76F636CA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A2DF-6EF1-12B5-FD3F-E89B1843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D9387-7ABB-4233-F94C-ACDB40461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2DF4B-020C-7E25-C824-36BA0B5C2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15608-A19A-5926-1A48-CE431A080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EFB94-F57E-322F-1FCF-8801AEE7C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05BF2-70F6-8778-8002-20CD89C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2DE20-51F0-5BB8-E7F2-95C1EA7B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1E726-0AE3-775C-7D3D-5EF2243E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19F4-E892-F226-DA94-16510351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96109-940B-5229-D773-1E1F23D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B2234-4F11-CF05-E44D-28556BF9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C8CF6-1483-ABBC-FD30-D1EEEFDC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4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F6204-E0E7-B3CB-83D1-0E5E7376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73D87-E046-889F-B8C9-9626FA56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4BF84-45D0-7FF1-65A1-C6E63A97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FFAD-5680-B0F5-B6FB-65518182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41E6-F5BB-6342-86AA-BF7E97B6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63C2F-126F-2067-42A0-77D8ED0A6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5486D-8BAD-7FA9-C15F-4AE6C041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404F-E101-22BF-E031-D2F893FA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EBF63-21AE-94D8-81DC-53962158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EC1F-E5BE-BB96-4427-0141052C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3D9CC-6344-0C5F-9413-3537AFC52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93149-FCCC-23B1-8115-E19C85E4B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08FA-E144-97B2-C409-88D9E022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EECE-EB43-3D5C-6735-9B6229EE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5D116-D8CD-A84B-350E-936C473F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78F7C-C937-D469-0094-7CFC5EE7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B729-34D6-2ED1-058B-F8B7F32D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D0613-F598-F4DC-99E8-DD7608A08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A361-2310-4C8C-B882-76087E9B3C8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42F9-B283-36B7-3D85-801D7FF8C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C5AC3-A3C9-8F32-BBE5-298106774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F9548-656B-4396-BA5C-1847A1C5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30.png"/><Relationship Id="rId4" Type="http://schemas.openxmlformats.org/officeDocument/2006/relationships/image" Target="../media/image19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9.png"/><Relationship Id="rId4" Type="http://schemas.openxmlformats.org/officeDocument/2006/relationships/image" Target="../media/image190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F43905E8-C7F3-7280-0F0A-3325E6B7C0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0ABC9A-9CE9-D6AF-345A-6F383428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22363"/>
            <a:ext cx="10642600" cy="23876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>
                <a:solidFill>
                  <a:srgbClr val="0D0C0C"/>
                </a:solidFill>
                <a:latin typeface="Helvetica" panose="020B0604020202020204" pitchFamily="34" charset="0"/>
              </a:rPr>
              <a:t>Fourier filter LGS wavefront sensing for ELT sized telescopes: comparison of Pyramid and Ingot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AF6A7-A0FA-A71B-5BFC-25D4978FC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6919"/>
            <a:ext cx="9144000" cy="1655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i="1" dirty="0">
                <a:solidFill>
                  <a:srgbClr val="404040"/>
                </a:solidFill>
                <a:latin typeface="Helvetica" panose="020B0604020202020204" pitchFamily="34" charset="0"/>
              </a:rPr>
              <a:t>Francisco Oyarzún</a:t>
            </a:r>
            <a:r>
              <a:rPr lang="en-US" altLang="en-US" sz="2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2400" i="1" dirty="0">
                <a:solidFill>
                  <a:srgbClr val="404040"/>
                </a:solidFill>
                <a:latin typeface="Helvetica" panose="020B0604020202020204" pitchFamily="34" charset="0"/>
              </a:rPr>
              <a:t>, Vincent Chambouleyron</a:t>
            </a:r>
            <a:r>
              <a:rPr lang="en-US" altLang="en-US" sz="2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400" i="1" dirty="0">
                <a:solidFill>
                  <a:srgbClr val="404040"/>
                </a:solidFill>
                <a:latin typeface="Helvetica" panose="020B0604020202020204" pitchFamily="34" charset="0"/>
              </a:rPr>
              <a:t>, </a:t>
            </a:r>
            <a:r>
              <a:rPr lang="en-US" altLang="en-US" sz="2400" b="1" i="1" dirty="0">
                <a:solidFill>
                  <a:srgbClr val="404040"/>
                </a:solidFill>
                <a:latin typeface="Helvetica" panose="020B0604020202020204" pitchFamily="34" charset="0"/>
              </a:rPr>
              <a:t>Benoit Neichel</a:t>
            </a:r>
            <a:r>
              <a:rPr lang="en-US" altLang="en-US" sz="2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400" i="1" dirty="0">
                <a:solidFill>
                  <a:srgbClr val="404040"/>
                </a:solidFill>
                <a:latin typeface="Helvetica" panose="020B0604020202020204" pitchFamily="34" charset="0"/>
              </a:rPr>
              <a:t>, Thierry Fusco</a:t>
            </a:r>
            <a:r>
              <a:rPr lang="en-US" altLang="en-US" sz="2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400" i="1" dirty="0">
                <a:solidFill>
                  <a:srgbClr val="404040"/>
                </a:solidFill>
                <a:latin typeface="Helvetica" panose="020B0604020202020204" pitchFamily="34" charset="0"/>
              </a:rPr>
              <a:t>, Andrés Guesalaga</a:t>
            </a:r>
            <a:r>
              <a:rPr lang="en-US" altLang="en-US" sz="2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br>
              <a:rPr lang="en-US" altLang="ja-JP" sz="2400" i="1" dirty="0">
                <a:solidFill>
                  <a:srgbClr val="404040"/>
                </a:solidFill>
                <a:latin typeface="Helvetica" panose="020B0604020202020204" pitchFamily="34" charset="0"/>
              </a:rPr>
            </a:br>
            <a:r>
              <a:rPr lang="en-US" altLang="ja-JP" sz="11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ja-JP" sz="1100" i="1" dirty="0">
                <a:solidFill>
                  <a:srgbClr val="404040"/>
                </a:solidFill>
                <a:latin typeface="Helvetica" panose="020B0604020202020204" pitchFamily="34" charset="0"/>
              </a:rPr>
              <a:t>Departamento de </a:t>
            </a:r>
            <a:r>
              <a:rPr lang="en-US" altLang="ja-JP" sz="1100" i="1" dirty="0" err="1">
                <a:solidFill>
                  <a:srgbClr val="404040"/>
                </a:solidFill>
                <a:latin typeface="Helvetica" panose="020B0604020202020204" pitchFamily="34" charset="0"/>
              </a:rPr>
              <a:t>Ingeniería</a:t>
            </a:r>
            <a:r>
              <a:rPr lang="en-US" altLang="ja-JP" sz="1100" i="1" dirty="0">
                <a:solidFill>
                  <a:srgbClr val="404040"/>
                </a:solidFill>
                <a:latin typeface="Helvetica" panose="020B0604020202020204" pitchFamily="34" charset="0"/>
              </a:rPr>
              <a:t> </a:t>
            </a:r>
            <a:r>
              <a:rPr lang="en-US" altLang="ja-JP" sz="1100" i="1" dirty="0" err="1">
                <a:solidFill>
                  <a:srgbClr val="404040"/>
                </a:solidFill>
                <a:latin typeface="Helvetica" panose="020B0604020202020204" pitchFamily="34" charset="0"/>
              </a:rPr>
              <a:t>Eléctrica</a:t>
            </a:r>
            <a:r>
              <a:rPr lang="en-US" altLang="ja-JP" sz="1100" i="1" dirty="0">
                <a:solidFill>
                  <a:srgbClr val="404040"/>
                </a:solidFill>
                <a:latin typeface="Helvetica" panose="020B0604020202020204" pitchFamily="34" charset="0"/>
              </a:rPr>
              <a:t>, Pontificia Universidad </a:t>
            </a:r>
            <a:r>
              <a:rPr lang="en-US" altLang="ja-JP" sz="1100" i="1" dirty="0" err="1">
                <a:solidFill>
                  <a:srgbClr val="404040"/>
                </a:solidFill>
                <a:latin typeface="Helvetica" panose="020B0604020202020204" pitchFamily="34" charset="0"/>
              </a:rPr>
              <a:t>Católica</a:t>
            </a:r>
            <a:r>
              <a:rPr lang="en-US" altLang="ja-JP" sz="1100" i="1" dirty="0">
                <a:solidFill>
                  <a:srgbClr val="404040"/>
                </a:solidFill>
                <a:latin typeface="Helvetica" panose="020B0604020202020204" pitchFamily="34" charset="0"/>
              </a:rPr>
              <a:t> de Chile, Santiago, Chile</a:t>
            </a:r>
          </a:p>
          <a:p>
            <a:pPr algn="ctr" eaLnBrk="1" hangingPunct="1"/>
            <a:r>
              <a:rPr lang="fr-FR" altLang="en-US" sz="11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fr-FR" altLang="en-US" sz="1100" i="1" dirty="0">
                <a:solidFill>
                  <a:srgbClr val="404040"/>
                </a:solidFill>
                <a:latin typeface="Helvetica" panose="020B0604020202020204" pitchFamily="34" charset="0"/>
              </a:rPr>
              <a:t>Aix Marseille Univ, CNRS, CNES, LAM, Marseille, France</a:t>
            </a:r>
            <a:endParaRPr lang="en-US" altLang="en-US" sz="1100" i="1" dirty="0">
              <a:solidFill>
                <a:srgbClr val="404040"/>
              </a:solidFill>
              <a:latin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Imagen 5" descr="Logotipo&#10;&#10;Descripción generada automáticamente">
            <a:extLst>
              <a:ext uri="{FF2B5EF4-FFF2-40B4-BE49-F238E27FC236}">
                <a16:creationId xmlns:a16="http://schemas.microsoft.com/office/drawing/2014/main" id="{B3900800-73B9-82B8-73EF-982CC4E5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4979873"/>
            <a:ext cx="1430433" cy="1878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 descr="LAM - Laboratoire d&amp;#39;Astrophysique de Marseille">
            <a:extLst>
              <a:ext uri="{FF2B5EF4-FFF2-40B4-BE49-F238E27FC236}">
                <a16:creationId xmlns:a16="http://schemas.microsoft.com/office/drawing/2014/main" id="{3B529632-5512-BE10-62D8-713F27D6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4967235"/>
            <a:ext cx="5924549" cy="18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6B44A2E6-A430-D6ED-AF29-7E1B6B750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33" y="4979873"/>
            <a:ext cx="2805858" cy="1889287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E42112C2-5FCC-5269-076B-198C19557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051" y="4979873"/>
            <a:ext cx="1504949" cy="18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10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/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Photon noise &amp;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/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2F17DB-686D-B86A-FC78-BA6650062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417" y="5717024"/>
            <a:ext cx="1004451" cy="1004451"/>
          </a:xfrm>
          <a:prstGeom prst="rect">
            <a:avLst/>
          </a:prstGeom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48C5DBA9-A4FD-E2A6-A4FB-C200E8E5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593" y="5164551"/>
            <a:ext cx="25380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Diffraction limited </a:t>
            </a:r>
          </a:p>
          <a:p>
            <a:pPr algn="ctr" eaLnBrk="1" hangingPunct="1"/>
            <a:r>
              <a:rPr lang="en-US" altLang="en-US" sz="1100" dirty="0"/>
              <a:t>3 mas spot </a:t>
            </a:r>
          </a:p>
          <a:p>
            <a:pPr algn="ctr" eaLnBrk="1" hangingPunct="1"/>
            <a:r>
              <a:rPr lang="en-US" altLang="en-US" sz="1100" dirty="0"/>
              <a:t>(zoom x300)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/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photons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Photon noise contribution to EB</a:t>
                </a:r>
              </a:p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   : Sensitivity to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C797C1C-3793-C70B-380A-FA15407AA5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925" t="23638" r="23475" b="29592"/>
          <a:stretch/>
        </p:blipFill>
        <p:spPr>
          <a:xfrm>
            <a:off x="9315825" y="5717024"/>
            <a:ext cx="997018" cy="1012410"/>
          </a:xfrm>
          <a:prstGeom prst="rect">
            <a:avLst/>
          </a:prstGeom>
        </p:spPr>
      </p:pic>
      <p:sp>
        <p:nvSpPr>
          <p:cNvPr id="4" name="TextBox 56">
            <a:extLst>
              <a:ext uri="{FF2B5EF4-FFF2-40B4-BE49-F238E27FC236}">
                <a16:creationId xmlns:a16="http://schemas.microsoft.com/office/drawing/2014/main" id="{E16086DF-ED60-C8D7-E168-099605C5D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285" y="5251071"/>
            <a:ext cx="25380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Laser launch telescope limited</a:t>
            </a:r>
          </a:p>
          <a:p>
            <a:pPr algn="ctr" eaLnBrk="1" hangingPunct="1"/>
            <a:r>
              <a:rPr lang="en-US" altLang="en-US" sz="1100" dirty="0"/>
              <a:t>1” spot</a:t>
            </a: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3D570BF2-D36A-4EB7-8D53-2976CB2F9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12" y="1690688"/>
            <a:ext cx="6611561" cy="3271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823AB1EF-15B6-CCCE-A8BA-5F71CBE3EB15}"/>
              </a:ext>
            </a:extLst>
          </p:cNvPr>
          <p:cNvCxnSpPr>
            <a:cxnSpLocks/>
          </p:cNvCxnSpPr>
          <p:nvPr/>
        </p:nvCxnSpPr>
        <p:spPr>
          <a:xfrm rot="10800000">
            <a:off x="2566985" y="2898710"/>
            <a:ext cx="3149570" cy="427492"/>
          </a:xfrm>
          <a:prstGeom prst="bentConnector3">
            <a:avLst>
              <a:gd name="adj1" fmla="val 10016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0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11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/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Photon noise &amp;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/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A921DE-5B84-13CE-3C44-448D09444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25" t="23638" r="23475" b="29592"/>
          <a:stretch/>
        </p:blipFill>
        <p:spPr>
          <a:xfrm>
            <a:off x="9315825" y="5717024"/>
            <a:ext cx="997018" cy="1012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F17DB-686D-B86A-FC78-BA6650062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7417" y="5717024"/>
            <a:ext cx="1004451" cy="1004451"/>
          </a:xfrm>
          <a:prstGeom prst="rect">
            <a:avLst/>
          </a:prstGeom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48C5DBA9-A4FD-E2A6-A4FB-C200E8E5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593" y="5164551"/>
            <a:ext cx="25380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Diffraction limited </a:t>
            </a:r>
          </a:p>
          <a:p>
            <a:pPr algn="ctr" eaLnBrk="1" hangingPunct="1"/>
            <a:r>
              <a:rPr lang="en-US" altLang="en-US" sz="1100" dirty="0"/>
              <a:t>3 mas spot </a:t>
            </a:r>
          </a:p>
          <a:p>
            <a:pPr algn="ctr" eaLnBrk="1" hangingPunct="1"/>
            <a:r>
              <a:rPr lang="en-US" altLang="en-US" sz="1100" dirty="0"/>
              <a:t>(zoom x300)</a:t>
            </a:r>
          </a:p>
        </p:txBody>
      </p:sp>
      <p:sp>
        <p:nvSpPr>
          <p:cNvPr id="9" name="TextBox 56">
            <a:extLst>
              <a:ext uri="{FF2B5EF4-FFF2-40B4-BE49-F238E27FC236}">
                <a16:creationId xmlns:a16="http://schemas.microsoft.com/office/drawing/2014/main" id="{08530665-BBD5-4FBC-3132-2C6AD08E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285" y="5251071"/>
            <a:ext cx="25380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Laser launch telescope limited</a:t>
            </a:r>
          </a:p>
          <a:p>
            <a:pPr algn="ctr" eaLnBrk="1" hangingPunct="1"/>
            <a:r>
              <a:rPr lang="en-US" altLang="en-US" sz="1100" dirty="0"/>
              <a:t>1” spot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/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photons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Photon noise contribution to EB</a:t>
                </a:r>
              </a:p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   : Sensitivity to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0DF9D274-E7DA-80D7-FFC2-F51B795A21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12" y="1690688"/>
            <a:ext cx="6611561" cy="3271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FB0F1B2-A0E6-E074-1E95-1AA965820138}"/>
              </a:ext>
            </a:extLst>
          </p:cNvPr>
          <p:cNvCxnSpPr>
            <a:cxnSpLocks/>
          </p:cNvCxnSpPr>
          <p:nvPr/>
        </p:nvCxnSpPr>
        <p:spPr>
          <a:xfrm rot="10800000">
            <a:off x="2566985" y="2898710"/>
            <a:ext cx="3149570" cy="427492"/>
          </a:xfrm>
          <a:prstGeom prst="bentConnector3">
            <a:avLst>
              <a:gd name="adj1" fmla="val 10016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5505BD-8CA8-1A16-D20E-0993D2F4B748}"/>
              </a:ext>
            </a:extLst>
          </p:cNvPr>
          <p:cNvCxnSpPr>
            <a:cxnSpLocks/>
          </p:cNvCxnSpPr>
          <p:nvPr/>
        </p:nvCxnSpPr>
        <p:spPr>
          <a:xfrm>
            <a:off x="8071868" y="3162300"/>
            <a:ext cx="0" cy="2159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BD593E-033C-F7A0-7E36-6800CF6D824C}"/>
              </a:ext>
            </a:extLst>
          </p:cNvPr>
          <p:cNvSpPr txBox="1"/>
          <p:nvPr/>
        </p:nvSpPr>
        <p:spPr>
          <a:xfrm>
            <a:off x="7261204" y="2403370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2x drop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3760D-60A1-1AC5-DB9B-8B6FE672F02B}"/>
              </a:ext>
            </a:extLst>
          </p:cNvPr>
          <p:cNvSpPr txBox="1"/>
          <p:nvPr/>
        </p:nvSpPr>
        <p:spPr>
          <a:xfrm>
            <a:off x="7055506" y="264271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1.5 mag</a:t>
            </a:r>
          </a:p>
        </p:txBody>
      </p:sp>
    </p:spTree>
    <p:extLst>
      <p:ext uri="{BB962C8B-B14F-4D97-AF65-F5344CB8AC3E}">
        <p14:creationId xmlns:p14="http://schemas.microsoft.com/office/powerpoint/2010/main" val="917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12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Photon noise 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921DE-5B84-13CE-3C44-448D09444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5" t="23638" r="23475" b="29592"/>
          <a:stretch/>
        </p:blipFill>
        <p:spPr>
          <a:xfrm>
            <a:off x="4867523" y="2571935"/>
            <a:ext cx="2145163" cy="2178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F17DB-686D-B86A-FC78-BA6650062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80" y="2589107"/>
            <a:ext cx="2145163" cy="2145163"/>
          </a:xfrm>
          <a:prstGeom prst="rect">
            <a:avLst/>
          </a:prstGeom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48C5DBA9-A4FD-E2A6-A4FB-C200E8E5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16" y="1664792"/>
            <a:ext cx="2742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/>
              <a:t>Diffraction limited </a:t>
            </a:r>
          </a:p>
          <a:p>
            <a:pPr algn="ctr" eaLnBrk="1" hangingPunct="1"/>
            <a:r>
              <a:rPr lang="en-US" altLang="en-US" dirty="0"/>
              <a:t>3 mas spot </a:t>
            </a:r>
          </a:p>
          <a:p>
            <a:pPr algn="ctr" eaLnBrk="1" hangingPunct="1"/>
            <a:r>
              <a:rPr lang="en-US" altLang="en-US" dirty="0"/>
              <a:t>(zoom x300)</a:t>
            </a:r>
          </a:p>
        </p:txBody>
      </p:sp>
      <p:sp>
        <p:nvSpPr>
          <p:cNvPr id="9" name="TextBox 56">
            <a:extLst>
              <a:ext uri="{FF2B5EF4-FFF2-40B4-BE49-F238E27FC236}">
                <a16:creationId xmlns:a16="http://schemas.microsoft.com/office/drawing/2014/main" id="{08530665-BBD5-4FBC-3132-2C6AD08E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582" y="1980916"/>
            <a:ext cx="3349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/>
              <a:t>Laser launch telescope limited</a:t>
            </a:r>
          </a:p>
          <a:p>
            <a:pPr algn="ctr" eaLnBrk="1" hangingPunct="1"/>
            <a:r>
              <a:rPr lang="en-US" altLang="en-US" dirty="0"/>
              <a:t>1” spot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31028C-719A-9CB8-A4F2-F8E9313FA313}"/>
              </a:ext>
            </a:extLst>
          </p:cNvPr>
          <p:cNvCxnSpPr>
            <a:cxnSpLocks/>
          </p:cNvCxnSpPr>
          <p:nvPr/>
        </p:nvCxnSpPr>
        <p:spPr>
          <a:xfrm>
            <a:off x="3506343" y="3566160"/>
            <a:ext cx="13611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2BB800-B852-07D7-C037-A8AB6D64B8CC}"/>
              </a:ext>
            </a:extLst>
          </p:cNvPr>
          <p:cNvSpPr txBox="1"/>
          <p:nvPr/>
        </p:nvSpPr>
        <p:spPr>
          <a:xfrm>
            <a:off x="3689129" y="356813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20x drop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F102A3-8F54-1C16-42E6-1DEB73D7393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3866" y="2589107"/>
            <a:ext cx="2145163" cy="217772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CF5E11-0810-C0F2-0E32-8DD79AF5151B}"/>
              </a:ext>
            </a:extLst>
          </p:cNvPr>
          <p:cNvCxnSpPr>
            <a:cxnSpLocks/>
          </p:cNvCxnSpPr>
          <p:nvPr/>
        </p:nvCxnSpPr>
        <p:spPr>
          <a:xfrm>
            <a:off x="6992399" y="3564983"/>
            <a:ext cx="13611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285119-CD35-FDED-2FDF-D44C054F6F38}"/>
              </a:ext>
            </a:extLst>
          </p:cNvPr>
          <p:cNvSpPr txBox="1"/>
          <p:nvPr/>
        </p:nvSpPr>
        <p:spPr>
          <a:xfrm>
            <a:off x="7187625" y="3564983"/>
            <a:ext cx="10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~2x drop</a:t>
            </a:r>
          </a:p>
        </p:txBody>
      </p:sp>
      <p:sp>
        <p:nvSpPr>
          <p:cNvPr id="25" name="TextBox 56">
            <a:extLst>
              <a:ext uri="{FF2B5EF4-FFF2-40B4-BE49-F238E27FC236}">
                <a16:creationId xmlns:a16="http://schemas.microsoft.com/office/drawing/2014/main" id="{5619F6B5-40A0-4A67-4D30-B7A29ECE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49" y="2126457"/>
            <a:ext cx="334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dirty="0"/>
              <a:t>Full 3D LGS structure</a:t>
            </a:r>
          </a:p>
        </p:txBody>
      </p:sp>
    </p:spTree>
    <p:extLst>
      <p:ext uri="{BB962C8B-B14F-4D97-AF65-F5344CB8AC3E}">
        <p14:creationId xmlns:p14="http://schemas.microsoft.com/office/powerpoint/2010/main" val="42499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13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Closed loop verification on 8 m telescope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032CB87B-3F39-B794-EACA-F4F9EE1A3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55" y="2351971"/>
            <a:ext cx="6267690" cy="4079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72CFBB-2FB3-6B44-5770-498FF55DF964}"/>
              </a:ext>
            </a:extLst>
          </p:cNvPr>
          <p:cNvSpPr txBox="1"/>
          <p:nvPr/>
        </p:nvSpPr>
        <p:spPr>
          <a:xfrm>
            <a:off x="582813" y="2413337"/>
            <a:ext cx="3944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400 KL modes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Expected SR = 42 %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@ 8m the sensitivity analysis predicts 4.6 mag drop when using </a:t>
            </a:r>
            <a:r>
              <a:rPr lang="en-US" sz="3000" b="1" dirty="0" err="1"/>
              <a:t>pyramid+LGS</a:t>
            </a:r>
            <a:r>
              <a:rPr lang="en-US" sz="3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4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14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Closed loop verification on 8 m telescope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2CFBB-2FB3-6B44-5770-498FF55DF964}"/>
              </a:ext>
            </a:extLst>
          </p:cNvPr>
          <p:cNvSpPr txBox="1"/>
          <p:nvPr/>
        </p:nvSpPr>
        <p:spPr>
          <a:xfrm>
            <a:off x="582813" y="2413337"/>
            <a:ext cx="3944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400 KL modes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Expected SR = 42 %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@ 8m the sensitivity analysis predicts 4.6 mag drop when using </a:t>
            </a:r>
            <a:r>
              <a:rPr lang="en-US" sz="3000" b="1" dirty="0" err="1"/>
              <a:t>pyramid+LGS</a:t>
            </a:r>
            <a:r>
              <a:rPr lang="en-US" sz="3000" b="1" dirty="0"/>
              <a:t> </a:t>
            </a:r>
          </a:p>
        </p:txBody>
      </p:sp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D29E8A97-6EA4-4100-F1B7-793E4D5B1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55" y="2351971"/>
            <a:ext cx="6267690" cy="4079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8420A7-BBBA-FBD7-BF5F-147D5E28F1DD}"/>
              </a:ext>
            </a:extLst>
          </p:cNvPr>
          <p:cNvCxnSpPr>
            <a:cxnSpLocks/>
          </p:cNvCxnSpPr>
          <p:nvPr/>
        </p:nvCxnSpPr>
        <p:spPr>
          <a:xfrm flipH="1">
            <a:off x="7626220" y="4017898"/>
            <a:ext cx="13373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8">
            <a:extLst>
              <a:ext uri="{FF2B5EF4-FFF2-40B4-BE49-F238E27FC236}">
                <a16:creationId xmlns:a16="http://schemas.microsoft.com/office/drawing/2014/main" id="{804C13A8-42D1-C853-873B-0A7260EFD810}"/>
              </a:ext>
            </a:extLst>
          </p:cNvPr>
          <p:cNvSpPr txBox="1"/>
          <p:nvPr/>
        </p:nvSpPr>
        <p:spPr>
          <a:xfrm>
            <a:off x="6710799" y="4061773"/>
            <a:ext cx="3305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4 magnitude drop</a:t>
            </a:r>
          </a:p>
        </p:txBody>
      </p:sp>
    </p:spTree>
    <p:extLst>
      <p:ext uri="{BB962C8B-B14F-4D97-AF65-F5344CB8AC3E}">
        <p14:creationId xmlns:p14="http://schemas.microsoft.com/office/powerpoint/2010/main" val="17610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15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2" name="TextBox 56">
            <a:extLst>
              <a:ext uri="{FF2B5EF4-FFF2-40B4-BE49-F238E27FC236}">
                <a16:creationId xmlns:a16="http://schemas.microsoft.com/office/drawing/2014/main" id="{CCF8C619-4391-BC0A-47C6-3D58A87C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16" y="1664792"/>
            <a:ext cx="994086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Successfully developed a method 60+ times faster than traditional ways of simulating LGS.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Pyramid and Ingot have similar sensitivities.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The main source of lost sensitivity might be the width of the LASER.</a:t>
            </a:r>
          </a:p>
        </p:txBody>
      </p:sp>
    </p:spTree>
    <p:extLst>
      <p:ext uri="{BB962C8B-B14F-4D97-AF65-F5344CB8AC3E}">
        <p14:creationId xmlns:p14="http://schemas.microsoft.com/office/powerpoint/2010/main" val="407177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16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Future work</a:t>
            </a:r>
          </a:p>
        </p:txBody>
      </p:sp>
      <p:sp>
        <p:nvSpPr>
          <p:cNvPr id="2" name="TextBox 56">
            <a:extLst>
              <a:ext uri="{FF2B5EF4-FFF2-40B4-BE49-F238E27FC236}">
                <a16:creationId xmlns:a16="http://schemas.microsoft.com/office/drawing/2014/main" id="{CCF8C619-4391-BC0A-47C6-3D58A87C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16" y="1664792"/>
            <a:ext cx="9940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Laboratory demonstration with PULPOS @ PUCV</a:t>
            </a:r>
          </a:p>
        </p:txBody>
      </p:sp>
    </p:spTree>
    <p:extLst>
      <p:ext uri="{BB962C8B-B14F-4D97-AF65-F5344CB8AC3E}">
        <p14:creationId xmlns:p14="http://schemas.microsoft.com/office/powerpoint/2010/main" val="194604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17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2" name="TextBox 56">
            <a:extLst>
              <a:ext uri="{FF2B5EF4-FFF2-40B4-BE49-F238E27FC236}">
                <a16:creationId xmlns:a16="http://schemas.microsoft.com/office/drawing/2014/main" id="{CCF8C619-4391-BC0A-47C6-3D58A87C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16" y="1664792"/>
            <a:ext cx="9940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/>
              <a:t>Questions?</a:t>
            </a:r>
          </a:p>
        </p:txBody>
      </p:sp>
      <p:pic>
        <p:nvPicPr>
          <p:cNvPr id="4" name="Imagen 5" descr="Logotipo&#10;&#10;Descripción generada automáticamente">
            <a:extLst>
              <a:ext uri="{FF2B5EF4-FFF2-40B4-BE49-F238E27FC236}">
                <a16:creationId xmlns:a16="http://schemas.microsoft.com/office/drawing/2014/main" id="{EC8F5968-7B58-B676-1382-52602895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4979873"/>
            <a:ext cx="1430433" cy="1878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LAM - Laboratoire d&amp;#39;Astrophysique de Marseille">
            <a:extLst>
              <a:ext uri="{FF2B5EF4-FFF2-40B4-BE49-F238E27FC236}">
                <a16:creationId xmlns:a16="http://schemas.microsoft.com/office/drawing/2014/main" id="{E653EE43-668B-42BC-A9AE-6CC922EE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4967235"/>
            <a:ext cx="5924549" cy="18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97B367E4-8970-2457-9B12-DC20D07D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33" y="4979873"/>
            <a:ext cx="2805858" cy="1889287"/>
          </a:xfrm>
          <a:prstGeom prst="rect">
            <a:avLst/>
          </a:prstGeom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8F50D78D-16D2-7315-FCF7-BE9F5C3F7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051" y="4979873"/>
            <a:ext cx="1504949" cy="18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0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A519B71A-7251-43D7-98FD-B49289EE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D5A915-BFD6-4E80-BCBC-5A5DCF5C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2</a:t>
            </a:fld>
            <a:endParaRPr lang="en-US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3692F6D-055F-4BEA-832F-CAA7F0AD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Pyramid + LGS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B7750D-7EDD-4A75-88DF-21130C226F01}"/>
              </a:ext>
            </a:extLst>
          </p:cNvPr>
          <p:cNvSpPr txBox="1"/>
          <p:nvPr/>
        </p:nvSpPr>
        <p:spPr>
          <a:xfrm>
            <a:off x="0" y="0"/>
            <a:ext cx="163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Introduction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3C4E8CD7-9406-4942-9CAB-C078938D5AAC}"/>
              </a:ext>
            </a:extLst>
          </p:cNvPr>
          <p:cNvSpPr/>
          <p:nvPr/>
        </p:nvSpPr>
        <p:spPr>
          <a:xfrm>
            <a:off x="1139887" y="3596277"/>
            <a:ext cx="2951574" cy="65967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8D2A385B-08D4-415D-A4C0-42C58AB80E04}"/>
              </a:ext>
            </a:extLst>
          </p:cNvPr>
          <p:cNvSpPr/>
          <p:nvPr/>
        </p:nvSpPr>
        <p:spPr>
          <a:xfrm rot="10800000">
            <a:off x="2415151" y="2337300"/>
            <a:ext cx="401047" cy="1205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0B2DCFBD-A55F-46A4-BB58-89ABB2E36D5A}"/>
              </a:ext>
            </a:extLst>
          </p:cNvPr>
          <p:cNvSpPr/>
          <p:nvPr/>
        </p:nvSpPr>
        <p:spPr>
          <a:xfrm>
            <a:off x="2415150" y="3429000"/>
            <a:ext cx="401048" cy="24264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7215E52E-F564-4D7B-B5DD-055492613AC4}"/>
              </a:ext>
            </a:extLst>
          </p:cNvPr>
          <p:cNvSpPr/>
          <p:nvPr/>
        </p:nvSpPr>
        <p:spPr>
          <a:xfrm>
            <a:off x="7474900" y="3596277"/>
            <a:ext cx="2951574" cy="65967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681DEDB-5B11-4392-90B0-37F7FA7C8867}"/>
              </a:ext>
            </a:extLst>
          </p:cNvPr>
          <p:cNvSpPr/>
          <p:nvPr/>
        </p:nvSpPr>
        <p:spPr>
          <a:xfrm rot="2803988">
            <a:off x="8103624" y="3497930"/>
            <a:ext cx="1594807" cy="190048"/>
          </a:xfrm>
          <a:prstGeom prst="ellipse">
            <a:avLst/>
          </a:prstGeom>
          <a:solidFill>
            <a:schemeClr val="accent4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01AF0D0D-AD99-4CA9-9879-27557F719896}"/>
              </a:ext>
            </a:extLst>
          </p:cNvPr>
          <p:cNvSpPr/>
          <p:nvPr/>
        </p:nvSpPr>
        <p:spPr>
          <a:xfrm rot="10800000">
            <a:off x="8208483" y="1830501"/>
            <a:ext cx="401047" cy="1205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E4CE8EDD-78B4-4057-899D-1489651BB879}"/>
              </a:ext>
            </a:extLst>
          </p:cNvPr>
          <p:cNvSpPr/>
          <p:nvPr/>
        </p:nvSpPr>
        <p:spPr>
          <a:xfrm rot="10800000">
            <a:off x="8750163" y="2352205"/>
            <a:ext cx="401047" cy="1205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339FBF3C-0E3E-4359-B31D-59BDEF47CB00}"/>
              </a:ext>
            </a:extLst>
          </p:cNvPr>
          <p:cNvSpPr/>
          <p:nvPr/>
        </p:nvSpPr>
        <p:spPr>
          <a:xfrm rot="10800000">
            <a:off x="9185265" y="2881295"/>
            <a:ext cx="401047" cy="12056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76FF43B-5AC4-4FD2-ACD3-CA6036BE4FA9}"/>
              </a:ext>
            </a:extLst>
          </p:cNvPr>
          <p:cNvSpPr txBox="1"/>
          <p:nvPr/>
        </p:nvSpPr>
        <p:spPr>
          <a:xfrm>
            <a:off x="2068121" y="4255949"/>
            <a:ext cx="1328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NGS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F737167-6834-49CA-98EE-CA039360843D}"/>
              </a:ext>
            </a:extLst>
          </p:cNvPr>
          <p:cNvSpPr txBox="1"/>
          <p:nvPr/>
        </p:nvSpPr>
        <p:spPr>
          <a:xfrm>
            <a:off x="8526750" y="4295657"/>
            <a:ext cx="1328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</a:rPr>
              <a:t>LGS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0E8AC29C-AC89-4E4A-8BBB-287C52D6444F}"/>
              </a:ext>
            </a:extLst>
          </p:cNvPr>
          <p:cNvSpPr/>
          <p:nvPr/>
        </p:nvSpPr>
        <p:spPr>
          <a:xfrm>
            <a:off x="168880" y="5692326"/>
            <a:ext cx="595296" cy="19833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DEBF0CB-5CE8-49F3-902E-465E6A6FC9F4}"/>
              </a:ext>
            </a:extLst>
          </p:cNvPr>
          <p:cNvSpPr txBox="1"/>
          <p:nvPr/>
        </p:nvSpPr>
        <p:spPr>
          <a:xfrm>
            <a:off x="838200" y="5587138"/>
            <a:ext cx="163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Glass pyramid</a:t>
            </a: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78A1FCF1-6156-45BE-8CC6-ED8EDE26DDAC}"/>
              </a:ext>
            </a:extLst>
          </p:cNvPr>
          <p:cNvSpPr/>
          <p:nvPr/>
        </p:nvSpPr>
        <p:spPr>
          <a:xfrm rot="10800000">
            <a:off x="383594" y="6052396"/>
            <a:ext cx="165867" cy="301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C797905-B3B4-438E-8FC6-516BD5A96C45}"/>
              </a:ext>
            </a:extLst>
          </p:cNvPr>
          <p:cNvSpPr txBox="1"/>
          <p:nvPr/>
        </p:nvSpPr>
        <p:spPr>
          <a:xfrm>
            <a:off x="981553" y="5984913"/>
            <a:ext cx="163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Light beam</a:t>
            </a:r>
          </a:p>
        </p:txBody>
      </p:sp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D3AFBFBF-D05D-4D0A-8C3E-D7721A726690}"/>
              </a:ext>
            </a:extLst>
          </p:cNvPr>
          <p:cNvSpPr/>
          <p:nvPr/>
        </p:nvSpPr>
        <p:spPr>
          <a:xfrm>
            <a:off x="266003" y="6498305"/>
            <a:ext cx="401048" cy="24264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0BAD583-D96A-4A1C-B88B-5A66E82328F2}"/>
              </a:ext>
            </a:extLst>
          </p:cNvPr>
          <p:cNvSpPr txBox="1"/>
          <p:nvPr/>
        </p:nvSpPr>
        <p:spPr>
          <a:xfrm>
            <a:off x="933054" y="6421456"/>
            <a:ext cx="163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Spot image</a:t>
            </a:r>
          </a:p>
        </p:txBody>
      </p:sp>
    </p:spTree>
    <p:extLst>
      <p:ext uri="{BB962C8B-B14F-4D97-AF65-F5344CB8AC3E}">
        <p14:creationId xmlns:p14="http://schemas.microsoft.com/office/powerpoint/2010/main" val="27823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A91128FA-722E-4196-AA6D-1FD2B978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652E57-6F20-4449-AD06-1E1E2CE9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LGS modeling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E71EEC-5E03-462F-8154-ADC0224B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941AC9-8B98-4BAF-AEC4-8EA8875EC593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Modeling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9F4F06-D182-472C-94E1-EBF2DBDC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74" y="1901952"/>
            <a:ext cx="4412251" cy="4239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102A8AA-3C59-4BCF-BF77-C808C7C78A4A}"/>
              </a:ext>
            </a:extLst>
          </p:cNvPr>
          <p:cNvSpPr txBox="1"/>
          <p:nvPr/>
        </p:nvSpPr>
        <p:spPr>
          <a:xfrm>
            <a:off x="1150477" y="6111115"/>
            <a:ext cx="384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LGS </a:t>
            </a:r>
            <a:r>
              <a:rPr lang="en-US" dirty="0" err="1"/>
              <a:t>modelation</a:t>
            </a:r>
            <a:r>
              <a:rPr lang="en-US" dirty="0"/>
              <a:t>: point source sampling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006797-C19E-48DC-9A4C-FCCFA9E116A2}"/>
              </a:ext>
            </a:extLst>
          </p:cNvPr>
          <p:cNvSpPr txBox="1"/>
          <p:nvPr/>
        </p:nvSpPr>
        <p:spPr>
          <a:xfrm>
            <a:off x="6720337" y="6101271"/>
            <a:ext cx="402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LGS image as seen through the telescope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99723B8-12D8-43D1-9449-C221966F5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1018903" y="1901952"/>
            <a:ext cx="4104136" cy="4239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ED97FD3E-ED3A-9051-3458-DE1704DF3E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4285" y="1989667"/>
            <a:ext cx="3626492" cy="36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A91128FA-722E-4196-AA6D-1FD2B978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652E57-6F20-4449-AD06-1E1E2CE9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LGS modeling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E71EEC-5E03-462F-8154-ADC0224B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941AC9-8B98-4BAF-AEC4-8EA8875EC593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Modeling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9F4F06-D182-472C-94E1-EBF2DBDC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74" y="1901952"/>
            <a:ext cx="4412251" cy="4239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1006797-C19E-48DC-9A4C-FCCFA9E116A2}"/>
              </a:ext>
            </a:extLst>
          </p:cNvPr>
          <p:cNvSpPr txBox="1"/>
          <p:nvPr/>
        </p:nvSpPr>
        <p:spPr>
          <a:xfrm>
            <a:off x="6720337" y="6101271"/>
            <a:ext cx="402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LGS image as seen through the telescope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D97FD3E-ED3A-9051-3458-DE1704DF3E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285" y="1989667"/>
            <a:ext cx="3626492" cy="3681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F665B-7F26-2158-F2C1-FEA2D61F5B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23523" t="24123" r="23744" b="23159"/>
          <a:stretch/>
        </p:blipFill>
        <p:spPr>
          <a:xfrm>
            <a:off x="6994286" y="2055813"/>
            <a:ext cx="3626492" cy="3615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76BE4D-3A71-7241-AD79-E776621575A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899" y="1989667"/>
            <a:ext cx="4319390" cy="31490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CuadroTexto 10">
            <a:extLst>
              <a:ext uri="{FF2B5EF4-FFF2-40B4-BE49-F238E27FC236}">
                <a16:creationId xmlns:a16="http://schemas.microsoft.com/office/drawing/2014/main" id="{AEDFD345-DABF-2013-E72F-9DCFE3DFA52A}"/>
              </a:ext>
            </a:extLst>
          </p:cNvPr>
          <p:cNvSpPr txBox="1"/>
          <p:nvPr/>
        </p:nvSpPr>
        <p:spPr>
          <a:xfrm>
            <a:off x="1150477" y="6111115"/>
            <a:ext cx="384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LGS </a:t>
            </a:r>
            <a:r>
              <a:rPr lang="en-US" dirty="0" err="1"/>
              <a:t>modelation</a:t>
            </a:r>
            <a:r>
              <a:rPr lang="en-US" dirty="0"/>
              <a:t>: point source sampling</a:t>
            </a:r>
          </a:p>
        </p:txBody>
      </p:sp>
    </p:spTree>
    <p:extLst>
      <p:ext uri="{BB962C8B-B14F-4D97-AF65-F5344CB8AC3E}">
        <p14:creationId xmlns:p14="http://schemas.microsoft.com/office/powerpoint/2010/main" val="388795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790B6356-2763-4876-9A4B-A1C9D10985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237436-8D4C-440B-B46A-29B88900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7EC3B2F6-D1FA-4F8D-806F-51BB3FBD80B1}"/>
              </a:ext>
            </a:extLst>
          </p:cNvPr>
          <p:cNvSpPr txBox="1">
            <a:spLocks/>
          </p:cNvSpPr>
          <p:nvPr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0637C-DD90-42CE-8102-3A2292A1559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BED8E1C-3C01-78F4-65F2-B9F875D1B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-15522" y="0"/>
            <a:ext cx="4032860" cy="416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Google Shape;141;p20">
            <a:extLst>
              <a:ext uri="{FF2B5EF4-FFF2-40B4-BE49-F238E27FC236}">
                <a16:creationId xmlns:a16="http://schemas.microsoft.com/office/drawing/2014/main" id="{20E5B2AD-10DF-D32F-7CE5-F59CCF6FFABB}"/>
              </a:ext>
            </a:extLst>
          </p:cNvPr>
          <p:cNvCxnSpPr/>
          <p:nvPr/>
        </p:nvCxnSpPr>
        <p:spPr>
          <a:xfrm>
            <a:off x="6073003" y="5292242"/>
            <a:ext cx="423900" cy="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42;p20">
            <a:extLst>
              <a:ext uri="{FF2B5EF4-FFF2-40B4-BE49-F238E27FC236}">
                <a16:creationId xmlns:a16="http://schemas.microsoft.com/office/drawing/2014/main" id="{38B408D6-7A82-54E9-7DE4-B0CE7CF5ED1C}"/>
              </a:ext>
            </a:extLst>
          </p:cNvPr>
          <p:cNvCxnSpPr/>
          <p:nvPr/>
        </p:nvCxnSpPr>
        <p:spPr>
          <a:xfrm>
            <a:off x="9126826" y="5289943"/>
            <a:ext cx="1271700" cy="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" name="Google Shape;143;p20">
            <a:extLst>
              <a:ext uri="{FF2B5EF4-FFF2-40B4-BE49-F238E27FC236}">
                <a16:creationId xmlns:a16="http://schemas.microsoft.com/office/drawing/2014/main" id="{CEE6AC7D-2763-23DE-7D38-A4E87F5DF3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678" t="2384" r="6241" b="9273"/>
          <a:stretch/>
        </p:blipFill>
        <p:spPr>
          <a:xfrm>
            <a:off x="6798906" y="4271993"/>
            <a:ext cx="2106465" cy="212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4;p20">
            <a:extLst>
              <a:ext uri="{FF2B5EF4-FFF2-40B4-BE49-F238E27FC236}">
                <a16:creationId xmlns:a16="http://schemas.microsoft.com/office/drawing/2014/main" id="{FDE01C7D-EC57-3DE4-000A-2D475FCB23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329" t="3084" r="4550" b="9560"/>
          <a:stretch/>
        </p:blipFill>
        <p:spPr>
          <a:xfrm>
            <a:off x="3862873" y="4287716"/>
            <a:ext cx="2090058" cy="20686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45;p20">
            <a:extLst>
              <a:ext uri="{FF2B5EF4-FFF2-40B4-BE49-F238E27FC236}">
                <a16:creationId xmlns:a16="http://schemas.microsoft.com/office/drawing/2014/main" id="{0EECDEB4-83FC-FF4C-B2AB-C43642CB4DD0}"/>
              </a:ext>
            </a:extLst>
          </p:cNvPr>
          <p:cNvCxnSpPr/>
          <p:nvPr/>
        </p:nvCxnSpPr>
        <p:spPr>
          <a:xfrm rot="10800000" flipH="1">
            <a:off x="5626401" y="3275368"/>
            <a:ext cx="1457400" cy="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46;p20">
            <a:extLst>
              <a:ext uri="{FF2B5EF4-FFF2-40B4-BE49-F238E27FC236}">
                <a16:creationId xmlns:a16="http://schemas.microsoft.com/office/drawing/2014/main" id="{64BD2AC5-96E9-F687-060C-3E8876B8C842}"/>
              </a:ext>
            </a:extLst>
          </p:cNvPr>
          <p:cNvCxnSpPr/>
          <p:nvPr/>
        </p:nvCxnSpPr>
        <p:spPr>
          <a:xfrm>
            <a:off x="8688676" y="3313493"/>
            <a:ext cx="1623900" cy="23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" name="Google Shape;147;p20">
            <a:extLst>
              <a:ext uri="{FF2B5EF4-FFF2-40B4-BE49-F238E27FC236}">
                <a16:creationId xmlns:a16="http://schemas.microsoft.com/office/drawing/2014/main" id="{2DFE508C-28D7-56C6-D670-96C6CC3DE3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198" t="3167" r="3392" b="8676"/>
          <a:stretch/>
        </p:blipFill>
        <p:spPr>
          <a:xfrm>
            <a:off x="7403306" y="2827769"/>
            <a:ext cx="1038225" cy="106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149;p20">
            <a:extLst>
              <a:ext uri="{FF2B5EF4-FFF2-40B4-BE49-F238E27FC236}">
                <a16:creationId xmlns:a16="http://schemas.microsoft.com/office/drawing/2014/main" id="{D04A2658-D74F-82E1-8D3E-A8A5403086D4}"/>
              </a:ext>
            </a:extLst>
          </p:cNvPr>
          <p:cNvCxnSpPr/>
          <p:nvPr/>
        </p:nvCxnSpPr>
        <p:spPr>
          <a:xfrm>
            <a:off x="5616923" y="1963309"/>
            <a:ext cx="1805100" cy="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50;p20">
            <a:extLst>
              <a:ext uri="{FF2B5EF4-FFF2-40B4-BE49-F238E27FC236}">
                <a16:creationId xmlns:a16="http://schemas.microsoft.com/office/drawing/2014/main" id="{74FAC217-992B-54A7-44C2-EC6A0BBE0794}"/>
              </a:ext>
            </a:extLst>
          </p:cNvPr>
          <p:cNvCxnSpPr/>
          <p:nvPr/>
        </p:nvCxnSpPr>
        <p:spPr>
          <a:xfrm>
            <a:off x="8517473" y="1960909"/>
            <a:ext cx="1833600" cy="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" name="Google Shape;151;p20">
            <a:extLst>
              <a:ext uri="{FF2B5EF4-FFF2-40B4-BE49-F238E27FC236}">
                <a16:creationId xmlns:a16="http://schemas.microsoft.com/office/drawing/2014/main" id="{2F72B8CD-E7A6-5E95-5BB4-67F3B6A62E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9897" t="3243" r="3912" b="10794"/>
          <a:stretch/>
        </p:blipFill>
        <p:spPr>
          <a:xfrm>
            <a:off x="4741069" y="1702630"/>
            <a:ext cx="538162" cy="55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53;p20">
            <a:extLst>
              <a:ext uri="{FF2B5EF4-FFF2-40B4-BE49-F238E27FC236}">
                <a16:creationId xmlns:a16="http://schemas.microsoft.com/office/drawing/2014/main" id="{F90E84FF-4553-1FCF-66A7-77475107E4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600" t="5032" r="5933" b="12012"/>
          <a:stretch/>
        </p:blipFill>
        <p:spPr>
          <a:xfrm>
            <a:off x="7705724" y="1709436"/>
            <a:ext cx="521493" cy="55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4;p20">
            <a:extLst>
              <a:ext uri="{FF2B5EF4-FFF2-40B4-BE49-F238E27FC236}">
                <a16:creationId xmlns:a16="http://schemas.microsoft.com/office/drawing/2014/main" id="{4531B5B7-383E-E950-A4E6-ED9FB23A767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9759" t="3815" r="3389" b="9480"/>
          <a:stretch/>
        </p:blipFill>
        <p:spPr>
          <a:xfrm>
            <a:off x="4429125" y="2827768"/>
            <a:ext cx="1059656" cy="10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5;p20">
            <a:extLst>
              <a:ext uri="{FF2B5EF4-FFF2-40B4-BE49-F238E27FC236}">
                <a16:creationId xmlns:a16="http://schemas.microsoft.com/office/drawing/2014/main" id="{A145C546-6E61-FFFD-DD3D-16DE1BB2662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9499" t="2341" r="3617" b="8857"/>
          <a:stretch/>
        </p:blipFill>
        <p:spPr>
          <a:xfrm>
            <a:off x="10858546" y="1443665"/>
            <a:ext cx="1104901" cy="11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6;p20">
            <a:extLst>
              <a:ext uri="{FF2B5EF4-FFF2-40B4-BE49-F238E27FC236}">
                <a16:creationId xmlns:a16="http://schemas.microsoft.com/office/drawing/2014/main" id="{E946C37D-C932-EBED-A9D0-98E14AD6B81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1273" t="3422" r="6300" b="11231"/>
          <a:stretch/>
        </p:blipFill>
        <p:spPr>
          <a:xfrm>
            <a:off x="10848974" y="2789668"/>
            <a:ext cx="1121570" cy="111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57;p20">
            <a:extLst>
              <a:ext uri="{FF2B5EF4-FFF2-40B4-BE49-F238E27FC236}">
                <a16:creationId xmlns:a16="http://schemas.microsoft.com/office/drawing/2014/main" id="{01B66C35-36DC-D342-F26A-CA4B3B2C3F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9421" t="3323" r="3920" b="8836"/>
          <a:stretch/>
        </p:blipFill>
        <p:spPr>
          <a:xfrm>
            <a:off x="10829925" y="4744816"/>
            <a:ext cx="1140620" cy="1141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149;p20">
            <a:extLst>
              <a:ext uri="{FF2B5EF4-FFF2-40B4-BE49-F238E27FC236}">
                <a16:creationId xmlns:a16="http://schemas.microsoft.com/office/drawing/2014/main" id="{6C039367-25DA-FD8B-8526-3F60A54FF140}"/>
              </a:ext>
            </a:extLst>
          </p:cNvPr>
          <p:cNvCxnSpPr>
            <a:cxnSpLocks/>
          </p:cNvCxnSpPr>
          <p:nvPr/>
        </p:nvCxnSpPr>
        <p:spPr>
          <a:xfrm>
            <a:off x="2139961" y="1810139"/>
            <a:ext cx="2417779" cy="18954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" name="Google Shape;149;p20">
            <a:extLst>
              <a:ext uri="{FF2B5EF4-FFF2-40B4-BE49-F238E27FC236}">
                <a16:creationId xmlns:a16="http://schemas.microsoft.com/office/drawing/2014/main" id="{E99F50DC-D264-046B-FA85-14D39493EB0D}"/>
              </a:ext>
            </a:extLst>
          </p:cNvPr>
          <p:cNvCxnSpPr>
            <a:cxnSpLocks/>
          </p:cNvCxnSpPr>
          <p:nvPr/>
        </p:nvCxnSpPr>
        <p:spPr>
          <a:xfrm>
            <a:off x="2139961" y="1960909"/>
            <a:ext cx="2170109" cy="142174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149;p20">
            <a:extLst>
              <a:ext uri="{FF2B5EF4-FFF2-40B4-BE49-F238E27FC236}">
                <a16:creationId xmlns:a16="http://schemas.microsoft.com/office/drawing/2014/main" id="{F782FC99-44EB-B25E-D979-84524C90F28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139961" y="2432971"/>
            <a:ext cx="1722912" cy="288906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067854-C147-E37A-2881-7638686215C4}"/>
              </a:ext>
            </a:extLst>
          </p:cNvPr>
          <p:cNvSpPr txBox="1"/>
          <p:nvPr/>
        </p:nvSpPr>
        <p:spPr>
          <a:xfrm rot="1072513">
            <a:off x="2943267" y="2648722"/>
            <a:ext cx="8449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</a:rPr>
              <a:t>&gt;60x faster!</a:t>
            </a:r>
          </a:p>
        </p:txBody>
      </p:sp>
    </p:spTree>
    <p:extLst>
      <p:ext uri="{BB962C8B-B14F-4D97-AF65-F5344CB8AC3E}">
        <p14:creationId xmlns:p14="http://schemas.microsoft.com/office/powerpoint/2010/main" val="18742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6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Modeling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Tested FFWFS for 40 m telescope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B9188-FF29-608B-B8AB-BFBFF5ACE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74"/>
          <a:stretch/>
        </p:blipFill>
        <p:spPr>
          <a:xfrm>
            <a:off x="3505145" y="1767220"/>
            <a:ext cx="7117660" cy="4258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491C5-07C4-8ABD-680E-56081E0E5BC3}"/>
              </a:ext>
            </a:extLst>
          </p:cNvPr>
          <p:cNvSpPr txBox="1"/>
          <p:nvPr/>
        </p:nvSpPr>
        <p:spPr>
          <a:xfrm>
            <a:off x="1230086" y="2519216"/>
            <a:ext cx="15063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Pyramid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E573C-3899-76C2-0E35-C374299506C1}"/>
              </a:ext>
            </a:extLst>
          </p:cNvPr>
          <p:cNvSpPr txBox="1"/>
          <p:nvPr/>
        </p:nvSpPr>
        <p:spPr>
          <a:xfrm>
            <a:off x="1476820" y="4688608"/>
            <a:ext cx="1012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Ingot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3CDC4-99BF-7BAF-8C92-0E6207FEF849}"/>
              </a:ext>
            </a:extLst>
          </p:cNvPr>
          <p:cNvSpPr txBox="1"/>
          <p:nvPr/>
        </p:nvSpPr>
        <p:spPr>
          <a:xfrm>
            <a:off x="3968063" y="1791254"/>
            <a:ext cx="1717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Affected by </a:t>
            </a:r>
            <a:r>
              <a:rPr lang="en-US" sz="1200" b="1" dirty="0" err="1">
                <a:solidFill>
                  <a:schemeClr val="bg1"/>
                </a:solidFill>
              </a:rPr>
              <a:t>DoF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00B7D-3462-41AB-8DD8-4BCA1FBFAA54}"/>
              </a:ext>
            </a:extLst>
          </p:cNvPr>
          <p:cNvSpPr txBox="1"/>
          <p:nvPr/>
        </p:nvSpPr>
        <p:spPr>
          <a:xfrm>
            <a:off x="3924520" y="3923285"/>
            <a:ext cx="1717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Not affected by </a:t>
            </a:r>
            <a:r>
              <a:rPr lang="en-US" sz="1200" b="1" dirty="0" err="1">
                <a:solidFill>
                  <a:schemeClr val="bg1"/>
                </a:solidFill>
              </a:rPr>
              <a:t>DoF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A01AF-3A0A-D186-CF72-5985246252AB}"/>
              </a:ext>
            </a:extLst>
          </p:cNvPr>
          <p:cNvSpPr txBox="1"/>
          <p:nvPr/>
        </p:nvSpPr>
        <p:spPr>
          <a:xfrm>
            <a:off x="3348136" y="6030500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LGS as seen by the WFS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C24A2-59CD-A585-8C3C-0529C3486C95}"/>
              </a:ext>
            </a:extLst>
          </p:cNvPr>
          <p:cNvSpPr txBox="1"/>
          <p:nvPr/>
        </p:nvSpPr>
        <p:spPr>
          <a:xfrm>
            <a:off x="6475378" y="603050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Phase mask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6E2F6-10E8-57F4-38B7-527D96383C6C}"/>
              </a:ext>
            </a:extLst>
          </p:cNvPr>
          <p:cNvSpPr txBox="1"/>
          <p:nvPr/>
        </p:nvSpPr>
        <p:spPr>
          <a:xfrm>
            <a:off x="9061516" y="6030500"/>
            <a:ext cx="144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Pupil images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48DB5-6330-7425-1BB9-506BB40EA992}"/>
              </a:ext>
            </a:extLst>
          </p:cNvPr>
          <p:cNvSpPr txBox="1"/>
          <p:nvPr/>
        </p:nvSpPr>
        <p:spPr>
          <a:xfrm>
            <a:off x="19209" y="6399832"/>
            <a:ext cx="242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DoF</a:t>
            </a:r>
            <a:r>
              <a:rPr lang="en-US" sz="1800" b="1" dirty="0">
                <a:solidFill>
                  <a:schemeClr val="bg1"/>
                </a:solidFill>
              </a:rPr>
              <a:t> : Depth of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7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Modeling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Photon noise sensitivity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4">
                <a:extLst>
                  <a:ext uri="{FF2B5EF4-FFF2-40B4-BE49-F238E27FC236}">
                    <a16:creationId xmlns:a16="http://schemas.microsoft.com/office/drawing/2014/main" id="{D057E247-0D87-13F1-C8DF-318CB8253ABD}"/>
                  </a:ext>
                </a:extLst>
              </p:cNvPr>
              <p:cNvSpPr txBox="1"/>
              <p:nvPr/>
            </p:nvSpPr>
            <p:spPr>
              <a:xfrm>
                <a:off x="774700" y="3660800"/>
                <a:ext cx="3811428" cy="1486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8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CuadroTexto 4">
                <a:extLst>
                  <a:ext uri="{FF2B5EF4-FFF2-40B4-BE49-F238E27FC236}">
                    <a16:creationId xmlns:a16="http://schemas.microsoft.com/office/drawing/2014/main" id="{D057E247-0D87-13F1-C8DF-318CB8253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3660800"/>
                <a:ext cx="3811428" cy="1486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48EB1C1-2E96-57D6-4435-A823C7824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876" y="2175442"/>
            <a:ext cx="2035402" cy="203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79176B-8B6C-64AB-D648-A41EB6384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942" y="4483714"/>
            <a:ext cx="2047271" cy="20354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C9C960-1AF9-55B6-C991-0D7640CA8B07}"/>
              </a:ext>
            </a:extLst>
          </p:cNvPr>
          <p:cNvCxnSpPr/>
          <p:nvPr/>
        </p:nvCxnSpPr>
        <p:spPr>
          <a:xfrm>
            <a:off x="5670550" y="6102350"/>
            <a:ext cx="228600" cy="336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3CBF6D-2FC7-34E1-DBA4-8BB556CDE565}"/>
              </a:ext>
            </a:extLst>
          </p:cNvPr>
          <p:cNvCxnSpPr/>
          <p:nvPr/>
        </p:nvCxnSpPr>
        <p:spPr>
          <a:xfrm flipV="1">
            <a:off x="5899150" y="4403856"/>
            <a:ext cx="196850" cy="20354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431486-3872-5531-3952-B46413FF06DF}"/>
              </a:ext>
            </a:extLst>
          </p:cNvPr>
          <p:cNvCxnSpPr>
            <a:cxnSpLocks/>
          </p:cNvCxnSpPr>
          <p:nvPr/>
        </p:nvCxnSpPr>
        <p:spPr>
          <a:xfrm>
            <a:off x="6079331" y="4403856"/>
            <a:ext cx="2424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12BD81-AAC9-2F4A-9BA2-351AB987C198}"/>
              </a:ext>
            </a:extLst>
          </p:cNvPr>
          <p:cNvCxnSpPr>
            <a:cxnSpLocks/>
          </p:cNvCxnSpPr>
          <p:nvPr/>
        </p:nvCxnSpPr>
        <p:spPr>
          <a:xfrm>
            <a:off x="5784850" y="4308606"/>
            <a:ext cx="314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A3A5DB-E51D-106C-7588-B84263ECAED7}"/>
              </a:ext>
            </a:extLst>
          </p:cNvPr>
          <p:cNvCxnSpPr>
            <a:cxnSpLocks/>
          </p:cNvCxnSpPr>
          <p:nvPr/>
        </p:nvCxnSpPr>
        <p:spPr>
          <a:xfrm flipV="1">
            <a:off x="5257800" y="2095585"/>
            <a:ext cx="0" cy="4443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8796E8-40AE-2FDA-2A87-220DB63394BE}"/>
              </a:ext>
            </a:extLst>
          </p:cNvPr>
          <p:cNvCxnSpPr>
            <a:cxnSpLocks/>
          </p:cNvCxnSpPr>
          <p:nvPr/>
        </p:nvCxnSpPr>
        <p:spPr>
          <a:xfrm flipV="1">
            <a:off x="5111750" y="2095585"/>
            <a:ext cx="0" cy="4443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4A775D-363A-596F-14E9-F5733AAD32F9}"/>
              </a:ext>
            </a:extLst>
          </p:cNvPr>
          <p:cNvCxnSpPr>
            <a:cxnSpLocks/>
          </p:cNvCxnSpPr>
          <p:nvPr/>
        </p:nvCxnSpPr>
        <p:spPr>
          <a:xfrm flipV="1">
            <a:off x="9258300" y="2095585"/>
            <a:ext cx="0" cy="4443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8AAA02-16E6-86E2-89EE-C20F0F00525B}"/>
              </a:ext>
            </a:extLst>
          </p:cNvPr>
          <p:cNvCxnSpPr>
            <a:cxnSpLocks/>
          </p:cNvCxnSpPr>
          <p:nvPr/>
        </p:nvCxnSpPr>
        <p:spPr>
          <a:xfrm flipV="1">
            <a:off x="9112250" y="2095585"/>
            <a:ext cx="0" cy="4443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4">
                <a:extLst>
                  <a:ext uri="{FF2B5EF4-FFF2-40B4-BE49-F238E27FC236}">
                    <a16:creationId xmlns:a16="http://schemas.microsoft.com/office/drawing/2014/main" id="{3DB50CF7-23B2-B659-2299-F116859556AE}"/>
                  </a:ext>
                </a:extLst>
              </p:cNvPr>
              <p:cNvSpPr txBox="1"/>
              <p:nvPr/>
            </p:nvSpPr>
            <p:spPr>
              <a:xfrm>
                <a:off x="9307161" y="5901472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uadroTexto 4">
                <a:extLst>
                  <a:ext uri="{FF2B5EF4-FFF2-40B4-BE49-F238E27FC236}">
                    <a16:creationId xmlns:a16="http://schemas.microsoft.com/office/drawing/2014/main" id="{3DB50CF7-23B2-B659-2299-F11685955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161" y="5901472"/>
                <a:ext cx="480901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7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8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/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Photon noise &amp;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/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2F17DB-686D-B86A-FC78-BA6650062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417" y="5717024"/>
            <a:ext cx="1004451" cy="1004451"/>
          </a:xfrm>
          <a:prstGeom prst="rect">
            <a:avLst/>
          </a:prstGeom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48C5DBA9-A4FD-E2A6-A4FB-C200E8E5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593" y="5164551"/>
            <a:ext cx="25380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Diffraction limited </a:t>
            </a:r>
          </a:p>
          <a:p>
            <a:pPr algn="ctr" eaLnBrk="1" hangingPunct="1"/>
            <a:r>
              <a:rPr lang="en-US" altLang="en-US" sz="1100" dirty="0"/>
              <a:t>3 mas spot </a:t>
            </a:r>
          </a:p>
          <a:p>
            <a:pPr algn="ctr" eaLnBrk="1" hangingPunct="1"/>
            <a:r>
              <a:rPr lang="en-US" altLang="en-US" sz="1100" dirty="0"/>
              <a:t>(zoom x300)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/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photons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Photon noise contribution to EB</a:t>
                </a:r>
              </a:p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   : Sensitivity to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B977AF1-5F87-6C36-A08F-43B158ED1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55" y="1690688"/>
            <a:ext cx="6448005" cy="3271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93B96D9-2D42-7EB3-4454-D8C3598A7C7D}"/>
              </a:ext>
            </a:extLst>
          </p:cNvPr>
          <p:cNvCxnSpPr>
            <a:cxnSpLocks/>
          </p:cNvCxnSpPr>
          <p:nvPr/>
        </p:nvCxnSpPr>
        <p:spPr>
          <a:xfrm rot="10800000">
            <a:off x="2566985" y="2898710"/>
            <a:ext cx="3149570" cy="427492"/>
          </a:xfrm>
          <a:prstGeom prst="bentConnector3">
            <a:avLst>
              <a:gd name="adj1" fmla="val 10016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6964E6D7-9EB0-4FCC-84B9-F3832448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988C26A-5C79-4B5C-8A22-6D6573F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37C-DD90-42CE-8102-3A2292A15597}" type="slidenum">
              <a:rPr lang="en-US" smtClean="0"/>
              <a:t>9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8E3E7E-A7C7-4112-903B-34CA6795E431}"/>
              </a:ext>
            </a:extLst>
          </p:cNvPr>
          <p:cNvSpPr txBox="1"/>
          <p:nvPr/>
        </p:nvSpPr>
        <p:spPr>
          <a:xfrm>
            <a:off x="0" y="0"/>
            <a:ext cx="614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/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uadroTexto 4">
                <a:extLst>
                  <a:ext uri="{FF2B5EF4-FFF2-40B4-BE49-F238E27FC236}">
                    <a16:creationId xmlns:a16="http://schemas.microsoft.com/office/drawing/2014/main" id="{C0961723-61B1-4419-8337-0D9A5BEB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2" y="1690688"/>
                <a:ext cx="3232616" cy="1262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ítulo 1">
            <a:extLst>
              <a:ext uri="{FF2B5EF4-FFF2-40B4-BE49-F238E27FC236}">
                <a16:creationId xmlns:a16="http://schemas.microsoft.com/office/drawing/2014/main" id="{FA44EE28-4710-4835-918E-114A226C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Photon noise &amp;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/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568BDD-50E9-4475-0B69-FD50FF9F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7950"/>
                <a:ext cx="3553730" cy="659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2F17DB-686D-B86A-FC78-BA6650062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417" y="5717024"/>
            <a:ext cx="1004451" cy="1004451"/>
          </a:xfrm>
          <a:prstGeom prst="rect">
            <a:avLst/>
          </a:prstGeom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48C5DBA9-A4FD-E2A6-A4FB-C200E8E5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593" y="5164551"/>
            <a:ext cx="25380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Diffraction limited </a:t>
            </a:r>
          </a:p>
          <a:p>
            <a:pPr algn="ctr" eaLnBrk="1" hangingPunct="1"/>
            <a:r>
              <a:rPr lang="en-US" altLang="en-US" sz="1100" dirty="0"/>
              <a:t>3 mas spot </a:t>
            </a:r>
          </a:p>
          <a:p>
            <a:pPr algn="ctr" eaLnBrk="1" hangingPunct="1"/>
            <a:r>
              <a:rPr lang="en-US" altLang="en-US" sz="1100" dirty="0"/>
              <a:t>(zoom x300)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/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photons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Photon noise contribution to EB</a:t>
                </a:r>
              </a:p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    : Sensitivity to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3C47A-5B6F-5EC3-97C1-A64D99E23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" y="5720693"/>
                <a:ext cx="5036820" cy="1069075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C797C1C-3793-C70B-380A-FA15407AA5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925" t="23638" r="23475" b="29592"/>
          <a:stretch/>
        </p:blipFill>
        <p:spPr>
          <a:xfrm>
            <a:off x="9315825" y="5717024"/>
            <a:ext cx="997018" cy="1012410"/>
          </a:xfrm>
          <a:prstGeom prst="rect">
            <a:avLst/>
          </a:prstGeom>
        </p:spPr>
      </p:pic>
      <p:sp>
        <p:nvSpPr>
          <p:cNvPr id="4" name="TextBox 56">
            <a:extLst>
              <a:ext uri="{FF2B5EF4-FFF2-40B4-BE49-F238E27FC236}">
                <a16:creationId xmlns:a16="http://schemas.microsoft.com/office/drawing/2014/main" id="{E16086DF-ED60-C8D7-E168-099605C5D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285" y="5251071"/>
            <a:ext cx="25380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100" dirty="0"/>
              <a:t>Laser launch telescope limited</a:t>
            </a:r>
          </a:p>
          <a:p>
            <a:pPr algn="ctr" eaLnBrk="1" hangingPunct="1"/>
            <a:r>
              <a:rPr lang="en-US" altLang="en-US" sz="1100" dirty="0"/>
              <a:t>1” spot</a:t>
            </a:r>
          </a:p>
        </p:txBody>
      </p:sp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0E9718D1-CFD3-B683-E38A-8722B6B7D0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54" y="1690688"/>
            <a:ext cx="6611561" cy="3271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98F6DDE-D84B-7727-1D43-46056361EBAA}"/>
              </a:ext>
            </a:extLst>
          </p:cNvPr>
          <p:cNvCxnSpPr>
            <a:cxnSpLocks/>
          </p:cNvCxnSpPr>
          <p:nvPr/>
        </p:nvCxnSpPr>
        <p:spPr>
          <a:xfrm rot="10800000">
            <a:off x="2566985" y="2898710"/>
            <a:ext cx="3149570" cy="427492"/>
          </a:xfrm>
          <a:prstGeom prst="bentConnector3">
            <a:avLst>
              <a:gd name="adj1" fmla="val 10016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49DB5E-78A6-C0E1-A0EB-ACF22BC07523}"/>
              </a:ext>
            </a:extLst>
          </p:cNvPr>
          <p:cNvCxnSpPr>
            <a:cxnSpLocks/>
          </p:cNvCxnSpPr>
          <p:nvPr/>
        </p:nvCxnSpPr>
        <p:spPr>
          <a:xfrm>
            <a:off x="8071868" y="2164702"/>
            <a:ext cx="0" cy="1088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B7C210-AD1A-7284-2B24-F1E8705E7951}"/>
              </a:ext>
            </a:extLst>
          </p:cNvPr>
          <p:cNvSpPr txBox="1"/>
          <p:nvPr/>
        </p:nvSpPr>
        <p:spPr>
          <a:xfrm>
            <a:off x="7144184" y="2408133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20x drop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B7D46-041E-FAAD-7ADC-46C0C76CC9C1}"/>
              </a:ext>
            </a:extLst>
          </p:cNvPr>
          <p:cNvSpPr txBox="1"/>
          <p:nvPr/>
        </p:nvSpPr>
        <p:spPr>
          <a:xfrm>
            <a:off x="7055506" y="264271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6.5 mag</a:t>
            </a:r>
          </a:p>
        </p:txBody>
      </p:sp>
    </p:spTree>
    <p:extLst>
      <p:ext uri="{BB962C8B-B14F-4D97-AF65-F5344CB8AC3E}">
        <p14:creationId xmlns:p14="http://schemas.microsoft.com/office/powerpoint/2010/main" val="34129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511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 Math</vt:lpstr>
      <vt:lpstr>Helvetica</vt:lpstr>
      <vt:lpstr>Office Theme</vt:lpstr>
      <vt:lpstr>Fourier filter LGS wavefront sensing for ELT sized telescopes: comparison of Pyramid and Ingot</vt:lpstr>
      <vt:lpstr>Pyramid + LGS</vt:lpstr>
      <vt:lpstr>LGS modeling</vt:lpstr>
      <vt:lpstr>LGS modeling</vt:lpstr>
      <vt:lpstr>PowerPoint Presentation</vt:lpstr>
      <vt:lpstr>Tested FFWFS for 40 m telescope</vt:lpstr>
      <vt:lpstr>Photon noise sensitivity computation</vt:lpstr>
      <vt:lpstr>Photon noise &amp; Sensitivity</vt:lpstr>
      <vt:lpstr>Photon noise &amp; Sensitivity</vt:lpstr>
      <vt:lpstr>Photon noise &amp; Sensitivity</vt:lpstr>
      <vt:lpstr>Photon noise &amp; Sensitivity</vt:lpstr>
      <vt:lpstr>Photon noise Sensitivity</vt:lpstr>
      <vt:lpstr>Closed loop verification on 8 m telescope</vt:lpstr>
      <vt:lpstr>Closed loop verification on 8 m telescope</vt:lpstr>
      <vt:lpstr>Conclusion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filter LGS wavefront sensing for ELT size telescopes</dc:title>
  <dc:creator>FRANCISCO ANTONIO OYARZÚN LIRA</dc:creator>
  <cp:lastModifiedBy>FRANCISCO</cp:lastModifiedBy>
  <cp:revision>30</cp:revision>
  <dcterms:created xsi:type="dcterms:W3CDTF">2022-09-27T21:09:31Z</dcterms:created>
  <dcterms:modified xsi:type="dcterms:W3CDTF">2022-10-04T23:24:07Z</dcterms:modified>
</cp:coreProperties>
</file>