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_rels/presentation.xml.rels" ContentType="application/vnd.openxmlformats-package.relationships+xml"/>
  <Override PartName="/ppt/media/image52.png" ContentType="image/png"/>
  <Override PartName="/ppt/media/image51.png" ContentType="image/png"/>
  <Override PartName="/ppt/media/image50.png" ContentType="image/png"/>
  <Override PartName="/ppt/media/image44.png" ContentType="image/png"/>
  <Override PartName="/ppt/media/image43.png" ContentType="image/png"/>
  <Override PartName="/ppt/media/image42.png" ContentType="image/png"/>
  <Override PartName="/ppt/media/image41.png" ContentType="image/png"/>
  <Override PartName="/ppt/media/image40.png" ContentType="image/png"/>
  <Override PartName="/ppt/media/image38.png" ContentType="image/png"/>
  <Override PartName="/ppt/media/image39.png" ContentType="image/png"/>
  <Override PartName="/ppt/media/image14.png" ContentType="image/png"/>
  <Override PartName="/ppt/media/image37.png" ContentType="image/png"/>
  <Override PartName="/ppt/media/image12.png" ContentType="image/png"/>
  <Override PartName="/ppt/media/image16.png" ContentType="image/png"/>
  <Override PartName="/ppt/media/image15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45.png" ContentType="image/png"/>
  <Override PartName="/ppt/media/image20.png" ContentType="image/png"/>
  <Override PartName="/ppt/media/image46.png" ContentType="image/png"/>
  <Override PartName="/ppt/media/image21.png" ContentType="image/png"/>
  <Override PartName="/ppt/media/image47.png" ContentType="image/png"/>
  <Override PartName="/ppt/media/image22.png" ContentType="image/png"/>
  <Override PartName="/ppt/media/image48.png" ContentType="image/png"/>
  <Override PartName="/ppt/media/image23.png" ContentType="image/png"/>
  <Override PartName="/ppt/media/image49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8.png" ContentType="image/png"/>
  <Override PartName="/ppt/media/image30.png" ContentType="image/png"/>
  <Override PartName="/ppt/media/image31.png" ContentType="image/png"/>
  <Override PartName="/ppt/media/image9.png" ContentType="image/png"/>
  <Override PartName="/ppt/media/image8.png" ContentType="image/png"/>
  <Override PartName="/ppt/media/image7.png" ContentType="image/png"/>
  <Override PartName="/ppt/media/image2.png" ContentType="image/png"/>
  <Override PartName="/ppt/media/image1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13.gif" ContentType="image/gif"/>
  <Override PartName="/ppt/media/image32.png" ContentType="image/png"/>
  <Override PartName="/ppt/media/image27.wmf" ContentType="image/x-wmf"/>
  <Override PartName="/ppt/media/hdphoto1.wdp" ContentType="image/vnd.ms-photo"/>
  <Override PartName="/ppt/media/image33.png" ContentType="image/png"/>
  <Override PartName="/ppt/media/hdphoto2.wdp" ContentType="image/vnd.ms-photo"/>
  <Override PartName="/ppt/media/image34.png" ContentType="image/png"/>
  <Override PartName="/ppt/media/image29.wmf" ContentType="image/x-wmf"/>
  <Override PartName="/ppt/media/hdphoto3.wdp" ContentType="image/vnd.ms-photo"/>
  <Override PartName="/ppt/media/image35.png" ContentType="image/png"/>
  <Override PartName="/ppt/media/image10.png" ContentType="image/png"/>
  <Override PartName="/ppt/media/hdphoto4.wdp" ContentType="image/vnd.ms-photo"/>
  <Override PartName="/ppt/media/image36.png" ContentType="image/png"/>
  <Override PartName="/ppt/media/image11.png" ContentType="image/png"/>
  <Override PartName="/ppt/media/hdphoto5.wdp" ContentType="image/vnd.ms-photo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2.xml" ContentType="application/vnd.openxmlformats-officedocument.theme+xml"/>
  <Override PartName="/ppt/theme/theme1.xml" ContentType="application/vnd.openxmlformats-officedocument.theme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s/_rels/slide22.xml.rels" ContentType="application/vnd.openxmlformats-package.relationships+xml"/>
  <Override PartName="/ppt/slides/_rels/slide21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10080625" cy="56705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280" cy="43902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280" cy="43902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r>
              <a:rPr b="0" lang="en-GB" sz="1800" spc="-1" strike="noStrike">
                <a:latin typeface="Arial"/>
              </a:rPr>
              <a:t>Click to </a:t>
            </a:r>
            <a:r>
              <a:rPr b="0" lang="en-GB" sz="1800" spc="-1" strike="noStrike">
                <a:latin typeface="Arial"/>
              </a:rPr>
              <a:t>edit the </a:t>
            </a:r>
            <a:r>
              <a:rPr b="0" lang="en-GB" sz="1800" spc="-1" strike="noStrike">
                <a:latin typeface="Arial"/>
              </a:rPr>
              <a:t>title text </a:t>
            </a:r>
            <a:r>
              <a:rPr b="0" lang="en-GB" sz="1800" spc="-1" strike="noStrike">
                <a:latin typeface="Arial"/>
              </a:rPr>
              <a:t>format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Click to edit the outline text format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Second Outline Level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Third Outline Level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Fourth Outline Level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Fifth Outline Level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Sixth Outline Level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Seventh Outline Level</a:t>
            </a:r>
            <a:endParaRPr b="0" lang="en-GB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r>
              <a:rPr b="0" lang="en-GB" sz="1800" spc="-1" strike="noStrike">
                <a:latin typeface="Arial"/>
              </a:rPr>
              <a:t>Click to edit the title text format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Click to edit the outline text format</a:t>
            </a:r>
            <a:endParaRPr b="0" lang="en-GB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latin typeface="Arial"/>
              </a:rPr>
              <a:t>Second Outline Level</a:t>
            </a:r>
            <a:endParaRPr b="0" lang="en-GB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Third Outline Level</a:t>
            </a:r>
            <a:endParaRPr b="0" lang="en-GB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latin typeface="Arial"/>
              </a:rPr>
              <a:t>Fourth Outline Level</a:t>
            </a:r>
            <a:endParaRPr b="0" lang="en-GB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Fifth Outline Level</a:t>
            </a:r>
            <a:endParaRPr b="0" lang="en-GB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Sixth Outline Level</a:t>
            </a:r>
            <a:endParaRPr b="0" lang="en-GB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Seventh Outline Level</a:t>
            </a:r>
            <a:endParaRPr b="0" lang="en-GB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microsoft.com/office/2007/relationships/hdphoto" Target="../media/hdphoto4.wdp"/><Relationship Id="rId4" Type="http://schemas.openxmlformats.org/officeDocument/2006/relationships/image" Target="../media/image22.png"/><Relationship Id="rId5" Type="http://schemas.microsoft.com/office/2007/relationships/hdphoto" Target="../media/hdphoto5.wdp"/><Relationship Id="rId6" Type="http://schemas.openxmlformats.org/officeDocument/2006/relationships/image" Target="../media/image23.png"/><Relationship Id="rId7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7.wmf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9.wmf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gif"/><Relationship Id="rId4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microsoft.com/office/2007/relationships/hdphoto" Target="../media/hdphoto1.wdp"/><Relationship Id="rId4" Type="http://schemas.openxmlformats.org/officeDocument/2006/relationships/image" Target="../media/image18.png"/><Relationship Id="rId5" Type="http://schemas.microsoft.com/office/2007/relationships/hdphoto" Target="../media/hdphoto2.wdp"/><Relationship Id="rId6" Type="http://schemas.openxmlformats.org/officeDocument/2006/relationships/image" Target="../media/image19.png"/><Relationship Id="rId7" Type="http://schemas.microsoft.com/office/2007/relationships/hdphoto" Target="../media/hdphoto3.wdp"/><Relationship Id="rId8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" descr=""/>
          <p:cNvPicPr/>
          <p:nvPr/>
        </p:nvPicPr>
        <p:blipFill>
          <a:blip r:embed="rId1"/>
          <a:srcRect l="33469" t="26404" r="0" b="20785"/>
          <a:stretch/>
        </p:blipFill>
        <p:spPr>
          <a:xfrm>
            <a:off x="0" y="360"/>
            <a:ext cx="10079640" cy="5668920"/>
          </a:xfrm>
          <a:prstGeom prst="rect">
            <a:avLst/>
          </a:prstGeom>
          <a:ln>
            <a:noFill/>
          </a:ln>
        </p:spPr>
      </p:pic>
      <p:sp>
        <p:nvSpPr>
          <p:cNvPr id="77" name="CustomShape 1"/>
          <p:cNvSpPr/>
          <p:nvPr/>
        </p:nvSpPr>
        <p:spPr>
          <a:xfrm>
            <a:off x="504000" y="962640"/>
            <a:ext cx="9071280" cy="2011680"/>
          </a:xfrm>
          <a:prstGeom prst="rect">
            <a:avLst/>
          </a:prstGeom>
          <a:solidFill>
            <a:srgbClr val="eeeeee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</a:pPr>
            <a:r>
              <a:rPr b="1" lang="en-GB" sz="4400" spc="-1" strike="noStrike">
                <a:latin typeface="Arial"/>
              </a:rPr>
              <a:t>First results from a bench demonstrator of a novel Wide Field of View Wavefront Sensor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78" name="CustomShape 2"/>
          <p:cNvSpPr/>
          <p:nvPr/>
        </p:nvSpPr>
        <p:spPr>
          <a:xfrm>
            <a:off x="504000" y="3720240"/>
            <a:ext cx="7055640" cy="1098000"/>
          </a:xfrm>
          <a:prstGeom prst="rect">
            <a:avLst/>
          </a:prstGeom>
          <a:solidFill>
            <a:srgbClr val="eeeeee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en-GB" sz="2400" spc="-1" strike="noStrike">
                <a:latin typeface="Arial"/>
              </a:rPr>
              <a:t>Lazar Staykov, Nazim Ali Bharmal, Timothy Morris, Lisa Bardou, Matthew Townson, David Bramall, Ariadna Calcines-Rosario</a:t>
            </a:r>
            <a:endParaRPr b="0" lang="en-GB" sz="2400" spc="-1" strike="noStrike">
              <a:latin typeface="Arial"/>
            </a:endParaRPr>
          </a:p>
        </p:txBody>
      </p:sp>
      <p:pic>
        <p:nvPicPr>
          <p:cNvPr id="79" name="" descr=""/>
          <p:cNvPicPr/>
          <p:nvPr/>
        </p:nvPicPr>
        <p:blipFill>
          <a:blip r:embed="rId2"/>
          <a:stretch/>
        </p:blipFill>
        <p:spPr>
          <a:xfrm>
            <a:off x="7639560" y="3672000"/>
            <a:ext cx="2025000" cy="1194120"/>
          </a:xfrm>
          <a:prstGeom prst="rect">
            <a:avLst/>
          </a:prstGeom>
          <a:ln>
            <a:noFill/>
          </a:ln>
        </p:spPr>
      </p:pic>
      <p:pic>
        <p:nvPicPr>
          <p:cNvPr id="80" name="" descr=""/>
          <p:cNvPicPr/>
          <p:nvPr/>
        </p:nvPicPr>
        <p:blipFill>
          <a:blip r:embed="rId3"/>
          <a:stretch/>
        </p:blipFill>
        <p:spPr>
          <a:xfrm>
            <a:off x="7791840" y="4477680"/>
            <a:ext cx="2177640" cy="1342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" descr=""/>
          <p:cNvPicPr/>
          <p:nvPr/>
        </p:nvPicPr>
        <p:blipFill>
          <a:blip r:embed="rId1"/>
          <a:stretch/>
        </p:blipFill>
        <p:spPr>
          <a:xfrm>
            <a:off x="663840" y="-1814400"/>
            <a:ext cx="5096160" cy="3218040"/>
          </a:xfrm>
          <a:prstGeom prst="rect">
            <a:avLst/>
          </a:prstGeom>
          <a:ln>
            <a:noFill/>
          </a:ln>
        </p:spPr>
      </p:pic>
      <p:sp>
        <p:nvSpPr>
          <p:cNvPr id="124" name="CustomShape 1"/>
          <p:cNvSpPr/>
          <p:nvPr/>
        </p:nvSpPr>
        <p:spPr>
          <a:xfrm>
            <a:off x="6142680" y="848520"/>
            <a:ext cx="39171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2000" spc="-1" strike="noStrike">
                <a:latin typeface="Arial"/>
              </a:rPr>
              <a:t>Pattern transportation</a:t>
            </a:r>
            <a:endParaRPr b="0" lang="en-GB" sz="2000" spc="-1" strike="noStrike">
              <a:latin typeface="Arial"/>
            </a:endParaRPr>
          </a:p>
        </p:txBody>
      </p:sp>
      <p:pic>
        <p:nvPicPr>
          <p:cNvPr id="125" name="Picture 4" descr="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48959" t="72470" r="30399" b="17556"/>
          <a:stretch/>
        </p:blipFill>
        <p:spPr>
          <a:xfrm>
            <a:off x="353160" y="2121480"/>
            <a:ext cx="2962440" cy="2927160"/>
          </a:xfrm>
          <a:prstGeom prst="rect">
            <a:avLst/>
          </a:prstGeom>
          <a:ln>
            <a:noFill/>
          </a:ln>
        </p:spPr>
      </p:pic>
      <p:pic>
        <p:nvPicPr>
          <p:cNvPr id="126" name="Picture 5" descr="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51693" t="75610" r="27640" b="14403"/>
          <a:stretch/>
        </p:blipFill>
        <p:spPr>
          <a:xfrm>
            <a:off x="6541200" y="2150640"/>
            <a:ext cx="2962440" cy="2927160"/>
          </a:xfrm>
          <a:prstGeom prst="rect">
            <a:avLst/>
          </a:prstGeom>
          <a:ln>
            <a:noFill/>
          </a:ln>
        </p:spPr>
      </p:pic>
      <p:pic>
        <p:nvPicPr>
          <p:cNvPr id="127" name="Picture 6" descr="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51643" t="72335" r="27715" b="17679"/>
          <a:stretch/>
        </p:blipFill>
        <p:spPr>
          <a:xfrm>
            <a:off x="3427560" y="2150640"/>
            <a:ext cx="2962440" cy="2927160"/>
          </a:xfrm>
          <a:prstGeom prst="rect">
            <a:avLst/>
          </a:prstGeom>
          <a:ln>
            <a:noFill/>
          </a:ln>
        </p:spPr>
      </p:pic>
      <p:sp>
        <p:nvSpPr>
          <p:cNvPr id="128" name="CustomShape 2"/>
          <p:cNvSpPr/>
          <p:nvPr/>
        </p:nvSpPr>
        <p:spPr>
          <a:xfrm>
            <a:off x="873000" y="5046840"/>
            <a:ext cx="1772280" cy="51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150 modes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129" name="CustomShape 3"/>
          <p:cNvSpPr/>
          <p:nvPr/>
        </p:nvSpPr>
        <p:spPr>
          <a:xfrm>
            <a:off x="4036680" y="5046840"/>
            <a:ext cx="1772280" cy="51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550 modes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130" name="CustomShape 4"/>
          <p:cNvSpPr/>
          <p:nvPr/>
        </p:nvSpPr>
        <p:spPr>
          <a:xfrm>
            <a:off x="7029720" y="5046120"/>
            <a:ext cx="1951920" cy="51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1550 modes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131" name="CustomShape 5"/>
          <p:cNvSpPr/>
          <p:nvPr/>
        </p:nvSpPr>
        <p:spPr>
          <a:xfrm>
            <a:off x="9650160" y="2175840"/>
            <a:ext cx="360" cy="2937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a7ebb"/>
            </a:solidFill>
            <a:round/>
            <a:headEnd len="med" type="triangle" w="med"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2" name="CustomShape 6"/>
          <p:cNvSpPr/>
          <p:nvPr/>
        </p:nvSpPr>
        <p:spPr>
          <a:xfrm rot="5400000">
            <a:off x="8818560" y="3499920"/>
            <a:ext cx="2222280" cy="51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28 arcseconds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133" name="CustomShape 7"/>
          <p:cNvSpPr/>
          <p:nvPr/>
        </p:nvSpPr>
        <p:spPr>
          <a:xfrm>
            <a:off x="4869000" y="3369960"/>
            <a:ext cx="524880" cy="524520"/>
          </a:xfrm>
          <a:prstGeom prst="rect">
            <a:avLst/>
          </a:prstGeom>
          <a:noFill/>
          <a:ln w="57240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4" name="CustomShape 8"/>
          <p:cNvSpPr/>
          <p:nvPr/>
        </p:nvSpPr>
        <p:spPr>
          <a:xfrm>
            <a:off x="4907520" y="2978280"/>
            <a:ext cx="513360" cy="51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2800" spc="-1" strike="noStrike">
                <a:solidFill>
                  <a:srgbClr val="ffc000"/>
                </a:solidFill>
                <a:latin typeface="Calibri"/>
                <a:ea typeface="DejaVu Sans"/>
              </a:rPr>
              <a:t>5”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135" name="CustomShape 9"/>
          <p:cNvSpPr/>
          <p:nvPr/>
        </p:nvSpPr>
        <p:spPr>
          <a:xfrm>
            <a:off x="2952000" y="1584000"/>
            <a:ext cx="3981240" cy="51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2800" spc="-1" strike="noStrike">
                <a:solidFill>
                  <a:srgbClr val="000000"/>
                </a:solidFill>
                <a:latin typeface="Calibri Light"/>
              </a:rPr>
              <a:t>Sub-aperture images</a:t>
            </a:r>
            <a:endParaRPr b="0" lang="en-GB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" descr=""/>
          <p:cNvPicPr/>
          <p:nvPr/>
        </p:nvPicPr>
        <p:blipFill>
          <a:blip r:embed="rId1"/>
          <a:stretch/>
        </p:blipFill>
        <p:spPr>
          <a:xfrm>
            <a:off x="663840" y="-1814400"/>
            <a:ext cx="5096160" cy="3218040"/>
          </a:xfrm>
          <a:prstGeom prst="rect">
            <a:avLst/>
          </a:prstGeom>
          <a:ln>
            <a:noFill/>
          </a:ln>
        </p:spPr>
      </p:pic>
      <p:sp>
        <p:nvSpPr>
          <p:cNvPr id="137" name="CustomShape 1"/>
          <p:cNvSpPr/>
          <p:nvPr/>
        </p:nvSpPr>
        <p:spPr>
          <a:xfrm>
            <a:off x="6142680" y="848520"/>
            <a:ext cx="3917160" cy="69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2000" spc="-1" strike="noStrike">
                <a:latin typeface="Arial"/>
              </a:rPr>
              <a:t>Pattern transportation</a:t>
            </a:r>
            <a:endParaRPr b="0" lang="en-GB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2000" spc="-1" strike="noStrike">
                <a:latin typeface="Arial"/>
              </a:rPr>
              <a:t>subaperture flux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138" name="CustomShape 2"/>
          <p:cNvSpPr/>
          <p:nvPr/>
        </p:nvSpPr>
        <p:spPr>
          <a:xfrm>
            <a:off x="291600" y="1588320"/>
            <a:ext cx="7485840" cy="2418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81000"/>
          </a:bodyPr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</a:rPr>
              <a:t>100 independent turbulence realisations</a:t>
            </a:r>
            <a:endParaRPr b="0" lang="en-GB" sz="2800" spc="-1" strike="noStrike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</a:rPr>
              <a:t>Investigate flux and contrast within every 5” subaperture</a:t>
            </a:r>
            <a:endParaRPr b="0" lang="en-GB" sz="2800" spc="-1" strike="noStrike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</a:rPr>
              <a:t>Predicted photon return from 265W pulsed 532nm laser</a:t>
            </a:r>
            <a:endParaRPr b="0" lang="en-GB" sz="2800" spc="-1" strike="noStrike">
              <a:latin typeface="Arial"/>
            </a:endParaRPr>
          </a:p>
          <a:p>
            <a:pPr lvl="1" marL="685800" indent="-22788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</a:rPr>
              <a:t>50cm subapertures, 800 Hz frame rate</a:t>
            </a:r>
            <a:endParaRPr b="0" lang="en-GB" sz="2400" spc="-1" strike="noStrike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</a:rPr>
              <a:t>Values are photons/subaperture/frame</a:t>
            </a:r>
            <a:endParaRPr b="0" lang="en-GB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GB" sz="2800" spc="-1" strike="noStrike">
              <a:latin typeface="Arial"/>
            </a:endParaRPr>
          </a:p>
        </p:txBody>
      </p:sp>
      <p:graphicFrame>
        <p:nvGraphicFramePr>
          <p:cNvPr id="139" name="Table 3"/>
          <p:cNvGraphicFramePr/>
          <p:nvPr/>
        </p:nvGraphicFramePr>
        <p:xfrm>
          <a:off x="1288800" y="4017600"/>
          <a:ext cx="6833880" cy="1425240"/>
        </p:xfrm>
        <a:graphic>
          <a:graphicData uri="http://schemas.openxmlformats.org/drawingml/2006/table">
            <a:tbl>
              <a:tblPr/>
              <a:tblGrid>
                <a:gridCol w="1366920"/>
                <a:gridCol w="1366920"/>
                <a:gridCol w="1366920"/>
                <a:gridCol w="1366920"/>
                <a:gridCol w="1366560"/>
              </a:tblGrid>
              <a:tr h="366120"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150 modes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550 modes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1550 modes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</a:tr>
              <a:tr h="91476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Flux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Mean</a:t>
                      </a:r>
                      <a:endParaRPr b="0" lang="en-GB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Max</a:t>
                      </a:r>
                      <a:endParaRPr b="0" lang="en-GB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Std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648</a:t>
                      </a:r>
                      <a:endParaRPr b="0" lang="en-GB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3050</a:t>
                      </a:r>
                      <a:endParaRPr b="0" lang="en-GB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422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617</a:t>
                      </a:r>
                      <a:endParaRPr b="0" lang="en-GB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2121</a:t>
                      </a:r>
                      <a:endParaRPr b="0" lang="en-GB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267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593</a:t>
                      </a:r>
                      <a:endParaRPr b="0" lang="en-GB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1488</a:t>
                      </a:r>
                      <a:endParaRPr b="0" lang="en-GB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198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36612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Contrast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Min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0.981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0.984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0.993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</a:tbl>
          </a:graphicData>
        </a:graphic>
      </p:graphicFrame>
      <p:pic>
        <p:nvPicPr>
          <p:cNvPr id="140" name="Picture 6" descr=""/>
          <p:cNvPicPr/>
          <p:nvPr/>
        </p:nvPicPr>
        <p:blipFill>
          <a:blip r:embed="rId2"/>
          <a:srcRect l="37187" t="22670" r="38440" b="47679"/>
          <a:stretch/>
        </p:blipFill>
        <p:spPr>
          <a:xfrm>
            <a:off x="7778160" y="1812960"/>
            <a:ext cx="2085480" cy="1635480"/>
          </a:xfrm>
          <a:prstGeom prst="rect">
            <a:avLst/>
          </a:prstGeom>
          <a:ln>
            <a:noFill/>
          </a:ln>
        </p:spPr>
      </p:pic>
      <p:sp>
        <p:nvSpPr>
          <p:cNvPr id="141" name="CustomShape 4"/>
          <p:cNvSpPr/>
          <p:nvPr/>
        </p:nvSpPr>
        <p:spPr>
          <a:xfrm flipH="1" flipV="1">
            <a:off x="7271640" y="2856960"/>
            <a:ext cx="522720" cy="94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c0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" descr=""/>
          <p:cNvPicPr/>
          <p:nvPr/>
        </p:nvPicPr>
        <p:blipFill>
          <a:blip r:embed="rId1"/>
          <a:stretch/>
        </p:blipFill>
        <p:spPr>
          <a:xfrm>
            <a:off x="663840" y="-1814400"/>
            <a:ext cx="5096160" cy="3218040"/>
          </a:xfrm>
          <a:prstGeom prst="rect">
            <a:avLst/>
          </a:prstGeom>
          <a:ln>
            <a:noFill/>
          </a:ln>
        </p:spPr>
      </p:pic>
      <p:sp>
        <p:nvSpPr>
          <p:cNvPr id="143" name="CustomShape 1"/>
          <p:cNvSpPr/>
          <p:nvPr/>
        </p:nvSpPr>
        <p:spPr>
          <a:xfrm>
            <a:off x="6142680" y="848520"/>
            <a:ext cx="3917160" cy="69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2000" spc="-1" strike="noStrike">
                <a:latin typeface="Arial"/>
              </a:rPr>
              <a:t>Pattern transportation</a:t>
            </a:r>
            <a:endParaRPr b="0" lang="en-GB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2000" spc="-1" strike="noStrike">
                <a:latin typeface="Arial"/>
              </a:rPr>
              <a:t>Laser feasibility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144" name="CustomShape 2"/>
          <p:cNvSpPr/>
          <p:nvPr/>
        </p:nvSpPr>
        <p:spPr>
          <a:xfrm>
            <a:off x="216000" y="1656000"/>
            <a:ext cx="9863640" cy="401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</a:rPr>
              <a:t>Photon return and contrast pattern appears suitable for correlation based wavefront sensing</a:t>
            </a:r>
            <a:endParaRPr b="0" lang="en-GB" sz="2800" spc="-1" strike="noStrike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</a:rPr>
              <a:t>Fibre modes (i.e. fibre core diameter) gives some flexibility to tune flux vs number/distribution of guide regions</a:t>
            </a:r>
            <a:endParaRPr b="0" lang="en-GB" sz="2800" spc="-1" strike="noStrike">
              <a:latin typeface="Arial"/>
            </a:endParaRPr>
          </a:p>
          <a:p>
            <a:pPr lvl="1" marL="685800" indent="-22788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</a:rPr>
              <a:t>Modal structure broadly preserved on propagation</a:t>
            </a:r>
            <a:endParaRPr b="0" lang="en-GB" sz="2400" spc="-1" strike="noStrike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</a:rPr>
              <a:t>High-power pulsed multimode fibre lasers are commercially available</a:t>
            </a:r>
            <a:endParaRPr b="0" lang="en-GB" sz="2800" spc="-1" strike="noStrike">
              <a:latin typeface="Arial"/>
            </a:endParaRPr>
          </a:p>
          <a:p>
            <a:pPr lvl="1" marL="685800" indent="-22788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</a:rPr>
              <a:t>Not completed a full market survey however</a:t>
            </a:r>
            <a:endParaRPr b="0" lang="en-GB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" descr=""/>
          <p:cNvPicPr/>
          <p:nvPr/>
        </p:nvPicPr>
        <p:blipFill>
          <a:blip r:embed="rId1"/>
          <a:stretch/>
        </p:blipFill>
        <p:spPr>
          <a:xfrm>
            <a:off x="-144000" y="1239840"/>
            <a:ext cx="9647640" cy="4447800"/>
          </a:xfrm>
          <a:prstGeom prst="rect">
            <a:avLst/>
          </a:prstGeom>
          <a:ln>
            <a:noFill/>
          </a:ln>
        </p:spPr>
      </p:pic>
      <p:sp>
        <p:nvSpPr>
          <p:cNvPr id="146" name="CustomShape 1"/>
          <p:cNvSpPr/>
          <p:nvPr/>
        </p:nvSpPr>
        <p:spPr>
          <a:xfrm>
            <a:off x="1340640" y="2783520"/>
            <a:ext cx="315000" cy="312120"/>
          </a:xfrm>
          <a:prstGeom prst="roundRect">
            <a:avLst>
              <a:gd name="adj" fmla="val 16667"/>
            </a:avLst>
          </a:prstGeom>
          <a:noFill/>
          <a:ln w="54000">
            <a:solidFill>
              <a:srgbClr val="7030a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7" name="CustomShape 2"/>
          <p:cNvSpPr/>
          <p:nvPr/>
        </p:nvSpPr>
        <p:spPr>
          <a:xfrm>
            <a:off x="4104000" y="3958560"/>
            <a:ext cx="1305000" cy="505080"/>
          </a:xfrm>
          <a:prstGeom prst="roundRect">
            <a:avLst>
              <a:gd name="adj" fmla="val 16667"/>
            </a:avLst>
          </a:prstGeom>
          <a:noFill/>
          <a:ln w="54000">
            <a:solidFill>
              <a:srgbClr val="7030a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8" name="CustomShape 3"/>
          <p:cNvSpPr/>
          <p:nvPr/>
        </p:nvSpPr>
        <p:spPr>
          <a:xfrm>
            <a:off x="7632000" y="2150280"/>
            <a:ext cx="315000" cy="310680"/>
          </a:xfrm>
          <a:prstGeom prst="roundRect">
            <a:avLst>
              <a:gd name="adj" fmla="val 16667"/>
            </a:avLst>
          </a:prstGeom>
          <a:noFill/>
          <a:ln w="54000">
            <a:solidFill>
              <a:srgbClr val="7030a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9" name="CustomShape 4"/>
          <p:cNvSpPr/>
          <p:nvPr/>
        </p:nvSpPr>
        <p:spPr>
          <a:xfrm>
            <a:off x="765360" y="4032000"/>
            <a:ext cx="935640" cy="418680"/>
          </a:xfrm>
          <a:prstGeom prst="roundRect">
            <a:avLst>
              <a:gd name="adj" fmla="val 16667"/>
            </a:avLst>
          </a:prstGeom>
          <a:noFill/>
          <a:ln w="54000">
            <a:solidFill>
              <a:srgbClr val="7030a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0" name="CustomShape 5"/>
          <p:cNvSpPr/>
          <p:nvPr/>
        </p:nvSpPr>
        <p:spPr>
          <a:xfrm>
            <a:off x="7168680" y="3475440"/>
            <a:ext cx="315000" cy="310680"/>
          </a:xfrm>
          <a:prstGeom prst="roundRect">
            <a:avLst>
              <a:gd name="adj" fmla="val 16667"/>
            </a:avLst>
          </a:prstGeom>
          <a:noFill/>
          <a:ln w="54000">
            <a:solidFill>
              <a:srgbClr val="7030a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1" name="CustomShape 6"/>
          <p:cNvSpPr/>
          <p:nvPr/>
        </p:nvSpPr>
        <p:spPr>
          <a:xfrm>
            <a:off x="504000" y="1919520"/>
            <a:ext cx="1297440" cy="638280"/>
          </a:xfrm>
          <a:prstGeom prst="rect">
            <a:avLst/>
          </a:prstGeom>
          <a:solidFill>
            <a:srgbClr val="dddddd">
              <a:alpha val="67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latin typeface="Arial"/>
              </a:rPr>
              <a:t>DM</a:t>
            </a:r>
            <a:br/>
            <a:r>
              <a:rPr b="0" lang="en-GB" sz="1800" spc="-1" strike="noStrike">
                <a:latin typeface="Arial"/>
              </a:rPr>
              <a:t>(flat mirror)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52" name="CustomShape 7"/>
          <p:cNvSpPr/>
          <p:nvPr/>
        </p:nvSpPr>
        <p:spPr>
          <a:xfrm>
            <a:off x="576000" y="4549680"/>
            <a:ext cx="1485000" cy="363960"/>
          </a:xfrm>
          <a:prstGeom prst="rect">
            <a:avLst/>
          </a:prstGeom>
          <a:solidFill>
            <a:srgbClr val="dddddd">
              <a:alpha val="8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latin typeface="Arial"/>
              </a:rPr>
              <a:t>Laser launch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53" name="CustomShape 8"/>
          <p:cNvSpPr/>
          <p:nvPr/>
        </p:nvSpPr>
        <p:spPr>
          <a:xfrm>
            <a:off x="7621560" y="1728000"/>
            <a:ext cx="802080" cy="363960"/>
          </a:xfrm>
          <a:prstGeom prst="rect">
            <a:avLst/>
          </a:prstGeom>
          <a:solidFill>
            <a:srgbClr val="dddddd">
              <a:alpha val="67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latin typeface="Arial"/>
              </a:rPr>
              <a:t>OLED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54" name="CustomShape 9"/>
          <p:cNvSpPr/>
          <p:nvPr/>
        </p:nvSpPr>
        <p:spPr>
          <a:xfrm>
            <a:off x="7545600" y="3429720"/>
            <a:ext cx="1454040" cy="638280"/>
          </a:xfrm>
          <a:prstGeom prst="rect">
            <a:avLst/>
          </a:prstGeom>
          <a:solidFill>
            <a:srgbClr val="dddddd">
              <a:alpha val="67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latin typeface="Arial"/>
              </a:rPr>
              <a:t>Free space scattering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55" name="CustomShape 10"/>
          <p:cNvSpPr/>
          <p:nvPr/>
        </p:nvSpPr>
        <p:spPr>
          <a:xfrm>
            <a:off x="2994120" y="3094560"/>
            <a:ext cx="741960" cy="505080"/>
          </a:xfrm>
          <a:prstGeom prst="roundRect">
            <a:avLst>
              <a:gd name="adj" fmla="val 16667"/>
            </a:avLst>
          </a:prstGeom>
          <a:noFill/>
          <a:ln w="54000">
            <a:solidFill>
              <a:srgbClr val="7030a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6" name="CustomShape 11"/>
          <p:cNvSpPr/>
          <p:nvPr/>
        </p:nvSpPr>
        <p:spPr>
          <a:xfrm>
            <a:off x="2880000" y="2575440"/>
            <a:ext cx="1046160" cy="363960"/>
          </a:xfrm>
          <a:prstGeom prst="rect">
            <a:avLst/>
          </a:prstGeom>
          <a:solidFill>
            <a:srgbClr val="dddddd">
              <a:alpha val="67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1800" spc="-1" strike="noStrike">
                <a:latin typeface="Arial"/>
              </a:rPr>
              <a:t>WFWFS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57" name="CustomShape 12"/>
          <p:cNvSpPr/>
          <p:nvPr/>
        </p:nvSpPr>
        <p:spPr>
          <a:xfrm>
            <a:off x="3744000" y="4621680"/>
            <a:ext cx="2447640" cy="363960"/>
          </a:xfrm>
          <a:prstGeom prst="rect">
            <a:avLst/>
          </a:prstGeom>
          <a:solidFill>
            <a:srgbClr val="dddddd">
              <a:alpha val="78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latin typeface="Arial"/>
              </a:rPr>
              <a:t>Atmospheric simulator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58" name="" descr=""/>
          <p:cNvPicPr/>
          <p:nvPr/>
        </p:nvPicPr>
        <p:blipFill>
          <a:blip r:embed="rId2"/>
          <a:stretch/>
        </p:blipFill>
        <p:spPr>
          <a:xfrm>
            <a:off x="664200" y="-1814400"/>
            <a:ext cx="5096160" cy="3218040"/>
          </a:xfrm>
          <a:prstGeom prst="rect">
            <a:avLst/>
          </a:prstGeom>
          <a:ln>
            <a:noFill/>
          </a:ln>
        </p:spPr>
      </p:pic>
      <p:sp>
        <p:nvSpPr>
          <p:cNvPr id="159" name="CustomShape 13"/>
          <p:cNvSpPr/>
          <p:nvPr/>
        </p:nvSpPr>
        <p:spPr>
          <a:xfrm>
            <a:off x="6142680" y="848520"/>
            <a:ext cx="39171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2000" spc="-1" strike="noStrike">
                <a:latin typeface="Arial"/>
              </a:rPr>
              <a:t>Optical layout, designed</a:t>
            </a:r>
            <a:endParaRPr b="0" lang="en-GB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7" dur="indefinite" restart="never" nodeType="tmRoot">
          <p:childTnLst>
            <p:seq>
              <p:cTn id="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" descr=""/>
          <p:cNvPicPr/>
          <p:nvPr/>
        </p:nvPicPr>
        <p:blipFill>
          <a:blip r:embed="rId1"/>
          <a:stretch/>
        </p:blipFill>
        <p:spPr>
          <a:xfrm>
            <a:off x="-144000" y="1239840"/>
            <a:ext cx="9647640" cy="4447800"/>
          </a:xfrm>
          <a:prstGeom prst="rect">
            <a:avLst/>
          </a:prstGeom>
          <a:ln>
            <a:noFill/>
          </a:ln>
        </p:spPr>
      </p:pic>
      <p:sp>
        <p:nvSpPr>
          <p:cNvPr id="161" name="CustomShape 1"/>
          <p:cNvSpPr/>
          <p:nvPr/>
        </p:nvSpPr>
        <p:spPr>
          <a:xfrm>
            <a:off x="1340640" y="2783520"/>
            <a:ext cx="315000" cy="312120"/>
          </a:xfrm>
          <a:prstGeom prst="roundRect">
            <a:avLst>
              <a:gd name="adj" fmla="val 16667"/>
            </a:avLst>
          </a:prstGeom>
          <a:noFill/>
          <a:ln w="54000">
            <a:solidFill>
              <a:srgbClr val="7030a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2" name="CustomShape 2"/>
          <p:cNvSpPr/>
          <p:nvPr/>
        </p:nvSpPr>
        <p:spPr>
          <a:xfrm>
            <a:off x="4104000" y="3958560"/>
            <a:ext cx="1305000" cy="505080"/>
          </a:xfrm>
          <a:prstGeom prst="roundRect">
            <a:avLst>
              <a:gd name="adj" fmla="val 16667"/>
            </a:avLst>
          </a:prstGeom>
          <a:noFill/>
          <a:ln w="54000">
            <a:solidFill>
              <a:srgbClr val="7030a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3" name="CustomShape 3"/>
          <p:cNvSpPr/>
          <p:nvPr/>
        </p:nvSpPr>
        <p:spPr>
          <a:xfrm>
            <a:off x="7632000" y="2150280"/>
            <a:ext cx="315000" cy="310680"/>
          </a:xfrm>
          <a:prstGeom prst="roundRect">
            <a:avLst>
              <a:gd name="adj" fmla="val 16667"/>
            </a:avLst>
          </a:prstGeom>
          <a:noFill/>
          <a:ln w="54000">
            <a:solidFill>
              <a:srgbClr val="7030a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4" name="CustomShape 4"/>
          <p:cNvSpPr/>
          <p:nvPr/>
        </p:nvSpPr>
        <p:spPr>
          <a:xfrm>
            <a:off x="6105600" y="4104000"/>
            <a:ext cx="315000" cy="310680"/>
          </a:xfrm>
          <a:prstGeom prst="roundRect">
            <a:avLst>
              <a:gd name="adj" fmla="val 16667"/>
            </a:avLst>
          </a:prstGeom>
          <a:noFill/>
          <a:ln w="54000">
            <a:solidFill>
              <a:srgbClr val="7030a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5" name="CustomShape 5"/>
          <p:cNvSpPr/>
          <p:nvPr/>
        </p:nvSpPr>
        <p:spPr>
          <a:xfrm>
            <a:off x="504000" y="1919520"/>
            <a:ext cx="1297440" cy="638280"/>
          </a:xfrm>
          <a:prstGeom prst="rect">
            <a:avLst/>
          </a:prstGeom>
          <a:solidFill>
            <a:srgbClr val="dddddd">
              <a:alpha val="67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latin typeface="Arial"/>
              </a:rPr>
              <a:t>DM</a:t>
            </a:r>
            <a:br/>
            <a:r>
              <a:rPr b="0" lang="en-GB" sz="1800" spc="-1" strike="noStrike">
                <a:latin typeface="Arial"/>
              </a:rPr>
              <a:t>(flat mirror)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66" name="CustomShape 6"/>
          <p:cNvSpPr/>
          <p:nvPr/>
        </p:nvSpPr>
        <p:spPr>
          <a:xfrm>
            <a:off x="4274640" y="1309680"/>
            <a:ext cx="1485000" cy="363960"/>
          </a:xfrm>
          <a:prstGeom prst="rect">
            <a:avLst/>
          </a:prstGeom>
          <a:solidFill>
            <a:srgbClr val="dddddd">
              <a:alpha val="8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latin typeface="Arial"/>
              </a:rPr>
              <a:t>Laser launch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67" name="CustomShape 7"/>
          <p:cNvSpPr/>
          <p:nvPr/>
        </p:nvSpPr>
        <p:spPr>
          <a:xfrm>
            <a:off x="3744000" y="4621680"/>
            <a:ext cx="2447640" cy="363960"/>
          </a:xfrm>
          <a:prstGeom prst="rect">
            <a:avLst/>
          </a:prstGeom>
          <a:solidFill>
            <a:srgbClr val="dddddd">
              <a:alpha val="78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latin typeface="Arial"/>
              </a:rPr>
              <a:t>Atmospheric simulator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68" name="CustomShape 8"/>
          <p:cNvSpPr/>
          <p:nvPr/>
        </p:nvSpPr>
        <p:spPr>
          <a:xfrm>
            <a:off x="7621560" y="1728000"/>
            <a:ext cx="802080" cy="363960"/>
          </a:xfrm>
          <a:prstGeom prst="rect">
            <a:avLst/>
          </a:prstGeom>
          <a:solidFill>
            <a:srgbClr val="dddddd">
              <a:alpha val="67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latin typeface="Arial"/>
              </a:rPr>
              <a:t>OLED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69" name="CustomShape 9"/>
          <p:cNvSpPr/>
          <p:nvPr/>
        </p:nvSpPr>
        <p:spPr>
          <a:xfrm>
            <a:off x="6465600" y="4559040"/>
            <a:ext cx="1454040" cy="638280"/>
          </a:xfrm>
          <a:prstGeom prst="rect">
            <a:avLst/>
          </a:prstGeom>
          <a:solidFill>
            <a:srgbClr val="dddddd">
              <a:alpha val="78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latin typeface="Arial"/>
              </a:rPr>
              <a:t>Free space scattering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70" name="CustomShape 10"/>
          <p:cNvSpPr/>
          <p:nvPr/>
        </p:nvSpPr>
        <p:spPr>
          <a:xfrm>
            <a:off x="2994120" y="3094560"/>
            <a:ext cx="741960" cy="505080"/>
          </a:xfrm>
          <a:prstGeom prst="roundRect">
            <a:avLst>
              <a:gd name="adj" fmla="val 16667"/>
            </a:avLst>
          </a:prstGeom>
          <a:noFill/>
          <a:ln w="54000">
            <a:solidFill>
              <a:srgbClr val="7030a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1" name="CustomShape 11"/>
          <p:cNvSpPr/>
          <p:nvPr/>
        </p:nvSpPr>
        <p:spPr>
          <a:xfrm>
            <a:off x="2880000" y="2575440"/>
            <a:ext cx="1046160" cy="363960"/>
          </a:xfrm>
          <a:prstGeom prst="rect">
            <a:avLst/>
          </a:prstGeom>
          <a:solidFill>
            <a:srgbClr val="dddddd">
              <a:alpha val="67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1800" spc="-1" strike="noStrike">
                <a:latin typeface="Arial"/>
              </a:rPr>
              <a:t>WFWFS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72" name="CustomShape 12"/>
          <p:cNvSpPr/>
          <p:nvPr/>
        </p:nvSpPr>
        <p:spPr>
          <a:xfrm>
            <a:off x="936000" y="3960000"/>
            <a:ext cx="863640" cy="575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3" name="Line 13"/>
          <p:cNvSpPr/>
          <p:nvPr/>
        </p:nvSpPr>
        <p:spPr>
          <a:xfrm flipH="1">
            <a:off x="3939120" y="2520000"/>
            <a:ext cx="453600" cy="1653840"/>
          </a:xfrm>
          <a:prstGeom prst="line">
            <a:avLst/>
          </a:prstGeom>
          <a:ln w="108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74" name="" descr=""/>
          <p:cNvPicPr/>
          <p:nvPr/>
        </p:nvPicPr>
        <p:blipFill>
          <a:blip r:embed="rId2"/>
          <a:stretch/>
        </p:blipFill>
        <p:spPr>
          <a:xfrm flipH="1" rot="17166600">
            <a:off x="4100400" y="2019960"/>
            <a:ext cx="818280" cy="294120"/>
          </a:xfrm>
          <a:prstGeom prst="rect">
            <a:avLst/>
          </a:prstGeom>
          <a:ln>
            <a:noFill/>
          </a:ln>
        </p:spPr>
      </p:pic>
      <p:sp>
        <p:nvSpPr>
          <p:cNvPr id="175" name="CustomShape 14"/>
          <p:cNvSpPr/>
          <p:nvPr/>
        </p:nvSpPr>
        <p:spPr>
          <a:xfrm>
            <a:off x="4233600" y="1723680"/>
            <a:ext cx="569520" cy="867960"/>
          </a:xfrm>
          <a:prstGeom prst="roundRect">
            <a:avLst>
              <a:gd name="adj" fmla="val 16667"/>
            </a:avLst>
          </a:prstGeom>
          <a:noFill/>
          <a:ln w="54000">
            <a:solidFill>
              <a:srgbClr val="7030a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6" name="CustomShape 15"/>
          <p:cNvSpPr/>
          <p:nvPr/>
        </p:nvSpPr>
        <p:spPr>
          <a:xfrm rot="18297000">
            <a:off x="3918240" y="4071960"/>
            <a:ext cx="71640" cy="287640"/>
          </a:xfrm>
          <a:prstGeom prst="ellipse">
            <a:avLst/>
          </a:prstGeom>
          <a:solidFill>
            <a:srgbClr val="0000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77" name="" descr=""/>
          <p:cNvPicPr/>
          <p:nvPr/>
        </p:nvPicPr>
        <p:blipFill>
          <a:blip r:embed="rId3"/>
          <a:stretch/>
        </p:blipFill>
        <p:spPr>
          <a:xfrm>
            <a:off x="664200" y="-1814400"/>
            <a:ext cx="5096160" cy="3218040"/>
          </a:xfrm>
          <a:prstGeom prst="rect">
            <a:avLst/>
          </a:prstGeom>
          <a:ln>
            <a:noFill/>
          </a:ln>
        </p:spPr>
      </p:pic>
      <p:sp>
        <p:nvSpPr>
          <p:cNvPr id="178" name="CustomShape 16"/>
          <p:cNvSpPr/>
          <p:nvPr/>
        </p:nvSpPr>
        <p:spPr>
          <a:xfrm>
            <a:off x="6142680" y="848520"/>
            <a:ext cx="39171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2000" spc="-1" strike="noStrike">
                <a:latin typeface="Arial"/>
              </a:rPr>
              <a:t>Optical layout, current</a:t>
            </a:r>
            <a:endParaRPr b="0" lang="en-GB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9" dur="indefinite" restart="never" nodeType="tmRoot">
          <p:childTnLst>
            <p:seq>
              <p:cTn id="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" descr=""/>
          <p:cNvPicPr/>
          <p:nvPr/>
        </p:nvPicPr>
        <p:blipFill>
          <a:blip r:embed="rId1"/>
          <a:stretch/>
        </p:blipFill>
        <p:spPr>
          <a:xfrm>
            <a:off x="847800" y="1728000"/>
            <a:ext cx="4147920" cy="3870000"/>
          </a:xfrm>
          <a:prstGeom prst="rect">
            <a:avLst/>
          </a:prstGeom>
          <a:ln>
            <a:noFill/>
          </a:ln>
        </p:spPr>
      </p:pic>
      <p:pic>
        <p:nvPicPr>
          <p:cNvPr id="180" name="" descr=""/>
          <p:cNvPicPr/>
          <p:nvPr/>
        </p:nvPicPr>
        <p:blipFill>
          <a:blip r:embed="rId2"/>
          <a:stretch/>
        </p:blipFill>
        <p:spPr>
          <a:xfrm>
            <a:off x="5069520" y="1728000"/>
            <a:ext cx="4147920" cy="3870000"/>
          </a:xfrm>
          <a:prstGeom prst="rect">
            <a:avLst/>
          </a:prstGeom>
          <a:ln>
            <a:noFill/>
          </a:ln>
        </p:spPr>
      </p:pic>
      <p:sp>
        <p:nvSpPr>
          <p:cNvPr id="181" name="CustomShape 1"/>
          <p:cNvSpPr/>
          <p:nvPr/>
        </p:nvSpPr>
        <p:spPr>
          <a:xfrm>
            <a:off x="1565640" y="1381680"/>
            <a:ext cx="28458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latin typeface="Arial"/>
              </a:rPr>
              <a:t>With phase screen@ pupil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82" name="CustomShape 2"/>
          <p:cNvSpPr/>
          <p:nvPr/>
        </p:nvSpPr>
        <p:spPr>
          <a:xfrm>
            <a:off x="5814000" y="1381680"/>
            <a:ext cx="238716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latin typeface="Arial"/>
              </a:rPr>
              <a:t>Without phase screen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83" name="CustomShape 3"/>
          <p:cNvSpPr/>
          <p:nvPr/>
        </p:nvSpPr>
        <p:spPr>
          <a:xfrm>
            <a:off x="6142680" y="848520"/>
            <a:ext cx="39171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2000" spc="-1" strike="noStrike">
                <a:latin typeface="Arial"/>
              </a:rPr>
              <a:t>Pattern transportation</a:t>
            </a:r>
            <a:endParaRPr b="0" lang="en-GB" sz="2000" spc="-1" strike="noStrike">
              <a:latin typeface="Arial"/>
            </a:endParaRPr>
          </a:p>
        </p:txBody>
      </p:sp>
      <p:pic>
        <p:nvPicPr>
          <p:cNvPr id="184" name="" descr=""/>
          <p:cNvPicPr/>
          <p:nvPr/>
        </p:nvPicPr>
        <p:blipFill>
          <a:blip r:embed="rId3"/>
          <a:stretch/>
        </p:blipFill>
        <p:spPr>
          <a:xfrm>
            <a:off x="664200" y="-1814400"/>
            <a:ext cx="5096160" cy="3218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1" dur="indefinite" restart="never" nodeType="tmRoot">
          <p:childTnLst>
            <p:seq>
              <p:cTn id="4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" descr=""/>
          <p:cNvPicPr/>
          <p:nvPr/>
        </p:nvPicPr>
        <p:blipFill>
          <a:blip r:embed="rId1"/>
          <a:stretch/>
        </p:blipFill>
        <p:spPr>
          <a:xfrm>
            <a:off x="668880" y="1656000"/>
            <a:ext cx="4663440" cy="4013280"/>
          </a:xfrm>
          <a:prstGeom prst="rect">
            <a:avLst/>
          </a:prstGeom>
          <a:ln>
            <a:noFill/>
          </a:ln>
        </p:spPr>
      </p:pic>
      <p:pic>
        <p:nvPicPr>
          <p:cNvPr id="186" name="" descr=""/>
          <p:cNvPicPr/>
          <p:nvPr/>
        </p:nvPicPr>
        <p:blipFill>
          <a:blip r:embed="rId2"/>
          <a:stretch/>
        </p:blipFill>
        <p:spPr>
          <a:xfrm>
            <a:off x="4891320" y="1656000"/>
            <a:ext cx="4663440" cy="4013280"/>
          </a:xfrm>
          <a:prstGeom prst="rect">
            <a:avLst/>
          </a:prstGeom>
          <a:ln>
            <a:noFill/>
          </a:ln>
        </p:spPr>
      </p:pic>
      <p:sp>
        <p:nvSpPr>
          <p:cNvPr id="187" name="CustomShape 1"/>
          <p:cNvSpPr/>
          <p:nvPr/>
        </p:nvSpPr>
        <p:spPr>
          <a:xfrm>
            <a:off x="2034000" y="1381680"/>
            <a:ext cx="20700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latin typeface="Arial"/>
              </a:rPr>
              <a:t>Post phase screen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88" name="CustomShape 2"/>
          <p:cNvSpPr/>
          <p:nvPr/>
        </p:nvSpPr>
        <p:spPr>
          <a:xfrm>
            <a:off x="6138360" y="1381680"/>
            <a:ext cx="19681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latin typeface="Arial"/>
              </a:rPr>
              <a:t>Pre phase screen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89" name="" descr=""/>
          <p:cNvPicPr/>
          <p:nvPr/>
        </p:nvPicPr>
        <p:blipFill>
          <a:blip r:embed="rId3"/>
          <a:stretch/>
        </p:blipFill>
        <p:spPr>
          <a:xfrm>
            <a:off x="664200" y="-1814400"/>
            <a:ext cx="5096160" cy="3218040"/>
          </a:xfrm>
          <a:prstGeom prst="rect">
            <a:avLst/>
          </a:prstGeom>
          <a:ln>
            <a:noFill/>
          </a:ln>
        </p:spPr>
      </p:pic>
      <p:sp>
        <p:nvSpPr>
          <p:cNvPr id="190" name="CustomShape 3"/>
          <p:cNvSpPr/>
          <p:nvPr/>
        </p:nvSpPr>
        <p:spPr>
          <a:xfrm>
            <a:off x="6142680" y="848520"/>
            <a:ext cx="39171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2000" spc="-1" strike="noStrike">
                <a:latin typeface="Arial"/>
              </a:rPr>
              <a:t>Pattern on WFS</a:t>
            </a:r>
            <a:endParaRPr b="0" lang="en-GB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3" dur="indefinite" restart="never" nodeType="tmRoot">
          <p:childTnLst>
            <p:seq>
              <p:cTn id="4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" descr=""/>
          <p:cNvPicPr/>
          <p:nvPr/>
        </p:nvPicPr>
        <p:blipFill>
          <a:blip r:embed="rId1"/>
          <a:stretch/>
        </p:blipFill>
        <p:spPr>
          <a:xfrm>
            <a:off x="664200" y="-1814400"/>
            <a:ext cx="5096160" cy="3218040"/>
          </a:xfrm>
          <a:prstGeom prst="rect">
            <a:avLst/>
          </a:prstGeom>
          <a:ln>
            <a:noFill/>
          </a:ln>
        </p:spPr>
      </p:pic>
      <p:sp>
        <p:nvSpPr>
          <p:cNvPr id="192" name="CustomShape 1"/>
          <p:cNvSpPr/>
          <p:nvPr/>
        </p:nvSpPr>
        <p:spPr>
          <a:xfrm>
            <a:off x="6142680" y="848520"/>
            <a:ext cx="39171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2000" spc="-1" strike="noStrike">
                <a:latin typeface="Arial"/>
              </a:rPr>
              <a:t>Pattern on WFS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193" name="CustomShape 2"/>
          <p:cNvSpPr/>
          <p:nvPr/>
        </p:nvSpPr>
        <p:spPr>
          <a:xfrm>
            <a:off x="216000" y="1728360"/>
            <a:ext cx="5327640" cy="229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Five dots generated using the OLED</a:t>
            </a:r>
            <a:endParaRPr b="0" lang="en-GB" sz="1800" spc="-1" strike="noStrike">
              <a:latin typeface="Arial"/>
            </a:endParaRPr>
          </a:p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Same type of analysis performed</a:t>
            </a:r>
            <a:endParaRPr b="0" lang="en-GB" sz="1800" spc="-1" strike="noStrike">
              <a:latin typeface="Arial"/>
            </a:endParaRPr>
          </a:p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The ‘turbulence’ is applied downlink only</a:t>
            </a:r>
            <a:endParaRPr b="0" lang="en-GB" sz="1800" spc="-1" strike="noStrike">
              <a:latin typeface="Arial"/>
            </a:endParaRPr>
          </a:p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The screen is rotated 1.5</a:t>
            </a:r>
            <a:r>
              <a:rPr b="0" lang="en-GB" sz="1800" spc="-1" strike="noStrike">
                <a:latin typeface="DejaVu Sans Condensed"/>
                <a:ea typeface="DejaVu Sans Condensed"/>
              </a:rPr>
              <a:t>°</a:t>
            </a:r>
            <a:r>
              <a:rPr b="0" lang="en-GB" sz="1800" spc="-1" strike="noStrike">
                <a:latin typeface="Arial"/>
                <a:ea typeface="DejaVu Sans Condensed"/>
              </a:rPr>
              <a:t> between each data grab</a:t>
            </a:r>
            <a:endParaRPr b="0" lang="en-GB" sz="1800" spc="-1" strike="noStrike">
              <a:latin typeface="Arial"/>
            </a:endParaRPr>
          </a:p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  <a:ea typeface="DejaVu Sans Condensed"/>
              </a:rPr>
              <a:t>The distance between the centre dot and the off-axii is ~13’’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94" name="" descr=""/>
          <p:cNvPicPr/>
          <p:nvPr/>
        </p:nvPicPr>
        <p:blipFill>
          <a:blip r:embed="rId2"/>
          <a:stretch/>
        </p:blipFill>
        <p:spPr>
          <a:xfrm>
            <a:off x="5544000" y="1368000"/>
            <a:ext cx="4295880" cy="4346280"/>
          </a:xfrm>
          <a:prstGeom prst="rect">
            <a:avLst/>
          </a:prstGeom>
          <a:ln>
            <a:noFill/>
          </a:ln>
        </p:spPr>
      </p:pic>
      <p:pic>
        <p:nvPicPr>
          <p:cNvPr id="195" name="" descr=""/>
          <p:cNvPicPr/>
          <p:nvPr/>
        </p:nvPicPr>
        <p:blipFill>
          <a:blip r:embed="rId3"/>
          <a:stretch/>
        </p:blipFill>
        <p:spPr>
          <a:xfrm>
            <a:off x="3213000" y="0"/>
            <a:ext cx="2186640" cy="5669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5" dur="indefinite" restart="never" nodeType="tmRoot">
          <p:childTnLst>
            <p:seq>
              <p:cTn id="46" dur="indefinite" nodeType="mainSeq">
                <p:childTnLst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1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" descr=""/>
          <p:cNvPicPr/>
          <p:nvPr/>
        </p:nvPicPr>
        <p:blipFill>
          <a:blip r:embed="rId1"/>
          <a:stretch/>
        </p:blipFill>
        <p:spPr>
          <a:xfrm>
            <a:off x="664200" y="-1814400"/>
            <a:ext cx="5096160" cy="3218040"/>
          </a:xfrm>
          <a:prstGeom prst="rect">
            <a:avLst/>
          </a:prstGeom>
          <a:ln>
            <a:noFill/>
          </a:ln>
        </p:spPr>
      </p:pic>
      <p:sp>
        <p:nvSpPr>
          <p:cNvPr id="197" name="CustomShape 1"/>
          <p:cNvSpPr/>
          <p:nvPr/>
        </p:nvSpPr>
        <p:spPr>
          <a:xfrm>
            <a:off x="6142680" y="848520"/>
            <a:ext cx="39171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2000" spc="-1" strike="noStrike">
                <a:latin typeface="Arial"/>
              </a:rPr>
              <a:t>Pattern on WFS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198" name="CustomShape 2"/>
          <p:cNvSpPr/>
          <p:nvPr/>
        </p:nvSpPr>
        <p:spPr>
          <a:xfrm>
            <a:off x="216000" y="1368720"/>
            <a:ext cx="5327640" cy="166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Speckle pattern in each subaperture is subdivided to various areas of interest (AoI)</a:t>
            </a:r>
            <a:endParaRPr b="0" lang="en-GB" sz="1800" spc="-1" strike="noStrike">
              <a:latin typeface="Arial"/>
            </a:endParaRPr>
          </a:p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Cross correlation is then performed on each one of them</a:t>
            </a:r>
            <a:endParaRPr b="0" lang="en-GB" sz="1800" spc="-1" strike="noStrike">
              <a:latin typeface="Arial"/>
            </a:endParaRPr>
          </a:p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However: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99" name="" descr=""/>
          <p:cNvPicPr/>
          <p:nvPr/>
        </p:nvPicPr>
        <p:blipFill>
          <a:blip r:embed="rId2"/>
          <a:stretch/>
        </p:blipFill>
        <p:spPr>
          <a:xfrm>
            <a:off x="5570280" y="1224000"/>
            <a:ext cx="4280040" cy="4445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3" dur="indefinite" restart="never" nodeType="tmRoot">
          <p:childTnLst>
            <p:seq>
              <p:cTn id="5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" descr=""/>
          <p:cNvPicPr/>
          <p:nvPr/>
        </p:nvPicPr>
        <p:blipFill>
          <a:blip r:embed="rId1"/>
          <a:stretch/>
        </p:blipFill>
        <p:spPr>
          <a:xfrm>
            <a:off x="5570280" y="1224360"/>
            <a:ext cx="4280040" cy="4445280"/>
          </a:xfrm>
          <a:prstGeom prst="rect">
            <a:avLst/>
          </a:prstGeom>
          <a:ln>
            <a:noFill/>
          </a:ln>
        </p:spPr>
      </p:pic>
      <p:pic>
        <p:nvPicPr>
          <p:cNvPr id="201" name="" descr=""/>
          <p:cNvPicPr/>
          <p:nvPr/>
        </p:nvPicPr>
        <p:blipFill>
          <a:blip r:embed="rId2"/>
          <a:stretch/>
        </p:blipFill>
        <p:spPr>
          <a:xfrm>
            <a:off x="664200" y="-1814400"/>
            <a:ext cx="5096160" cy="3218040"/>
          </a:xfrm>
          <a:prstGeom prst="rect">
            <a:avLst/>
          </a:prstGeom>
          <a:ln>
            <a:noFill/>
          </a:ln>
        </p:spPr>
      </p:pic>
      <p:sp>
        <p:nvSpPr>
          <p:cNvPr id="202" name="CustomShape 1"/>
          <p:cNvSpPr/>
          <p:nvPr/>
        </p:nvSpPr>
        <p:spPr>
          <a:xfrm>
            <a:off x="6142680" y="848520"/>
            <a:ext cx="39171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2000" spc="-1" strike="noStrike">
                <a:latin typeface="Arial"/>
              </a:rPr>
              <a:t>Pattern on WFS</a:t>
            </a:r>
            <a:endParaRPr b="0" lang="en-GB" sz="2000" spc="-1" strike="noStrike">
              <a:latin typeface="Arial"/>
            </a:endParaRPr>
          </a:p>
        </p:txBody>
      </p:sp>
      <p:pic>
        <p:nvPicPr>
          <p:cNvPr id="203" name="" descr=""/>
          <p:cNvPicPr/>
          <p:nvPr/>
        </p:nvPicPr>
        <p:blipFill>
          <a:blip r:embed="rId3"/>
          <a:stretch/>
        </p:blipFill>
        <p:spPr>
          <a:xfrm>
            <a:off x="144000" y="3965040"/>
            <a:ext cx="9791640" cy="1704600"/>
          </a:xfrm>
          <a:prstGeom prst="rect">
            <a:avLst/>
          </a:prstGeom>
          <a:ln>
            <a:noFill/>
          </a:ln>
        </p:spPr>
      </p:pic>
      <p:sp>
        <p:nvSpPr>
          <p:cNvPr id="204" name="CustomShape 2"/>
          <p:cNvSpPr/>
          <p:nvPr/>
        </p:nvSpPr>
        <p:spPr>
          <a:xfrm>
            <a:off x="216000" y="1368360"/>
            <a:ext cx="5327640" cy="292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Speckle pattern in each subaperture is subdivided to various areas of interest (AoI)</a:t>
            </a:r>
            <a:endParaRPr b="0" lang="en-GB" sz="1800" spc="-1" strike="noStrike">
              <a:latin typeface="Arial"/>
            </a:endParaRPr>
          </a:p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Cross correlation is then performed on each one of them</a:t>
            </a:r>
            <a:endParaRPr b="0" lang="en-GB" sz="1800" spc="-1" strike="noStrike">
              <a:latin typeface="Arial"/>
            </a:endParaRPr>
          </a:p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However:</a:t>
            </a:r>
            <a:endParaRPr b="0" lang="en-GB" sz="1800" spc="-1" strike="noStrike">
              <a:latin typeface="Arial"/>
            </a:endParaRPr>
          </a:p>
          <a:p>
            <a:pPr lvl="1" marL="432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resulting WF disagree</a:t>
            </a:r>
            <a:endParaRPr b="0" lang="en-GB" sz="1800" spc="-1" strike="noStrike">
              <a:latin typeface="Arial"/>
            </a:endParaRPr>
          </a:p>
          <a:p>
            <a:pPr lvl="1" marL="432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possibly due to:</a:t>
            </a:r>
            <a:endParaRPr b="0" lang="en-GB" sz="1800" spc="-1" strike="noStrike">
              <a:latin typeface="Arial"/>
            </a:endParaRPr>
          </a:p>
          <a:p>
            <a:pPr lvl="2" marL="648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 </a:t>
            </a:r>
            <a:r>
              <a:rPr b="0" lang="en-GB" sz="1800" spc="-1" strike="noStrike">
                <a:latin typeface="Arial"/>
              </a:rPr>
              <a:t>low SNR</a:t>
            </a:r>
            <a:endParaRPr b="0" lang="en-GB" sz="1800" spc="-1" strike="noStrike">
              <a:latin typeface="Arial"/>
            </a:endParaRPr>
          </a:p>
          <a:p>
            <a:pPr lvl="2" marL="648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centre identification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5" dur="indefinite" restart="never" nodeType="tmRoot">
          <p:childTnLst>
            <p:seq>
              <p:cTn id="56" dur="indefinite" nodeType="mainSeq">
                <p:childTnLst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504000" y="363600"/>
            <a:ext cx="9071280" cy="671040"/>
          </a:xfrm>
          <a:prstGeom prst="rect">
            <a:avLst/>
          </a:prstGeom>
          <a:solidFill>
            <a:srgbClr val="dddddd">
              <a:alpha val="7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en-GB" sz="4400" spc="-1" strike="noStrike">
                <a:latin typeface="Arial"/>
              </a:rPr>
              <a:t>Outline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82" name="CustomShape 2"/>
          <p:cNvSpPr/>
          <p:nvPr/>
        </p:nvSpPr>
        <p:spPr>
          <a:xfrm>
            <a:off x="504000" y="1614600"/>
            <a:ext cx="9071280" cy="3287880"/>
          </a:xfrm>
          <a:prstGeom prst="rect">
            <a:avLst/>
          </a:prstGeom>
          <a:solidFill>
            <a:srgbClr val="dddddd">
              <a:alpha val="78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64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Wide Field Wavefront Sensing, short intro</a:t>
            </a:r>
            <a:endParaRPr b="0" lang="en-GB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Our approach</a:t>
            </a:r>
            <a:endParaRPr b="0" lang="en-GB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The bench</a:t>
            </a:r>
            <a:endParaRPr b="0" lang="en-GB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The results</a:t>
            </a:r>
            <a:endParaRPr b="0" lang="en-GB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Discussion</a:t>
            </a:r>
            <a:endParaRPr b="0" lang="en-GB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" descr=""/>
          <p:cNvPicPr/>
          <p:nvPr/>
        </p:nvPicPr>
        <p:blipFill>
          <a:blip r:embed="rId1"/>
          <a:stretch/>
        </p:blipFill>
        <p:spPr>
          <a:xfrm>
            <a:off x="664200" y="-1814400"/>
            <a:ext cx="5096160" cy="3218040"/>
          </a:xfrm>
          <a:prstGeom prst="rect">
            <a:avLst/>
          </a:prstGeom>
          <a:ln>
            <a:noFill/>
          </a:ln>
        </p:spPr>
      </p:pic>
      <p:sp>
        <p:nvSpPr>
          <p:cNvPr id="206" name="CustomShape 1"/>
          <p:cNvSpPr/>
          <p:nvPr/>
        </p:nvSpPr>
        <p:spPr>
          <a:xfrm>
            <a:off x="6142680" y="848520"/>
            <a:ext cx="39171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2000" spc="-1" strike="noStrike">
                <a:latin typeface="Arial"/>
              </a:rPr>
              <a:t>Conclusion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207" name="CustomShape 2"/>
          <p:cNvSpPr/>
          <p:nvPr/>
        </p:nvSpPr>
        <p:spPr>
          <a:xfrm>
            <a:off x="216000" y="1728360"/>
            <a:ext cx="7703640" cy="324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Can we improve wide-field wavefront sensing using a LGS</a:t>
            </a:r>
            <a:endParaRPr b="0" lang="en-GB" sz="1800" spc="-1" strike="noStrike">
              <a:latin typeface="Arial"/>
            </a:endParaRPr>
          </a:p>
          <a:p>
            <a:pPr lvl="1" marL="432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LGS = Laser Guide Sun</a:t>
            </a:r>
            <a:endParaRPr b="0" lang="en-GB" sz="1800" spc="-1" strike="noStrike">
              <a:latin typeface="Arial"/>
            </a:endParaRPr>
          </a:p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Simulations show it’s feasible using current technology</a:t>
            </a:r>
            <a:endParaRPr b="0" lang="en-GB" sz="1800" spc="-1" strike="noStrike">
              <a:latin typeface="Arial"/>
            </a:endParaRPr>
          </a:p>
          <a:p>
            <a:pPr lvl="1" marL="432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High-powered laser coupled into multi-mode fibre</a:t>
            </a:r>
            <a:endParaRPr b="0" lang="en-GB" sz="1800" spc="-1" strike="noStrike">
              <a:latin typeface="Arial"/>
            </a:endParaRPr>
          </a:p>
          <a:p>
            <a:pPr lvl="1" marL="432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Creates high contrast speckle pattern</a:t>
            </a:r>
            <a:endParaRPr b="0" lang="en-GB" sz="1800" spc="-1" strike="noStrike">
              <a:latin typeface="Arial"/>
            </a:endParaRPr>
          </a:p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Optical bench setup that simulates two-way LGS propagation</a:t>
            </a:r>
            <a:endParaRPr b="0" lang="en-GB" sz="1800" spc="-1" strike="noStrike">
              <a:latin typeface="Arial"/>
            </a:endParaRPr>
          </a:p>
          <a:p>
            <a:pPr lvl="1" marL="432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Started in July, very first results presented here</a:t>
            </a:r>
            <a:endParaRPr b="0" lang="en-GB" sz="1800" spc="-1" strike="noStrike">
              <a:latin typeface="Arial"/>
            </a:endParaRPr>
          </a:p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Wide-field correlating WFS works on calibration OLED</a:t>
            </a:r>
            <a:endParaRPr b="0" lang="en-GB" sz="1800" spc="-1" strike="noStrike">
              <a:latin typeface="Arial"/>
            </a:endParaRPr>
          </a:p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Issues with SNR degrading 2-way LGS sensing</a:t>
            </a:r>
            <a:endParaRPr b="0" lang="en-GB" sz="1800" spc="-1" strike="noStrike">
              <a:latin typeface="Arial"/>
            </a:endParaRPr>
          </a:p>
          <a:p>
            <a:pPr lvl="1" marL="432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Side-launch and modifications to optical path should help here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08" name="CustomShape 3"/>
          <p:cNvSpPr/>
          <p:nvPr/>
        </p:nvSpPr>
        <p:spPr>
          <a:xfrm>
            <a:off x="7920000" y="2241720"/>
            <a:ext cx="1439640" cy="22838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 anchorCtr="1">
            <a:spAutoFit/>
          </a:bodyPr>
          <a:p>
            <a:pPr algn="ctr"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GB" sz="1800" spc="-1" strike="noStrike">
                <a:latin typeface="Arial"/>
              </a:rPr>
              <a:t>Thank You!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3" dur="indefinite" restart="never" nodeType="tmRoot">
          <p:childTnLst>
            <p:seq>
              <p:cTn id="64" dur="indefinite" nodeType="mainSeq">
                <p:childTnLst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entr" presetID="4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9" dur="25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0" dur="25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1" dur="25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2" dur="25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73" dur="25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" descr=""/>
          <p:cNvPicPr/>
          <p:nvPr/>
        </p:nvPicPr>
        <p:blipFill>
          <a:blip r:embed="rId1"/>
          <a:stretch/>
        </p:blipFill>
        <p:spPr>
          <a:xfrm>
            <a:off x="5402160" y="1152000"/>
            <a:ext cx="5100120" cy="4517280"/>
          </a:xfrm>
          <a:prstGeom prst="rect">
            <a:avLst/>
          </a:prstGeom>
          <a:ln>
            <a:noFill/>
          </a:ln>
        </p:spPr>
      </p:pic>
      <p:pic>
        <p:nvPicPr>
          <p:cNvPr id="210" name="" descr=""/>
          <p:cNvPicPr/>
          <p:nvPr/>
        </p:nvPicPr>
        <p:blipFill>
          <a:blip r:embed="rId2"/>
          <a:stretch/>
        </p:blipFill>
        <p:spPr>
          <a:xfrm>
            <a:off x="664200" y="-1814400"/>
            <a:ext cx="5096160" cy="3218040"/>
          </a:xfrm>
          <a:prstGeom prst="rect">
            <a:avLst/>
          </a:prstGeom>
          <a:ln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1123920" y="1512000"/>
            <a:ext cx="18277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latin typeface="Arial"/>
              </a:rPr>
              <a:t>Calibration dots: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212" name="" descr=""/>
          <p:cNvPicPr/>
          <p:nvPr/>
        </p:nvPicPr>
        <p:blipFill>
          <a:blip r:embed="rId3"/>
          <a:srcRect l="29618" t="24448" r="38883" b="38718"/>
          <a:stretch/>
        </p:blipFill>
        <p:spPr>
          <a:xfrm>
            <a:off x="1236240" y="1836000"/>
            <a:ext cx="3875400" cy="4013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4" dur="indefinite" restart="never" nodeType="tmRoot">
          <p:childTnLst>
            <p:seq>
              <p:cTn id="75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" descr=""/>
          <p:cNvPicPr/>
          <p:nvPr/>
        </p:nvPicPr>
        <p:blipFill>
          <a:blip r:embed="rId1"/>
          <a:stretch/>
        </p:blipFill>
        <p:spPr>
          <a:xfrm>
            <a:off x="664200" y="-1814400"/>
            <a:ext cx="5096160" cy="3218040"/>
          </a:xfrm>
          <a:prstGeom prst="rect">
            <a:avLst/>
          </a:prstGeom>
          <a:ln>
            <a:noFill/>
          </a:ln>
        </p:spPr>
      </p:pic>
      <p:pic>
        <p:nvPicPr>
          <p:cNvPr id="214" name="" descr=""/>
          <p:cNvPicPr/>
          <p:nvPr/>
        </p:nvPicPr>
        <p:blipFill>
          <a:blip r:embed="rId2"/>
          <a:stretch/>
        </p:blipFill>
        <p:spPr>
          <a:xfrm>
            <a:off x="1440000" y="360"/>
            <a:ext cx="7559280" cy="5669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6" dur="indefinite" restart="never" nodeType="tmRoot">
          <p:childTnLst>
            <p:seq>
              <p:cTn id="77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504000" y="363600"/>
            <a:ext cx="9071280" cy="67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en-GB" sz="4400" spc="-1" strike="noStrike">
                <a:latin typeface="Arial"/>
              </a:rPr>
              <a:t>Wide Field of View WFS</a:t>
            </a:r>
            <a:endParaRPr b="0" lang="en-GB" sz="4400" spc="-1" strike="noStrike">
              <a:latin typeface="Arial"/>
            </a:endParaRPr>
          </a:p>
        </p:txBody>
      </p:sp>
      <p:pic>
        <p:nvPicPr>
          <p:cNvPr id="84" name="" descr=""/>
          <p:cNvPicPr/>
          <p:nvPr/>
        </p:nvPicPr>
        <p:blipFill>
          <a:blip r:embed="rId1"/>
          <a:stretch/>
        </p:blipFill>
        <p:spPr>
          <a:xfrm>
            <a:off x="452880" y="1244880"/>
            <a:ext cx="4730760" cy="4010760"/>
          </a:xfrm>
          <a:prstGeom prst="rect">
            <a:avLst/>
          </a:prstGeom>
          <a:ln>
            <a:noFill/>
          </a:ln>
        </p:spPr>
      </p:pic>
      <p:sp>
        <p:nvSpPr>
          <p:cNvPr id="85" name="CustomShape 2"/>
          <p:cNvSpPr/>
          <p:nvPr/>
        </p:nvSpPr>
        <p:spPr>
          <a:xfrm>
            <a:off x="2869920" y="4140000"/>
            <a:ext cx="1089720" cy="143640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6" name="CustomShape 3"/>
          <p:cNvSpPr/>
          <p:nvPr/>
        </p:nvSpPr>
        <p:spPr>
          <a:xfrm>
            <a:off x="1208160" y="1964160"/>
            <a:ext cx="2879640" cy="323640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7" name="CustomShape 4"/>
          <p:cNvSpPr/>
          <p:nvPr/>
        </p:nvSpPr>
        <p:spPr>
          <a:xfrm>
            <a:off x="1060920" y="4476240"/>
            <a:ext cx="954720" cy="143640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8" name="CustomShape 5"/>
          <p:cNvSpPr/>
          <p:nvPr/>
        </p:nvSpPr>
        <p:spPr>
          <a:xfrm>
            <a:off x="5650920" y="1296000"/>
            <a:ext cx="4428720" cy="393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50000"/>
              </a:lnSpc>
            </a:pPr>
            <a:r>
              <a:rPr b="0" lang="en-GB" sz="2400" spc="-1" strike="noStrike">
                <a:latin typeface="Arial"/>
              </a:rPr>
              <a:t>It all begins with a dream:</a:t>
            </a:r>
            <a:endParaRPr b="0" lang="en-GB" sz="2400" spc="-1" strike="noStrike">
              <a:latin typeface="Arial"/>
            </a:endParaRPr>
          </a:p>
          <a:p>
            <a:pPr lvl="1" marL="432000" indent="-21564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improve performance</a:t>
            </a:r>
            <a:endParaRPr b="0" lang="en-GB" sz="1800" spc="-1" strike="noStrike">
              <a:latin typeface="Arial"/>
            </a:endParaRPr>
          </a:p>
          <a:p>
            <a:pPr lvl="1" marL="432000" indent="-21564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lower the cost</a:t>
            </a:r>
            <a:endParaRPr b="0" lang="en-GB" sz="1800" spc="-1" strike="noStrike">
              <a:latin typeface="Arial"/>
            </a:endParaRPr>
          </a:p>
          <a:p>
            <a:pPr lvl="1" marL="432000" indent="-21564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widen the corrected area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endParaRPr b="0" lang="en-GB" sz="18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en-GB" sz="1800" spc="-1" strike="noStrike">
                <a:latin typeface="Arial"/>
              </a:rPr>
              <a:t>Notable applications:</a:t>
            </a:r>
            <a:endParaRPr b="0" lang="en-GB" sz="1800" spc="-1" strike="noStrike">
              <a:latin typeface="Arial"/>
            </a:endParaRPr>
          </a:p>
          <a:p>
            <a:pPr lvl="1" marL="432000" indent="-21564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Solar AO, from way back when</a:t>
            </a:r>
            <a:endParaRPr b="0" lang="en-GB" sz="1800" spc="-1" strike="noStrike">
              <a:latin typeface="Arial"/>
            </a:endParaRPr>
          </a:p>
          <a:p>
            <a:pPr lvl="1" marL="432000" indent="-21564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MAVIS – Cedric’s talk yesterday</a:t>
            </a:r>
            <a:endParaRPr b="0" lang="en-GB" sz="1800" spc="-1" strike="noStrike">
              <a:latin typeface="Arial"/>
            </a:endParaRPr>
          </a:p>
          <a:p>
            <a:pPr lvl="1" marL="432000" indent="-21564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MORFEO – ELT’s FL WFoV WFS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89" name="CustomShape 6"/>
          <p:cNvSpPr/>
          <p:nvPr/>
        </p:nvSpPr>
        <p:spPr>
          <a:xfrm flipV="1">
            <a:off x="3261600" y="4588560"/>
            <a:ext cx="1549080" cy="28440"/>
          </a:xfrm>
          <a:prstGeom prst="rect">
            <a:avLst/>
          </a:prstGeom>
          <a:solidFill>
            <a:srgbClr val="ff0000">
              <a:alpha val="34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504000" y="363600"/>
            <a:ext cx="9071280" cy="67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en-GB" sz="4400" spc="-1" strike="noStrike">
                <a:latin typeface="Arial"/>
              </a:rPr>
              <a:t>Wide Field of View WFS – concept</a:t>
            </a:r>
            <a:endParaRPr b="0" lang="en-GB" sz="4400" spc="-1" strike="noStrike">
              <a:latin typeface="Arial"/>
            </a:endParaRPr>
          </a:p>
        </p:txBody>
      </p:sp>
      <p:pic>
        <p:nvPicPr>
          <p:cNvPr id="91" name="" descr=""/>
          <p:cNvPicPr/>
          <p:nvPr/>
        </p:nvPicPr>
        <p:blipFill>
          <a:blip r:embed="rId1"/>
          <a:stretch/>
        </p:blipFill>
        <p:spPr>
          <a:xfrm>
            <a:off x="124200" y="1211040"/>
            <a:ext cx="3475440" cy="4332600"/>
          </a:xfrm>
          <a:prstGeom prst="rect">
            <a:avLst/>
          </a:prstGeom>
          <a:ln>
            <a:noFill/>
          </a:ln>
        </p:spPr>
      </p:pic>
      <p:sp>
        <p:nvSpPr>
          <p:cNvPr id="92" name="CustomShape 2"/>
          <p:cNvSpPr/>
          <p:nvPr/>
        </p:nvSpPr>
        <p:spPr>
          <a:xfrm>
            <a:off x="4176000" y="1728000"/>
            <a:ext cx="5615640" cy="387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Laser light propagated in multiple directions around the target. Provides different projections of the turbulent volume.</a:t>
            </a:r>
            <a:endParaRPr b="0" lang="en-GB" sz="1800" spc="-1" strike="noStrike">
              <a:latin typeface="Arial"/>
            </a:endParaRPr>
          </a:p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Each LGS is observed by a dedicated WFS.</a:t>
            </a:r>
            <a:endParaRPr b="0" lang="en-GB" sz="1800" spc="-1" strike="noStrike">
              <a:latin typeface="Arial"/>
            </a:endParaRPr>
          </a:p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The information from the different WFS is then cross-correlated to reconstruct the 3D shape of the turbulence.</a:t>
            </a:r>
            <a:endParaRPr b="0" lang="en-GB" sz="1800" spc="-1" strike="noStrike">
              <a:latin typeface="Arial"/>
            </a:endParaRPr>
          </a:p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Problem is:</a:t>
            </a:r>
            <a:endParaRPr b="0" lang="en-GB" sz="1800" spc="-1" strike="noStrike">
              <a:latin typeface="Arial"/>
            </a:endParaRPr>
          </a:p>
          <a:p>
            <a:pPr lvl="1" marL="432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not all of the volume is sampled simultaneously.</a:t>
            </a:r>
            <a:endParaRPr b="0" lang="en-GB" sz="1800" spc="-1" strike="noStrike">
              <a:latin typeface="Arial"/>
            </a:endParaRPr>
          </a:p>
          <a:p>
            <a:pPr lvl="1" marL="432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need multiple lasers and WFS, MORFEO 6, MAVIS 8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15000"/>
              </a:lnSpc>
            </a:pPr>
            <a:endParaRPr b="0" lang="en-GB" sz="1800" spc="-1" strike="noStrike">
              <a:latin typeface="Arial"/>
            </a:endParaRPr>
          </a:p>
        </p:txBody>
      </p:sp>
      <p:sp>
        <p:nvSpPr>
          <p:cNvPr id="93" name="CustomShape 3"/>
          <p:cNvSpPr/>
          <p:nvPr/>
        </p:nvSpPr>
        <p:spPr>
          <a:xfrm>
            <a:off x="4176000" y="1188000"/>
            <a:ext cx="2114280" cy="48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2600" spc="-1" strike="noStrike">
                <a:latin typeface="Arial"/>
              </a:rPr>
              <a:t>classic case</a:t>
            </a:r>
            <a:endParaRPr b="0" lang="en-GB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504000" y="363600"/>
            <a:ext cx="9071280" cy="67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en-GB" sz="4400" spc="-1" strike="noStrike">
                <a:latin typeface="Arial"/>
              </a:rPr>
              <a:t>WF WFS – Solar AO</a:t>
            </a:r>
            <a:endParaRPr b="0" lang="en-GB" sz="4400" spc="-1" strike="noStrike">
              <a:latin typeface="Arial"/>
            </a:endParaRPr>
          </a:p>
        </p:txBody>
      </p:sp>
      <p:pic>
        <p:nvPicPr>
          <p:cNvPr id="95" name="" descr=""/>
          <p:cNvPicPr/>
          <p:nvPr/>
        </p:nvPicPr>
        <p:blipFill>
          <a:blip r:embed="rId1"/>
          <a:stretch/>
        </p:blipFill>
        <p:spPr>
          <a:xfrm>
            <a:off x="5634360" y="1416240"/>
            <a:ext cx="4085280" cy="3551400"/>
          </a:xfrm>
          <a:prstGeom prst="rect">
            <a:avLst/>
          </a:prstGeom>
          <a:ln>
            <a:noFill/>
          </a:ln>
        </p:spPr>
      </p:pic>
      <p:pic>
        <p:nvPicPr>
          <p:cNvPr id="96" name="" descr=""/>
          <p:cNvPicPr/>
          <p:nvPr/>
        </p:nvPicPr>
        <p:blipFill>
          <a:blip r:embed="rId2"/>
          <a:srcRect l="12410" t="9834" r="11554" b="9840"/>
          <a:stretch/>
        </p:blipFill>
        <p:spPr>
          <a:xfrm>
            <a:off x="1008000" y="1440000"/>
            <a:ext cx="3527280" cy="3527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" descr=""/>
          <p:cNvPicPr/>
          <p:nvPr/>
        </p:nvPicPr>
        <p:blipFill>
          <a:blip r:embed="rId1"/>
          <a:stretch/>
        </p:blipFill>
        <p:spPr>
          <a:xfrm>
            <a:off x="4371480" y="381600"/>
            <a:ext cx="5096160" cy="3218040"/>
          </a:xfrm>
          <a:prstGeom prst="rect">
            <a:avLst/>
          </a:prstGeom>
          <a:ln>
            <a:noFill/>
          </a:ln>
        </p:spPr>
      </p:pic>
      <p:pic>
        <p:nvPicPr>
          <p:cNvPr id="98" name="" descr=""/>
          <p:cNvPicPr/>
          <p:nvPr/>
        </p:nvPicPr>
        <p:blipFill>
          <a:blip r:embed="rId2"/>
          <a:stretch/>
        </p:blipFill>
        <p:spPr>
          <a:xfrm>
            <a:off x="-40320" y="663840"/>
            <a:ext cx="4503960" cy="4303800"/>
          </a:xfrm>
          <a:prstGeom prst="rect">
            <a:avLst/>
          </a:prstGeom>
          <a:ln>
            <a:noFill/>
          </a:ln>
        </p:spPr>
      </p:pic>
      <p:sp>
        <p:nvSpPr>
          <p:cNvPr id="99" name="CustomShape 1"/>
          <p:cNvSpPr/>
          <p:nvPr/>
        </p:nvSpPr>
        <p:spPr>
          <a:xfrm>
            <a:off x="4368240" y="4320000"/>
            <a:ext cx="5567400" cy="91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Create a structured illumination using a single laser</a:t>
            </a:r>
            <a:endParaRPr b="0" lang="en-GB" sz="18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  <a:ea typeface="Noto Sans CJK SC Regular"/>
              </a:rPr>
              <a:t>Sense it with a single correlating WFoV WFS</a:t>
            </a:r>
            <a:endParaRPr b="0" lang="en-GB" sz="18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  <a:ea typeface="Noto Sans CJK SC Regular"/>
              </a:rPr>
              <a:t>Improve tomography errors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00" name="CustomShape 2"/>
          <p:cNvSpPr/>
          <p:nvPr/>
        </p:nvSpPr>
        <p:spPr>
          <a:xfrm>
            <a:off x="4703040" y="3728520"/>
            <a:ext cx="148032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2000" spc="-1" strike="noStrike">
                <a:latin typeface="Arial"/>
              </a:rPr>
              <a:t>Short form</a:t>
            </a:r>
            <a:endParaRPr b="0" lang="en-GB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ustomShape 1"/>
          <p:cNvSpPr/>
          <p:nvPr/>
        </p:nvSpPr>
        <p:spPr>
          <a:xfrm>
            <a:off x="1008000" y="1908000"/>
            <a:ext cx="8171640" cy="316188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latin typeface="Arial"/>
              </a:rPr>
              <a:t>Laboratory bench aiming to test two novel WFWFS techniques – correlating Shack-Hartmann (SH) using structured illumination and P</a:t>
            </a:r>
            <a:r>
              <a:rPr b="0" lang="en-GB" sz="1800" spc="-1" strike="noStrike" baseline="33000">
                <a:latin typeface="Arial"/>
              </a:rPr>
              <a:t>4</a:t>
            </a:r>
            <a:endParaRPr b="0" lang="en-GB" sz="1800" spc="-1" strike="noStrike">
              <a:latin typeface="Arial"/>
            </a:endParaRPr>
          </a:p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Simulate 4/8 m telescope with a FoV of 1 to 2’</a:t>
            </a:r>
            <a:endParaRPr b="0" lang="en-GB" sz="1800" spc="-1" strike="noStrike">
              <a:latin typeface="Arial"/>
            </a:endParaRPr>
          </a:p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999999"/>
                </a:solidFill>
                <a:latin typeface="Arial"/>
              </a:rPr>
              <a:t>Pupil conjugated DM with ~52 actuators operating at up to 500 Hz</a:t>
            </a:r>
            <a:endParaRPr b="0" lang="en-GB" sz="1800" spc="-1" strike="noStrike">
              <a:latin typeface="Arial"/>
            </a:endParaRPr>
          </a:p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999999"/>
                </a:solidFill>
                <a:latin typeface="Arial"/>
              </a:rPr>
              <a:t>Atmospheric simulator consisting of 2x rotating phase wheels by Lexitek</a:t>
            </a:r>
            <a:endParaRPr b="0" lang="en-GB" sz="1800" spc="-1" strike="noStrike">
              <a:latin typeface="Arial"/>
            </a:endParaRPr>
          </a:p>
          <a:p>
            <a:pPr lvl="1" marL="432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999999"/>
                </a:solidFill>
                <a:latin typeface="Arial"/>
                <a:ea typeface="Noto Sans CJK SC Regular"/>
              </a:rPr>
              <a:t>fixed ‘ground layer’</a:t>
            </a:r>
            <a:endParaRPr b="0" lang="en-GB" sz="1800" spc="-1" strike="noStrike">
              <a:latin typeface="Arial"/>
            </a:endParaRPr>
          </a:p>
          <a:p>
            <a:pPr lvl="1" marL="432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999999"/>
                </a:solidFill>
                <a:latin typeface="Arial"/>
                <a:ea typeface="Noto Sans CJK SC Regular"/>
              </a:rPr>
              <a:t>movable high-altitude layer, 2+ km conjugate</a:t>
            </a:r>
            <a:endParaRPr b="0" lang="en-GB" sz="1800" spc="-1" strike="noStrike">
              <a:latin typeface="Arial"/>
            </a:endParaRPr>
          </a:p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999999"/>
                </a:solidFill>
                <a:latin typeface="Arial"/>
                <a:ea typeface="Noto Sans CJK SC Regular"/>
              </a:rPr>
              <a:t>532nm Laser to illuminate a diffuse reflective screen or a dye cell</a:t>
            </a:r>
            <a:endParaRPr b="0" lang="en-GB" sz="1800" spc="-1" strike="noStrike">
              <a:latin typeface="Arial"/>
            </a:endParaRPr>
          </a:p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999999"/>
                </a:solidFill>
                <a:latin typeface="Arial"/>
                <a:ea typeface="Noto Sans CJK SC Regular"/>
              </a:rPr>
              <a:t>455x455 OLED 78 </a:t>
            </a:r>
            <a:r>
              <a:rPr b="0" lang="en-GB" sz="1800" spc="-1" strike="noStrike">
                <a:solidFill>
                  <a:srgbClr val="999999"/>
                </a:solidFill>
                <a:latin typeface="Arial"/>
                <a:ea typeface="Arial"/>
              </a:rPr>
              <a:t>μm/pxl (approx 4 x DL of optics) </a:t>
            </a:r>
            <a:endParaRPr b="0" lang="en-GB" sz="1800" spc="-1" strike="noStrike">
              <a:latin typeface="Arial"/>
            </a:endParaRPr>
          </a:p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999999"/>
                </a:solidFill>
                <a:latin typeface="Arial"/>
                <a:ea typeface="Arial"/>
              </a:rPr>
              <a:t>C-BLUE One</a:t>
            </a:r>
            <a:r>
              <a:rPr b="0" lang="en-GB" sz="1800" spc="-1" strike="noStrike" baseline="33000">
                <a:solidFill>
                  <a:srgbClr val="999999"/>
                </a:solidFill>
                <a:latin typeface="Arial"/>
                <a:ea typeface="Arial"/>
              </a:rPr>
              <a:t>(!)</a:t>
            </a:r>
            <a:r>
              <a:rPr b="0" lang="en-GB" sz="1800" spc="-1" strike="noStrike">
                <a:solidFill>
                  <a:srgbClr val="999999"/>
                </a:solidFill>
                <a:latin typeface="Arial"/>
                <a:ea typeface="Arial"/>
              </a:rPr>
              <a:t> with 10x10 Shack-Hartmann WFS with ~100 pxl/subap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02" name="" descr=""/>
          <p:cNvPicPr/>
          <p:nvPr/>
        </p:nvPicPr>
        <p:blipFill>
          <a:blip r:embed="rId1"/>
          <a:stretch/>
        </p:blipFill>
        <p:spPr>
          <a:xfrm>
            <a:off x="663840" y="-1814400"/>
            <a:ext cx="5096160" cy="3218040"/>
          </a:xfrm>
          <a:prstGeom prst="rect">
            <a:avLst/>
          </a:prstGeom>
          <a:ln>
            <a:noFill/>
          </a:ln>
        </p:spPr>
      </p:pic>
      <p:sp>
        <p:nvSpPr>
          <p:cNvPr id="103" name="CustomShape 2"/>
          <p:cNvSpPr/>
          <p:nvPr/>
        </p:nvSpPr>
        <p:spPr>
          <a:xfrm>
            <a:off x="6142680" y="848520"/>
            <a:ext cx="100188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2000" spc="-1" strike="noStrike">
                <a:latin typeface="Arial"/>
              </a:rPr>
              <a:t>Basics</a:t>
            </a:r>
            <a:endParaRPr b="0" lang="en-GB" sz="2000" spc="-1" strike="noStrike">
              <a:latin typeface="Arial"/>
            </a:endParaRPr>
          </a:p>
        </p:txBody>
      </p:sp>
      <p:pic>
        <p:nvPicPr>
          <p:cNvPr id="104" name="" descr=""/>
          <p:cNvPicPr/>
          <p:nvPr/>
        </p:nvPicPr>
        <p:blipFill>
          <a:blip r:embed="rId2"/>
          <a:stretch/>
        </p:blipFill>
        <p:spPr>
          <a:xfrm>
            <a:off x="5688000" y="378360"/>
            <a:ext cx="4249800" cy="5669280"/>
          </a:xfrm>
          <a:prstGeom prst="rect">
            <a:avLst/>
          </a:prstGeom>
          <a:ln>
            <a:noFill/>
          </a:ln>
        </p:spPr>
      </p:pic>
      <p:sp>
        <p:nvSpPr>
          <p:cNvPr id="105" name="CustomShape 3"/>
          <p:cNvSpPr/>
          <p:nvPr/>
        </p:nvSpPr>
        <p:spPr>
          <a:xfrm>
            <a:off x="6048000" y="648000"/>
            <a:ext cx="9547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1800" spc="-1" strike="noStrike">
                <a:solidFill>
                  <a:srgbClr val="ffff00"/>
                </a:solidFill>
                <a:latin typeface="Arial"/>
              </a:rPr>
              <a:t>July’22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06" name="" descr=""/>
          <p:cNvPicPr/>
          <p:nvPr/>
        </p:nvPicPr>
        <p:blipFill>
          <a:blip r:embed="rId3"/>
          <a:stretch/>
        </p:blipFill>
        <p:spPr>
          <a:xfrm>
            <a:off x="-2159640" y="1368000"/>
            <a:ext cx="7559280" cy="5669280"/>
          </a:xfrm>
          <a:prstGeom prst="rect">
            <a:avLst/>
          </a:prstGeom>
          <a:ln>
            <a:noFill/>
          </a:ln>
        </p:spPr>
      </p:pic>
      <p:sp>
        <p:nvSpPr>
          <p:cNvPr id="107" name="CustomShape 4"/>
          <p:cNvSpPr/>
          <p:nvPr/>
        </p:nvSpPr>
        <p:spPr>
          <a:xfrm>
            <a:off x="2160000" y="1944000"/>
            <a:ext cx="9788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1800" spc="-1" strike="noStrike">
                <a:solidFill>
                  <a:srgbClr val="ffff00"/>
                </a:solidFill>
                <a:latin typeface="Arial"/>
              </a:rPr>
              <a:t>Sep 9</a:t>
            </a:r>
            <a:r>
              <a:rPr b="1" lang="en-GB" sz="1800" spc="-1" strike="noStrike" baseline="101000">
                <a:solidFill>
                  <a:srgbClr val="ffff00"/>
                </a:solidFill>
                <a:latin typeface="Arial"/>
              </a:rPr>
              <a:t>th</a:t>
            </a:r>
            <a:r>
              <a:rPr b="1" lang="en-GB" sz="1800" spc="-1" strike="noStrike">
                <a:solidFill>
                  <a:srgbClr val="ffff00"/>
                </a:solidFill>
                <a:latin typeface="Arial"/>
              </a:rPr>
              <a:t> 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" descr=""/>
          <p:cNvPicPr/>
          <p:nvPr/>
        </p:nvPicPr>
        <p:blipFill>
          <a:blip r:embed="rId1"/>
          <a:stretch/>
        </p:blipFill>
        <p:spPr>
          <a:xfrm>
            <a:off x="663840" y="-1814400"/>
            <a:ext cx="5096160" cy="3218040"/>
          </a:xfrm>
          <a:prstGeom prst="rect">
            <a:avLst/>
          </a:prstGeom>
          <a:ln>
            <a:noFill/>
          </a:ln>
        </p:spPr>
      </p:pic>
      <p:sp>
        <p:nvSpPr>
          <p:cNvPr id="109" name="CustomShape 1"/>
          <p:cNvSpPr/>
          <p:nvPr/>
        </p:nvSpPr>
        <p:spPr>
          <a:xfrm>
            <a:off x="4536000" y="1825560"/>
            <a:ext cx="5510520" cy="343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70000"/>
          </a:bodyPr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</a:rPr>
              <a:t>8m telescope</a:t>
            </a:r>
            <a:endParaRPr b="0" lang="en-GB" sz="2400" spc="-1" strike="noStrike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</a:rPr>
              <a:t>Single layer of turbulence at the ground (r</a:t>
            </a:r>
            <a:r>
              <a:rPr b="0" lang="en-GB" sz="2400" spc="-1" strike="noStrike" baseline="-25000">
                <a:solidFill>
                  <a:srgbClr val="000000"/>
                </a:solidFill>
                <a:latin typeface="Calibri"/>
              </a:rPr>
              <a:t>0</a:t>
            </a:r>
            <a:r>
              <a:rPr b="0" lang="en-GB" sz="2400" spc="-1" strike="noStrike">
                <a:solidFill>
                  <a:srgbClr val="000000"/>
                </a:solidFill>
                <a:latin typeface="Calibri"/>
              </a:rPr>
              <a:t> of 0.12m)</a:t>
            </a:r>
            <a:endParaRPr b="0" lang="en-GB" sz="2400" spc="-1" strike="noStrike">
              <a:latin typeface="Arial"/>
            </a:endParaRPr>
          </a:p>
          <a:p>
            <a:pPr lvl="1" marL="685800" indent="-22788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Pessimistic case</a:t>
            </a:r>
            <a:endParaRPr b="0" lang="en-GB" sz="2000" spc="-1" strike="noStrike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</a:rPr>
              <a:t>532nm laser projected to 20km</a:t>
            </a:r>
            <a:endParaRPr b="0" lang="en-GB" sz="2400" spc="-1" strike="noStrike">
              <a:latin typeface="Arial"/>
            </a:endParaRPr>
          </a:p>
          <a:p>
            <a:pPr lvl="1" marL="685800" indent="-22788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Uses angular spectrum propagator </a:t>
            </a:r>
            <a:endParaRPr b="0" lang="en-GB" sz="2000" spc="-1" strike="noStrike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</a:rPr>
              <a:t>Full aperture monostatic launch of collimated beam</a:t>
            </a:r>
            <a:endParaRPr b="0" lang="en-GB" sz="2400" spc="-1" strike="noStrike">
              <a:latin typeface="Arial"/>
            </a:endParaRPr>
          </a:p>
          <a:p>
            <a:pPr lvl="1" marL="685800" indent="-22788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Not the best/easiest way to implement in reality</a:t>
            </a:r>
            <a:endParaRPr b="0" lang="en-GB" sz="2000" spc="-1" strike="noStrike">
              <a:latin typeface="Arial"/>
            </a:endParaRPr>
          </a:p>
          <a:p>
            <a:pPr lvl="1" marL="685800" indent="-22788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Definitely the easiest to simulate</a:t>
            </a:r>
            <a:endParaRPr b="0" lang="en-GB" sz="2000" spc="-1" strike="noStrike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</a:rPr>
              <a:t>Uplink/Downlink paths not fully reciprocal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110" name="CustomShape 2"/>
          <p:cNvSpPr/>
          <p:nvPr/>
        </p:nvSpPr>
        <p:spPr>
          <a:xfrm>
            <a:off x="6142680" y="848520"/>
            <a:ext cx="285516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2000" spc="-1" strike="noStrike">
                <a:latin typeface="Arial"/>
              </a:rPr>
              <a:t>Pattern transportation</a:t>
            </a:r>
            <a:endParaRPr b="0" lang="en-GB" sz="2000" spc="-1" strike="noStrike">
              <a:latin typeface="Arial"/>
            </a:endParaRPr>
          </a:p>
        </p:txBody>
      </p:sp>
      <p:pic>
        <p:nvPicPr>
          <p:cNvPr id="111" name="" descr=""/>
          <p:cNvPicPr/>
          <p:nvPr/>
        </p:nvPicPr>
        <p:blipFill>
          <a:blip r:embed="rId2"/>
          <a:stretch/>
        </p:blipFill>
        <p:spPr>
          <a:xfrm>
            <a:off x="-40320" y="1239840"/>
            <a:ext cx="4503960" cy="4303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" descr=""/>
          <p:cNvPicPr/>
          <p:nvPr/>
        </p:nvPicPr>
        <p:blipFill>
          <a:blip r:embed="rId1"/>
          <a:stretch/>
        </p:blipFill>
        <p:spPr>
          <a:xfrm>
            <a:off x="663840" y="-1814400"/>
            <a:ext cx="5096160" cy="3218040"/>
          </a:xfrm>
          <a:prstGeom prst="rect">
            <a:avLst/>
          </a:prstGeom>
          <a:ln>
            <a:noFill/>
          </a:ln>
        </p:spPr>
      </p:pic>
      <p:sp>
        <p:nvSpPr>
          <p:cNvPr id="113" name="CustomShape 1"/>
          <p:cNvSpPr/>
          <p:nvPr/>
        </p:nvSpPr>
        <p:spPr>
          <a:xfrm>
            <a:off x="6142680" y="848520"/>
            <a:ext cx="285516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2000" spc="-1" strike="noStrike">
                <a:latin typeface="Arial"/>
              </a:rPr>
              <a:t>Pattern transportation</a:t>
            </a:r>
            <a:endParaRPr b="0" lang="en-GB" sz="2000" spc="-1" strike="noStrike">
              <a:latin typeface="Arial"/>
            </a:endParaRPr>
          </a:p>
        </p:txBody>
      </p:sp>
      <p:grpSp>
        <p:nvGrpSpPr>
          <p:cNvPr id="114" name="Group 2"/>
          <p:cNvGrpSpPr/>
          <p:nvPr/>
        </p:nvGrpSpPr>
        <p:grpSpPr>
          <a:xfrm>
            <a:off x="3600000" y="1301400"/>
            <a:ext cx="6119640" cy="4170240"/>
            <a:chOff x="3600000" y="1301400"/>
            <a:chExt cx="6119640" cy="4170240"/>
          </a:xfrm>
        </p:grpSpPr>
        <p:pic>
          <p:nvPicPr>
            <p:cNvPr id="115" name="Picture 6" descr=""/>
            <p:cNvPicPr/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/>
          </p:blipFill>
          <p:spPr>
            <a:xfrm>
              <a:off x="3600000" y="1301400"/>
              <a:ext cx="2039400" cy="4170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6" name="Picture 14" descr=""/>
            <p:cNvPicPr/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/>
          </p:blipFill>
          <p:spPr>
            <a:xfrm>
              <a:off x="7680240" y="1301400"/>
              <a:ext cx="2039400" cy="4170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7" name="Picture 17" descr=""/>
            <p:cNvPicPr/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/>
          </p:blipFill>
          <p:spPr>
            <a:xfrm>
              <a:off x="5640120" y="1301400"/>
              <a:ext cx="2039760" cy="41702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8" name="CustomShape 3"/>
          <p:cNvSpPr/>
          <p:nvPr/>
        </p:nvSpPr>
        <p:spPr>
          <a:xfrm>
            <a:off x="3945240" y="5282280"/>
            <a:ext cx="1433520" cy="42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150 modes</a:t>
            </a:r>
            <a:endParaRPr b="0" lang="en-GB" sz="2200" spc="-1" strike="noStrike">
              <a:latin typeface="Arial"/>
            </a:endParaRPr>
          </a:p>
        </p:txBody>
      </p:sp>
      <p:sp>
        <p:nvSpPr>
          <p:cNvPr id="119" name="CustomShape 4"/>
          <p:cNvSpPr/>
          <p:nvPr/>
        </p:nvSpPr>
        <p:spPr>
          <a:xfrm>
            <a:off x="5998680" y="5277960"/>
            <a:ext cx="1433520" cy="42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550 modes</a:t>
            </a:r>
            <a:endParaRPr b="0" lang="en-GB" sz="2200" spc="-1" strike="noStrike">
              <a:latin typeface="Arial"/>
            </a:endParaRPr>
          </a:p>
        </p:txBody>
      </p:sp>
      <p:sp>
        <p:nvSpPr>
          <p:cNvPr id="120" name="CustomShape 5"/>
          <p:cNvSpPr/>
          <p:nvPr/>
        </p:nvSpPr>
        <p:spPr>
          <a:xfrm>
            <a:off x="7924320" y="5264640"/>
            <a:ext cx="1575360" cy="42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1550 modes</a:t>
            </a:r>
            <a:endParaRPr b="0" lang="en-GB" sz="2200" spc="-1" strike="noStrike">
              <a:latin typeface="Arial"/>
            </a:endParaRPr>
          </a:p>
        </p:txBody>
      </p:sp>
      <p:sp>
        <p:nvSpPr>
          <p:cNvPr id="121" name="CustomShape 6"/>
          <p:cNvSpPr/>
          <p:nvPr/>
        </p:nvSpPr>
        <p:spPr>
          <a:xfrm>
            <a:off x="720000" y="2323080"/>
            <a:ext cx="323964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Launch intensity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122" name="CustomShape 7"/>
          <p:cNvSpPr/>
          <p:nvPr/>
        </p:nvSpPr>
        <p:spPr>
          <a:xfrm>
            <a:off x="626760" y="4272480"/>
            <a:ext cx="278892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Intensity @ 20km</a:t>
            </a:r>
            <a:endParaRPr b="0" lang="en-GB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1426</TotalTime>
  <Application>LibreOffice/6.1.5.2$Linux_X86_64 LibreOffice_project/10$Build-2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2022-10-20T05:56:40Z</dcterms:created>
  <dc:creator/>
  <dc:description/>
  <dc:language>en-GB</dc:language>
  <cp:lastModifiedBy/>
  <dcterms:modified xsi:type="dcterms:W3CDTF">2022-10-31T19:40:49Z</dcterms:modified>
  <cp:revision>60</cp:revision>
  <dc:subject/>
  <dc:title/>
</cp:coreProperties>
</file>