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x-msvide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8" r:id="rId2"/>
  </p:sldMasterIdLst>
  <p:notesMasterIdLst>
    <p:notesMasterId r:id="rId24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8" r:id="rId14"/>
    <p:sldId id="267" r:id="rId15"/>
    <p:sldId id="269" r:id="rId16"/>
    <p:sldId id="271" r:id="rId17"/>
    <p:sldId id="272" r:id="rId18"/>
    <p:sldId id="274" r:id="rId19"/>
    <p:sldId id="270" r:id="rId20"/>
    <p:sldId id="273" r:id="rId21"/>
    <p:sldId id="301" r:id="rId22"/>
    <p:sldId id="363" r:id="rId23"/>
  </p:sldIdLst>
  <p:sldSz cx="12192000" cy="6858000"/>
  <p:notesSz cx="6858000" cy="9144000"/>
  <p:defaultTextStyle>
    <a:defPPr>
      <a:defRPr lang="fr-FR"/>
    </a:defPPr>
    <a:lvl1pPr algn="l" rtl="0" eaLnBrk="0" fontAlgn="base" hangingPunct="0">
      <a:spcBef>
        <a:spcPct val="0"/>
      </a:spcBef>
      <a:spcAft>
        <a:spcPct val="0"/>
      </a:spcAft>
      <a:defRPr sz="2400" b="1" kern="1200">
        <a:solidFill>
          <a:srgbClr val="00509A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b="1" kern="1200">
        <a:solidFill>
          <a:srgbClr val="00509A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b="1" kern="1200">
        <a:solidFill>
          <a:srgbClr val="00509A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b="1" kern="1200">
        <a:solidFill>
          <a:srgbClr val="00509A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b="1" kern="1200">
        <a:solidFill>
          <a:srgbClr val="00509A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b="1" kern="1200">
        <a:solidFill>
          <a:srgbClr val="00509A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b="1" kern="1200">
        <a:solidFill>
          <a:srgbClr val="00509A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b="1" kern="1200">
        <a:solidFill>
          <a:srgbClr val="00509A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b="1" kern="1200">
        <a:solidFill>
          <a:srgbClr val="00509A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691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01426D-B8FC-48F9-A1BC-8B6435D9C4AC}" type="datetimeFigureOut">
              <a:rPr lang="fr-FR" smtClean="0"/>
              <a:t>19/10/2022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3D2295-3DC8-4802-8CD8-3D72D6B1F95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483681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A gauche VLT et </a:t>
            </a:r>
            <a:r>
              <a:rPr lang="fr-FR" dirty="0" err="1"/>
              <a:t>kck</a:t>
            </a:r>
            <a:r>
              <a:rPr lang="fr-FR" dirty="0"/>
              <a:t>, puis  bloque ELT et bloque GMT avec les même infos pupille, puis résidu d’OA puis </a:t>
            </a:r>
            <a:r>
              <a:rPr lang="fr-FR" dirty="0" err="1"/>
              <a:t>petaling</a:t>
            </a:r>
            <a:r>
              <a:rPr lang="fr-FR" dirty="0"/>
              <a:t>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3D2295-3DC8-4802-8CD8-3D72D6B1F952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380426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3D2295-3DC8-4802-8CD8-3D72D6B1F952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570742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Changer orga ici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3D2295-3DC8-4802-8CD8-3D72D6B1F952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251997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Bigger</a:t>
            </a:r>
            <a:r>
              <a:rPr lang="fr-FR" dirty="0"/>
              <a:t> </a:t>
            </a:r>
            <a:r>
              <a:rPr lang="fr-FR" dirty="0" err="1"/>
              <a:t>fontsize</a:t>
            </a:r>
            <a:r>
              <a:rPr lang="fr-FR" dirty="0"/>
              <a:t> !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3D2295-3DC8-4802-8CD8-3D72D6B1F952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818439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5E47C3-5D99-4CE3-BC5A-CD3C8747D1D3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949711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55600" y="2638061"/>
            <a:ext cx="10210800" cy="1143000"/>
          </a:xfrm>
        </p:spPr>
        <p:txBody>
          <a:bodyPr/>
          <a:lstStyle>
            <a:lvl1pPr>
              <a:lnSpc>
                <a:spcPct val="90000"/>
              </a:lnSpc>
              <a:defRPr sz="4800"/>
            </a:lvl1pPr>
          </a:lstStyle>
          <a:p>
            <a:pPr lvl="0"/>
            <a:r>
              <a:rPr lang="fr-FR" noProof="0"/>
              <a:t>Modifiez le style du titre</a:t>
            </a:r>
            <a:endParaRPr lang="fr-FR" noProof="0" dirty="0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55600" y="3909053"/>
            <a:ext cx="10732955" cy="1752600"/>
          </a:xfr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2"/>
                </a:solidFill>
              </a:defRPr>
            </a:lvl1pPr>
          </a:lstStyle>
          <a:p>
            <a:pPr lvl="0"/>
            <a:r>
              <a:rPr lang="fr-FR" noProof="0"/>
              <a:t>Modifiez le style des sous-titres du masque</a:t>
            </a:r>
            <a:endParaRPr lang="fr-FR" noProof="0" dirty="0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A63DF8F-C1B9-433F-AF94-37200604B68C}" type="slidenum">
              <a:rPr lang="fr-FR" smtClean="0"/>
              <a:t>‹N°›</a:t>
            </a:fld>
            <a:endParaRPr lang="fr-FR"/>
          </a:p>
        </p:txBody>
      </p:sp>
      <p:pic>
        <p:nvPicPr>
          <p:cNvPr id="7" name="Image 4" descr="Logo Oner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8517" y="482600"/>
            <a:ext cx="5001683" cy="1128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 2" descr="Logo RF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33" y="141817"/>
            <a:ext cx="1879600" cy="170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83330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souligné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EDFC2C-F9B9-0445-A511-DA4552EF3EEB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>
              <a:solidFill>
                <a:srgbClr val="000000">
                  <a:tint val="75000"/>
                </a:srgbClr>
              </a:solidFill>
            </a:endParaRPr>
          </a:p>
        </p:txBody>
      </p:sp>
      <p:cxnSp>
        <p:nvCxnSpPr>
          <p:cNvPr id="6" name="Connecteur droit 5"/>
          <p:cNvCxnSpPr/>
          <p:nvPr/>
        </p:nvCxnSpPr>
        <p:spPr bwMode="auto">
          <a:xfrm>
            <a:off x="355600" y="1052736"/>
            <a:ext cx="11836400" cy="0"/>
          </a:xfrm>
          <a:prstGeom prst="line">
            <a:avLst/>
          </a:prstGeom>
          <a:noFill/>
          <a:ln w="9525" cap="flat" cmpd="sng" algn="ctr">
            <a:solidFill>
              <a:srgbClr val="11489C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2761985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lanche 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9F0CAB2-14CD-3845-84B5-C89C4150BDD6}" type="slidenum">
              <a:rPr lang="fr-FR" smtClean="0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64438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55600" y="0"/>
            <a:ext cx="11836400" cy="1025525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4566E1-232C-D047-AF81-68BEABEA370D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23491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565F9C-858D-DB4A-B718-B4541E464608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  <p:sp>
        <p:nvSpPr>
          <p:cNvPr id="11" name="Titr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12" name="Espace réservé du pied de page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01894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55600" y="0"/>
            <a:ext cx="11836400" cy="1025525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B6CDF6-4C5A-C046-92B8-1E376BA69C03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99794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A63DF8F-C1B9-433F-AF94-37200604B68C}" type="slidenum">
              <a:rPr lang="fr-FR" smtClean="0"/>
              <a:t>‹N°›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659483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souligné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A63DF8F-C1B9-433F-AF94-37200604B68C}" type="slidenum">
              <a:rPr lang="fr-FR" smtClean="0"/>
              <a:t>‹N°›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cxnSp>
        <p:nvCxnSpPr>
          <p:cNvPr id="6" name="Connecteur droit 5"/>
          <p:cNvCxnSpPr/>
          <p:nvPr/>
        </p:nvCxnSpPr>
        <p:spPr bwMode="auto">
          <a:xfrm>
            <a:off x="355600" y="1052736"/>
            <a:ext cx="11836400" cy="0"/>
          </a:xfrm>
          <a:prstGeom prst="line">
            <a:avLst/>
          </a:prstGeom>
          <a:noFill/>
          <a:ln w="9525" cap="flat" cmpd="sng" algn="ctr">
            <a:solidFill>
              <a:srgbClr val="11489C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7138234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lanche 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63DF8F-C1B9-433F-AF94-37200604B68C}" type="slidenum">
              <a:rPr lang="fr-FR" smtClean="0"/>
              <a:t>‹N°›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94030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55600" y="0"/>
            <a:ext cx="11836400" cy="1025525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A63DF8F-C1B9-433F-AF94-37200604B68C}" type="slidenum">
              <a:rPr lang="fr-FR" smtClean="0"/>
              <a:t>‹N°›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946667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A63DF8F-C1B9-433F-AF94-37200604B68C}" type="slidenum">
              <a:rPr lang="fr-FR" smtClean="0"/>
              <a:t>‹N°›</a:t>
            </a:fld>
            <a:endParaRPr lang="fr-FR"/>
          </a:p>
        </p:txBody>
      </p:sp>
      <p:sp>
        <p:nvSpPr>
          <p:cNvPr id="11" name="Titr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12" name="Espace réservé du pied de page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241527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55600" y="0"/>
            <a:ext cx="11836400" cy="1025525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A63DF8F-C1B9-433F-AF94-37200604B68C}" type="slidenum">
              <a:rPr lang="fr-FR" smtClean="0"/>
              <a:t>‹N°›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273678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55600" y="2638061"/>
            <a:ext cx="10210800" cy="1143000"/>
          </a:xfrm>
        </p:spPr>
        <p:txBody>
          <a:bodyPr/>
          <a:lstStyle>
            <a:lvl1pPr>
              <a:lnSpc>
                <a:spcPct val="90000"/>
              </a:lnSpc>
              <a:defRPr sz="4800"/>
            </a:lvl1pPr>
          </a:lstStyle>
          <a:p>
            <a:pPr lvl="0"/>
            <a:r>
              <a:rPr lang="fr-FR" noProof="0"/>
              <a:t>Modifiez le style du titre</a:t>
            </a:r>
            <a:endParaRPr lang="fr-FR" noProof="0" dirty="0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55600" y="3909053"/>
            <a:ext cx="10732955" cy="1752600"/>
          </a:xfr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2"/>
                </a:solidFill>
              </a:defRPr>
            </a:lvl1pPr>
          </a:lstStyle>
          <a:p>
            <a:pPr lvl="0"/>
            <a:r>
              <a:rPr lang="fr-FR" noProof="0"/>
              <a:t>Modifiez le style des sous-titres du masque</a:t>
            </a:r>
            <a:endParaRPr lang="fr-FR" noProof="0" dirty="0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02B04C-38D0-FF45-91F5-19D3972525CD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  <p:pic>
        <p:nvPicPr>
          <p:cNvPr id="7" name="Image 4" descr="Logo Oner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8517" y="482600"/>
            <a:ext cx="5001683" cy="1128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 2" descr="Logo RF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33" y="141817"/>
            <a:ext cx="1879600" cy="170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67490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EDFC2C-F9B9-0445-A511-DA4552EF3EEB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01311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jpe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2.jpeg"/><Relationship Id="rId4" Type="http://schemas.openxmlformats.org/officeDocument/2006/relationships/slideLayout" Target="../slideLayouts/slideLayout11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55600" y="0"/>
            <a:ext cx="11717867" cy="102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dirty="0"/>
              <a:t>Cliquez et modifiez le titre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72533" y="1700213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176000" y="6179773"/>
            <a:ext cx="1016000" cy="678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600" b="0">
                <a:solidFill>
                  <a:schemeClr val="tx1"/>
                </a:solidFill>
                <a:cs typeface="Geneva" charset="0"/>
              </a:defRPr>
            </a:lvl1pPr>
          </a:lstStyle>
          <a:p>
            <a:fld id="{BA63DF8F-C1B9-433F-AF94-37200604B68C}" type="slidenum">
              <a:rPr lang="fr-FR" smtClean="0"/>
              <a:t>‹N°›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>
          <a:xfrm>
            <a:off x="3791744" y="6309321"/>
            <a:ext cx="7488832" cy="38404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3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pic>
        <p:nvPicPr>
          <p:cNvPr id="9" name="Image 4" descr="Logo Onera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733" y="6299201"/>
            <a:ext cx="1964267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 21" descr="Logo RF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634" y="6191251"/>
            <a:ext cx="732367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Connecteur droit 10"/>
          <p:cNvCxnSpPr/>
          <p:nvPr/>
        </p:nvCxnSpPr>
        <p:spPr bwMode="auto">
          <a:xfrm>
            <a:off x="355600" y="6191251"/>
            <a:ext cx="11836400" cy="0"/>
          </a:xfrm>
          <a:prstGeom prst="line">
            <a:avLst/>
          </a:prstGeom>
          <a:noFill/>
          <a:ln w="9525" cap="flat" cmpd="sng" algn="ctr">
            <a:solidFill>
              <a:srgbClr val="11489C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719672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509A"/>
          </a:solidFill>
          <a:latin typeface="+mj-lt"/>
          <a:ea typeface="+mj-ea"/>
          <a:cs typeface="ＭＳ Ｐゴシック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509A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509A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509A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509A"/>
          </a:solidFill>
          <a:latin typeface="Arial" charset="0"/>
          <a:ea typeface="ＭＳ Ｐゴシック" charset="0"/>
          <a:cs typeface="ＭＳ Ｐゴシック" charset="0"/>
        </a:defRPr>
      </a:lvl5pPr>
      <a:lvl6pPr marL="609585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509A"/>
          </a:solidFill>
          <a:latin typeface="Arial" charset="0"/>
          <a:ea typeface="ＭＳ Ｐゴシック" charset="0"/>
          <a:cs typeface="Geneva" charset="0"/>
        </a:defRPr>
      </a:lvl6pPr>
      <a:lvl7pPr marL="121917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509A"/>
          </a:solidFill>
          <a:latin typeface="Arial" charset="0"/>
          <a:ea typeface="ＭＳ Ｐゴシック" charset="0"/>
          <a:cs typeface="Geneva" charset="0"/>
        </a:defRPr>
      </a:lvl7pPr>
      <a:lvl8pPr marL="1828754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509A"/>
          </a:solidFill>
          <a:latin typeface="Arial" charset="0"/>
          <a:ea typeface="ＭＳ Ｐゴシック" charset="0"/>
          <a:cs typeface="Geneva" charset="0"/>
        </a:defRPr>
      </a:lvl8pPr>
      <a:lvl9pPr marL="2438339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509A"/>
          </a:solidFill>
          <a:latin typeface="Arial" charset="0"/>
          <a:ea typeface="ＭＳ Ｐゴシック" charset="0"/>
          <a:cs typeface="Geneva" charset="0"/>
        </a:defRPr>
      </a:lvl9pPr>
    </p:titleStyle>
    <p:bodyStyle>
      <a:lvl1pPr marL="457189" indent="-457189" algn="l" rtl="0" eaLnBrk="1" fontAlgn="base" hangingPunct="1">
        <a:spcBef>
          <a:spcPct val="20000"/>
        </a:spcBef>
        <a:spcAft>
          <a:spcPct val="0"/>
        </a:spcAft>
        <a:buChar char="•"/>
        <a:defRPr sz="4267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990575" indent="-380990" algn="l" rtl="0" eaLnBrk="1" fontAlgn="base" hangingPunct="1">
        <a:spcBef>
          <a:spcPct val="20000"/>
        </a:spcBef>
        <a:spcAft>
          <a:spcPct val="0"/>
        </a:spcAft>
        <a:buChar char="–"/>
        <a:defRPr sz="3733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523962" indent="-304792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Geneva" charset="0"/>
          <a:cs typeface="+mn-cs"/>
        </a:defRPr>
      </a:lvl3pPr>
      <a:lvl4pPr marL="2133547" indent="-304792" algn="l" rtl="0" eaLnBrk="1" fontAlgn="base" hangingPunct="1">
        <a:spcBef>
          <a:spcPct val="20000"/>
        </a:spcBef>
        <a:spcAft>
          <a:spcPct val="0"/>
        </a:spcAft>
        <a:buChar char="–"/>
        <a:defRPr sz="2667">
          <a:solidFill>
            <a:schemeClr val="tx1"/>
          </a:solidFill>
          <a:latin typeface="+mn-lt"/>
          <a:ea typeface="Geneva" charset="0"/>
          <a:cs typeface="+mn-cs"/>
        </a:defRPr>
      </a:lvl4pPr>
      <a:lvl5pPr marL="2628834" indent="-239178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667">
          <a:solidFill>
            <a:schemeClr val="tx1"/>
          </a:solidFill>
          <a:latin typeface="+mn-lt"/>
          <a:ea typeface="Geneva" charset="0"/>
          <a:cs typeface="+mn-cs"/>
        </a:defRPr>
      </a:lvl5pPr>
      <a:lvl6pPr marL="3352716" indent="-304792" algn="l" rtl="0" eaLnBrk="1" fontAlgn="base" hangingPunct="1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ea typeface="Geneva" charset="0"/>
          <a:cs typeface="+mn-cs"/>
        </a:defRPr>
      </a:lvl6pPr>
      <a:lvl7pPr marL="3962301" indent="-304792" algn="l" rtl="0" eaLnBrk="1" fontAlgn="base" hangingPunct="1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ea typeface="Geneva" charset="0"/>
          <a:cs typeface="+mn-cs"/>
        </a:defRPr>
      </a:lvl7pPr>
      <a:lvl8pPr marL="4571886" indent="-304792" algn="l" rtl="0" eaLnBrk="1" fontAlgn="base" hangingPunct="1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ea typeface="Geneva" charset="0"/>
          <a:cs typeface="+mn-cs"/>
        </a:defRPr>
      </a:lvl8pPr>
      <a:lvl9pPr marL="5181470" indent="-304792" algn="l" rtl="0" eaLnBrk="1" fontAlgn="base" hangingPunct="1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ea typeface="Geneva" charset="0"/>
          <a:cs typeface="+mn-cs"/>
        </a:defRPr>
      </a:lvl9pPr>
    </p:bodyStyle>
    <p:otherStyle>
      <a:defPPr>
        <a:defRPr lang="fr-FR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55600" y="0"/>
            <a:ext cx="11717867" cy="102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dirty="0"/>
              <a:t>Cliquez et modifiez le titre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72533" y="1700213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176000" y="6179773"/>
            <a:ext cx="1016000" cy="678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600" b="0">
                <a:solidFill>
                  <a:schemeClr val="tx1"/>
                </a:solidFill>
                <a:cs typeface="Geneva" charset="0"/>
              </a:defRPr>
            </a:lvl1pPr>
          </a:lstStyle>
          <a:p>
            <a:pPr>
              <a:defRPr/>
            </a:pPr>
            <a:fld id="{99F0CAB2-14CD-3845-84B5-C89C4150BDD6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>
          <a:xfrm>
            <a:off x="3791744" y="6309321"/>
            <a:ext cx="7488832" cy="38404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3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 dirty="0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9" name="Image 4" descr="Logo Onera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733" y="6299201"/>
            <a:ext cx="1964267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 21" descr="Logo RF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634" y="6191251"/>
            <a:ext cx="732367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Connecteur droit 10"/>
          <p:cNvCxnSpPr/>
          <p:nvPr/>
        </p:nvCxnSpPr>
        <p:spPr bwMode="auto">
          <a:xfrm>
            <a:off x="355600" y="6191251"/>
            <a:ext cx="11836400" cy="0"/>
          </a:xfrm>
          <a:prstGeom prst="line">
            <a:avLst/>
          </a:prstGeom>
          <a:noFill/>
          <a:ln w="9525" cap="flat" cmpd="sng" algn="ctr">
            <a:solidFill>
              <a:srgbClr val="11489C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074624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509A"/>
          </a:solidFill>
          <a:latin typeface="+mj-lt"/>
          <a:ea typeface="+mj-ea"/>
          <a:cs typeface="ＭＳ Ｐゴシック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509A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509A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509A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509A"/>
          </a:solidFill>
          <a:latin typeface="Arial" charset="0"/>
          <a:ea typeface="ＭＳ Ｐゴシック" charset="0"/>
          <a:cs typeface="ＭＳ Ｐゴシック" charset="0"/>
        </a:defRPr>
      </a:lvl5pPr>
      <a:lvl6pPr marL="609585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509A"/>
          </a:solidFill>
          <a:latin typeface="Arial" charset="0"/>
          <a:ea typeface="ＭＳ Ｐゴシック" charset="0"/>
          <a:cs typeface="Geneva" charset="0"/>
        </a:defRPr>
      </a:lvl6pPr>
      <a:lvl7pPr marL="121917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509A"/>
          </a:solidFill>
          <a:latin typeface="Arial" charset="0"/>
          <a:ea typeface="ＭＳ Ｐゴシック" charset="0"/>
          <a:cs typeface="Geneva" charset="0"/>
        </a:defRPr>
      </a:lvl7pPr>
      <a:lvl8pPr marL="1828754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509A"/>
          </a:solidFill>
          <a:latin typeface="Arial" charset="0"/>
          <a:ea typeface="ＭＳ Ｐゴシック" charset="0"/>
          <a:cs typeface="Geneva" charset="0"/>
        </a:defRPr>
      </a:lvl8pPr>
      <a:lvl9pPr marL="2438339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509A"/>
          </a:solidFill>
          <a:latin typeface="Arial" charset="0"/>
          <a:ea typeface="ＭＳ Ｐゴシック" charset="0"/>
          <a:cs typeface="Geneva" charset="0"/>
        </a:defRPr>
      </a:lvl9pPr>
    </p:titleStyle>
    <p:bodyStyle>
      <a:lvl1pPr marL="457189" indent="-457189" algn="l" rtl="0" eaLnBrk="1" fontAlgn="base" hangingPunct="1">
        <a:spcBef>
          <a:spcPct val="20000"/>
        </a:spcBef>
        <a:spcAft>
          <a:spcPct val="0"/>
        </a:spcAft>
        <a:buChar char="•"/>
        <a:defRPr sz="4267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990575" indent="-380990" algn="l" rtl="0" eaLnBrk="1" fontAlgn="base" hangingPunct="1">
        <a:spcBef>
          <a:spcPct val="20000"/>
        </a:spcBef>
        <a:spcAft>
          <a:spcPct val="0"/>
        </a:spcAft>
        <a:buChar char="–"/>
        <a:defRPr sz="3733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523962" indent="-304792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Geneva" charset="0"/>
          <a:cs typeface="+mn-cs"/>
        </a:defRPr>
      </a:lvl3pPr>
      <a:lvl4pPr marL="2133547" indent="-304792" algn="l" rtl="0" eaLnBrk="1" fontAlgn="base" hangingPunct="1">
        <a:spcBef>
          <a:spcPct val="20000"/>
        </a:spcBef>
        <a:spcAft>
          <a:spcPct val="0"/>
        </a:spcAft>
        <a:buChar char="–"/>
        <a:defRPr sz="2667">
          <a:solidFill>
            <a:schemeClr val="tx1"/>
          </a:solidFill>
          <a:latin typeface="+mn-lt"/>
          <a:ea typeface="Geneva" charset="0"/>
          <a:cs typeface="+mn-cs"/>
        </a:defRPr>
      </a:lvl4pPr>
      <a:lvl5pPr marL="2628834" indent="-239178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667">
          <a:solidFill>
            <a:schemeClr val="tx1"/>
          </a:solidFill>
          <a:latin typeface="+mn-lt"/>
          <a:ea typeface="Geneva" charset="0"/>
          <a:cs typeface="+mn-cs"/>
        </a:defRPr>
      </a:lvl5pPr>
      <a:lvl6pPr marL="3352716" indent="-304792" algn="l" rtl="0" eaLnBrk="1" fontAlgn="base" hangingPunct="1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ea typeface="Geneva" charset="0"/>
          <a:cs typeface="+mn-cs"/>
        </a:defRPr>
      </a:lvl6pPr>
      <a:lvl7pPr marL="3962301" indent="-304792" algn="l" rtl="0" eaLnBrk="1" fontAlgn="base" hangingPunct="1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ea typeface="Geneva" charset="0"/>
          <a:cs typeface="+mn-cs"/>
        </a:defRPr>
      </a:lvl7pPr>
      <a:lvl8pPr marL="4571886" indent="-304792" algn="l" rtl="0" eaLnBrk="1" fontAlgn="base" hangingPunct="1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ea typeface="Geneva" charset="0"/>
          <a:cs typeface="+mn-cs"/>
        </a:defRPr>
      </a:lvl8pPr>
      <a:lvl9pPr marL="5181470" indent="-304792" algn="l" rtl="0" eaLnBrk="1" fontAlgn="base" hangingPunct="1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ea typeface="Geneva" charset="0"/>
          <a:cs typeface="+mn-cs"/>
        </a:defRPr>
      </a:lvl9pPr>
    </p:bodyStyle>
    <p:otherStyle>
      <a:defPPr>
        <a:defRPr lang="fr-FR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image" Target="../media/image66.JP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68.JPG"/><Relationship Id="rId7" Type="http://schemas.openxmlformats.org/officeDocument/2006/relationships/image" Target="../media/image5.pn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image" Target="../media/image69.JPG"/><Relationship Id="rId9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0.png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G"/><Relationship Id="rId3" Type="http://schemas.openxmlformats.org/officeDocument/2006/relationships/image" Target="../media/image69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10" Type="http://schemas.openxmlformats.org/officeDocument/2006/relationships/image" Target="../media/image75.JPG"/><Relationship Id="rId4" Type="http://schemas.openxmlformats.org/officeDocument/2006/relationships/image" Target="../media/image72.png"/><Relationship Id="rId9" Type="http://schemas.openxmlformats.org/officeDocument/2006/relationships/image" Target="../media/image7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7" Type="http://schemas.openxmlformats.org/officeDocument/2006/relationships/image" Target="../media/image5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image" Target="../media/image78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G"/><Relationship Id="rId3" Type="http://schemas.openxmlformats.org/officeDocument/2006/relationships/image" Target="../media/image3.jp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5.png"/><Relationship Id="rId10" Type="http://schemas.openxmlformats.org/officeDocument/2006/relationships/image" Target="../media/image71.JPG"/><Relationship Id="rId4" Type="http://schemas.openxmlformats.org/officeDocument/2006/relationships/image" Target="../media/image4.png"/><Relationship Id="rId9" Type="http://schemas.openxmlformats.org/officeDocument/2006/relationships/image" Target="../media/image80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81.JPG"/><Relationship Id="rId7" Type="http://schemas.openxmlformats.org/officeDocument/2006/relationships/image" Target="../media/image4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g"/><Relationship Id="rId5" Type="http://schemas.openxmlformats.org/officeDocument/2006/relationships/image" Target="../media/image52.png"/><Relationship Id="rId4" Type="http://schemas.openxmlformats.org/officeDocument/2006/relationships/image" Target="../media/image82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G"/><Relationship Id="rId3" Type="http://schemas.openxmlformats.org/officeDocument/2006/relationships/image" Target="../media/image4.png"/><Relationship Id="rId7" Type="http://schemas.openxmlformats.org/officeDocument/2006/relationships/image" Target="../media/image83.png"/><Relationship Id="rId12" Type="http://schemas.openxmlformats.org/officeDocument/2006/relationships/image" Target="../media/image87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JPG"/><Relationship Id="rId11" Type="http://schemas.openxmlformats.org/officeDocument/2006/relationships/image" Target="../media/image86.JPG"/><Relationship Id="rId5" Type="http://schemas.openxmlformats.org/officeDocument/2006/relationships/image" Target="../media/image81.png"/><Relationship Id="rId10" Type="http://schemas.openxmlformats.org/officeDocument/2006/relationships/image" Target="../media/image85.JPG"/><Relationship Id="rId4" Type="http://schemas.openxmlformats.org/officeDocument/2006/relationships/image" Target="../media/image5.png"/><Relationship Id="rId9" Type="http://schemas.openxmlformats.org/officeDocument/2006/relationships/image" Target="../media/image69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7.jpg"/><Relationship Id="rId7" Type="http://schemas.openxmlformats.org/officeDocument/2006/relationships/image" Target="../media/image8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g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3" Type="http://schemas.openxmlformats.org/officeDocument/2006/relationships/image" Target="../media/image88.JPG"/><Relationship Id="rId7" Type="http://schemas.openxmlformats.org/officeDocument/2006/relationships/image" Target="../media/image9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JPG"/><Relationship Id="rId5" Type="http://schemas.openxmlformats.org/officeDocument/2006/relationships/image" Target="../media/image90.JPG"/><Relationship Id="rId4" Type="http://schemas.openxmlformats.org/officeDocument/2006/relationships/image" Target="../media/image89.JPG"/><Relationship Id="rId9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JPG"/><Relationship Id="rId3" Type="http://schemas.openxmlformats.org/officeDocument/2006/relationships/image" Target="../media/image53.JPG"/><Relationship Id="rId7" Type="http://schemas.openxmlformats.org/officeDocument/2006/relationships/image" Target="../media/image36.jpg"/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image" Target="../media/image92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13" Type="http://schemas.openxmlformats.org/officeDocument/2006/relationships/image" Target="../media/image5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4.png"/><Relationship Id="rId17" Type="http://schemas.openxmlformats.org/officeDocument/2006/relationships/image" Target="../media/image22.JP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3.jpg"/><Relationship Id="rId5" Type="http://schemas.openxmlformats.org/officeDocument/2006/relationships/image" Target="../media/image13.png"/><Relationship Id="rId15" Type="http://schemas.openxmlformats.org/officeDocument/2006/relationships/image" Target="../media/image20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jpg"/><Relationship Id="rId14" Type="http://schemas.openxmlformats.org/officeDocument/2006/relationships/image" Target="../media/image19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3.JP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g"/><Relationship Id="rId11" Type="http://schemas.openxmlformats.org/officeDocument/2006/relationships/image" Target="../media/image28.png"/><Relationship Id="rId5" Type="http://schemas.openxmlformats.org/officeDocument/2006/relationships/image" Target="../media/image25.JPG"/><Relationship Id="rId10" Type="http://schemas.openxmlformats.org/officeDocument/2006/relationships/image" Target="../media/image27.png"/><Relationship Id="rId4" Type="http://schemas.openxmlformats.org/officeDocument/2006/relationships/image" Target="../media/image24.JPG"/><Relationship Id="rId9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g"/><Relationship Id="rId3" Type="http://schemas.openxmlformats.org/officeDocument/2006/relationships/image" Target="../media/image30.jpg"/><Relationship Id="rId7" Type="http://schemas.openxmlformats.org/officeDocument/2006/relationships/image" Target="../media/image34.png"/><Relationship Id="rId12" Type="http://schemas.openxmlformats.org/officeDocument/2006/relationships/image" Target="../media/image36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11" Type="http://schemas.openxmlformats.org/officeDocument/2006/relationships/image" Target="../media/image5.png"/><Relationship Id="rId5" Type="http://schemas.openxmlformats.org/officeDocument/2006/relationships/image" Target="../media/image32.png"/><Relationship Id="rId10" Type="http://schemas.openxmlformats.org/officeDocument/2006/relationships/image" Target="../media/image4.png"/><Relationship Id="rId4" Type="http://schemas.openxmlformats.org/officeDocument/2006/relationships/image" Target="../media/image31.jpg"/><Relationship Id="rId9" Type="http://schemas.openxmlformats.org/officeDocument/2006/relationships/image" Target="../media/image3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g"/><Relationship Id="rId13" Type="http://schemas.openxmlformats.org/officeDocument/2006/relationships/image" Target="../media/image47.png"/><Relationship Id="rId18" Type="http://schemas.openxmlformats.org/officeDocument/2006/relationships/image" Target="../media/image52.png"/><Relationship Id="rId3" Type="http://schemas.openxmlformats.org/officeDocument/2006/relationships/image" Target="../media/image38.png"/><Relationship Id="rId21" Type="http://schemas.openxmlformats.org/officeDocument/2006/relationships/image" Target="../media/image4.png"/><Relationship Id="rId7" Type="http://schemas.openxmlformats.org/officeDocument/2006/relationships/image" Target="../media/image42.png"/><Relationship Id="rId12" Type="http://schemas.openxmlformats.org/officeDocument/2006/relationships/image" Target="../media/image36.jpg"/><Relationship Id="rId17" Type="http://schemas.openxmlformats.org/officeDocument/2006/relationships/image" Target="../media/image51.jpg"/><Relationship Id="rId2" Type="http://schemas.openxmlformats.org/officeDocument/2006/relationships/image" Target="../media/image37.jpg"/><Relationship Id="rId16" Type="http://schemas.openxmlformats.org/officeDocument/2006/relationships/image" Target="../media/image50.jpg"/><Relationship Id="rId20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5" Type="http://schemas.openxmlformats.org/officeDocument/2006/relationships/image" Target="../media/image49.jpg"/><Relationship Id="rId23" Type="http://schemas.openxmlformats.org/officeDocument/2006/relationships/image" Target="../media/image53.JPG"/><Relationship Id="rId10" Type="http://schemas.openxmlformats.org/officeDocument/2006/relationships/image" Target="../media/image45.jpg"/><Relationship Id="rId19" Type="http://schemas.openxmlformats.org/officeDocument/2006/relationships/image" Target="../media/image520.png"/><Relationship Id="rId4" Type="http://schemas.openxmlformats.org/officeDocument/2006/relationships/image" Target="../media/image39.jpg"/><Relationship Id="rId9" Type="http://schemas.openxmlformats.org/officeDocument/2006/relationships/image" Target="../media/image44.png"/><Relationship Id="rId14" Type="http://schemas.openxmlformats.org/officeDocument/2006/relationships/image" Target="../media/image48.jpg"/><Relationship Id="rId22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5.png"/><Relationship Id="rId3" Type="http://schemas.openxmlformats.org/officeDocument/2006/relationships/image" Target="../media/image57.JPG"/><Relationship Id="rId7" Type="http://schemas.openxmlformats.org/officeDocument/2006/relationships/image" Target="../media/image62.png"/><Relationship Id="rId12" Type="http://schemas.openxmlformats.org/officeDocument/2006/relationships/image" Target="../media/image4.png"/><Relationship Id="rId17" Type="http://schemas.openxmlformats.org/officeDocument/2006/relationships/image" Target="../media/image69.png"/><Relationship Id="rId2" Type="http://schemas.openxmlformats.org/officeDocument/2006/relationships/image" Target="../media/image57.png"/><Relationship Id="rId16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11" Type="http://schemas.openxmlformats.org/officeDocument/2006/relationships/image" Target="../media/image3.jpg"/><Relationship Id="rId5" Type="http://schemas.openxmlformats.org/officeDocument/2006/relationships/image" Target="../media/image59.JPG"/><Relationship Id="rId15" Type="http://schemas.openxmlformats.org/officeDocument/2006/relationships/image" Target="../media/image67.png"/><Relationship Id="rId10" Type="http://schemas.openxmlformats.org/officeDocument/2006/relationships/image" Target="../media/image63.png"/><Relationship Id="rId4" Type="http://schemas.openxmlformats.org/officeDocument/2006/relationships/image" Target="../media/image58.JPG"/><Relationship Id="rId9" Type="http://schemas.openxmlformats.org/officeDocument/2006/relationships/image" Target="../media/image60.JPG"/><Relationship Id="rId14" Type="http://schemas.openxmlformats.org/officeDocument/2006/relationships/image" Target="../media/image6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FF39A66-094D-4D8D-BBA6-8A33C59519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9085" y="2646771"/>
            <a:ext cx="11836400" cy="1143000"/>
          </a:xfrm>
        </p:spPr>
        <p:txBody>
          <a:bodyPr/>
          <a:lstStyle/>
          <a:p>
            <a:r>
              <a:rPr lang="fr" dirty="0"/>
              <a:t>Strategy for sensing petal mode </a:t>
            </a:r>
            <a:br>
              <a:rPr lang="fr" dirty="0"/>
            </a:br>
            <a:r>
              <a:rPr lang="fr" dirty="0"/>
              <a:t>in presence of AO residual turbulence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1C7B3ED-2EBA-4CB9-94E4-474CA1C3C4B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63DF8F-C1B9-433F-AF94-37200604B68C}" type="slidenum">
              <a:rPr lang="fr-FR" smtClean="0"/>
              <a:t>1</a:t>
            </a:fld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1199CDFA-30D5-4C55-B48D-7147CB757A62}"/>
              </a:ext>
            </a:extLst>
          </p:cNvPr>
          <p:cNvSpPr txBox="1"/>
          <p:nvPr/>
        </p:nvSpPr>
        <p:spPr>
          <a:xfrm>
            <a:off x="2286000" y="4380252"/>
            <a:ext cx="675536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Authors</a:t>
            </a:r>
            <a:r>
              <a:rPr lang="fr-FR" dirty="0"/>
              <a:t> : </a:t>
            </a:r>
          </a:p>
          <a:p>
            <a:r>
              <a:rPr lang="fr-FR" dirty="0"/>
              <a:t>Nicolas Levraud, Vincent </a:t>
            </a:r>
            <a:r>
              <a:rPr lang="fr-FR" dirty="0" err="1"/>
              <a:t>Chambouleyron</a:t>
            </a:r>
            <a:r>
              <a:rPr lang="fr-FR" dirty="0"/>
              <a:t>, </a:t>
            </a:r>
            <a:r>
              <a:rPr lang="fr-FR" dirty="0" err="1"/>
              <a:t>Mahawa</a:t>
            </a:r>
            <a:r>
              <a:rPr lang="fr-FR" dirty="0"/>
              <a:t> </a:t>
            </a:r>
            <a:r>
              <a:rPr lang="fr-FR" dirty="0" err="1"/>
              <a:t>Cisse</a:t>
            </a:r>
            <a:r>
              <a:rPr lang="fr-FR" dirty="0"/>
              <a:t>, Anne Laure </a:t>
            </a:r>
            <a:r>
              <a:rPr lang="fr-FR" dirty="0" err="1"/>
              <a:t>Cheffot</a:t>
            </a:r>
            <a:r>
              <a:rPr lang="fr-FR" dirty="0"/>
              <a:t>, Jean François Sauvage, Benoit </a:t>
            </a:r>
            <a:r>
              <a:rPr lang="fr-FR" dirty="0" err="1"/>
              <a:t>Neichel</a:t>
            </a:r>
            <a:r>
              <a:rPr lang="fr-FR" dirty="0"/>
              <a:t> , Thierry Fusco, </a:t>
            </a:r>
            <a:r>
              <a:rPr lang="fr-FR" dirty="0" err="1"/>
              <a:t>Cedric</a:t>
            </a:r>
            <a:r>
              <a:rPr lang="fr-FR" dirty="0"/>
              <a:t> </a:t>
            </a:r>
            <a:r>
              <a:rPr lang="fr-FR" dirty="0" err="1"/>
              <a:t>Plantet</a:t>
            </a:r>
            <a:r>
              <a:rPr lang="fr-FR" dirty="0"/>
              <a:t>, Guido </a:t>
            </a:r>
            <a:r>
              <a:rPr lang="fr-FR" dirty="0" err="1"/>
              <a:t>Agapito</a:t>
            </a:r>
            <a:r>
              <a:rPr lang="fr-FR" dirty="0"/>
              <a:t>, Enrico </a:t>
            </a:r>
            <a:r>
              <a:rPr lang="fr-FR" dirty="0" err="1"/>
              <a:t>Pinna</a:t>
            </a:r>
            <a:r>
              <a:rPr lang="fr-FR" dirty="0"/>
              <a:t>, Simone Esposito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FB29288D-4920-4D1E-9F47-FD721C18D6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3772" y="0"/>
            <a:ext cx="3326313" cy="106163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D4B6194B-B4DF-4560-A63D-8CBDB0E642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3681" y="0"/>
            <a:ext cx="1147208" cy="1145295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C7436052-5EF0-4509-99C1-40763A38BA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9217" y="0"/>
            <a:ext cx="1321072" cy="1399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2928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AE68EC6-D811-495D-A5D4-42D211F57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Petal</a:t>
            </a:r>
            <a:r>
              <a:rPr lang="fr-FR" dirty="0"/>
              <a:t> reconstruction : </a:t>
            </a:r>
            <a:r>
              <a:rPr lang="fr-FR" dirty="0" err="1"/>
              <a:t>with</a:t>
            </a:r>
            <a:r>
              <a:rPr lang="fr-FR" dirty="0"/>
              <a:t> no </a:t>
            </a:r>
            <a:r>
              <a:rPr lang="fr-FR" dirty="0" err="1"/>
              <a:t>atmosphere</a:t>
            </a:r>
            <a:r>
              <a:rPr lang="fr-FR" dirty="0"/>
              <a:t> 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C974C37-AC50-4D1D-A3D4-AB69EFA727F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63DF8F-C1B9-433F-AF94-37200604B68C}" type="slidenum">
              <a:rPr lang="fr-FR" smtClean="0"/>
              <a:t>10</a:t>
            </a:fld>
            <a:endParaRPr lang="fr-FR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1513D212-D798-4D9E-8256-344D6DA1CEB0}"/>
                  </a:ext>
                </a:extLst>
              </p:cNvPr>
              <p:cNvSpPr txBox="1"/>
              <p:nvPr/>
            </p:nvSpPr>
            <p:spPr>
              <a:xfrm>
                <a:off x="571501" y="1715890"/>
                <a:ext cx="518548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dirty="0" err="1">
                    <a:solidFill>
                      <a:srgbClr val="0070C0"/>
                    </a:solidFill>
                  </a:rPr>
                  <a:t>Estimate</a:t>
                </a:r>
                <a:r>
                  <a:rPr lang="fr-FR" dirty="0">
                    <a:solidFill>
                      <a:srgbClr val="0070C0"/>
                    </a:solidFill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fr-FR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acc>
                  </m:oMath>
                </a14:m>
                <a:r>
                  <a:rPr lang="fr-FR" i="1" dirty="0">
                    <a:solidFill>
                      <a:srgbClr val="0070C0"/>
                    </a:solidFill>
                  </a:rPr>
                  <a:t> </a:t>
                </a:r>
                <a:r>
                  <a:rPr lang="fr-FR" dirty="0">
                    <a:solidFill>
                      <a:srgbClr val="0070C0"/>
                    </a:solidFill>
                  </a:rPr>
                  <a:t>for </a:t>
                </a:r>
                <a:r>
                  <a:rPr lang="fr-FR" dirty="0" err="1">
                    <a:solidFill>
                      <a:srgbClr val="0070C0"/>
                    </a:solidFill>
                  </a:rPr>
                  <a:t>each</a:t>
                </a:r>
                <a:r>
                  <a:rPr lang="fr-FR" dirty="0">
                    <a:solidFill>
                      <a:srgbClr val="0070C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fr-FR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r>
                      <a:rPr lang="fr-FR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∈[−2</m:t>
                    </m:r>
                    <m:r>
                      <a:rPr lang="fr-FR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  <m:r>
                      <a:rPr lang="fr-FR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, 2</m:t>
                    </m:r>
                    <m:r>
                      <a:rPr lang="fr-FR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  <m:r>
                      <a:rPr lang="fr-FR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fr-FR" dirty="0">
                    <a:solidFill>
                      <a:srgbClr val="0070C0"/>
                    </a:solidFill>
                  </a:rPr>
                  <a:t> </a:t>
                </a:r>
              </a:p>
            </p:txBody>
          </p:sp>
        </mc:Choice>
        <mc:Fallback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1513D212-D798-4D9E-8256-344D6DA1CE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501" y="1715890"/>
                <a:ext cx="5185488" cy="461665"/>
              </a:xfrm>
              <a:prstGeom prst="rect">
                <a:avLst/>
              </a:prstGeom>
              <a:blipFill>
                <a:blip r:embed="rId2"/>
                <a:stretch>
                  <a:fillRect l="-1882" t="-9211" b="-3026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ZoneTexte 6">
            <a:extLst>
              <a:ext uri="{FF2B5EF4-FFF2-40B4-BE49-F238E27FC236}">
                <a16:creationId xmlns:a16="http://schemas.microsoft.com/office/drawing/2014/main" id="{83F763F3-32B9-4EC9-820C-87F75535C583}"/>
              </a:ext>
            </a:extLst>
          </p:cNvPr>
          <p:cNvSpPr txBox="1"/>
          <p:nvPr/>
        </p:nvSpPr>
        <p:spPr>
          <a:xfrm>
            <a:off x="7998097" y="5052675"/>
            <a:ext cx="32639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dirty="0" err="1"/>
              <a:t>Linearity</a:t>
            </a:r>
            <a:r>
              <a:rPr lang="fr-FR" sz="1800" dirty="0"/>
              <a:t> </a:t>
            </a:r>
            <a:r>
              <a:rPr lang="fr-FR" sz="1800" dirty="0" err="1"/>
              <a:t>curve</a:t>
            </a:r>
            <a:r>
              <a:rPr lang="fr-FR" sz="1800" dirty="0"/>
              <a:t> in absence of noise or </a:t>
            </a:r>
            <a:r>
              <a:rPr lang="fr-FR" sz="1800" dirty="0" err="1"/>
              <a:t>atmosphere</a:t>
            </a:r>
            <a:endParaRPr lang="fr-FR" sz="1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8389BE12-8FD1-4C56-AF09-7403ACC92204}"/>
                  </a:ext>
                </a:extLst>
              </p:cNvPr>
              <p:cNvSpPr txBox="1"/>
              <p:nvPr/>
            </p:nvSpPr>
            <p:spPr>
              <a:xfrm>
                <a:off x="1327531" y="3710949"/>
                <a:ext cx="3918857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800" dirty="0"/>
                  <a:t>As </a:t>
                </a:r>
                <a:r>
                  <a:rPr lang="fr-FR" sz="1800" dirty="0" err="1"/>
                  <a:t>expected</a:t>
                </a:r>
                <a:r>
                  <a:rPr lang="fr-FR" sz="1800" dirty="0"/>
                  <a:t>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fr-FR" sz="18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sz="1800" b="1" i="1" smtClean="0">
                            <a:latin typeface="Cambria Math" panose="02040503050406030204" pitchFamily="18" charset="0"/>
                          </a:rPr>
                          <m:t>𝒑</m:t>
                        </m:r>
                      </m:e>
                    </m:acc>
                  </m:oMath>
                </a14:m>
                <a:r>
                  <a:rPr lang="fr-FR" sz="1800" dirty="0">
                    <a:latin typeface="+mn-lt"/>
                  </a:rPr>
                  <a:t> </a:t>
                </a:r>
                <a:r>
                  <a:rPr lang="fr-FR" sz="1800" dirty="0"/>
                  <a:t>= sin(p)</a:t>
                </a:r>
              </a:p>
              <a:p>
                <a:endParaRPr lang="fr-FR" sz="1800" dirty="0"/>
              </a:p>
              <a:p>
                <a:endParaRPr lang="fr-FR" sz="1800" dirty="0"/>
              </a:p>
              <a:p>
                <a:r>
                  <a:rPr lang="fr-FR" sz="1800" dirty="0" err="1"/>
                  <a:t>True</a:t>
                </a:r>
                <a:r>
                  <a:rPr lang="fr-FR" sz="1800" dirty="0"/>
                  <a:t> for </a:t>
                </a:r>
                <a:r>
                  <a:rPr lang="fr-FR" sz="1800" dirty="0" err="1"/>
                  <a:t>modulated</a:t>
                </a:r>
                <a:r>
                  <a:rPr lang="fr-FR" sz="1800" dirty="0"/>
                  <a:t> and non </a:t>
                </a:r>
                <a:r>
                  <a:rPr lang="fr-FR" sz="1800" dirty="0" err="1"/>
                  <a:t>modulated</a:t>
                </a:r>
                <a:r>
                  <a:rPr lang="fr-FR" sz="1800" dirty="0"/>
                  <a:t> </a:t>
                </a:r>
                <a:r>
                  <a:rPr lang="fr-FR" sz="1800" dirty="0" err="1"/>
                  <a:t>pyramid</a:t>
                </a:r>
                <a:endParaRPr lang="fr-FR" sz="1800" dirty="0"/>
              </a:p>
            </p:txBody>
          </p:sp>
        </mc:Choice>
        <mc:Fallback xmlns=""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8389BE12-8FD1-4C56-AF09-7403ACC922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7531" y="3710949"/>
                <a:ext cx="3918857" cy="1477328"/>
              </a:xfrm>
              <a:prstGeom prst="rect">
                <a:avLst/>
              </a:prstGeom>
              <a:blipFill>
                <a:blip r:embed="rId3"/>
                <a:stretch>
                  <a:fillRect l="-1400" t="-2479" b="-578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ZoneTexte 11">
            <a:extLst>
              <a:ext uri="{FF2B5EF4-FFF2-40B4-BE49-F238E27FC236}">
                <a16:creationId xmlns:a16="http://schemas.microsoft.com/office/drawing/2014/main" id="{94512BC5-1A63-44DF-9770-F62EFA047E9B}"/>
              </a:ext>
            </a:extLst>
          </p:cNvPr>
          <p:cNvSpPr txBox="1"/>
          <p:nvPr/>
        </p:nvSpPr>
        <p:spPr>
          <a:xfrm>
            <a:off x="-1812080" y="2357496"/>
            <a:ext cx="15768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Pas justifié le p^= sin(p)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6C586AB4-59DA-456B-BECD-AEB975738C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506" y="6254110"/>
            <a:ext cx="1784604" cy="569576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0BFD3514-74A3-47BB-952A-62F54F5C03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8643" y="6231666"/>
            <a:ext cx="615490" cy="614464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14A1BB41-F0AC-4D13-A11A-16E2262D77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5385" y="6142450"/>
            <a:ext cx="743907" cy="788223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3825F80C-5B7B-44FE-9BDB-A6973F2A369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025525"/>
            <a:ext cx="5524500" cy="3756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96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>
            <a:extLst>
              <a:ext uri="{FF2B5EF4-FFF2-40B4-BE49-F238E27FC236}">
                <a16:creationId xmlns:a16="http://schemas.microsoft.com/office/drawing/2014/main" id="{7B222D56-C51B-4171-B485-C9B2F5E405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1370" y="937617"/>
            <a:ext cx="3451918" cy="2396094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18B3E444-2785-47A9-8BC6-9C95566D95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3283" y="3358715"/>
            <a:ext cx="3334775" cy="232636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1E00CFD7-F56C-4070-8EB6-3576EB80D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600" y="0"/>
            <a:ext cx="11717867" cy="1025525"/>
          </a:xfrm>
        </p:spPr>
        <p:txBody>
          <a:bodyPr/>
          <a:lstStyle/>
          <a:p>
            <a:r>
              <a:rPr lang="fr-FR" dirty="0" err="1"/>
              <a:t>Petal</a:t>
            </a:r>
            <a:r>
              <a:rPr lang="fr-FR" dirty="0"/>
              <a:t> reconstruction </a:t>
            </a:r>
            <a:r>
              <a:rPr lang="fr-FR" dirty="0" err="1"/>
              <a:t>with</a:t>
            </a:r>
            <a:r>
              <a:rPr lang="fr-FR" dirty="0"/>
              <a:t> 20x20 first stage </a:t>
            </a:r>
            <a:r>
              <a:rPr lang="fr-FR" dirty="0" err="1"/>
              <a:t>residuals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8592D0E-54FC-401D-B8E4-9B13E5D0252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63DF8F-C1B9-433F-AF94-37200604B68C}" type="slidenum">
              <a:rPr lang="fr-FR" smtClean="0"/>
              <a:t>11</a:t>
            </a:fld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A0670D8C-C924-4E51-800F-D333D7CDE097}"/>
              </a:ext>
            </a:extLst>
          </p:cNvPr>
          <p:cNvSpPr txBox="1"/>
          <p:nvPr/>
        </p:nvSpPr>
        <p:spPr>
          <a:xfrm>
            <a:off x="8957954" y="1016139"/>
            <a:ext cx="185576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dirty="0" err="1"/>
              <a:t>Residuals</a:t>
            </a:r>
            <a:r>
              <a:rPr lang="fr-FR" sz="1050" dirty="0"/>
              <a:t> phase screen </a:t>
            </a:r>
            <a:r>
              <a:rPr lang="fr-FR" sz="1050" dirty="0" err="1"/>
              <a:t>used</a:t>
            </a:r>
            <a:r>
              <a:rPr lang="fr-FR" sz="1050" dirty="0"/>
              <a:t> :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797886D-DCB9-4BDE-A3E0-4F57922FDF3F}"/>
              </a:ext>
            </a:extLst>
          </p:cNvPr>
          <p:cNvSpPr txBox="1"/>
          <p:nvPr/>
        </p:nvSpPr>
        <p:spPr>
          <a:xfrm>
            <a:off x="7360385" y="1614895"/>
            <a:ext cx="15598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>
                <a:solidFill>
                  <a:schemeClr val="tx1"/>
                </a:solidFill>
              </a:rPr>
              <a:t>Conditions : </a:t>
            </a:r>
          </a:p>
          <a:p>
            <a:r>
              <a:rPr lang="fr-FR" sz="800" dirty="0">
                <a:solidFill>
                  <a:schemeClr val="tx1"/>
                </a:solidFill>
              </a:rPr>
              <a:t>20*20 DM</a:t>
            </a:r>
          </a:p>
          <a:p>
            <a:r>
              <a:rPr lang="fr-FR" sz="800" dirty="0">
                <a:solidFill>
                  <a:schemeClr val="tx1"/>
                </a:solidFill>
              </a:rPr>
              <a:t>D=10m</a:t>
            </a:r>
          </a:p>
          <a:p>
            <a:r>
              <a:rPr lang="fr-FR" sz="800" dirty="0">
                <a:solidFill>
                  <a:schemeClr val="tx1"/>
                </a:solidFill>
              </a:rPr>
              <a:t>r</a:t>
            </a:r>
            <a:r>
              <a:rPr lang="fr-FR" sz="800" baseline="-25000" dirty="0">
                <a:solidFill>
                  <a:schemeClr val="tx1"/>
                </a:solidFill>
              </a:rPr>
              <a:t>0</a:t>
            </a:r>
            <a:r>
              <a:rPr lang="fr-FR" sz="800" dirty="0">
                <a:solidFill>
                  <a:schemeClr val="tx1"/>
                </a:solidFill>
              </a:rPr>
              <a:t>=15cm @550nm</a:t>
            </a:r>
          </a:p>
          <a:p>
            <a:r>
              <a:rPr lang="fr-FR" sz="800" dirty="0">
                <a:solidFill>
                  <a:schemeClr val="tx1"/>
                </a:solidFill>
              </a:rPr>
              <a:t>Wind speed=5m/s</a:t>
            </a:r>
          </a:p>
          <a:p>
            <a:r>
              <a:rPr lang="fr-FR" sz="800" dirty="0">
                <a:solidFill>
                  <a:schemeClr val="tx1"/>
                </a:solidFill>
              </a:rPr>
              <a:t>No detector noise, </a:t>
            </a:r>
          </a:p>
          <a:p>
            <a:r>
              <a:rPr lang="fr-FR" sz="800" dirty="0">
                <a:solidFill>
                  <a:schemeClr val="tx1"/>
                </a:solidFill>
              </a:rPr>
              <a:t>No </a:t>
            </a:r>
            <a:r>
              <a:rPr lang="fr-FR" sz="800" dirty="0" err="1">
                <a:solidFill>
                  <a:schemeClr val="tx1"/>
                </a:solidFill>
              </a:rPr>
              <a:t>sensor</a:t>
            </a:r>
            <a:r>
              <a:rPr lang="fr-FR" sz="800" dirty="0">
                <a:solidFill>
                  <a:schemeClr val="tx1"/>
                </a:solidFill>
              </a:rPr>
              <a:t> noise,</a:t>
            </a:r>
          </a:p>
          <a:p>
            <a:r>
              <a:rPr lang="fr-FR" sz="800" dirty="0" err="1">
                <a:solidFill>
                  <a:schemeClr val="tx1"/>
                </a:solidFill>
              </a:rPr>
              <a:t>Sensing</a:t>
            </a:r>
            <a:r>
              <a:rPr lang="fr-FR" sz="800" dirty="0">
                <a:solidFill>
                  <a:schemeClr val="tx1"/>
                </a:solidFill>
              </a:rPr>
              <a:t> at λ = 550nm</a:t>
            </a:r>
          </a:p>
          <a:p>
            <a:r>
              <a:rPr lang="fr-FR" sz="800" dirty="0">
                <a:solidFill>
                  <a:schemeClr val="tx1"/>
                </a:solidFill>
              </a:rPr>
              <a:t>F=500Hz</a:t>
            </a:r>
          </a:p>
          <a:p>
            <a:r>
              <a:rPr lang="fr-FR" sz="800" dirty="0">
                <a:solidFill>
                  <a:schemeClr val="tx1"/>
                </a:solidFill>
              </a:rPr>
              <a:t>Spider size= 50cm</a:t>
            </a:r>
          </a:p>
          <a:p>
            <a:r>
              <a:rPr lang="fr-FR" sz="800" dirty="0" err="1">
                <a:solidFill>
                  <a:schemeClr val="tx1"/>
                </a:solidFill>
              </a:rPr>
              <a:t>Residual</a:t>
            </a:r>
            <a:r>
              <a:rPr lang="fr-FR" sz="800" dirty="0">
                <a:solidFill>
                  <a:schemeClr val="tx1"/>
                </a:solidFill>
              </a:rPr>
              <a:t> piston </a:t>
            </a:r>
            <a:r>
              <a:rPr lang="fr-FR" sz="800" dirty="0" err="1">
                <a:solidFill>
                  <a:schemeClr val="tx1"/>
                </a:solidFill>
              </a:rPr>
              <a:t>substracted</a:t>
            </a:r>
            <a:r>
              <a:rPr lang="fr-FR" sz="800" dirty="0">
                <a:solidFill>
                  <a:schemeClr val="tx1"/>
                </a:solidFill>
              </a:rPr>
              <a:t> </a:t>
            </a:r>
            <a:r>
              <a:rPr lang="fr-FR" sz="800" dirty="0" err="1">
                <a:solidFill>
                  <a:schemeClr val="tx1"/>
                </a:solidFill>
              </a:rPr>
              <a:t>from</a:t>
            </a:r>
            <a:r>
              <a:rPr lang="fr-FR" sz="800" dirty="0">
                <a:solidFill>
                  <a:schemeClr val="tx1"/>
                </a:solidFill>
              </a:rPr>
              <a:t> </a:t>
            </a:r>
            <a:r>
              <a:rPr lang="fr-FR" sz="800" dirty="0" err="1">
                <a:solidFill>
                  <a:schemeClr val="tx1"/>
                </a:solidFill>
              </a:rPr>
              <a:t>phasescreen</a:t>
            </a:r>
            <a:endParaRPr lang="fr-FR" sz="800" dirty="0">
              <a:solidFill>
                <a:schemeClr val="tx1"/>
              </a:solidFill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7978D236-204C-4E76-9D84-1E34BD5D741E}"/>
              </a:ext>
            </a:extLst>
          </p:cNvPr>
          <p:cNvSpPr txBox="1"/>
          <p:nvPr/>
        </p:nvSpPr>
        <p:spPr>
          <a:xfrm>
            <a:off x="6989534" y="4800791"/>
            <a:ext cx="50839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>
                <a:solidFill>
                  <a:srgbClr val="FF0000"/>
                </a:solidFill>
              </a:rPr>
              <a:t>Petal</a:t>
            </a:r>
            <a:r>
              <a:rPr lang="fr-FR" dirty="0">
                <a:solidFill>
                  <a:srgbClr val="FF0000"/>
                </a:solidFill>
              </a:rPr>
              <a:t> reconstruction </a:t>
            </a:r>
            <a:r>
              <a:rPr lang="fr-FR" dirty="0" err="1">
                <a:solidFill>
                  <a:srgbClr val="FF0000"/>
                </a:solidFill>
              </a:rPr>
              <a:t>is</a:t>
            </a:r>
            <a:r>
              <a:rPr lang="fr-FR" dirty="0">
                <a:solidFill>
                  <a:srgbClr val="FF0000"/>
                </a:solidFill>
              </a:rPr>
              <a:t> </a:t>
            </a:r>
            <a:r>
              <a:rPr lang="fr-FR" dirty="0" err="1">
                <a:solidFill>
                  <a:srgbClr val="FF0000"/>
                </a:solidFill>
              </a:rPr>
              <a:t>biased</a:t>
            </a:r>
            <a:r>
              <a:rPr lang="fr-FR" dirty="0">
                <a:solidFill>
                  <a:srgbClr val="FF0000"/>
                </a:solidFill>
              </a:rPr>
              <a:t> in </a:t>
            </a:r>
            <a:r>
              <a:rPr lang="fr-FR" dirty="0" err="1">
                <a:solidFill>
                  <a:srgbClr val="FF0000"/>
                </a:solidFill>
              </a:rPr>
              <a:t>presence</a:t>
            </a:r>
            <a:r>
              <a:rPr lang="fr-FR" dirty="0">
                <a:solidFill>
                  <a:srgbClr val="FF0000"/>
                </a:solidFill>
              </a:rPr>
              <a:t> of </a:t>
            </a:r>
            <a:r>
              <a:rPr lang="fr-FR" dirty="0" err="1">
                <a:solidFill>
                  <a:srgbClr val="FF0000"/>
                </a:solidFill>
              </a:rPr>
              <a:t>residuals</a:t>
            </a:r>
            <a:r>
              <a:rPr lang="fr-FR" dirty="0">
                <a:solidFill>
                  <a:srgbClr val="FF0000"/>
                </a:solidFill>
              </a:rPr>
              <a:t> and spider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54507DFE-0BCC-465A-A8DE-4AC607B3A2A6}"/>
              </a:ext>
            </a:extLst>
          </p:cNvPr>
          <p:cNvSpPr txBox="1"/>
          <p:nvPr/>
        </p:nvSpPr>
        <p:spPr>
          <a:xfrm>
            <a:off x="773783" y="2663486"/>
            <a:ext cx="848894" cy="5285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dirty="0" err="1"/>
              <a:t>fullpupil</a:t>
            </a:r>
            <a:endParaRPr lang="fr-FR" sz="1050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08EE709F-10BF-4075-BE83-D831C555AC79}"/>
              </a:ext>
            </a:extLst>
          </p:cNvPr>
          <p:cNvSpPr txBox="1"/>
          <p:nvPr/>
        </p:nvSpPr>
        <p:spPr>
          <a:xfrm>
            <a:off x="664727" y="5225463"/>
            <a:ext cx="993939" cy="5285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dirty="0"/>
              <a:t>5% spider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F12DDA12-8F9F-4EE5-AD90-CCC5FA5630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57954" y="1417915"/>
            <a:ext cx="2564254" cy="2182343"/>
          </a:xfrm>
          <a:prstGeom prst="rect">
            <a:avLst/>
          </a:prstGeom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91FDB8E1-A650-47C9-AB63-A129A455809A}"/>
              </a:ext>
            </a:extLst>
          </p:cNvPr>
          <p:cNvSpPr txBox="1"/>
          <p:nvPr/>
        </p:nvSpPr>
        <p:spPr>
          <a:xfrm>
            <a:off x="2933568" y="5753965"/>
            <a:ext cx="231282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 err="1"/>
              <a:t>Bias</a:t>
            </a:r>
            <a:r>
              <a:rPr lang="fr-FR" sz="900" dirty="0"/>
              <a:t> no modulation = 0.45 rad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FD624F27-42E5-4628-937D-3B924312111D}"/>
              </a:ext>
            </a:extLst>
          </p:cNvPr>
          <p:cNvSpPr txBox="1"/>
          <p:nvPr/>
        </p:nvSpPr>
        <p:spPr>
          <a:xfrm>
            <a:off x="2978863" y="5953791"/>
            <a:ext cx="2039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 err="1"/>
              <a:t>Bias</a:t>
            </a:r>
            <a:r>
              <a:rPr lang="fr-FR" sz="900" dirty="0"/>
              <a:t> modulation = 0.42 rad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575DE5FB-CC65-44DD-B634-8B09AA4A67FC}"/>
              </a:ext>
            </a:extLst>
          </p:cNvPr>
          <p:cNvSpPr txBox="1"/>
          <p:nvPr/>
        </p:nvSpPr>
        <p:spPr>
          <a:xfrm>
            <a:off x="12414626" y="3401890"/>
            <a:ext cx="160901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Pourquoi gain optiques si différents ? </a:t>
            </a: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FE7D1FF9-D970-4887-83C6-A2F39291C0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506" y="6254110"/>
            <a:ext cx="1784604" cy="569576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7E6F6685-70B3-4E34-B5CE-A6ACA90096C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8643" y="6231666"/>
            <a:ext cx="615490" cy="614464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237D4450-6602-4D62-92B2-FA38BE2083D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5385" y="6142450"/>
            <a:ext cx="743907" cy="788223"/>
          </a:xfrm>
          <a:prstGeom prst="rect">
            <a:avLst/>
          </a:prstGeom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BA5957DB-03FE-490D-8B30-7F56EAB3F6E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6300" y="3800861"/>
            <a:ext cx="1430809" cy="1442076"/>
          </a:xfrm>
          <a:prstGeom prst="rect">
            <a:avLst/>
          </a:prstGeom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106639AA-0E12-48CC-BC44-ACD1D6522F3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4949" y="1222358"/>
            <a:ext cx="1393512" cy="1397160"/>
          </a:xfrm>
          <a:prstGeom prst="rect">
            <a:avLst/>
          </a:prstGeom>
        </p:spPr>
      </p:pic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4C35CF50-9FA4-4F61-BCCA-31DEDC1D63F3}"/>
              </a:ext>
            </a:extLst>
          </p:cNvPr>
          <p:cNvCxnSpPr/>
          <p:nvPr/>
        </p:nvCxnSpPr>
        <p:spPr bwMode="auto">
          <a:xfrm flipV="1">
            <a:off x="4375550" y="4149484"/>
            <a:ext cx="0" cy="384679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0" name="Connecteur droit avec flèche 29">
            <a:extLst>
              <a:ext uri="{FF2B5EF4-FFF2-40B4-BE49-F238E27FC236}">
                <a16:creationId xmlns:a16="http://schemas.microsoft.com/office/drawing/2014/main" id="{152691DC-39E3-49FA-A106-8D38BC4554C9}"/>
              </a:ext>
            </a:extLst>
          </p:cNvPr>
          <p:cNvCxnSpPr>
            <a:cxnSpLocks/>
          </p:cNvCxnSpPr>
          <p:nvPr/>
        </p:nvCxnSpPr>
        <p:spPr bwMode="auto">
          <a:xfrm flipV="1">
            <a:off x="4276449" y="1954160"/>
            <a:ext cx="0" cy="12087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1" name="ZoneTexte 10">
            <a:extLst>
              <a:ext uri="{FF2B5EF4-FFF2-40B4-BE49-F238E27FC236}">
                <a16:creationId xmlns:a16="http://schemas.microsoft.com/office/drawing/2014/main" id="{C98BB830-2FD0-47DB-BC79-5AA3DC26A298}"/>
              </a:ext>
            </a:extLst>
          </p:cNvPr>
          <p:cNvSpPr txBox="1"/>
          <p:nvPr/>
        </p:nvSpPr>
        <p:spPr>
          <a:xfrm>
            <a:off x="6107912" y="3896405"/>
            <a:ext cx="26582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/>
              <a:t>Bias</a:t>
            </a:r>
            <a:r>
              <a:rPr lang="fr-FR" sz="1400" dirty="0"/>
              <a:t> &gt; min of reconstruction </a:t>
            </a:r>
            <a:r>
              <a:rPr lang="fr-FR" sz="1400" dirty="0">
                <a:sym typeface="Wingdings" panose="05000000000000000000" pitchFamily="2" charset="2"/>
              </a:rPr>
              <a:t> </a:t>
            </a:r>
            <a:r>
              <a:rPr lang="fr-FR" sz="1400" dirty="0" err="1">
                <a:sym typeface="Wingdings" panose="05000000000000000000" pitchFamily="2" charset="2"/>
              </a:rPr>
              <a:t>cannot</a:t>
            </a:r>
            <a:r>
              <a:rPr lang="fr-FR" sz="1400" dirty="0">
                <a:sym typeface="Wingdings" panose="05000000000000000000" pitchFamily="2" charset="2"/>
              </a:rPr>
              <a:t> </a:t>
            </a:r>
            <a:r>
              <a:rPr lang="fr-FR" sz="1400" dirty="0" err="1">
                <a:sym typeface="Wingdings" panose="05000000000000000000" pitchFamily="2" charset="2"/>
              </a:rPr>
              <a:t>reconstruct</a:t>
            </a:r>
            <a:r>
              <a:rPr lang="fr-FR" sz="1400" dirty="0">
                <a:sym typeface="Wingdings" panose="05000000000000000000" pitchFamily="2" charset="2"/>
              </a:rPr>
              <a:t> 0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2199152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4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185F449-D8E6-4DA1-9FE4-08EE2F863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Petal</a:t>
            </a:r>
            <a:r>
              <a:rPr lang="fr-FR" dirty="0"/>
              <a:t> reconstruction </a:t>
            </a:r>
            <a:r>
              <a:rPr lang="fr-FR" dirty="0" err="1"/>
              <a:t>with</a:t>
            </a:r>
            <a:r>
              <a:rPr lang="fr-FR" dirty="0"/>
              <a:t> variable </a:t>
            </a:r>
            <a:r>
              <a:rPr lang="fr-FR" dirty="0" err="1"/>
              <a:t>residuals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0005954-B780-49A1-9C5C-92477479429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63DF8F-C1B9-433F-AF94-37200604B68C}" type="slidenum">
              <a:rPr lang="fr-FR" smtClean="0"/>
              <a:t>12</a:t>
            </a:fld>
            <a:endParaRPr lang="fr-FR"/>
          </a:p>
        </p:txBody>
      </p:sp>
      <p:sp>
        <p:nvSpPr>
          <p:cNvPr id="10" name="Espace réservé du texte 2">
            <a:extLst>
              <a:ext uri="{FF2B5EF4-FFF2-40B4-BE49-F238E27FC236}">
                <a16:creationId xmlns:a16="http://schemas.microsoft.com/office/drawing/2014/main" id="{E06C84A8-D14D-4A7C-829D-CD96076F663D}"/>
              </a:ext>
            </a:extLst>
          </p:cNvPr>
          <p:cNvSpPr txBox="1">
            <a:spLocks/>
          </p:cNvSpPr>
          <p:nvPr/>
        </p:nvSpPr>
        <p:spPr>
          <a:xfrm rot="16200000">
            <a:off x="-346616" y="4346914"/>
            <a:ext cx="2279021" cy="489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 fontScale="925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139700" marR="0" lvl="0" indent="0" algn="l" defTabSz="914400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fr-FR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100 </a:t>
            </a:r>
            <a:r>
              <a:rPr kumimoji="0" lang="fr-FR" sz="1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consecutive</a:t>
            </a:r>
            <a:r>
              <a:rPr kumimoji="0" lang="fr-FR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 </a:t>
            </a:r>
            <a:r>
              <a:rPr kumimoji="0" lang="fr-FR" sz="1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residual</a:t>
            </a:r>
            <a:r>
              <a:rPr kumimoji="0" lang="fr-FR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 </a:t>
            </a:r>
            <a:r>
              <a:rPr kumimoji="0" lang="fr-FR" sz="1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phasescreens</a:t>
            </a:r>
            <a:endParaRPr kumimoji="0" lang="fr-FR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FD4AB573-F827-461E-BE08-44D7C1010673}"/>
              </a:ext>
            </a:extLst>
          </p:cNvPr>
          <p:cNvSpPr txBox="1"/>
          <p:nvPr/>
        </p:nvSpPr>
        <p:spPr>
          <a:xfrm>
            <a:off x="7759700" y="4268671"/>
            <a:ext cx="4145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fr-FR" sz="1800" kern="0" dirty="0" err="1">
                <a:solidFill>
                  <a:srgbClr val="FF0000"/>
                </a:solidFill>
                <a:latin typeface="Arial"/>
                <a:cs typeface="Arial"/>
                <a:sym typeface="Arial"/>
              </a:rPr>
              <a:t>Highly</a:t>
            </a:r>
            <a:r>
              <a:rPr lang="fr-FR" sz="1800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fr-FR" sz="1800" kern="0" dirty="0" err="1">
                <a:solidFill>
                  <a:srgbClr val="FF0000"/>
                </a:solidFill>
                <a:latin typeface="Arial"/>
                <a:cs typeface="Arial"/>
                <a:sym typeface="Arial"/>
              </a:rPr>
              <a:t>depedant</a:t>
            </a:r>
            <a:r>
              <a:rPr lang="fr-FR" sz="1800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on phase </a:t>
            </a:r>
            <a:r>
              <a:rPr lang="fr-FR" sz="1800" kern="0" dirty="0" err="1">
                <a:solidFill>
                  <a:srgbClr val="FF0000"/>
                </a:solidFill>
                <a:latin typeface="Arial"/>
                <a:cs typeface="Arial"/>
                <a:sym typeface="Arial"/>
              </a:rPr>
              <a:t>residuals</a:t>
            </a:r>
            <a:endParaRPr lang="fr-FR" sz="1800" kern="0" dirty="0">
              <a:solidFill>
                <a:srgbClr val="FF0000"/>
              </a:solidFill>
              <a:latin typeface="Arial"/>
              <a:cs typeface="Arial"/>
              <a:sym typeface="Arial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fr-FR" sz="1800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Fast </a:t>
            </a:r>
            <a:r>
              <a:rPr lang="fr-FR" sz="1800" kern="0" dirty="0" err="1">
                <a:solidFill>
                  <a:srgbClr val="FF0000"/>
                </a:solidFill>
                <a:latin typeface="Arial"/>
                <a:cs typeface="Arial"/>
                <a:sym typeface="Arial"/>
              </a:rPr>
              <a:t>evolving</a:t>
            </a:r>
            <a:endParaRPr lang="fr-FR" sz="1800" kern="0" dirty="0">
              <a:solidFill>
                <a:srgbClr val="FF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55098025-D65A-431F-B6F0-769831D1AA36}"/>
              </a:ext>
            </a:extLst>
          </p:cNvPr>
          <p:cNvSpPr txBox="1"/>
          <p:nvPr/>
        </p:nvSpPr>
        <p:spPr>
          <a:xfrm rot="16200000">
            <a:off x="-454069" y="1967536"/>
            <a:ext cx="22049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fr-FR" sz="1400" b="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Reconstruction made for 10 </a:t>
            </a:r>
            <a:r>
              <a:rPr lang="fr-FR" sz="1400" b="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independant</a:t>
            </a:r>
            <a:r>
              <a:rPr lang="fr-FR" sz="1400" b="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fr-FR" sz="1400" b="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residuals</a:t>
            </a:r>
            <a:endParaRPr lang="fr-FR" sz="1400" b="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48156C86-EDEE-4C43-9A02-933E88354F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506" y="6254110"/>
            <a:ext cx="1784604" cy="569576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9C4254C6-E0CC-4D93-A68A-21E0873DC7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8643" y="6231666"/>
            <a:ext cx="615490" cy="614464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92DFED8B-37E6-4D85-8B81-7A9169E705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5385" y="6142450"/>
            <a:ext cx="743907" cy="788223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E102925A-C95C-408C-941B-0574D9B5ACC6}"/>
              </a:ext>
            </a:extLst>
          </p:cNvPr>
          <p:cNvSpPr txBox="1"/>
          <p:nvPr/>
        </p:nvSpPr>
        <p:spPr>
          <a:xfrm>
            <a:off x="7759700" y="1901849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>
                <a:solidFill>
                  <a:srgbClr val="FF0000"/>
                </a:solidFill>
              </a:rPr>
              <a:t>Bias</a:t>
            </a:r>
            <a:r>
              <a:rPr lang="fr-FR" dirty="0">
                <a:solidFill>
                  <a:srgbClr val="FF0000"/>
                </a:solidFill>
              </a:rPr>
              <a:t> not </a:t>
            </a:r>
            <a:r>
              <a:rPr lang="fr-FR" dirty="0" err="1">
                <a:solidFill>
                  <a:srgbClr val="FF0000"/>
                </a:solidFill>
              </a:rPr>
              <a:t>repeatable</a:t>
            </a:r>
            <a:endParaRPr lang="fr-FR" dirty="0">
              <a:solidFill>
                <a:srgbClr val="FF0000"/>
              </a:solidFill>
            </a:endParaRPr>
          </a:p>
        </p:txBody>
      </p:sp>
      <p:pic>
        <p:nvPicPr>
          <p:cNvPr id="5" name="linearity test variable residuals 20X20dm">
            <a:hlinkClick r:id="" action="ppaction://media"/>
            <a:extLst>
              <a:ext uri="{FF2B5EF4-FFF2-40B4-BE49-F238E27FC236}">
                <a16:creationId xmlns:a16="http://schemas.microsoft.com/office/drawing/2014/main" id="{D245F4B2-34B3-4071-9672-6C1B4B7363C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37818" y="3452327"/>
            <a:ext cx="6402263" cy="2279021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3795DB00-F38E-4F08-BF5B-D54FF354805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557"/>
          <a:stretch/>
        </p:blipFill>
        <p:spPr>
          <a:xfrm>
            <a:off x="1224994" y="909628"/>
            <a:ext cx="5805726" cy="2446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517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2E50AF5-CB82-4F1A-B0BC-ED2DB60EB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Petal</a:t>
            </a:r>
            <a:r>
              <a:rPr lang="fr-FR" dirty="0"/>
              <a:t> reconstruction </a:t>
            </a:r>
            <a:r>
              <a:rPr lang="fr-FR" dirty="0" err="1"/>
              <a:t>with</a:t>
            </a:r>
            <a:r>
              <a:rPr lang="fr-FR" dirty="0"/>
              <a:t> variable </a:t>
            </a:r>
            <a:r>
              <a:rPr lang="fr-FR" dirty="0" err="1"/>
              <a:t>residuals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E42A13C-AF89-47FF-8BB0-AF1601DAE33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63DF8F-C1B9-433F-AF94-37200604B68C}" type="slidenum">
              <a:rPr lang="fr-FR" smtClean="0"/>
              <a:t>13</a:t>
            </a:fld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943F6297-A96D-4748-B8F4-74DFCB7A5EC5}"/>
              </a:ext>
            </a:extLst>
          </p:cNvPr>
          <p:cNvSpPr txBox="1"/>
          <p:nvPr/>
        </p:nvSpPr>
        <p:spPr>
          <a:xfrm>
            <a:off x="1391383" y="5101167"/>
            <a:ext cx="41488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fr-FR" sz="2000" kern="0" dirty="0" err="1">
                <a:solidFill>
                  <a:srgbClr val="FF0000"/>
                </a:solidFill>
                <a:latin typeface="Arial"/>
                <a:cs typeface="Arial"/>
                <a:sym typeface="Arial"/>
              </a:rPr>
              <a:t>Bias</a:t>
            </a:r>
            <a:r>
              <a:rPr lang="fr-FR" sz="2000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fr-FR" sz="2000" kern="0" dirty="0" err="1">
                <a:solidFill>
                  <a:srgbClr val="FF0000"/>
                </a:solidFill>
                <a:latin typeface="Arial"/>
                <a:cs typeface="Arial"/>
                <a:sym typeface="Arial"/>
              </a:rPr>
              <a:t>is</a:t>
            </a:r>
            <a:r>
              <a:rPr lang="fr-FR" sz="2000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fr-FR" sz="2000" kern="0" dirty="0" err="1">
                <a:solidFill>
                  <a:srgbClr val="FF0000"/>
                </a:solidFill>
                <a:latin typeface="Arial"/>
                <a:cs typeface="Arial"/>
                <a:sym typeface="Arial"/>
              </a:rPr>
              <a:t>residual</a:t>
            </a:r>
            <a:r>
              <a:rPr lang="fr-FR" sz="2000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fr-FR" sz="2000" kern="0" dirty="0" err="1">
                <a:solidFill>
                  <a:srgbClr val="FF0000"/>
                </a:solidFill>
                <a:latin typeface="Arial"/>
                <a:cs typeface="Arial"/>
                <a:sym typeface="Arial"/>
              </a:rPr>
              <a:t>dependant</a:t>
            </a:r>
            <a:r>
              <a:rPr lang="fr-FR" sz="2000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fr-FR" sz="2000" kern="0" dirty="0">
                <a:solidFill>
                  <a:srgbClr val="FF0000"/>
                </a:solidFill>
                <a:latin typeface="Arial"/>
                <a:cs typeface="Arial"/>
                <a:sym typeface="Wingdings" panose="05000000000000000000" pitchFamily="2" charset="2"/>
              </a:rPr>
              <a:t> </a:t>
            </a:r>
            <a:r>
              <a:rPr lang="fr-FR" sz="2000" kern="0" dirty="0" err="1">
                <a:solidFill>
                  <a:srgbClr val="FF0000"/>
                </a:solidFill>
                <a:latin typeface="Arial"/>
                <a:cs typeface="Arial"/>
                <a:sym typeface="Wingdings" panose="05000000000000000000" pitchFamily="2" charset="2"/>
              </a:rPr>
              <a:t>can’t</a:t>
            </a:r>
            <a:r>
              <a:rPr lang="fr-FR" sz="2000" kern="0" dirty="0">
                <a:solidFill>
                  <a:srgbClr val="FF0000"/>
                </a:solidFill>
                <a:latin typeface="Arial"/>
                <a:cs typeface="Arial"/>
                <a:sym typeface="Wingdings" panose="05000000000000000000" pitchFamily="2" charset="2"/>
              </a:rPr>
              <a:t> </a:t>
            </a:r>
            <a:r>
              <a:rPr lang="fr-FR" sz="2000" kern="0" dirty="0" err="1">
                <a:solidFill>
                  <a:srgbClr val="FF0000"/>
                </a:solidFill>
                <a:latin typeface="Arial"/>
                <a:cs typeface="Arial"/>
                <a:sym typeface="Wingdings" panose="05000000000000000000" pitchFamily="2" charset="2"/>
              </a:rPr>
              <a:t>be</a:t>
            </a:r>
            <a:r>
              <a:rPr lang="fr-FR" sz="2000" kern="0" dirty="0">
                <a:solidFill>
                  <a:srgbClr val="FF0000"/>
                </a:solidFill>
                <a:latin typeface="Arial"/>
                <a:cs typeface="Arial"/>
                <a:sym typeface="Wingdings" panose="05000000000000000000" pitchFamily="2" charset="2"/>
              </a:rPr>
              <a:t> </a:t>
            </a:r>
            <a:r>
              <a:rPr lang="fr-FR" sz="2000" kern="0" dirty="0" err="1">
                <a:solidFill>
                  <a:srgbClr val="FF0000"/>
                </a:solidFill>
                <a:latin typeface="Arial"/>
                <a:cs typeface="Arial"/>
                <a:sym typeface="Wingdings" panose="05000000000000000000" pitchFamily="2" charset="2"/>
              </a:rPr>
              <a:t>controlled</a:t>
            </a:r>
            <a:endParaRPr lang="fr-FR" sz="2000" kern="0" dirty="0">
              <a:solidFill>
                <a:srgbClr val="FF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F8CE2D67-DCA0-4BFA-8DCC-4F4697871829}"/>
              </a:ext>
            </a:extLst>
          </p:cNvPr>
          <p:cNvSpPr txBox="1"/>
          <p:nvPr/>
        </p:nvSpPr>
        <p:spPr>
          <a:xfrm>
            <a:off x="5090214" y="4164392"/>
            <a:ext cx="281686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fr-FR" sz="1100" b="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Bias</a:t>
            </a:r>
            <a:r>
              <a:rPr lang="fr-FR" sz="1100" b="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no modulation = 0.18 rad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770AE6E4-B577-4618-8CCF-0BFD0D286D17}"/>
              </a:ext>
            </a:extLst>
          </p:cNvPr>
          <p:cNvSpPr txBox="1"/>
          <p:nvPr/>
        </p:nvSpPr>
        <p:spPr>
          <a:xfrm>
            <a:off x="5090214" y="4549198"/>
            <a:ext cx="281686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fr-FR" sz="1100" b="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Bias</a:t>
            </a:r>
            <a:r>
              <a:rPr lang="fr-FR" sz="1100" b="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modulation = 0.20 rad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0D8B72DC-1E9D-4EAB-8427-93806E690F71}"/>
              </a:ext>
            </a:extLst>
          </p:cNvPr>
          <p:cNvSpPr txBox="1"/>
          <p:nvPr/>
        </p:nvSpPr>
        <p:spPr>
          <a:xfrm>
            <a:off x="4938643" y="949669"/>
            <a:ext cx="21904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fr-FR" sz="1400" b="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Residuals</a:t>
            </a:r>
            <a:r>
              <a:rPr lang="fr-FR" sz="1400" b="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fr-FR" sz="1400" b="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scaled</a:t>
            </a:r>
            <a:r>
              <a:rPr lang="fr-FR" sz="1400" b="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by 0.1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486D2061-9C24-4F00-A7DF-18CEA564E5B2}"/>
              </a:ext>
            </a:extLst>
          </p:cNvPr>
          <p:cNvSpPr txBox="1"/>
          <p:nvPr/>
        </p:nvSpPr>
        <p:spPr>
          <a:xfrm>
            <a:off x="8200529" y="3468055"/>
            <a:ext cx="38712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fr-FR" sz="1400" b="0" u="sng" kern="0" dirty="0" err="1">
                <a:solidFill>
                  <a:schemeClr val="tx1"/>
                </a:solidFill>
                <a:latin typeface="Arial"/>
                <a:cs typeface="Arial"/>
                <a:sym typeface="Arial"/>
              </a:rPr>
              <a:t>Petal</a:t>
            </a:r>
            <a:r>
              <a:rPr lang="fr-FR" sz="1400" b="0" u="sng" kern="0" dirty="0">
                <a:solidFill>
                  <a:schemeClr val="tx1"/>
                </a:solidFill>
                <a:latin typeface="Arial"/>
                <a:cs typeface="Arial"/>
                <a:sym typeface="Arial"/>
              </a:rPr>
              <a:t> </a:t>
            </a:r>
            <a:r>
              <a:rPr lang="fr-FR" sz="1400" b="0" u="sng" kern="0" dirty="0" err="1">
                <a:solidFill>
                  <a:schemeClr val="tx1"/>
                </a:solidFill>
                <a:latin typeface="Arial"/>
                <a:cs typeface="Arial"/>
                <a:sym typeface="Arial"/>
              </a:rPr>
              <a:t>bias</a:t>
            </a:r>
            <a:r>
              <a:rPr lang="fr-FR" sz="1400" b="0" u="sng" kern="0" dirty="0">
                <a:solidFill>
                  <a:schemeClr val="tx1"/>
                </a:solidFill>
                <a:latin typeface="Arial"/>
                <a:cs typeface="Arial"/>
                <a:sym typeface="Arial"/>
              </a:rPr>
              <a:t> for </a:t>
            </a:r>
            <a:r>
              <a:rPr lang="fr-FR" sz="1400" b="0" u="sng" kern="0" dirty="0" err="1">
                <a:solidFill>
                  <a:schemeClr val="tx1"/>
                </a:solidFill>
                <a:latin typeface="Arial"/>
                <a:cs typeface="Arial"/>
                <a:sym typeface="Arial"/>
              </a:rPr>
              <a:t>diferent</a:t>
            </a:r>
            <a:r>
              <a:rPr lang="fr-FR" sz="1400" b="0" u="sng" kern="0" dirty="0">
                <a:solidFill>
                  <a:schemeClr val="tx1"/>
                </a:solidFill>
                <a:latin typeface="Arial"/>
                <a:cs typeface="Arial"/>
                <a:sym typeface="Arial"/>
              </a:rPr>
              <a:t> </a:t>
            </a:r>
            <a:r>
              <a:rPr lang="fr-FR" sz="1400" b="0" u="sng" kern="0" dirty="0" err="1">
                <a:solidFill>
                  <a:schemeClr val="tx1"/>
                </a:solidFill>
                <a:latin typeface="Arial"/>
                <a:cs typeface="Arial"/>
                <a:sym typeface="Arial"/>
              </a:rPr>
              <a:t>scaling</a:t>
            </a:r>
            <a:r>
              <a:rPr lang="fr-FR" sz="1400" b="0" u="sng" kern="0" dirty="0">
                <a:solidFill>
                  <a:schemeClr val="tx1"/>
                </a:solidFill>
                <a:latin typeface="Arial"/>
                <a:cs typeface="Arial"/>
                <a:sym typeface="Arial"/>
              </a:rPr>
              <a:t> of </a:t>
            </a:r>
            <a:r>
              <a:rPr lang="fr-FR" sz="1400" b="0" u="sng" kern="0" dirty="0" err="1">
                <a:solidFill>
                  <a:schemeClr val="tx1"/>
                </a:solidFill>
                <a:latin typeface="Arial"/>
                <a:cs typeface="Arial"/>
                <a:sym typeface="Arial"/>
              </a:rPr>
              <a:t>residualphase</a:t>
            </a:r>
            <a:endParaRPr lang="fr-FR" sz="1400" b="0" u="sng" kern="0" dirty="0">
              <a:solidFill>
                <a:schemeClr val="tx1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81A22F28-7309-4C08-8E98-88DC5097C54D}"/>
              </a:ext>
            </a:extLst>
          </p:cNvPr>
          <p:cNvSpPr txBox="1"/>
          <p:nvPr/>
        </p:nvSpPr>
        <p:spPr>
          <a:xfrm>
            <a:off x="1090871" y="964213"/>
            <a:ext cx="21904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fr-FR" sz="1400" b="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Residuals</a:t>
            </a:r>
            <a:r>
              <a:rPr lang="fr-FR" sz="1400" b="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fr-FR" sz="1400" b="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scaled</a:t>
            </a:r>
            <a:r>
              <a:rPr lang="fr-FR" sz="1400" b="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by 0.5</a:t>
            </a: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15C52C66-DDD8-4A37-81D4-7801E813D8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3604" y="1093285"/>
            <a:ext cx="2150630" cy="1830323"/>
          </a:xfrm>
          <a:prstGeom prst="rect">
            <a:avLst/>
          </a:prstGeom>
        </p:spPr>
      </p:pic>
      <p:sp>
        <p:nvSpPr>
          <p:cNvPr id="28" name="Signe de multiplication 27">
            <a:extLst>
              <a:ext uri="{FF2B5EF4-FFF2-40B4-BE49-F238E27FC236}">
                <a16:creationId xmlns:a16="http://schemas.microsoft.com/office/drawing/2014/main" id="{50CA9171-55CF-46F9-A351-AAFE8B73CB90}"/>
              </a:ext>
            </a:extLst>
          </p:cNvPr>
          <p:cNvSpPr/>
          <p:nvPr/>
        </p:nvSpPr>
        <p:spPr bwMode="auto">
          <a:xfrm>
            <a:off x="10384234" y="1610390"/>
            <a:ext cx="679061" cy="774441"/>
          </a:xfrm>
          <a:prstGeom prst="mathMultiply">
            <a:avLst>
              <a:gd name="adj1" fmla="val 15276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Geneva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9" name="ZoneTexte 28">
                <a:extLst>
                  <a:ext uri="{FF2B5EF4-FFF2-40B4-BE49-F238E27FC236}">
                    <a16:creationId xmlns:a16="http://schemas.microsoft.com/office/drawing/2014/main" id="{69B36DB7-B409-45BB-841C-5934A6D19DD9}"/>
                  </a:ext>
                </a:extLst>
              </p:cNvPr>
              <p:cNvSpPr txBox="1"/>
              <p:nvPr/>
            </p:nvSpPr>
            <p:spPr>
              <a:xfrm>
                <a:off x="10864333" y="1800921"/>
                <a:ext cx="1385055" cy="3933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fr-FR" sz="2000" b="1" i="1" smtClean="0">
                        <a:latin typeface="Cambria Math" panose="02040503050406030204" pitchFamily="18" charset="0"/>
                      </a:rPr>
                      <m:t>𝒔</m:t>
                    </m:r>
                    <m:r>
                      <a:rPr lang="fr-FR" sz="2000" b="1" i="1" smtClean="0">
                        <a:latin typeface="Cambria Math" panose="02040503050406030204" pitchFamily="18" charset="0"/>
                      </a:rPr>
                      <m:t>∈[−</m:t>
                    </m:r>
                    <m:r>
                      <a:rPr lang="fr-FR" sz="2000" b="1" i="1" smtClean="0">
                        <a:latin typeface="Cambria Math" panose="02040503050406030204" pitchFamily="18" charset="0"/>
                      </a:rPr>
                      <m:t>𝟏</m:t>
                    </m:r>
                    <m:r>
                      <a:rPr lang="fr-FR" sz="2000" b="1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fr-FR" sz="2000" b="1" i="1" smtClean="0">
                        <a:latin typeface="Cambria Math" panose="02040503050406030204" pitchFamily="18" charset="0"/>
                      </a:rPr>
                      <m:t>𝟏</m:t>
                    </m:r>
                    <m:r>
                      <a:rPr lang="fr-FR" sz="2000" b="1" i="1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fr-FR" sz="1600" dirty="0"/>
                  <a:t> </a:t>
                </a:r>
              </a:p>
            </p:txBody>
          </p:sp>
        </mc:Choice>
        <mc:Fallback>
          <p:sp>
            <p:nvSpPr>
              <p:cNvPr id="29" name="ZoneTexte 28">
                <a:extLst>
                  <a:ext uri="{FF2B5EF4-FFF2-40B4-BE49-F238E27FC236}">
                    <a16:creationId xmlns:a16="http://schemas.microsoft.com/office/drawing/2014/main" id="{69B36DB7-B409-45BB-841C-5934A6D19D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64333" y="1800921"/>
                <a:ext cx="1385055" cy="393377"/>
              </a:xfrm>
              <a:prstGeom prst="rect">
                <a:avLst/>
              </a:prstGeom>
              <a:blipFill>
                <a:blip r:embed="rId4"/>
                <a:stretch>
                  <a:fillRect b="-1846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2" name="Image 31">
            <a:extLst>
              <a:ext uri="{FF2B5EF4-FFF2-40B4-BE49-F238E27FC236}">
                <a16:creationId xmlns:a16="http://schemas.microsoft.com/office/drawing/2014/main" id="{552AD531-A3C2-42CB-96C5-873AD23593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506" y="6254110"/>
            <a:ext cx="1784604" cy="569576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32ADAD8C-D778-4757-9010-4162509214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8643" y="6231666"/>
            <a:ext cx="615490" cy="614464"/>
          </a:xfrm>
          <a:prstGeom prst="rect">
            <a:avLst/>
          </a:prstGeom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77C6A27C-D24C-4F03-94A7-8E538B05535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5385" y="6142450"/>
            <a:ext cx="743907" cy="788223"/>
          </a:xfrm>
          <a:prstGeom prst="rect">
            <a:avLst/>
          </a:prstGeom>
        </p:spPr>
      </p:pic>
      <p:sp>
        <p:nvSpPr>
          <p:cNvPr id="37" name="ZoneTexte 36">
            <a:extLst>
              <a:ext uri="{FF2B5EF4-FFF2-40B4-BE49-F238E27FC236}">
                <a16:creationId xmlns:a16="http://schemas.microsoft.com/office/drawing/2014/main" id="{A7933480-A224-4BA0-9A0C-60DA9954981C}"/>
              </a:ext>
            </a:extLst>
          </p:cNvPr>
          <p:cNvSpPr txBox="1"/>
          <p:nvPr/>
        </p:nvSpPr>
        <p:spPr>
          <a:xfrm>
            <a:off x="1090871" y="4130347"/>
            <a:ext cx="281686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fr-FR" sz="1100" b="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Bias</a:t>
            </a:r>
            <a:r>
              <a:rPr lang="fr-FR" sz="1100" b="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no modulation = 0.62 rad</a:t>
            </a: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BE63512B-2852-433C-8489-B9C1DF23DB83}"/>
              </a:ext>
            </a:extLst>
          </p:cNvPr>
          <p:cNvSpPr txBox="1"/>
          <p:nvPr/>
        </p:nvSpPr>
        <p:spPr>
          <a:xfrm>
            <a:off x="1090872" y="4484534"/>
            <a:ext cx="281686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fr-FR" sz="1100" b="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Bias</a:t>
            </a:r>
            <a:r>
              <a:rPr lang="fr-FR" sz="1100" b="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modulation = 0.26 rad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C1E5C74-685C-4C66-A63D-831AB70D5B2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68" y="1351391"/>
            <a:ext cx="3960264" cy="2752524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0338372-73BE-42C6-B3B3-65378C246FB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384" y="1330118"/>
            <a:ext cx="3998099" cy="2753249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185928EF-0134-4AE6-A7B0-26A1B27D393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0411" y="3775832"/>
            <a:ext cx="3040389" cy="235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272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  <p:bldP spid="14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BA1BD35-DD99-4ED1-998C-38DE4AFC68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Reduce</a:t>
            </a:r>
            <a:r>
              <a:rPr lang="fr-FR" dirty="0"/>
              <a:t> impact of </a:t>
            </a:r>
            <a:r>
              <a:rPr lang="fr-FR" dirty="0" err="1"/>
              <a:t>residuals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D726875-3D13-4F8A-A4B8-B134401AAAB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63DF8F-C1B9-433F-AF94-37200604B68C}" type="slidenum">
              <a:rPr lang="fr-FR" smtClean="0"/>
              <a:t>14</a:t>
            </a:fld>
            <a:endParaRPr lang="fr-FR"/>
          </a:p>
        </p:txBody>
      </p:sp>
      <p:sp>
        <p:nvSpPr>
          <p:cNvPr id="5" name="Google Shape;320;p35">
            <a:extLst>
              <a:ext uri="{FF2B5EF4-FFF2-40B4-BE49-F238E27FC236}">
                <a16:creationId xmlns:a16="http://schemas.microsoft.com/office/drawing/2014/main" id="{78A71AC6-0988-4659-A693-10AB72BFB059}"/>
              </a:ext>
            </a:extLst>
          </p:cNvPr>
          <p:cNvSpPr txBox="1"/>
          <p:nvPr/>
        </p:nvSpPr>
        <p:spPr>
          <a:xfrm>
            <a:off x="617838" y="1330377"/>
            <a:ext cx="6824030" cy="8232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Reduce the phase to be sensed  </a:t>
            </a:r>
            <a:r>
              <a:rPr lang="fr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Wingdings" panose="05000000000000000000" pitchFamily="2" charset="2"/>
              </a:rPr>
              <a:t>   </a:t>
            </a:r>
            <a:r>
              <a:rPr lang="fr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 to longer wavelength</a:t>
            </a:r>
            <a:endParaRPr sz="1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Reduce impact of residuals       </a:t>
            </a:r>
            <a:r>
              <a:rPr lang="fr" dirty="0">
                <a:solidFill>
                  <a:schemeClr val="dk1"/>
                </a:solidFill>
                <a:latin typeface="Calibri"/>
                <a:cs typeface="Calibri"/>
                <a:sym typeface="Wingdings" panose="05000000000000000000" pitchFamily="2" charset="2"/>
              </a:rPr>
              <a:t> </a:t>
            </a:r>
            <a:r>
              <a:rPr lang="fr" sz="1400" dirty="0">
                <a:solidFill>
                  <a:schemeClr val="dk1"/>
                </a:solidFill>
                <a:latin typeface="Calibri"/>
                <a:cs typeface="Calibri"/>
                <a:sym typeface="Wingdings" panose="05000000000000000000" pitchFamily="2" charset="2"/>
              </a:rPr>
              <a:t> </a:t>
            </a:r>
            <a:r>
              <a:rPr lang="fr-FR" sz="1400" dirty="0">
                <a:solidFill>
                  <a:schemeClr val="dk1"/>
                </a:solidFill>
                <a:latin typeface="Calibri"/>
                <a:cs typeface="Calibri"/>
                <a:sym typeface="Wingdings" panose="05000000000000000000" pitchFamily="2" charset="2"/>
              </a:rPr>
              <a:t>spatial </a:t>
            </a:r>
            <a:r>
              <a:rPr lang="fr-FR" sz="1400" dirty="0" err="1">
                <a:solidFill>
                  <a:schemeClr val="dk1"/>
                </a:solidFill>
                <a:latin typeface="Calibri"/>
                <a:cs typeface="Calibri"/>
                <a:sym typeface="Wingdings" panose="05000000000000000000" pitchFamily="2" charset="2"/>
              </a:rPr>
              <a:t>filter</a:t>
            </a:r>
            <a:r>
              <a:rPr lang="fr-FR" sz="1400" dirty="0">
                <a:solidFill>
                  <a:schemeClr val="dk1"/>
                </a:solidFill>
                <a:latin typeface="Calibri"/>
                <a:cs typeface="Calibri"/>
                <a:sym typeface="Wingdings" panose="05000000000000000000" pitchFamily="2" charset="2"/>
              </a:rPr>
              <a:t> in the focal plane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100" dirty="0">
                <a:solidFill>
                  <a:schemeClr val="dk1"/>
                </a:solidFill>
                <a:latin typeface="Calibri"/>
                <a:cs typeface="Calibri"/>
                <a:sym typeface="Wingdings" panose="05000000000000000000" pitchFamily="2" charset="2"/>
              </a:rPr>
              <a:t>			</a:t>
            </a:r>
            <a:endParaRPr sz="1100" dirty="0"/>
          </a:p>
        </p:txBody>
      </p:sp>
      <p:pic>
        <p:nvPicPr>
          <p:cNvPr id="13" name="Google Shape;328;p35" descr="https://lh6.googleusercontent.com/PmvaAOXve3X9zPN2PPNnS9U4-8M0r9pCFnEDXnaRr9oLbK7WeWcnxgKFE_x0AwXEMFAZ8pK9FaNkWYvZOPXNmbnn_pruaaW2hiWP2UvY4_5nit95qp6cxZi6K6mi6HEdQOWQDqg5p8WvZwb9j5OcQA">
            <a:extLst>
              <a:ext uri="{FF2B5EF4-FFF2-40B4-BE49-F238E27FC236}">
                <a16:creationId xmlns:a16="http://schemas.microsoft.com/office/drawing/2014/main" id="{10294AD5-B97F-46B8-980C-2C039C04C776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938643" y="2641242"/>
            <a:ext cx="5569401" cy="307353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" name="Groupe 17">
            <a:extLst>
              <a:ext uri="{FF2B5EF4-FFF2-40B4-BE49-F238E27FC236}">
                <a16:creationId xmlns:a16="http://schemas.microsoft.com/office/drawing/2014/main" id="{C46E258D-94CB-441F-BDD8-8B170BC3D758}"/>
              </a:ext>
            </a:extLst>
          </p:cNvPr>
          <p:cNvGrpSpPr/>
          <p:nvPr/>
        </p:nvGrpSpPr>
        <p:grpSpPr>
          <a:xfrm>
            <a:off x="146746" y="2457960"/>
            <a:ext cx="4731973" cy="2449437"/>
            <a:chOff x="471294" y="3208705"/>
            <a:chExt cx="3942522" cy="2040789"/>
          </a:xfrm>
        </p:grpSpPr>
        <p:grpSp>
          <p:nvGrpSpPr>
            <p:cNvPr id="7" name="Google Shape;322;p35">
              <a:extLst>
                <a:ext uri="{FF2B5EF4-FFF2-40B4-BE49-F238E27FC236}">
                  <a16:creationId xmlns:a16="http://schemas.microsoft.com/office/drawing/2014/main" id="{5DA8AEC0-1B40-4D5E-B73E-BA1E96342BA9}"/>
                </a:ext>
              </a:extLst>
            </p:cNvPr>
            <p:cNvGrpSpPr/>
            <p:nvPr/>
          </p:nvGrpSpPr>
          <p:grpSpPr>
            <a:xfrm>
              <a:off x="1084172" y="3208705"/>
              <a:ext cx="2680608" cy="2040789"/>
              <a:chOff x="-29255" y="1314422"/>
              <a:chExt cx="6585585" cy="5013708"/>
            </a:xfrm>
          </p:grpSpPr>
          <p:grpSp>
            <p:nvGrpSpPr>
              <p:cNvPr id="8" name="Google Shape;323;p35">
                <a:extLst>
                  <a:ext uri="{FF2B5EF4-FFF2-40B4-BE49-F238E27FC236}">
                    <a16:creationId xmlns:a16="http://schemas.microsoft.com/office/drawing/2014/main" id="{3BB33333-6AB3-479D-9CFD-C78238DABB8B}"/>
                  </a:ext>
                </a:extLst>
              </p:cNvPr>
              <p:cNvGrpSpPr/>
              <p:nvPr/>
            </p:nvGrpSpPr>
            <p:grpSpPr>
              <a:xfrm>
                <a:off x="-29255" y="2731875"/>
                <a:ext cx="6585585" cy="3596255"/>
                <a:chOff x="4624386" y="2517270"/>
                <a:chExt cx="6585585" cy="3596255"/>
              </a:xfrm>
            </p:grpSpPr>
            <p:pic>
              <p:nvPicPr>
                <p:cNvPr id="10" name="Google Shape;324;p35">
                  <a:extLst>
                    <a:ext uri="{FF2B5EF4-FFF2-40B4-BE49-F238E27FC236}">
                      <a16:creationId xmlns:a16="http://schemas.microsoft.com/office/drawing/2014/main" id="{F1046955-F71E-4656-BDBE-7B4FC60DFD8B}"/>
                    </a:ext>
                  </a:extLst>
                </p:cNvPr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624386" y="2517270"/>
                  <a:ext cx="6585585" cy="359625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11" name="Google Shape;325;p35">
                  <a:extLst>
                    <a:ext uri="{FF2B5EF4-FFF2-40B4-BE49-F238E27FC236}">
                      <a16:creationId xmlns:a16="http://schemas.microsoft.com/office/drawing/2014/main" id="{D78F61C6-5CE7-44FB-A98F-46EC06B4559F}"/>
                    </a:ext>
                  </a:extLst>
                </p:cNvPr>
                <p:cNvSpPr/>
                <p:nvPr/>
              </p:nvSpPr>
              <p:spPr>
                <a:xfrm>
                  <a:off x="5262880" y="2712719"/>
                  <a:ext cx="914400" cy="3088641"/>
                </a:xfrm>
                <a:prstGeom prst="rect">
                  <a:avLst/>
                </a:prstGeom>
                <a:solidFill>
                  <a:srgbClr val="BBE0E3">
                    <a:alpha val="40000"/>
                  </a:srgbClr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Calibri"/>
                    <a:buNone/>
                  </a:pPr>
                  <a:endParaRPr sz="28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" name="Google Shape;326;p35">
                  <a:extLst>
                    <a:ext uri="{FF2B5EF4-FFF2-40B4-BE49-F238E27FC236}">
                      <a16:creationId xmlns:a16="http://schemas.microsoft.com/office/drawing/2014/main" id="{A3F52C60-6A0F-4D5B-86E4-A0C8B1F0A04D}"/>
                    </a:ext>
                  </a:extLst>
                </p:cNvPr>
                <p:cNvSpPr/>
                <p:nvPr/>
              </p:nvSpPr>
              <p:spPr>
                <a:xfrm>
                  <a:off x="6177280" y="2712718"/>
                  <a:ext cx="4724400" cy="3088641"/>
                </a:xfrm>
                <a:prstGeom prst="rect">
                  <a:avLst/>
                </a:prstGeom>
                <a:solidFill>
                  <a:srgbClr val="92D050">
                    <a:alpha val="40000"/>
                  </a:srgbClr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Calibri"/>
                    <a:buNone/>
                  </a:pPr>
                  <a:endParaRPr sz="28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9" name="Google Shape;327;p35">
                <a:extLst>
                  <a:ext uri="{FF2B5EF4-FFF2-40B4-BE49-F238E27FC236}">
                    <a16:creationId xmlns:a16="http://schemas.microsoft.com/office/drawing/2014/main" id="{00972407-F404-457A-8CA1-666D63BDE5AB}"/>
                  </a:ext>
                </a:extLst>
              </p:cNvPr>
              <p:cNvPicPr preferRelativeResize="0"/>
              <p:nvPr/>
            </p:nvPicPr>
            <p:blipFill rotWithShape="1">
              <a:blip r:embed="rId4">
                <a:alphaModFix/>
              </a:blip>
              <a:srcRect b="4108"/>
              <a:stretch/>
            </p:blipFill>
            <p:spPr>
              <a:xfrm>
                <a:off x="1773035" y="1314422"/>
                <a:ext cx="3086100" cy="1546653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5" name="Google Shape;330;p35">
              <a:extLst>
                <a:ext uri="{FF2B5EF4-FFF2-40B4-BE49-F238E27FC236}">
                  <a16:creationId xmlns:a16="http://schemas.microsoft.com/office/drawing/2014/main" id="{06E651AD-BA41-401B-88A6-B951A38F7D12}"/>
                </a:ext>
              </a:extLst>
            </p:cNvPr>
            <p:cNvSpPr txBox="1"/>
            <p:nvPr/>
          </p:nvSpPr>
          <p:spPr>
            <a:xfrm>
              <a:off x="471294" y="4244129"/>
              <a:ext cx="760224" cy="34054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" sz="1050">
                  <a:solidFill>
                    <a:srgbClr val="00B0F0"/>
                  </a:solidFill>
                  <a:latin typeface="Calibri"/>
                  <a:ea typeface="Calibri"/>
                  <a:cs typeface="Calibri"/>
                  <a:sym typeface="Calibri"/>
                </a:rPr>
                <a:t>Petal dominates</a:t>
              </a:r>
              <a:endParaRPr sz="1050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331;p35">
              <a:extLst>
                <a:ext uri="{FF2B5EF4-FFF2-40B4-BE49-F238E27FC236}">
                  <a16:creationId xmlns:a16="http://schemas.microsoft.com/office/drawing/2014/main" id="{5E5839CD-A45F-4FE6-BDA8-9A72BAD9FEB5}"/>
                </a:ext>
              </a:extLst>
            </p:cNvPr>
            <p:cNvSpPr txBox="1"/>
            <p:nvPr/>
          </p:nvSpPr>
          <p:spPr>
            <a:xfrm>
              <a:off x="3653592" y="4083901"/>
              <a:ext cx="760224" cy="34054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" sz="1050" dirty="0">
                  <a:solidFill>
                    <a:srgbClr val="92D050"/>
                  </a:solidFill>
                  <a:latin typeface="Calibri"/>
                  <a:ea typeface="Calibri"/>
                  <a:cs typeface="Calibri"/>
                  <a:sym typeface="Calibri"/>
                </a:rPr>
                <a:t>Residual dominates</a:t>
              </a:r>
              <a:endParaRPr sz="1050" dirty="0">
                <a:solidFill>
                  <a:srgbClr val="92D05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1" name="Image 20">
            <a:extLst>
              <a:ext uri="{FF2B5EF4-FFF2-40B4-BE49-F238E27FC236}">
                <a16:creationId xmlns:a16="http://schemas.microsoft.com/office/drawing/2014/main" id="{51A73280-2700-40A1-B065-879C86FBA5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506" y="6254110"/>
            <a:ext cx="1784604" cy="569576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AECF7793-3607-48DE-82D8-8D7856622E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8643" y="6231666"/>
            <a:ext cx="615490" cy="614464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2772C6F8-0B5C-4E2C-897B-3793FE03817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5385" y="6142450"/>
            <a:ext cx="743907" cy="788223"/>
          </a:xfrm>
          <a:prstGeom prst="rect">
            <a:avLst/>
          </a:prstGeom>
        </p:spPr>
      </p:pic>
      <p:grpSp>
        <p:nvGrpSpPr>
          <p:cNvPr id="48" name="Groupe 47">
            <a:extLst>
              <a:ext uri="{FF2B5EF4-FFF2-40B4-BE49-F238E27FC236}">
                <a16:creationId xmlns:a16="http://schemas.microsoft.com/office/drawing/2014/main" id="{75650B4C-9D76-49C5-B729-726CF6794CAD}"/>
              </a:ext>
            </a:extLst>
          </p:cNvPr>
          <p:cNvGrpSpPr/>
          <p:nvPr/>
        </p:nvGrpSpPr>
        <p:grpSpPr>
          <a:xfrm>
            <a:off x="7005146" y="237120"/>
            <a:ext cx="4404856" cy="1765704"/>
            <a:chOff x="5087572" y="237120"/>
            <a:chExt cx="6322430" cy="1765704"/>
          </a:xfrm>
        </p:grpSpPr>
        <p:sp>
          <p:nvSpPr>
            <p:cNvPr id="24" name="Google Shape;185;p29">
              <a:extLst>
                <a:ext uri="{FF2B5EF4-FFF2-40B4-BE49-F238E27FC236}">
                  <a16:creationId xmlns:a16="http://schemas.microsoft.com/office/drawing/2014/main" id="{C8D75A2E-F024-49A3-857E-14BCFEAFDE17}"/>
                </a:ext>
              </a:extLst>
            </p:cNvPr>
            <p:cNvSpPr/>
            <p:nvPr/>
          </p:nvSpPr>
          <p:spPr>
            <a:xfrm rot="-5400000">
              <a:off x="8916519" y="840412"/>
              <a:ext cx="1006657" cy="161771"/>
            </a:xfrm>
            <a:prstGeom prst="triangle">
              <a:avLst>
                <a:gd name="adj" fmla="val 49980"/>
              </a:avLst>
            </a:pr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5" name="Google Shape;187;p29">
              <a:extLst>
                <a:ext uri="{FF2B5EF4-FFF2-40B4-BE49-F238E27FC236}">
                  <a16:creationId xmlns:a16="http://schemas.microsoft.com/office/drawing/2014/main" id="{9A5A88A0-191E-40EC-9931-68DBC53FD4C9}"/>
                </a:ext>
              </a:extLst>
            </p:cNvPr>
            <p:cNvGrpSpPr/>
            <p:nvPr/>
          </p:nvGrpSpPr>
          <p:grpSpPr>
            <a:xfrm>
              <a:off x="5087572" y="237120"/>
              <a:ext cx="6322430" cy="1765704"/>
              <a:chOff x="196584" y="1374813"/>
              <a:chExt cx="9393287" cy="2791392"/>
            </a:xfrm>
          </p:grpSpPr>
          <p:cxnSp>
            <p:nvCxnSpPr>
              <p:cNvPr id="26" name="Google Shape;188;p29">
                <a:extLst>
                  <a:ext uri="{FF2B5EF4-FFF2-40B4-BE49-F238E27FC236}">
                    <a16:creationId xmlns:a16="http://schemas.microsoft.com/office/drawing/2014/main" id="{44E0A383-4786-43A8-B1DB-B5E1BB702FD8}"/>
                  </a:ext>
                </a:extLst>
              </p:cNvPr>
              <p:cNvCxnSpPr/>
              <p:nvPr/>
            </p:nvCxnSpPr>
            <p:spPr>
              <a:xfrm>
                <a:off x="1580860" y="1971529"/>
                <a:ext cx="3368594" cy="1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0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7" name="Google Shape;189;p29">
                <a:extLst>
                  <a:ext uri="{FF2B5EF4-FFF2-40B4-BE49-F238E27FC236}">
                    <a16:creationId xmlns:a16="http://schemas.microsoft.com/office/drawing/2014/main" id="{3FBF6D31-DFEE-4031-88BB-AA88EDA8A5E3}"/>
                  </a:ext>
                </a:extLst>
              </p:cNvPr>
              <p:cNvCxnSpPr/>
              <p:nvPr/>
            </p:nvCxnSpPr>
            <p:spPr>
              <a:xfrm>
                <a:off x="1592959" y="2973840"/>
                <a:ext cx="3356495" cy="1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0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8" name="Google Shape;190;p29">
                <a:extLst>
                  <a:ext uri="{FF2B5EF4-FFF2-40B4-BE49-F238E27FC236}">
                    <a16:creationId xmlns:a16="http://schemas.microsoft.com/office/drawing/2014/main" id="{4A59B61F-5BD1-4299-8FC0-38B218C7FE67}"/>
                  </a:ext>
                </a:extLst>
              </p:cNvPr>
              <p:cNvCxnSpPr/>
              <p:nvPr/>
            </p:nvCxnSpPr>
            <p:spPr>
              <a:xfrm>
                <a:off x="4973648" y="1646658"/>
                <a:ext cx="0" cy="1642946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dk1"/>
                </a:solidFill>
                <a:prstDash val="solid"/>
                <a:miter lim="800000"/>
                <a:headEnd type="triangle" w="med" len="med"/>
                <a:tailEnd type="triangle" w="med" len="med"/>
              </a:ln>
            </p:spPr>
          </p:cxnSp>
          <p:cxnSp>
            <p:nvCxnSpPr>
              <p:cNvPr id="29" name="Google Shape;191;p29">
                <a:extLst>
                  <a:ext uri="{FF2B5EF4-FFF2-40B4-BE49-F238E27FC236}">
                    <a16:creationId xmlns:a16="http://schemas.microsoft.com/office/drawing/2014/main" id="{760946EF-3BCA-4948-B4D5-0BD5BB2CC409}"/>
                  </a:ext>
                </a:extLst>
              </p:cNvPr>
              <p:cNvCxnSpPr/>
              <p:nvPr/>
            </p:nvCxnSpPr>
            <p:spPr>
              <a:xfrm>
                <a:off x="4997843" y="1971531"/>
                <a:ext cx="3006441" cy="1002309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0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0" name="Google Shape;192;p29">
                <a:extLst>
                  <a:ext uri="{FF2B5EF4-FFF2-40B4-BE49-F238E27FC236}">
                    <a16:creationId xmlns:a16="http://schemas.microsoft.com/office/drawing/2014/main" id="{F1E7A839-0D7C-493C-95CE-6AA6A7622069}"/>
                  </a:ext>
                </a:extLst>
              </p:cNvPr>
              <p:cNvCxnSpPr/>
              <p:nvPr/>
            </p:nvCxnSpPr>
            <p:spPr>
              <a:xfrm rot="10800000" flipH="1">
                <a:off x="4973647" y="1962422"/>
                <a:ext cx="3006443" cy="1011418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0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1" name="Google Shape;193;p29">
                <a:extLst>
                  <a:ext uri="{FF2B5EF4-FFF2-40B4-BE49-F238E27FC236}">
                    <a16:creationId xmlns:a16="http://schemas.microsoft.com/office/drawing/2014/main" id="{6575D227-7948-4C1A-B36D-FC2538B806E8}"/>
                  </a:ext>
                </a:extLst>
              </p:cNvPr>
              <p:cNvCxnSpPr/>
              <p:nvPr/>
            </p:nvCxnSpPr>
            <p:spPr>
              <a:xfrm>
                <a:off x="7999249" y="1698697"/>
                <a:ext cx="0" cy="1642946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dk1"/>
                </a:solidFill>
                <a:prstDash val="solid"/>
                <a:miter lim="800000"/>
                <a:headEnd type="triangle" w="med" len="med"/>
                <a:tailEnd type="triangle" w="med" len="med"/>
              </a:ln>
            </p:spPr>
          </p:cxnSp>
          <p:cxnSp>
            <p:nvCxnSpPr>
              <p:cNvPr id="32" name="Google Shape;194;p29">
                <a:extLst>
                  <a:ext uri="{FF2B5EF4-FFF2-40B4-BE49-F238E27FC236}">
                    <a16:creationId xmlns:a16="http://schemas.microsoft.com/office/drawing/2014/main" id="{D79624B8-34E2-43F6-AD01-692B105C0195}"/>
                  </a:ext>
                </a:extLst>
              </p:cNvPr>
              <p:cNvCxnSpPr/>
              <p:nvPr/>
            </p:nvCxnSpPr>
            <p:spPr>
              <a:xfrm>
                <a:off x="8004284" y="2973840"/>
                <a:ext cx="136629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0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3" name="Google Shape;195;p29">
                <a:extLst>
                  <a:ext uri="{FF2B5EF4-FFF2-40B4-BE49-F238E27FC236}">
                    <a16:creationId xmlns:a16="http://schemas.microsoft.com/office/drawing/2014/main" id="{73A7CAC0-475A-40A4-9DF9-4B747CF07507}"/>
                  </a:ext>
                </a:extLst>
              </p:cNvPr>
              <p:cNvCxnSpPr/>
              <p:nvPr/>
            </p:nvCxnSpPr>
            <p:spPr>
              <a:xfrm rot="10800000" flipH="1">
                <a:off x="8004284" y="1962422"/>
                <a:ext cx="1366290" cy="3836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0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sp>
            <p:nvSpPr>
              <p:cNvPr id="34" name="Google Shape;196;p29">
                <a:extLst>
                  <a:ext uri="{FF2B5EF4-FFF2-40B4-BE49-F238E27FC236}">
                    <a16:creationId xmlns:a16="http://schemas.microsoft.com/office/drawing/2014/main" id="{1AB8A7CA-0049-4C29-BD7C-0841674F5B62}"/>
                  </a:ext>
                </a:extLst>
              </p:cNvPr>
              <p:cNvSpPr/>
              <p:nvPr/>
            </p:nvSpPr>
            <p:spPr>
              <a:xfrm>
                <a:off x="9395908" y="1698697"/>
                <a:ext cx="193963" cy="1642946"/>
              </a:xfrm>
              <a:prstGeom prst="rect">
                <a:avLst/>
              </a:prstGeom>
              <a:solidFill>
                <a:schemeClr val="accent1"/>
              </a:solidFill>
              <a:ln w="12700" cap="flat" cmpd="sng">
                <a:solidFill>
                  <a:srgbClr val="31538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35" name="Google Shape;197;p29">
                <a:extLst>
                  <a:ext uri="{FF2B5EF4-FFF2-40B4-BE49-F238E27FC236}">
                    <a16:creationId xmlns:a16="http://schemas.microsoft.com/office/drawing/2014/main" id="{7F62CED2-6DC5-4479-815B-7F0F4879B586}"/>
                  </a:ext>
                </a:extLst>
              </p:cNvPr>
              <p:cNvCxnSpPr/>
              <p:nvPr/>
            </p:nvCxnSpPr>
            <p:spPr>
              <a:xfrm rot="10800000">
                <a:off x="2915771" y="3632259"/>
                <a:ext cx="0" cy="533946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triangle" w="med" len="med"/>
              </a:ln>
            </p:spPr>
          </p:cxnSp>
          <p:cxnSp>
            <p:nvCxnSpPr>
              <p:cNvPr id="36" name="Google Shape;198;p29">
                <a:extLst>
                  <a:ext uri="{FF2B5EF4-FFF2-40B4-BE49-F238E27FC236}">
                    <a16:creationId xmlns:a16="http://schemas.microsoft.com/office/drawing/2014/main" id="{9FCD09B7-75E6-49BE-9A43-91DB5C558670}"/>
                  </a:ext>
                </a:extLst>
              </p:cNvPr>
              <p:cNvCxnSpPr/>
              <p:nvPr/>
            </p:nvCxnSpPr>
            <p:spPr>
              <a:xfrm rot="10800000" flipH="1">
                <a:off x="6483711" y="2864761"/>
                <a:ext cx="34772" cy="1301444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triangle" w="med" len="med"/>
              </a:ln>
            </p:spPr>
          </p:cxnSp>
          <p:grpSp>
            <p:nvGrpSpPr>
              <p:cNvPr id="37" name="Google Shape;199;p29">
                <a:extLst>
                  <a:ext uri="{FF2B5EF4-FFF2-40B4-BE49-F238E27FC236}">
                    <a16:creationId xmlns:a16="http://schemas.microsoft.com/office/drawing/2014/main" id="{CE2FC7B3-2270-44C5-B7F2-ACE3A869CAB6}"/>
                  </a:ext>
                </a:extLst>
              </p:cNvPr>
              <p:cNvGrpSpPr/>
              <p:nvPr/>
            </p:nvGrpSpPr>
            <p:grpSpPr>
              <a:xfrm>
                <a:off x="2738059" y="1374813"/>
                <a:ext cx="347084" cy="571806"/>
                <a:chOff x="2959221" y="1051301"/>
                <a:chExt cx="347084" cy="325465"/>
              </a:xfrm>
            </p:grpSpPr>
            <p:cxnSp>
              <p:nvCxnSpPr>
                <p:cNvPr id="42" name="Google Shape;200;p29">
                  <a:extLst>
                    <a:ext uri="{FF2B5EF4-FFF2-40B4-BE49-F238E27FC236}">
                      <a16:creationId xmlns:a16="http://schemas.microsoft.com/office/drawing/2014/main" id="{B96C7F01-0F57-4722-9F9B-DE8C69DF1CA7}"/>
                    </a:ext>
                  </a:extLst>
                </p:cNvPr>
                <p:cNvCxnSpPr/>
                <p:nvPr/>
              </p:nvCxnSpPr>
              <p:spPr>
                <a:xfrm>
                  <a:off x="3136933" y="1051301"/>
                  <a:ext cx="0" cy="325465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chemeClr val="accent2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43" name="Google Shape;201;p29">
                  <a:extLst>
                    <a:ext uri="{FF2B5EF4-FFF2-40B4-BE49-F238E27FC236}">
                      <a16:creationId xmlns:a16="http://schemas.microsoft.com/office/drawing/2014/main" id="{4443B9A3-5D0E-4C36-A70F-DD2EF69328B5}"/>
                    </a:ext>
                  </a:extLst>
                </p:cNvPr>
                <p:cNvCxnSpPr/>
                <p:nvPr/>
              </p:nvCxnSpPr>
              <p:spPr>
                <a:xfrm rot="10800000">
                  <a:off x="2959221" y="1376766"/>
                  <a:ext cx="347084" cy="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chemeClr val="accent2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38" name="Google Shape;202;p29">
                <a:extLst>
                  <a:ext uri="{FF2B5EF4-FFF2-40B4-BE49-F238E27FC236}">
                    <a16:creationId xmlns:a16="http://schemas.microsoft.com/office/drawing/2014/main" id="{9110D5E4-05FB-4DE3-929F-EBBF15EA137D}"/>
                  </a:ext>
                </a:extLst>
              </p:cNvPr>
              <p:cNvGrpSpPr/>
              <p:nvPr/>
            </p:nvGrpSpPr>
            <p:grpSpPr>
              <a:xfrm rot="10800000">
                <a:off x="2749371" y="2982947"/>
                <a:ext cx="347084" cy="571806"/>
                <a:chOff x="2959221" y="1051301"/>
                <a:chExt cx="347084" cy="325465"/>
              </a:xfrm>
            </p:grpSpPr>
            <p:cxnSp>
              <p:nvCxnSpPr>
                <p:cNvPr id="40" name="Google Shape;203;p29">
                  <a:extLst>
                    <a:ext uri="{FF2B5EF4-FFF2-40B4-BE49-F238E27FC236}">
                      <a16:creationId xmlns:a16="http://schemas.microsoft.com/office/drawing/2014/main" id="{F31A1539-8C4A-4441-BD71-FA54A1308A01}"/>
                    </a:ext>
                  </a:extLst>
                </p:cNvPr>
                <p:cNvCxnSpPr/>
                <p:nvPr/>
              </p:nvCxnSpPr>
              <p:spPr>
                <a:xfrm>
                  <a:off x="3136933" y="1051301"/>
                  <a:ext cx="0" cy="325465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chemeClr val="accent2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41" name="Google Shape;204;p29">
                  <a:extLst>
                    <a:ext uri="{FF2B5EF4-FFF2-40B4-BE49-F238E27FC236}">
                      <a16:creationId xmlns:a16="http://schemas.microsoft.com/office/drawing/2014/main" id="{09D7E07E-F064-466B-A058-4A6DE23D07BF}"/>
                    </a:ext>
                  </a:extLst>
                </p:cNvPr>
                <p:cNvCxnSpPr/>
                <p:nvPr/>
              </p:nvCxnSpPr>
              <p:spPr>
                <a:xfrm rot="10800000">
                  <a:off x="2959221" y="1376766"/>
                  <a:ext cx="347084" cy="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chemeClr val="accent2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</p:grpSp>
          <p:sp>
            <p:nvSpPr>
              <p:cNvPr id="39" name="Google Shape;205;p29">
                <a:extLst>
                  <a:ext uri="{FF2B5EF4-FFF2-40B4-BE49-F238E27FC236}">
                    <a16:creationId xmlns:a16="http://schemas.microsoft.com/office/drawing/2014/main" id="{FE21FC2B-222C-4202-B390-44703020C2A0}"/>
                  </a:ext>
                </a:extLst>
              </p:cNvPr>
              <p:cNvSpPr/>
              <p:nvPr/>
            </p:nvSpPr>
            <p:spPr>
              <a:xfrm>
                <a:off x="196584" y="2181135"/>
                <a:ext cx="571881" cy="583099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rgbClr val="FF0000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44" name="Google Shape;206;p29">
            <a:extLst>
              <a:ext uri="{FF2B5EF4-FFF2-40B4-BE49-F238E27FC236}">
                <a16:creationId xmlns:a16="http://schemas.microsoft.com/office/drawing/2014/main" id="{83D5C89B-C973-4094-A7C5-15F1A14184BF}"/>
              </a:ext>
            </a:extLst>
          </p:cNvPr>
          <p:cNvSpPr txBox="1"/>
          <p:nvPr/>
        </p:nvSpPr>
        <p:spPr>
          <a:xfrm>
            <a:off x="8044958" y="1973212"/>
            <a:ext cx="586736" cy="484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Pupil plane</a:t>
            </a:r>
            <a:endParaRPr sz="1100" dirty="0"/>
          </a:p>
        </p:txBody>
      </p:sp>
      <p:sp>
        <p:nvSpPr>
          <p:cNvPr id="45" name="Google Shape;207;p29">
            <a:extLst>
              <a:ext uri="{FF2B5EF4-FFF2-40B4-BE49-F238E27FC236}">
                <a16:creationId xmlns:a16="http://schemas.microsoft.com/office/drawing/2014/main" id="{A3381807-CE74-4B21-BEAB-64176CB99555}"/>
              </a:ext>
            </a:extLst>
          </p:cNvPr>
          <p:cNvSpPr txBox="1"/>
          <p:nvPr/>
        </p:nvSpPr>
        <p:spPr>
          <a:xfrm>
            <a:off x="9478942" y="1996252"/>
            <a:ext cx="1089026" cy="715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focal plane </a:t>
            </a:r>
            <a:r>
              <a:rPr lang="fr-FR" sz="1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with</a:t>
            </a:r>
            <a:r>
              <a:rPr lang="fr-FR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spatial </a:t>
            </a:r>
            <a:r>
              <a:rPr lang="fr-FR" sz="1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filter</a:t>
            </a:r>
            <a:endParaRPr sz="1100" dirty="0"/>
          </a:p>
        </p:txBody>
      </p:sp>
      <p:sp>
        <p:nvSpPr>
          <p:cNvPr id="46" name="Google Shape;208;p29">
            <a:extLst>
              <a:ext uri="{FF2B5EF4-FFF2-40B4-BE49-F238E27FC236}">
                <a16:creationId xmlns:a16="http://schemas.microsoft.com/office/drawing/2014/main" id="{66FEE402-CCD3-4453-A02E-1E871A91717A}"/>
              </a:ext>
            </a:extLst>
          </p:cNvPr>
          <p:cNvSpPr txBox="1"/>
          <p:nvPr/>
        </p:nvSpPr>
        <p:spPr>
          <a:xfrm>
            <a:off x="11149897" y="1986555"/>
            <a:ext cx="1325700" cy="5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Detector in pupil plane</a:t>
            </a:r>
            <a:endParaRPr sz="1100" dirty="0"/>
          </a:p>
        </p:txBody>
      </p:sp>
      <p:cxnSp>
        <p:nvCxnSpPr>
          <p:cNvPr id="47" name="Google Shape;209;p29">
            <a:extLst>
              <a:ext uri="{FF2B5EF4-FFF2-40B4-BE49-F238E27FC236}">
                <a16:creationId xmlns:a16="http://schemas.microsoft.com/office/drawing/2014/main" id="{05EB6BD2-EB5A-44D5-B189-86972C0D6112}"/>
              </a:ext>
            </a:extLst>
          </p:cNvPr>
          <p:cNvCxnSpPr/>
          <p:nvPr/>
        </p:nvCxnSpPr>
        <p:spPr>
          <a:xfrm rot="10800000">
            <a:off x="11344725" y="1481245"/>
            <a:ext cx="0" cy="51897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49" name="Rectangle 48">
            <a:extLst>
              <a:ext uri="{FF2B5EF4-FFF2-40B4-BE49-F238E27FC236}">
                <a16:creationId xmlns:a16="http://schemas.microsoft.com/office/drawing/2014/main" id="{589EFA31-B6EF-47AA-B69E-9ACB096ECC0E}"/>
              </a:ext>
            </a:extLst>
          </p:cNvPr>
          <p:cNvSpPr/>
          <p:nvPr/>
        </p:nvSpPr>
        <p:spPr bwMode="auto">
          <a:xfrm>
            <a:off x="9886525" y="500101"/>
            <a:ext cx="56943" cy="401638"/>
          </a:xfrm>
          <a:prstGeom prst="rect">
            <a:avLst/>
          </a:prstGeom>
          <a:solidFill>
            <a:srgbClr val="7030A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Geneva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BC731E3E-D81B-4F1C-AE37-0616928E2E1C}"/>
              </a:ext>
            </a:extLst>
          </p:cNvPr>
          <p:cNvSpPr/>
          <p:nvPr/>
        </p:nvSpPr>
        <p:spPr bwMode="auto">
          <a:xfrm>
            <a:off x="9898342" y="961619"/>
            <a:ext cx="56943" cy="401638"/>
          </a:xfrm>
          <a:prstGeom prst="rect">
            <a:avLst/>
          </a:prstGeom>
          <a:solidFill>
            <a:srgbClr val="7030A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Geneva" charset="0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734AE4DC-7D90-4A47-A944-EFB4BDE3E82F}"/>
              </a:ext>
            </a:extLst>
          </p:cNvPr>
          <p:cNvSpPr/>
          <p:nvPr/>
        </p:nvSpPr>
        <p:spPr>
          <a:xfrm>
            <a:off x="7835289" y="2864309"/>
            <a:ext cx="808846" cy="2926892"/>
          </a:xfrm>
          <a:prstGeom prst="rect">
            <a:avLst/>
          </a:prstGeom>
          <a:noFill/>
          <a:ln w="38100" cap="flat" cmpd="sng" algn="ctr">
            <a:solidFill>
              <a:srgbClr val="4472C4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fr-FR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53" name="ZoneTexte 52">
            <a:extLst>
              <a:ext uri="{FF2B5EF4-FFF2-40B4-BE49-F238E27FC236}">
                <a16:creationId xmlns:a16="http://schemas.microsoft.com/office/drawing/2014/main" id="{0A2E55FD-B4D2-4C47-A96A-345D0873D773}"/>
              </a:ext>
            </a:extLst>
          </p:cNvPr>
          <p:cNvSpPr txBox="1"/>
          <p:nvPr/>
        </p:nvSpPr>
        <p:spPr>
          <a:xfrm>
            <a:off x="6873715" y="5827958"/>
            <a:ext cx="33425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fr-FR" sz="1400" b="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5 </a:t>
            </a:r>
            <a:r>
              <a:rPr lang="el-GR" sz="1400" b="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λ</a:t>
            </a:r>
            <a:r>
              <a:rPr lang="fr-FR" sz="1400" b="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/D </a:t>
            </a:r>
            <a:r>
              <a:rPr lang="fr-FR" sz="1400" b="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seems</a:t>
            </a:r>
            <a:r>
              <a:rPr lang="fr-FR" sz="1400" b="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best compromise </a:t>
            </a:r>
            <a:r>
              <a:rPr lang="fr-FR" sz="1400" b="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here</a:t>
            </a:r>
            <a:r>
              <a:rPr lang="fr-FR" sz="1400" b="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15712DF-BB14-49C2-AF57-7C1015A6444E}"/>
              </a:ext>
            </a:extLst>
          </p:cNvPr>
          <p:cNvSpPr txBox="1"/>
          <p:nvPr/>
        </p:nvSpPr>
        <p:spPr>
          <a:xfrm>
            <a:off x="5060858" y="2613973"/>
            <a:ext cx="119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/>
              <a:t>Spatial </a:t>
            </a:r>
            <a:r>
              <a:rPr lang="fr-FR" sz="900" dirty="0" err="1"/>
              <a:t>Filter</a:t>
            </a:r>
            <a:r>
              <a:rPr lang="fr-FR" sz="900" dirty="0"/>
              <a:t> Radius</a:t>
            </a:r>
          </a:p>
        </p:txBody>
      </p:sp>
    </p:spTree>
    <p:extLst>
      <p:ext uri="{BB962C8B-B14F-4D97-AF65-F5344CB8AC3E}">
        <p14:creationId xmlns:p14="http://schemas.microsoft.com/office/powerpoint/2010/main" val="3543951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5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B3C5378-8351-4323-A732-F634607E38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After</a:t>
            </a:r>
            <a:r>
              <a:rPr lang="fr-FR" dirty="0"/>
              <a:t> spatial </a:t>
            </a:r>
            <a:r>
              <a:rPr lang="fr-FR" dirty="0" err="1"/>
              <a:t>filtering</a:t>
            </a:r>
            <a:r>
              <a:rPr lang="fr-FR" dirty="0"/>
              <a:t> </a:t>
            </a:r>
            <a:r>
              <a:rPr lang="fr-FR" dirty="0" err="1"/>
              <a:t>linearity</a:t>
            </a:r>
            <a:r>
              <a:rPr lang="fr-FR" dirty="0"/>
              <a:t> plots 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CAAC2AD-1E98-4B07-B863-EC46CD357A0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63DF8F-C1B9-433F-AF94-37200604B68C}" type="slidenum">
              <a:rPr lang="fr-FR" smtClean="0"/>
              <a:t>15</a:t>
            </a:fld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6999AE9-66D0-4E6C-8322-99D1C3C159A5}"/>
              </a:ext>
            </a:extLst>
          </p:cNvPr>
          <p:cNvSpPr txBox="1"/>
          <p:nvPr/>
        </p:nvSpPr>
        <p:spPr>
          <a:xfrm>
            <a:off x="6449292" y="4886634"/>
            <a:ext cx="55486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Spatially</a:t>
            </a:r>
            <a:r>
              <a:rPr lang="fr-FR" dirty="0"/>
              <a:t> </a:t>
            </a:r>
            <a:r>
              <a:rPr lang="fr-FR" dirty="0" err="1"/>
              <a:t>filtered</a:t>
            </a:r>
            <a:r>
              <a:rPr lang="fr-FR" dirty="0"/>
              <a:t> reconstruction </a:t>
            </a:r>
            <a:r>
              <a:rPr lang="fr-FR" dirty="0" err="1"/>
              <a:t>is</a:t>
            </a:r>
            <a:r>
              <a:rPr lang="fr-FR" dirty="0"/>
              <a:t> the </a:t>
            </a:r>
            <a:r>
              <a:rPr lang="fr-FR" dirty="0" err="1"/>
              <a:t>same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or </a:t>
            </a:r>
            <a:r>
              <a:rPr lang="fr-FR" dirty="0" err="1"/>
              <a:t>without</a:t>
            </a:r>
            <a:r>
              <a:rPr lang="fr-FR" dirty="0"/>
              <a:t> spider </a:t>
            </a:r>
            <a:r>
              <a:rPr lang="fr-FR" dirty="0">
                <a:sym typeface="Wingdings" panose="05000000000000000000" pitchFamily="2" charset="2"/>
              </a:rPr>
              <a:t></a:t>
            </a:r>
            <a:r>
              <a:rPr lang="fr-FR" dirty="0" err="1"/>
              <a:t>Bias</a:t>
            </a:r>
            <a:r>
              <a:rPr lang="fr-FR" dirty="0"/>
              <a:t> </a:t>
            </a:r>
            <a:r>
              <a:rPr lang="fr-FR" dirty="0" err="1"/>
              <a:t>greatly</a:t>
            </a:r>
            <a:r>
              <a:rPr lang="fr-FR" dirty="0"/>
              <a:t> </a:t>
            </a:r>
            <a:r>
              <a:rPr lang="fr-FR" dirty="0" err="1"/>
              <a:t>reduced</a:t>
            </a:r>
            <a:r>
              <a:rPr lang="fr-FR" dirty="0">
                <a:sym typeface="Wingdings" panose="05000000000000000000" pitchFamily="2" charset="2"/>
              </a:rPr>
              <a:t> </a:t>
            </a:r>
            <a:endParaRPr lang="fr-FR" dirty="0"/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70E093C0-5EF5-499A-9D06-7A78FCB86E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506" y="6254110"/>
            <a:ext cx="1784604" cy="569576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2FA66C06-86F7-471E-8BAA-E847669A4F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8643" y="6231666"/>
            <a:ext cx="615490" cy="614464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41D6E915-463C-4813-8499-A2A61696B9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5385" y="6142450"/>
            <a:ext cx="743907" cy="788223"/>
          </a:xfrm>
          <a:prstGeom prst="rect">
            <a:avLst/>
          </a:prstGeom>
        </p:spPr>
      </p:pic>
      <p:sp>
        <p:nvSpPr>
          <p:cNvPr id="27" name="ZoneTexte 26">
            <a:extLst>
              <a:ext uri="{FF2B5EF4-FFF2-40B4-BE49-F238E27FC236}">
                <a16:creationId xmlns:a16="http://schemas.microsoft.com/office/drawing/2014/main" id="{0ACA98C6-9A47-4049-A8BD-B54C243FCB08}"/>
              </a:ext>
            </a:extLst>
          </p:cNvPr>
          <p:cNvSpPr txBox="1"/>
          <p:nvPr/>
        </p:nvSpPr>
        <p:spPr>
          <a:xfrm>
            <a:off x="508669" y="2727571"/>
            <a:ext cx="848894" cy="5285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dirty="0" err="1"/>
              <a:t>fullpupil</a:t>
            </a:r>
            <a:endParaRPr lang="fr-FR" sz="1050" dirty="0"/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D789ED80-B849-456E-A16E-0330D81170BB}"/>
              </a:ext>
            </a:extLst>
          </p:cNvPr>
          <p:cNvSpPr txBox="1"/>
          <p:nvPr/>
        </p:nvSpPr>
        <p:spPr>
          <a:xfrm>
            <a:off x="508669" y="5486798"/>
            <a:ext cx="993939" cy="5285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dirty="0"/>
              <a:t>5% spider</a:t>
            </a:r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id="{45E59FEA-D1C3-47C0-8500-CA1579BA5B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7711" y="4000228"/>
            <a:ext cx="1430809" cy="1442076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229F9002-680D-442D-854A-C85373727AD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6368" y="1292643"/>
            <a:ext cx="1393512" cy="139716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3B858DD4-7805-4B5F-9819-1892341A976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933" y="806667"/>
            <a:ext cx="3717230" cy="2597329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7D78011F-71A8-4AAD-9FBE-8C651DF5556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933" y="3539856"/>
            <a:ext cx="3717230" cy="2602594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775EB6EB-1906-4FB5-93EA-DE098698307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9292" y="658339"/>
            <a:ext cx="4864304" cy="4062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002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FE65580-B2E6-466E-9786-CDD41CA660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Conclusion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FD07AE4-7376-4167-8973-40D14D0049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5600" y="1196360"/>
            <a:ext cx="10363200" cy="4114800"/>
          </a:xfrm>
        </p:spPr>
        <p:txBody>
          <a:bodyPr/>
          <a:lstStyle/>
          <a:p>
            <a:r>
              <a:rPr lang="fr-FR" sz="2800" dirty="0"/>
              <a:t>2 </a:t>
            </a:r>
            <a:r>
              <a:rPr lang="fr-FR" sz="2800" dirty="0" err="1"/>
              <a:t>sensor</a:t>
            </a:r>
            <a:r>
              <a:rPr lang="fr-FR" sz="2800" dirty="0"/>
              <a:t>-system </a:t>
            </a:r>
            <a:r>
              <a:rPr lang="fr-FR" sz="2800" dirty="0" err="1"/>
              <a:t>necessary</a:t>
            </a:r>
            <a:r>
              <a:rPr lang="fr-FR" sz="2800" dirty="0"/>
              <a:t> to </a:t>
            </a:r>
            <a:r>
              <a:rPr lang="fr-FR" sz="2800" dirty="0" err="1"/>
              <a:t>measure</a:t>
            </a:r>
            <a:r>
              <a:rPr lang="fr-FR" sz="2800" dirty="0"/>
              <a:t> </a:t>
            </a:r>
            <a:r>
              <a:rPr lang="fr-FR" sz="2800" dirty="0" err="1"/>
              <a:t>petal</a:t>
            </a:r>
            <a:endParaRPr lang="fr-FR" sz="2800" dirty="0"/>
          </a:p>
          <a:p>
            <a:endParaRPr lang="fr-FR" sz="2800" dirty="0"/>
          </a:p>
          <a:p>
            <a:r>
              <a:rPr lang="fr-FR" sz="2800" dirty="0" err="1"/>
              <a:t>Residuals</a:t>
            </a:r>
            <a:r>
              <a:rPr lang="fr-FR" sz="2800" dirty="0"/>
              <a:t> </a:t>
            </a:r>
            <a:r>
              <a:rPr lang="fr-FR" sz="2800" dirty="0" err="1"/>
              <a:t>bias</a:t>
            </a:r>
            <a:r>
              <a:rPr lang="fr-FR" sz="2800" dirty="0"/>
              <a:t> the </a:t>
            </a:r>
            <a:r>
              <a:rPr lang="fr-FR" sz="2800" dirty="0" err="1"/>
              <a:t>petal</a:t>
            </a:r>
            <a:r>
              <a:rPr lang="fr-FR" sz="2800" dirty="0"/>
              <a:t> </a:t>
            </a:r>
            <a:r>
              <a:rPr lang="fr-FR" sz="2800" dirty="0" err="1"/>
              <a:t>measurement</a:t>
            </a:r>
            <a:endParaRPr lang="fr-FR" sz="2800" dirty="0"/>
          </a:p>
          <a:p>
            <a:endParaRPr lang="fr-FR" sz="2800" dirty="0"/>
          </a:p>
          <a:p>
            <a:r>
              <a:rPr lang="fr-FR" sz="2800" dirty="0"/>
              <a:t>Spatial </a:t>
            </a:r>
            <a:r>
              <a:rPr lang="fr-FR" sz="2800" dirty="0" err="1"/>
              <a:t>filter</a:t>
            </a:r>
            <a:r>
              <a:rPr lang="fr-FR" sz="2800" dirty="0"/>
              <a:t> </a:t>
            </a:r>
            <a:r>
              <a:rPr lang="fr-FR" sz="2800" dirty="0" err="1"/>
              <a:t>reduces</a:t>
            </a:r>
            <a:r>
              <a:rPr lang="fr-FR" sz="2800" dirty="0"/>
              <a:t> </a:t>
            </a:r>
            <a:r>
              <a:rPr lang="fr-FR" sz="2800" dirty="0" err="1"/>
              <a:t>this</a:t>
            </a:r>
            <a:r>
              <a:rPr lang="fr-FR" sz="2800" dirty="0"/>
              <a:t> </a:t>
            </a:r>
            <a:r>
              <a:rPr lang="fr-FR" sz="2800" dirty="0" err="1"/>
              <a:t>bias</a:t>
            </a:r>
            <a:endParaRPr lang="fr-FR" sz="2800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C0FCC51-29B4-4F65-979D-A26AFB9BAEF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63DF8F-C1B9-433F-AF94-37200604B68C}" type="slidenum">
              <a:rPr lang="fr-FR" smtClean="0"/>
              <a:t>16</a:t>
            </a:fld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C591BD5-4AD0-4565-A0DC-187B0E93E8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506" y="6254110"/>
            <a:ext cx="1784604" cy="569576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3988ECF9-A747-4FF2-801F-26EC3E3F66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8643" y="6231666"/>
            <a:ext cx="615490" cy="614464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7E8D40AB-1357-4E45-90B4-098EB56778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5385" y="6142450"/>
            <a:ext cx="743907" cy="788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7277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204A6D5-BA66-4CD6-BC72-E2753B1932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Perspectives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C561C0C-63F8-4C85-96F0-BDA986D36D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2533" y="1431877"/>
            <a:ext cx="10363200" cy="4114800"/>
          </a:xfrm>
        </p:spPr>
        <p:txBody>
          <a:bodyPr/>
          <a:lstStyle/>
          <a:p>
            <a:pPr marL="0" indent="0">
              <a:buNone/>
            </a:pPr>
            <a:r>
              <a:rPr lang="fr-FR" sz="2400" dirty="0" err="1"/>
              <a:t>Understanding</a:t>
            </a:r>
            <a:r>
              <a:rPr lang="fr-FR" sz="2400" dirty="0"/>
              <a:t> </a:t>
            </a:r>
            <a:r>
              <a:rPr lang="fr-FR" sz="2400" dirty="0" err="1"/>
              <a:t>origin</a:t>
            </a:r>
            <a:r>
              <a:rPr lang="fr-FR" sz="2400" dirty="0"/>
              <a:t> of the </a:t>
            </a:r>
            <a:r>
              <a:rPr lang="fr-FR" sz="2400" dirty="0" err="1"/>
              <a:t>bias</a:t>
            </a:r>
            <a:r>
              <a:rPr lang="fr-FR" sz="2400" dirty="0"/>
              <a:t> </a:t>
            </a:r>
            <a:r>
              <a:rPr lang="fr-FR" sz="2400" dirty="0">
                <a:sym typeface="Wingdings" panose="05000000000000000000" pitchFamily="2" charset="2"/>
              </a:rPr>
              <a:t> </a:t>
            </a:r>
            <a:r>
              <a:rPr lang="fr-FR" sz="2400" dirty="0" err="1">
                <a:sym typeface="Wingdings" panose="05000000000000000000" pitchFamily="2" charset="2"/>
              </a:rPr>
              <a:t>what</a:t>
            </a:r>
            <a:r>
              <a:rPr lang="fr-FR" sz="2400" dirty="0">
                <a:sym typeface="Wingdings" panose="05000000000000000000" pitchFamily="2" charset="2"/>
              </a:rPr>
              <a:t> </a:t>
            </a:r>
            <a:r>
              <a:rPr lang="fr-FR" sz="2400" dirty="0" err="1">
                <a:sym typeface="Wingdings" panose="05000000000000000000" pitchFamily="2" charset="2"/>
              </a:rPr>
              <a:t>creates</a:t>
            </a:r>
            <a:r>
              <a:rPr lang="fr-FR" sz="2400" dirty="0">
                <a:sym typeface="Wingdings" panose="05000000000000000000" pitchFamily="2" charset="2"/>
              </a:rPr>
              <a:t> </a:t>
            </a:r>
            <a:r>
              <a:rPr lang="fr-FR" sz="2400" dirty="0" err="1">
                <a:sym typeface="Wingdings" panose="05000000000000000000" pitchFamily="2" charset="2"/>
              </a:rPr>
              <a:t>bias</a:t>
            </a:r>
            <a:r>
              <a:rPr lang="fr-FR" sz="2400" dirty="0">
                <a:sym typeface="Wingdings" panose="05000000000000000000" pitchFamily="2" charset="2"/>
              </a:rPr>
              <a:t> in the </a:t>
            </a:r>
            <a:r>
              <a:rPr lang="fr-FR" sz="2400" dirty="0" err="1">
                <a:sym typeface="Wingdings" panose="05000000000000000000" pitchFamily="2" charset="2"/>
              </a:rPr>
              <a:t>residuals</a:t>
            </a:r>
            <a:r>
              <a:rPr lang="fr-FR" sz="2400" dirty="0">
                <a:sym typeface="Wingdings" panose="05000000000000000000" pitchFamily="2" charset="2"/>
              </a:rPr>
              <a:t> ?</a:t>
            </a:r>
            <a:endParaRPr lang="fr-FR" sz="2400" dirty="0"/>
          </a:p>
          <a:p>
            <a:pPr marL="0" indent="0">
              <a:buNone/>
            </a:pPr>
            <a:endParaRPr lang="fr-FR" sz="2400" dirty="0"/>
          </a:p>
          <a:p>
            <a:pPr marL="0" indent="0">
              <a:buNone/>
            </a:pPr>
            <a:r>
              <a:rPr lang="fr-FR" sz="2400" dirty="0" err="1"/>
              <a:t>Closed</a:t>
            </a:r>
            <a:r>
              <a:rPr lang="fr-FR" sz="2400" dirty="0"/>
              <a:t> </a:t>
            </a:r>
            <a:r>
              <a:rPr lang="fr-FR" sz="2400" dirty="0" err="1"/>
              <a:t>loop</a:t>
            </a:r>
            <a:r>
              <a:rPr lang="fr-FR" sz="2400" dirty="0"/>
              <a:t> simulation </a:t>
            </a:r>
            <a:r>
              <a:rPr lang="fr-FR" sz="2400" dirty="0">
                <a:sym typeface="Wingdings" panose="05000000000000000000" pitchFamily="2" charset="2"/>
              </a:rPr>
              <a:t> </a:t>
            </a:r>
            <a:r>
              <a:rPr lang="fr-FR" sz="2400" dirty="0" err="1">
                <a:sym typeface="Wingdings" panose="05000000000000000000" pitchFamily="2" charset="2"/>
              </a:rPr>
              <a:t>loss</a:t>
            </a:r>
            <a:r>
              <a:rPr lang="fr-FR" sz="2400" dirty="0">
                <a:sym typeface="Wingdings" panose="05000000000000000000" pitchFamily="2" charset="2"/>
              </a:rPr>
              <a:t> of light ? Size of spatial </a:t>
            </a:r>
            <a:r>
              <a:rPr lang="fr-FR" sz="2400" dirty="0" err="1">
                <a:sym typeface="Wingdings" panose="05000000000000000000" pitchFamily="2" charset="2"/>
              </a:rPr>
              <a:t>filter</a:t>
            </a:r>
            <a:r>
              <a:rPr lang="fr-FR" sz="2400" dirty="0">
                <a:sym typeface="Wingdings" panose="05000000000000000000" pitchFamily="2" charset="2"/>
              </a:rPr>
              <a:t> ? Best </a:t>
            </a:r>
            <a:r>
              <a:rPr lang="fr-FR" sz="2400" dirty="0" err="1">
                <a:sym typeface="Wingdings" panose="05000000000000000000" pitchFamily="2" charset="2"/>
              </a:rPr>
              <a:t>sensor</a:t>
            </a:r>
            <a:r>
              <a:rPr lang="fr-FR" sz="2400" dirty="0">
                <a:sym typeface="Wingdings" panose="05000000000000000000" pitchFamily="2" charset="2"/>
              </a:rPr>
              <a:t> ?</a:t>
            </a:r>
            <a:endParaRPr lang="fr-FR" sz="2400" dirty="0"/>
          </a:p>
          <a:p>
            <a:pPr marL="0" indent="0">
              <a:buNone/>
            </a:pPr>
            <a:endParaRPr lang="fr-FR" sz="2400" dirty="0"/>
          </a:p>
          <a:p>
            <a:pPr marL="0" indent="0">
              <a:buNone/>
            </a:pPr>
            <a:r>
              <a:rPr lang="fr-FR" sz="2400" dirty="0"/>
              <a:t>Simulation of ELT case</a:t>
            </a:r>
          </a:p>
          <a:p>
            <a:pPr marL="0" indent="0">
              <a:buNone/>
            </a:pPr>
            <a:endParaRPr lang="fr-FR" sz="2400" dirty="0"/>
          </a:p>
          <a:p>
            <a:pPr marL="0" indent="0">
              <a:buNone/>
            </a:pPr>
            <a:r>
              <a:rPr lang="fr-FR" sz="2400" dirty="0"/>
              <a:t>Spatial </a:t>
            </a:r>
            <a:r>
              <a:rPr lang="fr-FR" sz="2400" dirty="0" err="1"/>
              <a:t>filter</a:t>
            </a:r>
            <a:r>
              <a:rPr lang="fr-FR" sz="2400" dirty="0"/>
              <a:t> </a:t>
            </a:r>
            <a:r>
              <a:rPr lang="fr-FR" sz="2400" dirty="0" err="1"/>
              <a:t>interest</a:t>
            </a:r>
            <a:r>
              <a:rPr lang="fr-FR" sz="2400" dirty="0"/>
              <a:t> for </a:t>
            </a:r>
            <a:r>
              <a:rPr lang="fr-FR" sz="2400" dirty="0" err="1"/>
              <a:t>other</a:t>
            </a:r>
            <a:r>
              <a:rPr lang="fr-FR" sz="2400" dirty="0"/>
              <a:t> Fourrier </a:t>
            </a:r>
            <a:r>
              <a:rPr lang="fr-FR" sz="2400" dirty="0" err="1"/>
              <a:t>Filtering</a:t>
            </a:r>
            <a:r>
              <a:rPr lang="fr-FR" sz="2400" dirty="0"/>
              <a:t> WFS</a:t>
            </a:r>
          </a:p>
          <a:p>
            <a:pPr marL="0" indent="0">
              <a:buNone/>
            </a:pPr>
            <a:endParaRPr lang="fr-FR" sz="2400" dirty="0"/>
          </a:p>
          <a:p>
            <a:pPr marL="0" indent="0">
              <a:buNone/>
            </a:pPr>
            <a:r>
              <a:rPr lang="fr-FR" sz="2400" dirty="0"/>
              <a:t>Test on PAPYRUS ?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E6164CA-E860-46CC-8852-E776E75B3FA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63DF8F-C1B9-433F-AF94-37200604B68C}" type="slidenum">
              <a:rPr lang="fr-FR" smtClean="0"/>
              <a:t>17</a:t>
            </a:fld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E1E7BB1-2B78-40CD-AC4B-761DC3C7EF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506" y="6254110"/>
            <a:ext cx="1784604" cy="569576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DE647F6-F142-4FD9-B73B-675A100B7E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8643" y="6231666"/>
            <a:ext cx="615490" cy="614464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4186C83B-C5CA-45CB-9025-61A7185634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5385" y="6142450"/>
            <a:ext cx="743907" cy="788223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1CED651D-258D-4E6D-A67E-64D1F23DD6A7}"/>
              </a:ext>
            </a:extLst>
          </p:cNvPr>
          <p:cNvSpPr txBox="1"/>
          <p:nvPr/>
        </p:nvSpPr>
        <p:spPr>
          <a:xfrm>
            <a:off x="4255104" y="5680785"/>
            <a:ext cx="3918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Thank</a:t>
            </a:r>
            <a:r>
              <a:rPr lang="fr-FR" dirty="0"/>
              <a:t> </a:t>
            </a:r>
            <a:r>
              <a:rPr lang="fr-FR" dirty="0" err="1"/>
              <a:t>you</a:t>
            </a:r>
            <a:r>
              <a:rPr lang="fr-FR" dirty="0"/>
              <a:t> for </a:t>
            </a:r>
            <a:r>
              <a:rPr lang="fr-FR" dirty="0" err="1"/>
              <a:t>listening</a:t>
            </a:r>
            <a:r>
              <a:rPr lang="fr-FR" dirty="0"/>
              <a:t> !</a:t>
            </a:r>
          </a:p>
        </p:txBody>
      </p:sp>
    </p:spTree>
    <p:extLst>
      <p:ext uri="{BB962C8B-B14F-4D97-AF65-F5344CB8AC3E}">
        <p14:creationId xmlns:p14="http://schemas.microsoft.com/office/powerpoint/2010/main" val="15784276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328;p35" descr="https://lh6.googleusercontent.com/PmvaAOXve3X9zPN2PPNnS9U4-8M0r9pCFnEDXnaRr9oLbK7WeWcnxgKFE_x0AwXEMFAZ8pK9FaNkWYvZOPXNmbnn_pruaaW2hiWP2UvY4_5nit95qp6cxZi6K6mi6HEdQOWQDqg5p8WvZwb9j5OcQA">
            <a:extLst>
              <a:ext uri="{FF2B5EF4-FFF2-40B4-BE49-F238E27FC236}">
                <a16:creationId xmlns:a16="http://schemas.microsoft.com/office/drawing/2014/main" id="{ACA5D196-9325-438D-BBDF-A1E4C5E03B64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18641" t="76025"/>
          <a:stretch/>
        </p:blipFill>
        <p:spPr>
          <a:xfrm>
            <a:off x="1511560" y="1207107"/>
            <a:ext cx="8628444" cy="140887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30B2DD4-626E-4D6F-9389-705DD7F99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Annex : Spatial </a:t>
            </a:r>
            <a:r>
              <a:rPr lang="fr-FR" dirty="0" err="1"/>
              <a:t>filter</a:t>
            </a:r>
            <a:r>
              <a:rPr lang="fr-FR" dirty="0"/>
              <a:t> </a:t>
            </a:r>
            <a:r>
              <a:rPr lang="fr-FR" dirty="0" err="1"/>
              <a:t>effect</a:t>
            </a:r>
            <a:r>
              <a:rPr lang="fr-FR" dirty="0"/>
              <a:t> on </a:t>
            </a:r>
            <a:r>
              <a:rPr lang="fr-FR" dirty="0" err="1"/>
              <a:t>pyramid</a:t>
            </a:r>
            <a:r>
              <a:rPr lang="fr-FR" dirty="0"/>
              <a:t> signal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5C8B118-BF7B-4D1A-9585-9FB4624B569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63DF8F-C1B9-433F-AF94-37200604B68C}" type="slidenum">
              <a:rPr lang="fr-FR" smtClean="0"/>
              <a:t>18</a:t>
            </a:fld>
            <a:endParaRPr lang="fr-FR"/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8631AD5C-692B-4E82-8F91-1D83EB4E9C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0979" y="2643931"/>
            <a:ext cx="8360518" cy="136709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6305CFDC-08CE-4247-B3FE-4E841C154D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0979" y="4207649"/>
            <a:ext cx="8360516" cy="1330634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06A476A9-D01E-4FF7-87BE-930E4A5F5760}"/>
              </a:ext>
            </a:extLst>
          </p:cNvPr>
          <p:cNvSpPr txBox="1"/>
          <p:nvPr/>
        </p:nvSpPr>
        <p:spPr>
          <a:xfrm rot="16200000">
            <a:off x="680778" y="3030731"/>
            <a:ext cx="767602" cy="3762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fr-FR" sz="1400" b="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I(0)</a:t>
            </a:r>
          </a:p>
        </p:txBody>
      </p:sp>
      <p:pic>
        <p:nvPicPr>
          <p:cNvPr id="21" name="Google Shape;252;p30">
            <a:extLst>
              <a:ext uri="{FF2B5EF4-FFF2-40B4-BE49-F238E27FC236}">
                <a16:creationId xmlns:a16="http://schemas.microsoft.com/office/drawing/2014/main" id="{00E1EEF4-04B2-4B85-948D-F41296C6B378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6200000">
            <a:off x="668099" y="4643597"/>
            <a:ext cx="724743" cy="308019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BF6D7042-0A3F-4AC7-BF0C-965584E1AAB6}"/>
              </a:ext>
            </a:extLst>
          </p:cNvPr>
          <p:cNvSpPr txBox="1"/>
          <p:nvPr/>
        </p:nvSpPr>
        <p:spPr>
          <a:xfrm>
            <a:off x="1745780" y="822777"/>
            <a:ext cx="810392" cy="3762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fr-FR" sz="1400" b="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1 </a:t>
            </a:r>
            <a:r>
              <a:rPr lang="el-GR" sz="1400" b="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λ</a:t>
            </a:r>
            <a:r>
              <a:rPr lang="fr-FR" sz="1400" b="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/D 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E2915E93-A12B-450D-8040-0D07E146F8A1}"/>
              </a:ext>
            </a:extLst>
          </p:cNvPr>
          <p:cNvSpPr txBox="1"/>
          <p:nvPr/>
        </p:nvSpPr>
        <p:spPr>
          <a:xfrm>
            <a:off x="3636694" y="794832"/>
            <a:ext cx="810392" cy="3762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fr-FR" sz="1400" b="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3 </a:t>
            </a:r>
            <a:r>
              <a:rPr lang="el-GR" sz="1400" b="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λ</a:t>
            </a:r>
            <a:r>
              <a:rPr lang="fr-FR" sz="1400" b="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/D 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4FA9C588-7771-434F-89E3-042D0E0281AB}"/>
              </a:ext>
            </a:extLst>
          </p:cNvPr>
          <p:cNvSpPr txBox="1"/>
          <p:nvPr/>
        </p:nvSpPr>
        <p:spPr>
          <a:xfrm>
            <a:off x="5397200" y="858694"/>
            <a:ext cx="810392" cy="3762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fr-FR" sz="1400" b="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5 </a:t>
            </a:r>
            <a:r>
              <a:rPr lang="el-GR" sz="1400" b="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λ</a:t>
            </a:r>
            <a:r>
              <a:rPr lang="fr-FR" sz="1400" b="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/D 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93752F50-8257-48E2-8751-868EC942ABDD}"/>
              </a:ext>
            </a:extLst>
          </p:cNvPr>
          <p:cNvSpPr txBox="1"/>
          <p:nvPr/>
        </p:nvSpPr>
        <p:spPr>
          <a:xfrm>
            <a:off x="7288113" y="894612"/>
            <a:ext cx="1564894" cy="3762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fr-FR" sz="1400" b="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10 </a:t>
            </a:r>
            <a:r>
              <a:rPr lang="el-GR" sz="1400" b="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λ</a:t>
            </a:r>
            <a:r>
              <a:rPr lang="fr-FR" sz="1400" b="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/D 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31415C7E-29AC-4A8C-B3DF-15176F7CD692}"/>
              </a:ext>
            </a:extLst>
          </p:cNvPr>
          <p:cNvSpPr txBox="1"/>
          <p:nvPr/>
        </p:nvSpPr>
        <p:spPr>
          <a:xfrm>
            <a:off x="9224435" y="917817"/>
            <a:ext cx="1238616" cy="3762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fr-FR" sz="1400" b="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15 </a:t>
            </a:r>
            <a:r>
              <a:rPr lang="el-GR" sz="1400" b="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λ</a:t>
            </a:r>
            <a:r>
              <a:rPr lang="fr-FR" sz="1400" b="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/D 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F41470D-6215-4AE7-B7F9-CFB5273F6643}"/>
              </a:ext>
            </a:extLst>
          </p:cNvPr>
          <p:cNvSpPr/>
          <p:nvPr/>
        </p:nvSpPr>
        <p:spPr>
          <a:xfrm>
            <a:off x="4942508" y="1197697"/>
            <a:ext cx="1754115" cy="4389458"/>
          </a:xfrm>
          <a:prstGeom prst="rect">
            <a:avLst/>
          </a:prstGeom>
          <a:noFill/>
          <a:ln w="38100" cap="flat" cmpd="sng" algn="ctr">
            <a:solidFill>
              <a:srgbClr val="4472C4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fr-FR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2A32EEA2-C279-460D-A450-7BA22854C7FB}"/>
              </a:ext>
            </a:extLst>
          </p:cNvPr>
          <p:cNvSpPr txBox="1"/>
          <p:nvPr/>
        </p:nvSpPr>
        <p:spPr>
          <a:xfrm>
            <a:off x="4968961" y="5660303"/>
            <a:ext cx="17507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fr-FR" sz="1400" b="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5 </a:t>
            </a:r>
            <a:r>
              <a:rPr lang="el-GR" sz="1400" b="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λ</a:t>
            </a:r>
            <a:r>
              <a:rPr lang="fr-FR" sz="1400" b="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/D </a:t>
            </a:r>
            <a:r>
              <a:rPr lang="fr-FR" sz="1400" b="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seems</a:t>
            </a:r>
            <a:r>
              <a:rPr lang="fr-FR" sz="1400" b="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best compromise </a:t>
            </a:r>
            <a:r>
              <a:rPr lang="fr-FR" sz="1400" b="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here</a:t>
            </a:r>
            <a:r>
              <a:rPr lang="fr-FR" sz="1400" b="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 </a:t>
            </a:r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EAD25EA9-F64A-4971-A94A-06C3C2CC62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506" y="6254110"/>
            <a:ext cx="1784604" cy="569576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88217D2C-A008-4CE0-A34A-23E845C177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8643" y="6231666"/>
            <a:ext cx="615490" cy="614464"/>
          </a:xfrm>
          <a:prstGeom prst="rect">
            <a:avLst/>
          </a:prstGeom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515EE49D-A127-4A81-92E7-01739D48F8A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5385" y="6142450"/>
            <a:ext cx="743907" cy="788223"/>
          </a:xfrm>
          <a:prstGeom prst="rect">
            <a:avLst/>
          </a:prstGeom>
        </p:spPr>
      </p:pic>
      <p:sp>
        <p:nvSpPr>
          <p:cNvPr id="36" name="ZoneTexte 35">
            <a:extLst>
              <a:ext uri="{FF2B5EF4-FFF2-40B4-BE49-F238E27FC236}">
                <a16:creationId xmlns:a16="http://schemas.microsoft.com/office/drawing/2014/main" id="{8331BD2D-233D-4D2D-885C-03663B59895D}"/>
              </a:ext>
            </a:extLst>
          </p:cNvPr>
          <p:cNvSpPr txBox="1"/>
          <p:nvPr/>
        </p:nvSpPr>
        <p:spPr>
          <a:xfrm rot="16200000">
            <a:off x="634318" y="1228125"/>
            <a:ext cx="7676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fr-FR" sz="1400" b="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Petal</a:t>
            </a:r>
            <a:r>
              <a:rPr lang="fr-FR" sz="1400" b="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phase</a:t>
            </a:r>
          </a:p>
        </p:txBody>
      </p:sp>
    </p:spTree>
    <p:extLst>
      <p:ext uri="{BB962C8B-B14F-4D97-AF65-F5344CB8AC3E}">
        <p14:creationId xmlns:p14="http://schemas.microsoft.com/office/powerpoint/2010/main" val="30681245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0E9F92E-3A5C-4EF8-98A1-980A599A18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Annex Origin of the </a:t>
            </a:r>
            <a:r>
              <a:rPr lang="fr-FR" dirty="0" err="1"/>
              <a:t>bias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2C2E6BF-016A-4B60-8CEF-F3313A0BEC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63238" y="4196710"/>
            <a:ext cx="10363200" cy="4114800"/>
          </a:xfrm>
        </p:spPr>
        <p:txBody>
          <a:bodyPr/>
          <a:lstStyle/>
          <a:p>
            <a:pPr marL="0" indent="0">
              <a:buNone/>
            </a:pPr>
            <a:r>
              <a:rPr lang="fr-FR" dirty="0"/>
              <a:t>Phase a la limite VS biais ? </a:t>
            </a:r>
          </a:p>
          <a:p>
            <a:pPr marL="0" indent="0">
              <a:buNone/>
            </a:pPr>
            <a:r>
              <a:rPr lang="fr-FR" dirty="0"/>
              <a:t>Phase =0 sur 20 cm autour du spider pour voir si ça enlève le biais ?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96B807B-F864-4C32-A70D-B7B7910E6D1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63DF8F-C1B9-433F-AF94-37200604B68C}" type="slidenum">
              <a:rPr lang="fr-FR" smtClean="0"/>
              <a:t>19</a:t>
            </a:fld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2EDCA61-0232-43DA-A4E6-A3C8E248DB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506" y="6254110"/>
            <a:ext cx="1784604" cy="569576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40DFAED-E574-4D78-B083-8D9875A893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8643" y="6231666"/>
            <a:ext cx="615490" cy="614464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B56D5F24-396B-4B08-9F3E-3011361563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5385" y="6142450"/>
            <a:ext cx="743907" cy="78822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7D94A350-26CD-4B74-B037-B5413D17CCFB}"/>
                  </a:ext>
                </a:extLst>
              </p:cNvPr>
              <p:cNvSpPr txBox="1"/>
              <p:nvPr/>
            </p:nvSpPr>
            <p:spPr>
              <a:xfrm>
                <a:off x="578497" y="1025525"/>
                <a:ext cx="5635691" cy="8405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dirty="0"/>
                  <a:t>Look at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fr-F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†</m:t>
                        </m:r>
                      </m:sup>
                    </m:sSup>
                    <m:r>
                      <a:rPr lang="fr-FR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fr-FR" b="1" i="1" smtClean="0">
                        <a:latin typeface="Cambria Math" panose="02040503050406030204" pitchFamily="18" charset="0"/>
                      </a:rPr>
                      <m:t> →</m:t>
                    </m:r>
                  </m:oMath>
                </a14:m>
                <a:r>
                  <a:rPr lang="fr-FR" dirty="0"/>
                  <a:t> </a:t>
                </a:r>
                <a:r>
                  <a:rPr lang="fr-FR" dirty="0" err="1"/>
                  <a:t>what</a:t>
                </a:r>
                <a:r>
                  <a:rPr lang="fr-FR" dirty="0"/>
                  <a:t> signal </a:t>
                </a:r>
                <a:r>
                  <a:rPr lang="fr-FR" dirty="0" err="1"/>
                  <a:t>is</a:t>
                </a:r>
                <a:r>
                  <a:rPr lang="fr-FR" dirty="0"/>
                  <a:t> </a:t>
                </a:r>
                <a:r>
                  <a:rPr lang="fr-FR" dirty="0" err="1"/>
                  <a:t>used</a:t>
                </a:r>
                <a:r>
                  <a:rPr lang="fr-FR" dirty="0"/>
                  <a:t> for </a:t>
                </a:r>
                <a:r>
                  <a:rPr lang="fr-FR" dirty="0" err="1"/>
                  <a:t>petal</a:t>
                </a:r>
                <a:r>
                  <a:rPr lang="fr-FR" dirty="0"/>
                  <a:t> reconstruction</a:t>
                </a:r>
              </a:p>
            </p:txBody>
          </p:sp>
        </mc:Choice>
        <mc:Fallback xmlns=""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7D94A350-26CD-4B74-B037-B5413D17CC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8497" y="1025525"/>
                <a:ext cx="5635691" cy="840551"/>
              </a:xfrm>
              <a:prstGeom prst="rect">
                <a:avLst/>
              </a:prstGeom>
              <a:blipFill>
                <a:blip r:embed="rId5"/>
                <a:stretch>
                  <a:fillRect l="-1732" t="-4348" r="-1623" b="-1594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Image 9">
            <a:extLst>
              <a:ext uri="{FF2B5EF4-FFF2-40B4-BE49-F238E27FC236}">
                <a16:creationId xmlns:a16="http://schemas.microsoft.com/office/drawing/2014/main" id="{710212C2-F6AE-4BED-AB00-01FB011498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4343" y="698667"/>
            <a:ext cx="2792735" cy="233481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B88D484B-265A-42F5-B047-994D8CB418AF}"/>
                  </a:ext>
                </a:extLst>
              </p:cNvPr>
              <p:cNvSpPr txBox="1"/>
              <p:nvPr/>
            </p:nvSpPr>
            <p:spPr>
              <a:xfrm>
                <a:off x="7134343" y="113724"/>
                <a:ext cx="2014719" cy="4712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fr-FR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fr-F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†</m:t>
                        </m:r>
                      </m:sup>
                    </m:sSup>
                    <m:r>
                      <a:rPr lang="fr-FR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fr-FR" dirty="0"/>
                  <a:t> of petal</a:t>
                </a:r>
              </a:p>
            </p:txBody>
          </p:sp>
        </mc:Choice>
        <mc:Fallback xmlns=""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B88D484B-265A-42F5-B047-994D8CB418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34343" y="113724"/>
                <a:ext cx="2014719" cy="471219"/>
              </a:xfrm>
              <a:prstGeom prst="rect">
                <a:avLst/>
              </a:prstGeom>
              <a:blipFill>
                <a:blip r:embed="rId7"/>
                <a:stretch>
                  <a:fillRect l="-604" t="-7792" b="-2987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ZoneTexte 11">
            <a:extLst>
              <a:ext uri="{FF2B5EF4-FFF2-40B4-BE49-F238E27FC236}">
                <a16:creationId xmlns:a16="http://schemas.microsoft.com/office/drawing/2014/main" id="{6FD80369-AEA6-4DD1-902B-9A0EB17BDCF2}"/>
              </a:ext>
            </a:extLst>
          </p:cNvPr>
          <p:cNvSpPr txBox="1"/>
          <p:nvPr/>
        </p:nvSpPr>
        <p:spPr>
          <a:xfrm>
            <a:off x="10223439" y="862660"/>
            <a:ext cx="1744825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Signal of </a:t>
            </a:r>
            <a:r>
              <a:rPr lang="fr-FR" sz="1400" dirty="0" err="1"/>
              <a:t>petal</a:t>
            </a:r>
            <a:r>
              <a:rPr lang="fr-FR" sz="1400" dirty="0"/>
              <a:t> reconstruction </a:t>
            </a:r>
            <a:r>
              <a:rPr lang="fr-FR" sz="1400" dirty="0" err="1"/>
              <a:t>very</a:t>
            </a:r>
            <a:r>
              <a:rPr lang="fr-FR" sz="1400" dirty="0"/>
              <a:t> close to spider</a:t>
            </a:r>
          </a:p>
          <a:p>
            <a:r>
              <a:rPr lang="fr-FR" sz="1400" dirty="0">
                <a:sym typeface="Wingdings" panose="05000000000000000000" pitchFamily="2" charset="2"/>
              </a:rPr>
              <a:t> </a:t>
            </a:r>
            <a:r>
              <a:rPr lang="fr-FR" sz="1400" dirty="0" err="1">
                <a:sym typeface="Wingdings" panose="05000000000000000000" pitchFamily="2" charset="2"/>
              </a:rPr>
              <a:t>Residual</a:t>
            </a:r>
            <a:r>
              <a:rPr lang="fr-FR" sz="1400" dirty="0">
                <a:sym typeface="Wingdings" panose="05000000000000000000" pitchFamily="2" charset="2"/>
              </a:rPr>
              <a:t> </a:t>
            </a:r>
            <a:r>
              <a:rPr lang="fr-FR" sz="1400" dirty="0" err="1">
                <a:sym typeface="Wingdings" panose="05000000000000000000" pitchFamily="2" charset="2"/>
              </a:rPr>
              <a:t>next</a:t>
            </a:r>
            <a:r>
              <a:rPr lang="fr-FR" sz="1400" dirty="0">
                <a:sym typeface="Wingdings" panose="05000000000000000000" pitchFamily="2" charset="2"/>
              </a:rPr>
              <a:t> to spider </a:t>
            </a:r>
            <a:r>
              <a:rPr lang="fr-FR" sz="1400" dirty="0" err="1">
                <a:sym typeface="Wingdings" panose="05000000000000000000" pitchFamily="2" charset="2"/>
              </a:rPr>
              <a:t>causing</a:t>
            </a:r>
            <a:r>
              <a:rPr lang="fr-FR" sz="1400" dirty="0">
                <a:sym typeface="Wingdings" panose="05000000000000000000" pitchFamily="2" charset="2"/>
              </a:rPr>
              <a:t> </a:t>
            </a:r>
            <a:r>
              <a:rPr lang="fr-FR" sz="1400" dirty="0" err="1">
                <a:sym typeface="Wingdings" panose="05000000000000000000" pitchFamily="2" charset="2"/>
              </a:rPr>
              <a:t>bias</a:t>
            </a:r>
            <a:r>
              <a:rPr lang="fr-FR" sz="1400" dirty="0">
                <a:sym typeface="Wingdings" panose="05000000000000000000" pitchFamily="2" charset="2"/>
              </a:rPr>
              <a:t> ?</a:t>
            </a:r>
            <a:endParaRPr lang="fr-FR" sz="1400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F076F05C-D224-4508-84BB-0B3B4CD66BEB}"/>
              </a:ext>
            </a:extLst>
          </p:cNvPr>
          <p:cNvSpPr txBox="1"/>
          <p:nvPr/>
        </p:nvSpPr>
        <p:spPr>
          <a:xfrm>
            <a:off x="503780" y="2932879"/>
            <a:ext cx="57104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Blunt test : </a:t>
            </a:r>
            <a:r>
              <a:rPr lang="fr-FR" dirty="0" err="1"/>
              <a:t>zero</a:t>
            </a:r>
            <a:r>
              <a:rPr lang="fr-FR" dirty="0"/>
              <a:t> phase </a:t>
            </a:r>
            <a:r>
              <a:rPr lang="fr-FR" dirty="0" err="1"/>
              <a:t>next</a:t>
            </a:r>
            <a:r>
              <a:rPr lang="fr-FR" dirty="0"/>
              <a:t> to spider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00419DC1-FF9F-482C-9AB9-FDE29D49DAE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9801" y="3332849"/>
            <a:ext cx="3611168" cy="2459108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360E9850-70A1-40C0-B55F-343313D48AC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55124" y="3366985"/>
            <a:ext cx="1468223" cy="1249551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B7AA8D7F-A13C-470F-BAAD-772735C8F199}"/>
              </a:ext>
            </a:extLst>
          </p:cNvPr>
          <p:cNvSpPr txBox="1"/>
          <p:nvPr/>
        </p:nvSpPr>
        <p:spPr>
          <a:xfrm>
            <a:off x="2043120" y="5352386"/>
            <a:ext cx="123541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/>
              <a:t>As if Spider = 70cm 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0A764F82-6612-4275-B154-95D6F2BB7A6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09" y="4675780"/>
            <a:ext cx="1598231" cy="1393163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EC449054-6AF2-41FB-B007-9230FE2A3B63}"/>
              </a:ext>
            </a:extLst>
          </p:cNvPr>
          <p:cNvSpPr txBox="1"/>
          <p:nvPr/>
        </p:nvSpPr>
        <p:spPr>
          <a:xfrm>
            <a:off x="4704710" y="5770001"/>
            <a:ext cx="33418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Reduced</a:t>
            </a:r>
            <a:r>
              <a:rPr lang="fr-FR" dirty="0"/>
              <a:t> </a:t>
            </a:r>
            <a:r>
              <a:rPr lang="fr-FR" dirty="0" err="1"/>
              <a:t>bias</a:t>
            </a:r>
            <a:r>
              <a:rPr lang="fr-FR" dirty="0"/>
              <a:t> !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DAAB3C61-76AF-4F71-B843-2353E01C342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1105" y="3316803"/>
            <a:ext cx="3715182" cy="2514893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F01C3C16-0E7D-4F1F-9C64-6CBCCA8A416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09" y="4675779"/>
            <a:ext cx="1577839" cy="1393164"/>
          </a:xfrm>
          <a:prstGeom prst="rect">
            <a:avLst/>
          </a:prstGeom>
        </p:spPr>
      </p:pic>
      <p:sp>
        <p:nvSpPr>
          <p:cNvPr id="27" name="ZoneTexte 26">
            <a:extLst>
              <a:ext uri="{FF2B5EF4-FFF2-40B4-BE49-F238E27FC236}">
                <a16:creationId xmlns:a16="http://schemas.microsoft.com/office/drawing/2014/main" id="{69CA1C21-20D1-496A-85EB-28B9B36A75B7}"/>
              </a:ext>
            </a:extLst>
          </p:cNvPr>
          <p:cNvSpPr txBox="1"/>
          <p:nvPr/>
        </p:nvSpPr>
        <p:spPr>
          <a:xfrm>
            <a:off x="2022799" y="5372361"/>
            <a:ext cx="1235413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100" dirty="0"/>
              <a:t>As if Spider = 90cm 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D0CB9F15-E4D1-441B-88E9-5E892501B68C}"/>
              </a:ext>
            </a:extLst>
          </p:cNvPr>
          <p:cNvSpPr txBox="1"/>
          <p:nvPr/>
        </p:nvSpPr>
        <p:spPr>
          <a:xfrm>
            <a:off x="4695408" y="5711786"/>
            <a:ext cx="334187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dirty="0"/>
              <a:t>No </a:t>
            </a:r>
            <a:r>
              <a:rPr lang="fr-FR" dirty="0" err="1"/>
              <a:t>effect</a:t>
            </a:r>
            <a:r>
              <a:rPr lang="fr-FR" dirty="0"/>
              <a:t> on </a:t>
            </a:r>
            <a:r>
              <a:rPr lang="fr-FR" dirty="0" err="1"/>
              <a:t>bias</a:t>
            </a:r>
            <a:r>
              <a:rPr lang="fr-FR" dirty="0"/>
              <a:t> !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195E9867-E678-440B-971B-8E9D1E3A98D7}"/>
              </a:ext>
            </a:extLst>
          </p:cNvPr>
          <p:cNvSpPr txBox="1"/>
          <p:nvPr/>
        </p:nvSpPr>
        <p:spPr>
          <a:xfrm>
            <a:off x="7941385" y="3807094"/>
            <a:ext cx="40268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dirty="0"/>
              <a:t>Origin of </a:t>
            </a:r>
            <a:r>
              <a:rPr lang="fr-FR" sz="1800" dirty="0" err="1"/>
              <a:t>bias</a:t>
            </a:r>
            <a:r>
              <a:rPr lang="fr-FR" sz="1800" dirty="0"/>
              <a:t> not </a:t>
            </a:r>
            <a:r>
              <a:rPr lang="fr-FR" sz="1800" dirty="0" err="1"/>
              <a:t>understood</a:t>
            </a:r>
            <a:endParaRPr lang="fr-FR" sz="1800" dirty="0"/>
          </a:p>
          <a:p>
            <a:endParaRPr lang="fr-FR" sz="1800" dirty="0"/>
          </a:p>
          <a:p>
            <a:r>
              <a:rPr lang="fr-FR" sz="1800" dirty="0"/>
              <a:t>Comes </a:t>
            </a:r>
            <a:r>
              <a:rPr lang="fr-FR" sz="1800" dirty="0" err="1"/>
              <a:t>from</a:t>
            </a:r>
            <a:r>
              <a:rPr lang="fr-FR" sz="1800" dirty="0"/>
              <a:t> phase </a:t>
            </a:r>
            <a:r>
              <a:rPr lang="fr-FR" sz="1800" dirty="0" err="1"/>
              <a:t>residuals</a:t>
            </a:r>
            <a:endParaRPr lang="fr-FR" sz="1800" dirty="0"/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B4504481-0E22-4F7B-9C29-98893687C6A3}"/>
              </a:ext>
            </a:extLst>
          </p:cNvPr>
          <p:cNvSpPr txBox="1"/>
          <p:nvPr/>
        </p:nvSpPr>
        <p:spPr>
          <a:xfrm>
            <a:off x="1967235" y="4829918"/>
            <a:ext cx="14682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Phase screen</a:t>
            </a:r>
          </a:p>
        </p:txBody>
      </p:sp>
    </p:spTree>
    <p:extLst>
      <p:ext uri="{BB962C8B-B14F-4D97-AF65-F5344CB8AC3E}">
        <p14:creationId xmlns:p14="http://schemas.microsoft.com/office/powerpoint/2010/main" val="2239493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9" grpId="0"/>
      <p:bldP spid="27" grpId="0" animBg="1"/>
      <p:bldP spid="28" grpId="0" animBg="1"/>
      <p:bldP spid="29" grpId="0"/>
      <p:bldP spid="3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8BC1369-80CF-4E40-8809-7ABE0BC086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Adaptive </a:t>
            </a:r>
            <a:r>
              <a:rPr lang="fr-FR" dirty="0" err="1"/>
              <a:t>Optics</a:t>
            </a:r>
            <a:r>
              <a:rPr lang="fr-FR" dirty="0"/>
              <a:t> :</a:t>
            </a:r>
          </a:p>
        </p:txBody>
      </p:sp>
      <p:sp>
        <p:nvSpPr>
          <p:cNvPr id="5" name="Google Shape;137;p26">
            <a:extLst>
              <a:ext uri="{FF2B5EF4-FFF2-40B4-BE49-F238E27FC236}">
                <a16:creationId xmlns:a16="http://schemas.microsoft.com/office/drawing/2014/main" id="{A1F623D2-6D16-46C8-B1CC-8043C0DC0377}"/>
              </a:ext>
            </a:extLst>
          </p:cNvPr>
          <p:cNvSpPr/>
          <p:nvPr/>
        </p:nvSpPr>
        <p:spPr>
          <a:xfrm>
            <a:off x="9854466" y="1025525"/>
            <a:ext cx="2601618" cy="17285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 Main components</a:t>
            </a:r>
            <a:endParaRPr sz="1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fr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fr" sz="1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Wavefront sensor</a:t>
            </a:r>
            <a:endParaRPr sz="1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fr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fr" sz="1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Control system (real time computer)</a:t>
            </a:r>
            <a:endParaRPr sz="1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fr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fr" sz="1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Deformable mirror</a:t>
            </a:r>
            <a:endParaRPr sz="1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Google Shape;139;p26" descr="https://lh3.googleusercontent.com/ifYkkW5-iwhLTf3Jy_oBeT2n-GM303lDlguig3spNJ83W-YIVR6lyZ9uSL3YuX_WaPx_Bm0MiODbDLoCmJtt5xWg5zq81E5hwuruNd0kMUkJDK8WynqqH5U8vkmeviBeoxCIhpuh1mXP6Vt8LpxA5ZbI0eoy9xDfRfb0kzH-RMKNsq0v1cBe-dSZiE_R">
            <a:extLst>
              <a:ext uri="{FF2B5EF4-FFF2-40B4-BE49-F238E27FC236}">
                <a16:creationId xmlns:a16="http://schemas.microsoft.com/office/drawing/2014/main" id="{84E4D4AD-4643-4320-96CF-CC653D302D84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554133" y="4470579"/>
            <a:ext cx="1648456" cy="147662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" name="Google Shape;140;p26">
            <a:extLst>
              <a:ext uri="{FF2B5EF4-FFF2-40B4-BE49-F238E27FC236}">
                <a16:creationId xmlns:a16="http://schemas.microsoft.com/office/drawing/2014/main" id="{5C029783-3DCE-44EC-A7AB-6058901A0831}"/>
              </a:ext>
            </a:extLst>
          </p:cNvPr>
          <p:cNvCxnSpPr>
            <a:stCxn id="7" idx="3"/>
          </p:cNvCxnSpPr>
          <p:nvPr/>
        </p:nvCxnSpPr>
        <p:spPr>
          <a:xfrm>
            <a:off x="7202589" y="5208889"/>
            <a:ext cx="1070700" cy="0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pic>
        <p:nvPicPr>
          <p:cNvPr id="9" name="Google Shape;141;p26" descr="https://lh4.googleusercontent.com/5sANsrzY4tNNSJHIdSA4UopWVvYVoJirdbpL38MHOGUX9UDjvzYSLD-RlxQ2fjRNv5_ea1BAjmdDQhRr26hNlxBEpHPUjCvVfp-UpBfZsTrLhAYptBGfb-1oFvOg6TLVAVlvXfxHREHaGfS4Qq6P6_U2orihBf1I1fryq8T2X5muALzZzyMJrVA5eAKj">
            <a:extLst>
              <a:ext uri="{FF2B5EF4-FFF2-40B4-BE49-F238E27FC236}">
                <a16:creationId xmlns:a16="http://schemas.microsoft.com/office/drawing/2014/main" id="{E59C1E2E-B526-4958-A24C-28794AED2E3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73278" y="4406251"/>
            <a:ext cx="1778396" cy="1605278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42;p26">
            <a:extLst>
              <a:ext uri="{FF2B5EF4-FFF2-40B4-BE49-F238E27FC236}">
                <a16:creationId xmlns:a16="http://schemas.microsoft.com/office/drawing/2014/main" id="{02359886-55C1-42FA-A0AC-155316F459A9}"/>
              </a:ext>
            </a:extLst>
          </p:cNvPr>
          <p:cNvSpPr txBox="1"/>
          <p:nvPr/>
        </p:nvSpPr>
        <p:spPr>
          <a:xfrm>
            <a:off x="7261371" y="5347924"/>
            <a:ext cx="1011907" cy="484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Classical OA simulation </a:t>
            </a:r>
            <a:endParaRPr sz="1100"/>
          </a:p>
        </p:txBody>
      </p:sp>
      <p:sp>
        <p:nvSpPr>
          <p:cNvPr id="11" name="Google Shape;143;p26">
            <a:extLst>
              <a:ext uri="{FF2B5EF4-FFF2-40B4-BE49-F238E27FC236}">
                <a16:creationId xmlns:a16="http://schemas.microsoft.com/office/drawing/2014/main" id="{5B1019F8-A14D-471D-98DA-8F54B4DE5B5E}"/>
              </a:ext>
            </a:extLst>
          </p:cNvPr>
          <p:cNvSpPr txBox="1"/>
          <p:nvPr/>
        </p:nvSpPr>
        <p:spPr>
          <a:xfrm>
            <a:off x="10168407" y="4780569"/>
            <a:ext cx="2189312" cy="1361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Limited by :  </a:t>
            </a:r>
            <a:endParaRPr sz="1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number of DM actuator</a:t>
            </a:r>
            <a:endParaRPr sz="1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Control loop speed</a:t>
            </a:r>
            <a:endParaRPr sz="1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Wavefront sensor reconstruction</a:t>
            </a:r>
            <a:endParaRPr sz="1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Espace réservé du numéro de diapositive 12">
            <a:extLst>
              <a:ext uri="{FF2B5EF4-FFF2-40B4-BE49-F238E27FC236}">
                <a16:creationId xmlns:a16="http://schemas.microsoft.com/office/drawing/2014/main" id="{17FFBC37-BFBE-4067-BF0F-5BFEAC73A52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63DF8F-C1B9-433F-AF94-37200604B68C}" type="slidenum">
              <a:rPr lang="fr-FR" smtClean="0"/>
              <a:t>2</a:t>
            </a:fld>
            <a:endParaRPr lang="fr-FR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AFB30678-33AD-4A8E-8499-DFFBC41D9DFE}"/>
              </a:ext>
            </a:extLst>
          </p:cNvPr>
          <p:cNvSpPr txBox="1"/>
          <p:nvPr/>
        </p:nvSpPr>
        <p:spPr>
          <a:xfrm>
            <a:off x="12192000" y="273721"/>
            <a:ext cx="64088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Ajouter le  passage ‘on a besoin de l’OA pour </a:t>
            </a:r>
            <a:r>
              <a:rPr lang="fr-FR" dirty="0" err="1"/>
              <a:t>controler</a:t>
            </a:r>
            <a:r>
              <a:rPr lang="fr-FR" dirty="0"/>
              <a:t> l’atmosphère plus le télescope est grand’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BAFE6BC7-04BD-4E0E-AFF4-709B907A5B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506" y="6254110"/>
            <a:ext cx="1784604" cy="569576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6E99445F-79B2-48CC-B839-BF9F61F47A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8643" y="6231666"/>
            <a:ext cx="615490" cy="614464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2D5E618F-56E0-481E-A316-A3498DB020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5385" y="6142450"/>
            <a:ext cx="743907" cy="788223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4511849A-B382-4AEF-A366-05917EE64B1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9291" y="778330"/>
            <a:ext cx="3356189" cy="3280235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B1B73FFC-6B77-453E-BE12-667D4022E37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689" b="24171"/>
          <a:stretch/>
        </p:blipFill>
        <p:spPr>
          <a:xfrm>
            <a:off x="765071" y="3541377"/>
            <a:ext cx="4101003" cy="2126492"/>
          </a:xfrm>
          <a:prstGeom prst="rect">
            <a:avLst/>
          </a:prstGeom>
        </p:spPr>
      </p:pic>
      <p:sp>
        <p:nvSpPr>
          <p:cNvPr id="24" name="ZoneTexte 23">
            <a:extLst>
              <a:ext uri="{FF2B5EF4-FFF2-40B4-BE49-F238E27FC236}">
                <a16:creationId xmlns:a16="http://schemas.microsoft.com/office/drawing/2014/main" id="{D149BE5F-2A13-41E7-8172-4945C00E7220}"/>
              </a:ext>
            </a:extLst>
          </p:cNvPr>
          <p:cNvSpPr txBox="1"/>
          <p:nvPr/>
        </p:nvSpPr>
        <p:spPr>
          <a:xfrm>
            <a:off x="976568" y="5619230"/>
            <a:ext cx="35068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u="sng" dirty="0" err="1"/>
              <a:t>Credit</a:t>
            </a:r>
            <a:r>
              <a:rPr lang="fr-FR" sz="1400" u="sng" dirty="0"/>
              <a:t> : Romain </a:t>
            </a:r>
            <a:r>
              <a:rPr lang="fr-FR" sz="1400" u="sng" dirty="0" err="1"/>
              <a:t>Fétick</a:t>
            </a:r>
            <a:r>
              <a:rPr lang="fr-FR" sz="1400" u="sng" dirty="0"/>
              <a:t> </a:t>
            </a:r>
            <a:r>
              <a:rPr lang="fr-FR" sz="1400" u="sng" dirty="0">
                <a:sym typeface="Wingdings" panose="05000000000000000000" pitchFamily="2" charset="2"/>
              </a:rPr>
              <a:t> PAPYRUS </a:t>
            </a:r>
            <a:r>
              <a:rPr lang="fr-FR" sz="1400" u="sng" dirty="0" err="1">
                <a:sym typeface="Wingdings" panose="05000000000000000000" pitchFamily="2" charset="2"/>
              </a:rPr>
              <a:t>bench</a:t>
            </a:r>
            <a:r>
              <a:rPr lang="fr-FR" sz="1400" u="sng" dirty="0">
                <a:sym typeface="Wingdings" panose="05000000000000000000" pitchFamily="2" charset="2"/>
              </a:rPr>
              <a:t> </a:t>
            </a:r>
            <a:r>
              <a:rPr lang="fr-FR" sz="1400" u="sng" dirty="0" err="1">
                <a:sym typeface="Wingdings" panose="05000000000000000000" pitchFamily="2" charset="2"/>
              </a:rPr>
              <a:t>presentation</a:t>
            </a:r>
            <a:r>
              <a:rPr lang="fr-FR" sz="1400" u="sng" dirty="0">
                <a:sym typeface="Wingdings" panose="05000000000000000000" pitchFamily="2" charset="2"/>
              </a:rPr>
              <a:t> Friday at 11:00 </a:t>
            </a:r>
            <a:endParaRPr lang="fr-FR" sz="1400" u="sng" dirty="0"/>
          </a:p>
        </p:txBody>
      </p:sp>
      <p:pic>
        <p:nvPicPr>
          <p:cNvPr id="115" name="Image 114">
            <a:extLst>
              <a:ext uri="{FF2B5EF4-FFF2-40B4-BE49-F238E27FC236}">
                <a16:creationId xmlns:a16="http://schemas.microsoft.com/office/drawing/2014/main" id="{71000669-58BF-48F0-B5C1-B34C2C5909B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9172" y="873885"/>
            <a:ext cx="4311044" cy="2615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94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1" grpId="0"/>
      <p:bldP spid="2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CA2D90F-CED4-496B-A4BA-65F7D32866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rgbClr val="0070C0"/>
                </a:solidFill>
              </a:rPr>
              <a:t>Annex : </a:t>
            </a:r>
            <a:r>
              <a:rPr lang="fr-FR" dirty="0" err="1">
                <a:solidFill>
                  <a:srgbClr val="0070C0"/>
                </a:solidFill>
              </a:rPr>
              <a:t>Improving</a:t>
            </a:r>
            <a:r>
              <a:rPr lang="fr-FR" dirty="0">
                <a:solidFill>
                  <a:srgbClr val="0070C0"/>
                </a:solidFill>
              </a:rPr>
              <a:t> </a:t>
            </a:r>
            <a:r>
              <a:rPr lang="fr-FR" dirty="0" err="1">
                <a:solidFill>
                  <a:srgbClr val="0070C0"/>
                </a:solidFill>
              </a:rPr>
              <a:t>sensitivity</a:t>
            </a:r>
            <a:r>
              <a:rPr lang="fr-FR" dirty="0">
                <a:solidFill>
                  <a:srgbClr val="0070C0"/>
                </a:solidFill>
              </a:rPr>
              <a:t> to </a:t>
            </a:r>
            <a:r>
              <a:rPr lang="fr-FR" dirty="0" err="1">
                <a:solidFill>
                  <a:srgbClr val="0070C0"/>
                </a:solidFill>
              </a:rPr>
              <a:t>petal</a:t>
            </a:r>
            <a:endParaRPr lang="fr-FR" dirty="0">
              <a:solidFill>
                <a:srgbClr val="0070C0"/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2AF667D-1433-4D84-81AC-ED28872298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133" y="1760932"/>
            <a:ext cx="5106274" cy="2337922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F903794-E5C0-4F2C-AC3C-1C52FAF4E42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493" y="3925276"/>
            <a:ext cx="5018967" cy="238359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BF2618C-4EF6-4B11-A1C8-C18ACA0C7BA2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1365" y="3906147"/>
            <a:ext cx="5313136" cy="2298473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B158C6B-89A1-4675-B405-3373B05058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4021" y="1849126"/>
            <a:ext cx="4815840" cy="2197088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E1D9550A-CA9A-41C7-8D8E-70A5FA671580}"/>
              </a:ext>
            </a:extLst>
          </p:cNvPr>
          <p:cNvSpPr txBox="1"/>
          <p:nvPr/>
        </p:nvSpPr>
        <p:spPr>
          <a:xfrm>
            <a:off x="2681140" y="1097932"/>
            <a:ext cx="1706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No Spider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0773FF93-5522-4762-BEEC-F9E808A05C91}"/>
              </a:ext>
            </a:extLst>
          </p:cNvPr>
          <p:cNvSpPr txBox="1"/>
          <p:nvPr/>
        </p:nvSpPr>
        <p:spPr>
          <a:xfrm>
            <a:off x="8492660" y="1162396"/>
            <a:ext cx="1706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Spider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1C50728A-4149-4491-ADE9-F30785F08CB8}"/>
              </a:ext>
            </a:extLst>
          </p:cNvPr>
          <p:cNvSpPr txBox="1"/>
          <p:nvPr/>
        </p:nvSpPr>
        <p:spPr>
          <a:xfrm>
            <a:off x="1197780" y="1584459"/>
            <a:ext cx="1950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dirty="0">
                <a:solidFill>
                  <a:srgbClr val="00B050"/>
                </a:solidFill>
              </a:rPr>
              <a:t>No modulation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A2C4A91D-791C-477B-AECB-1BF791665102}"/>
              </a:ext>
            </a:extLst>
          </p:cNvPr>
          <p:cNvSpPr txBox="1"/>
          <p:nvPr/>
        </p:nvSpPr>
        <p:spPr>
          <a:xfrm>
            <a:off x="6827368" y="1584459"/>
            <a:ext cx="1950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dirty="0">
                <a:solidFill>
                  <a:srgbClr val="00B050"/>
                </a:solidFill>
              </a:rPr>
              <a:t>No modulation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EA0489AF-395D-4E5D-B5E9-3859124424CE}"/>
              </a:ext>
            </a:extLst>
          </p:cNvPr>
          <p:cNvSpPr txBox="1"/>
          <p:nvPr/>
        </p:nvSpPr>
        <p:spPr>
          <a:xfrm>
            <a:off x="9346100" y="1584459"/>
            <a:ext cx="2052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dirty="0">
                <a:solidFill>
                  <a:srgbClr val="00B050"/>
                </a:solidFill>
              </a:rPr>
              <a:t>3 </a:t>
            </a:r>
            <a:r>
              <a:rPr lang="el-GR" sz="1800" dirty="0">
                <a:solidFill>
                  <a:srgbClr val="00B050"/>
                </a:solidFill>
              </a:rPr>
              <a:t>λ</a:t>
            </a:r>
            <a:r>
              <a:rPr lang="fr-FR" sz="1800" dirty="0">
                <a:solidFill>
                  <a:srgbClr val="00B050"/>
                </a:solidFill>
              </a:rPr>
              <a:t>/D modulation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19673286-FFCF-407C-B7EA-27603AF6691A}"/>
              </a:ext>
            </a:extLst>
          </p:cNvPr>
          <p:cNvSpPr txBox="1"/>
          <p:nvPr/>
        </p:nvSpPr>
        <p:spPr>
          <a:xfrm>
            <a:off x="3844461" y="1584459"/>
            <a:ext cx="2052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dirty="0">
                <a:solidFill>
                  <a:srgbClr val="00B050"/>
                </a:solidFill>
              </a:rPr>
              <a:t>3 </a:t>
            </a:r>
            <a:r>
              <a:rPr lang="el-GR" sz="1800" dirty="0">
                <a:solidFill>
                  <a:srgbClr val="00B050"/>
                </a:solidFill>
              </a:rPr>
              <a:t>λ</a:t>
            </a:r>
            <a:r>
              <a:rPr lang="fr-FR" sz="1800" dirty="0">
                <a:solidFill>
                  <a:srgbClr val="00B050"/>
                </a:solidFill>
              </a:rPr>
              <a:t>/D modulation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CB5B05FB-06AB-406E-AD8A-116AE2D92C01}"/>
              </a:ext>
            </a:extLst>
          </p:cNvPr>
          <p:cNvSpPr txBox="1"/>
          <p:nvPr/>
        </p:nvSpPr>
        <p:spPr>
          <a:xfrm rot="16200000">
            <a:off x="-3796" y="2544824"/>
            <a:ext cx="9318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2"/>
                </a:solidFill>
              </a:rPr>
              <a:t>I </a:t>
            </a:r>
            <a:r>
              <a:rPr lang="fr-FR" dirty="0" err="1">
                <a:solidFill>
                  <a:schemeClr val="bg2"/>
                </a:solidFill>
              </a:rPr>
              <a:t>ref</a:t>
            </a:r>
            <a:endParaRPr lang="fr-FR" dirty="0">
              <a:solidFill>
                <a:schemeClr val="bg2"/>
              </a:solidFill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5339E0D9-E8CA-40A2-9287-DA77B31BCE55}"/>
              </a:ext>
            </a:extLst>
          </p:cNvPr>
          <p:cNvSpPr txBox="1"/>
          <p:nvPr/>
        </p:nvSpPr>
        <p:spPr>
          <a:xfrm rot="16200000">
            <a:off x="-295741" y="4559547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2"/>
                </a:solidFill>
              </a:rPr>
              <a:t>I piston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6025C594-4A07-487B-A576-4FEE87718C7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8173" y="103611"/>
            <a:ext cx="1166466" cy="1173228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9DC08273-D142-4311-A922-9F530BC618A1}"/>
              </a:ext>
            </a:extLst>
          </p:cNvPr>
          <p:cNvSpPr txBox="1"/>
          <p:nvPr/>
        </p:nvSpPr>
        <p:spPr>
          <a:xfrm>
            <a:off x="11053666" y="512762"/>
            <a:ext cx="11383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err="1"/>
              <a:t>Toymodel</a:t>
            </a:r>
            <a:r>
              <a:rPr lang="fr-FR" sz="1600" dirty="0"/>
              <a:t> </a:t>
            </a:r>
            <a:r>
              <a:rPr lang="fr-FR" sz="1600" dirty="0" err="1"/>
              <a:t>pupil</a:t>
            </a:r>
            <a:endParaRPr lang="fr-FR" sz="1600" dirty="0"/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05D7271F-1C9B-4EBF-A5DB-B7DEC2AC43A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506" y="6254110"/>
            <a:ext cx="1784604" cy="569576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8B3E457F-37A0-469A-AA09-6DEF5F1C342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8643" y="6231666"/>
            <a:ext cx="615490" cy="614464"/>
          </a:xfrm>
          <a:prstGeom prst="rect">
            <a:avLst/>
          </a:prstGeom>
        </p:spPr>
      </p:pic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E258FD35-F81B-4728-BEBA-64F5221BA3F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7989BD-21E8-446E-93CF-7AFD8A9C397C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13182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309D1C07-08E7-42F9-B948-138849F1B6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6944" y="2099702"/>
            <a:ext cx="5019864" cy="2444265"/>
          </a:xfrm>
          <a:prstGeom prst="rect">
            <a:avLst/>
          </a:prstGeom>
        </p:spPr>
      </p:pic>
      <p:pic>
        <p:nvPicPr>
          <p:cNvPr id="26" name="Espace réservé du contenu 25">
            <a:extLst>
              <a:ext uri="{FF2B5EF4-FFF2-40B4-BE49-F238E27FC236}">
                <a16:creationId xmlns:a16="http://schemas.microsoft.com/office/drawing/2014/main" id="{47FABF6A-6581-4546-A881-D704E17005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232" y="2050928"/>
            <a:ext cx="5020547" cy="2542874"/>
          </a:xfr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81428BD-0852-4047-85EB-1AF954AE39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bg2">
                    <a:lumMod val="75000"/>
                  </a:schemeClr>
                </a:solidFill>
              </a:rPr>
              <a:t>II </a:t>
            </a:r>
            <a:r>
              <a:rPr lang="fr-FR" dirty="0" err="1">
                <a:solidFill>
                  <a:schemeClr val="bg2">
                    <a:lumMod val="75000"/>
                  </a:schemeClr>
                </a:solidFill>
              </a:rPr>
              <a:t>Improving</a:t>
            </a:r>
            <a:r>
              <a:rPr lang="fr-FR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fr-FR" dirty="0" err="1">
                <a:solidFill>
                  <a:schemeClr val="bg2">
                    <a:lumMod val="75000"/>
                  </a:schemeClr>
                </a:solidFill>
              </a:rPr>
              <a:t>sensitivity</a:t>
            </a:r>
            <a:r>
              <a:rPr lang="fr-FR" dirty="0">
                <a:solidFill>
                  <a:schemeClr val="bg2">
                    <a:lumMod val="75000"/>
                  </a:schemeClr>
                </a:solidFill>
              </a:rPr>
              <a:t> to </a:t>
            </a:r>
            <a:r>
              <a:rPr lang="fr-FR" dirty="0" err="1">
                <a:solidFill>
                  <a:schemeClr val="bg2">
                    <a:lumMod val="75000"/>
                  </a:schemeClr>
                </a:solidFill>
              </a:rPr>
              <a:t>Petal</a:t>
            </a:r>
            <a:r>
              <a:rPr lang="fr-FR" dirty="0">
                <a:solidFill>
                  <a:schemeClr val="bg2">
                    <a:lumMod val="75000"/>
                  </a:schemeClr>
                </a:solidFill>
              </a:rPr>
              <a:t> : </a:t>
            </a:r>
            <a:br>
              <a:rPr lang="fr-FR" dirty="0">
                <a:solidFill>
                  <a:schemeClr val="bg2">
                    <a:lumMod val="75000"/>
                  </a:schemeClr>
                </a:solidFill>
              </a:rPr>
            </a:br>
            <a:r>
              <a:rPr lang="fr-FR" dirty="0" err="1">
                <a:solidFill>
                  <a:schemeClr val="bg2">
                    <a:lumMod val="75000"/>
                  </a:schemeClr>
                </a:solidFill>
              </a:rPr>
              <a:t>Loss</a:t>
            </a:r>
            <a:r>
              <a:rPr lang="fr-FR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fr-FR" dirty="0" err="1">
                <a:solidFill>
                  <a:schemeClr val="bg2">
                    <a:lumMod val="75000"/>
                  </a:schemeClr>
                </a:solidFill>
              </a:rPr>
              <a:t>with</a:t>
            </a:r>
            <a:r>
              <a:rPr lang="fr-FR" dirty="0">
                <a:solidFill>
                  <a:schemeClr val="bg2">
                    <a:lumMod val="75000"/>
                  </a:schemeClr>
                </a:solidFill>
              </a:rPr>
              <a:t> spider </a:t>
            </a:r>
            <a:r>
              <a:rPr lang="fr-FR" dirty="0" err="1">
                <a:solidFill>
                  <a:schemeClr val="bg2">
                    <a:lumMod val="75000"/>
                  </a:schemeClr>
                </a:solidFill>
              </a:rPr>
              <a:t>when</a:t>
            </a:r>
            <a:r>
              <a:rPr lang="fr-FR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fr-FR" dirty="0" err="1">
                <a:solidFill>
                  <a:schemeClr val="bg2">
                    <a:lumMod val="75000"/>
                  </a:schemeClr>
                </a:solidFill>
              </a:rPr>
              <a:t>modulating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F3F1692-0BC7-4F42-8EC3-C2C78A441CA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7989BD-21E8-446E-93CF-7AFD8A9C397C}" type="slidenum">
              <a:rPr lang="fr-FR" smtClean="0"/>
              <a:t>21</a:t>
            </a:fld>
            <a:endParaRPr lang="fr-FR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40D88A17-238D-4CC0-89AF-4B1B37AD3BE6}"/>
              </a:ext>
            </a:extLst>
          </p:cNvPr>
          <p:cNvSpPr txBox="1"/>
          <p:nvPr/>
        </p:nvSpPr>
        <p:spPr>
          <a:xfrm>
            <a:off x="1924524" y="1337567"/>
            <a:ext cx="27492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classic</a:t>
            </a:r>
            <a:r>
              <a:rPr lang="fr-FR" dirty="0"/>
              <a:t> 4 </a:t>
            </a:r>
            <a:r>
              <a:rPr lang="fr-FR" dirty="0" err="1"/>
              <a:t>sided</a:t>
            </a:r>
            <a:r>
              <a:rPr lang="fr-FR" dirty="0"/>
              <a:t> </a:t>
            </a:r>
          </a:p>
          <a:p>
            <a:r>
              <a:rPr lang="fr-FR" dirty="0" err="1"/>
              <a:t>pyramid</a:t>
            </a:r>
            <a:endParaRPr lang="fr-FR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00A86DEE-2C7F-48B6-9D89-A156B0B438C9}"/>
              </a:ext>
            </a:extLst>
          </p:cNvPr>
          <p:cNvSpPr txBox="1"/>
          <p:nvPr/>
        </p:nvSpPr>
        <p:spPr>
          <a:xfrm>
            <a:off x="8170052" y="1402749"/>
            <a:ext cx="18590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Asymetric</a:t>
            </a:r>
            <a:r>
              <a:rPr lang="fr-FR" dirty="0"/>
              <a:t> </a:t>
            </a:r>
            <a:r>
              <a:rPr lang="fr-FR" dirty="0" err="1"/>
              <a:t>pyramid</a:t>
            </a:r>
            <a:endParaRPr lang="fr-FR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7F7B69F2-E8E7-4E82-BE48-8497ECC5FE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8173" y="103611"/>
            <a:ext cx="1166466" cy="1173228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C9F8A9C7-D1F2-4EE4-B292-3CF8413225B2}"/>
              </a:ext>
            </a:extLst>
          </p:cNvPr>
          <p:cNvSpPr txBox="1"/>
          <p:nvPr/>
        </p:nvSpPr>
        <p:spPr>
          <a:xfrm>
            <a:off x="11053666" y="512762"/>
            <a:ext cx="11383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err="1"/>
              <a:t>Toymodel</a:t>
            </a:r>
            <a:r>
              <a:rPr lang="fr-FR" sz="1600" dirty="0"/>
              <a:t> </a:t>
            </a:r>
            <a:r>
              <a:rPr lang="fr-FR" sz="1600" dirty="0" err="1"/>
              <a:t>pupil</a:t>
            </a:r>
            <a:r>
              <a:rPr lang="fr-FR" sz="1600" dirty="0"/>
              <a:t> (D=10m)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67E7080D-26BF-44FD-89FB-CD3194E3D734}"/>
              </a:ext>
            </a:extLst>
          </p:cNvPr>
          <p:cNvSpPr txBox="1"/>
          <p:nvPr/>
        </p:nvSpPr>
        <p:spPr>
          <a:xfrm rot="5400000">
            <a:off x="5132432" y="3031072"/>
            <a:ext cx="11511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>
                <a:solidFill>
                  <a:schemeClr val="tx1"/>
                </a:solidFill>
              </a:rPr>
              <a:t>Sensitivity</a:t>
            </a:r>
            <a:endParaRPr lang="fr-FR" sz="1400" dirty="0">
              <a:solidFill>
                <a:schemeClr val="tx1"/>
              </a:solidFill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2C0F871F-7CBE-4FE6-8A43-DF90D41523EA}"/>
              </a:ext>
            </a:extLst>
          </p:cNvPr>
          <p:cNvSpPr txBox="1"/>
          <p:nvPr/>
        </p:nvSpPr>
        <p:spPr>
          <a:xfrm rot="5400000">
            <a:off x="11108410" y="3100898"/>
            <a:ext cx="11511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>
                <a:solidFill>
                  <a:schemeClr val="tx1"/>
                </a:solidFill>
              </a:rPr>
              <a:t>Sensitivity</a:t>
            </a:r>
            <a:endParaRPr lang="fr-FR" sz="1400" dirty="0">
              <a:solidFill>
                <a:schemeClr val="tx1"/>
              </a:solidFill>
            </a:endParaRP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F77F8078-A13F-4815-AE58-47C9491237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506" y="6254110"/>
            <a:ext cx="1784604" cy="569576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B1531492-C1AC-4493-AA38-999B98D527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8643" y="6231666"/>
            <a:ext cx="615490" cy="614464"/>
          </a:xfrm>
          <a:prstGeom prst="rect">
            <a:avLst/>
          </a:prstGeom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5FDEACA2-BA5B-48AF-9675-F19114A86869}"/>
              </a:ext>
            </a:extLst>
          </p:cNvPr>
          <p:cNvGrpSpPr/>
          <p:nvPr/>
        </p:nvGrpSpPr>
        <p:grpSpPr>
          <a:xfrm>
            <a:off x="125281" y="2445000"/>
            <a:ext cx="5020548" cy="1135873"/>
            <a:chOff x="1663764" y="2738210"/>
            <a:chExt cx="3640633" cy="823674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EF37D334-0D0F-44BD-9FCD-E5783D027A8F}"/>
                </a:ext>
              </a:extLst>
            </p:cNvPr>
            <p:cNvSpPr/>
            <p:nvPr/>
          </p:nvSpPr>
          <p:spPr bwMode="auto">
            <a:xfrm>
              <a:off x="2149830" y="2738210"/>
              <a:ext cx="3154567" cy="127307"/>
            </a:xfrm>
            <a:prstGeom prst="rect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Geneva" charset="0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52E6F48B-D819-4705-8CD5-F34D5A20C29D}"/>
                </a:ext>
              </a:extLst>
            </p:cNvPr>
            <p:cNvSpPr/>
            <p:nvPr/>
          </p:nvSpPr>
          <p:spPr bwMode="auto">
            <a:xfrm>
              <a:off x="2149830" y="3375122"/>
              <a:ext cx="3154567" cy="127307"/>
            </a:xfrm>
            <a:prstGeom prst="rect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Geneva" charset="0"/>
              </a:endParaRPr>
            </a:p>
          </p:txBody>
        </p:sp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E1EBFBB8-2FC2-4672-A155-5151E16B59D3}"/>
                </a:ext>
              </a:extLst>
            </p:cNvPr>
            <p:cNvSpPr txBox="1"/>
            <p:nvPr/>
          </p:nvSpPr>
          <p:spPr>
            <a:xfrm>
              <a:off x="1663764" y="3310058"/>
              <a:ext cx="60156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dirty="0">
                  <a:solidFill>
                    <a:srgbClr val="FF0000"/>
                  </a:solidFill>
                </a:rPr>
                <a:t>ELT</a:t>
              </a:r>
            </a:p>
          </p:txBody>
        </p:sp>
        <p:sp>
          <p:nvSpPr>
            <p:cNvPr id="24" name="Étoile : 5 branches 23">
              <a:extLst>
                <a:ext uri="{FF2B5EF4-FFF2-40B4-BE49-F238E27FC236}">
                  <a16:creationId xmlns:a16="http://schemas.microsoft.com/office/drawing/2014/main" id="{EA248182-A2E7-423F-862F-EF02DC47A092}"/>
                </a:ext>
              </a:extLst>
            </p:cNvPr>
            <p:cNvSpPr/>
            <p:nvPr/>
          </p:nvSpPr>
          <p:spPr bwMode="auto">
            <a:xfrm>
              <a:off x="4404492" y="3315663"/>
              <a:ext cx="234890" cy="246221"/>
            </a:xfrm>
            <a:prstGeom prst="star5">
              <a:avLst/>
            </a:prstGeom>
            <a:solidFill>
              <a:srgbClr val="FFC000"/>
            </a:solidFill>
            <a:ln w="952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Geneva" charset="0"/>
              </a:endParaRPr>
            </a:p>
          </p:txBody>
        </p:sp>
      </p:grp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5A2EB4F2-6BD4-46B9-AD51-CF572848FF04}"/>
              </a:ext>
            </a:extLst>
          </p:cNvPr>
          <p:cNvGrpSpPr/>
          <p:nvPr/>
        </p:nvGrpSpPr>
        <p:grpSpPr>
          <a:xfrm>
            <a:off x="6106994" y="2462546"/>
            <a:ext cx="5020548" cy="1135873"/>
            <a:chOff x="1663764" y="2738210"/>
            <a:chExt cx="3640633" cy="823674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4C4DD4FF-FFE9-4312-8E25-5CFEC0C06487}"/>
                </a:ext>
              </a:extLst>
            </p:cNvPr>
            <p:cNvSpPr/>
            <p:nvPr/>
          </p:nvSpPr>
          <p:spPr bwMode="auto">
            <a:xfrm>
              <a:off x="2149830" y="2738210"/>
              <a:ext cx="3154567" cy="127307"/>
            </a:xfrm>
            <a:prstGeom prst="rect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Geneva" charset="0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2759FA70-481B-4815-A114-DF6B79B77D45}"/>
                </a:ext>
              </a:extLst>
            </p:cNvPr>
            <p:cNvSpPr/>
            <p:nvPr/>
          </p:nvSpPr>
          <p:spPr bwMode="auto">
            <a:xfrm>
              <a:off x="2149830" y="3375122"/>
              <a:ext cx="3154567" cy="127307"/>
            </a:xfrm>
            <a:prstGeom prst="rect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Geneva" charset="0"/>
              </a:endParaRPr>
            </a:p>
          </p:txBody>
        </p:sp>
        <p:sp>
          <p:nvSpPr>
            <p:cNvPr id="29" name="ZoneTexte 28">
              <a:extLst>
                <a:ext uri="{FF2B5EF4-FFF2-40B4-BE49-F238E27FC236}">
                  <a16:creationId xmlns:a16="http://schemas.microsoft.com/office/drawing/2014/main" id="{550A6026-BE99-407A-94A3-904D4A0F231B}"/>
                </a:ext>
              </a:extLst>
            </p:cNvPr>
            <p:cNvSpPr txBox="1"/>
            <p:nvPr/>
          </p:nvSpPr>
          <p:spPr>
            <a:xfrm>
              <a:off x="1663764" y="3310058"/>
              <a:ext cx="60156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dirty="0">
                  <a:solidFill>
                    <a:srgbClr val="FF0000"/>
                  </a:solidFill>
                </a:rPr>
                <a:t>ELT</a:t>
              </a:r>
            </a:p>
          </p:txBody>
        </p:sp>
        <p:sp>
          <p:nvSpPr>
            <p:cNvPr id="30" name="Étoile : 5 branches 29">
              <a:extLst>
                <a:ext uri="{FF2B5EF4-FFF2-40B4-BE49-F238E27FC236}">
                  <a16:creationId xmlns:a16="http://schemas.microsoft.com/office/drawing/2014/main" id="{0E0F2BB4-5234-4D98-B882-49F4DD5484E5}"/>
                </a:ext>
              </a:extLst>
            </p:cNvPr>
            <p:cNvSpPr/>
            <p:nvPr/>
          </p:nvSpPr>
          <p:spPr bwMode="auto">
            <a:xfrm>
              <a:off x="4404492" y="3315663"/>
              <a:ext cx="234890" cy="246221"/>
            </a:xfrm>
            <a:prstGeom prst="star5">
              <a:avLst/>
            </a:prstGeom>
            <a:solidFill>
              <a:srgbClr val="FFC000"/>
            </a:solidFill>
            <a:ln w="952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Geneva" charset="0"/>
              </a:endParaRPr>
            </a:p>
          </p:txBody>
        </p:sp>
      </p:grpSp>
      <p:pic>
        <p:nvPicPr>
          <p:cNvPr id="31" name="Google Shape;239;p30">
            <a:extLst>
              <a:ext uri="{FF2B5EF4-FFF2-40B4-BE49-F238E27FC236}">
                <a16:creationId xmlns:a16="http://schemas.microsoft.com/office/drawing/2014/main" id="{88D3B341-32EE-43DD-AFCA-A198350BEDC8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126616" y="4476701"/>
            <a:ext cx="1688177" cy="1552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B0EA5774-D1CB-48D7-900C-CBDA7E2B2A7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4" t="7596" r="56008" b="8992"/>
          <a:stretch/>
        </p:blipFill>
        <p:spPr>
          <a:xfrm>
            <a:off x="7971365" y="4476701"/>
            <a:ext cx="1688177" cy="1645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603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22626A5-AD38-40B8-884B-9C7BD6F690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Adaptive </a:t>
            </a:r>
            <a:r>
              <a:rPr lang="fr-FR" dirty="0" err="1"/>
              <a:t>Optics</a:t>
            </a:r>
            <a:r>
              <a:rPr lang="fr-FR" dirty="0"/>
              <a:t> for </a:t>
            </a:r>
            <a:r>
              <a:rPr lang="fr-FR" dirty="0" err="1"/>
              <a:t>giant</a:t>
            </a:r>
            <a:r>
              <a:rPr lang="fr-FR" dirty="0"/>
              <a:t> </a:t>
            </a:r>
            <a:r>
              <a:rPr lang="fr-FR" dirty="0" err="1"/>
              <a:t>telescope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BF7D470-7DE6-4885-9624-60BBB62A9CD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63DF8F-C1B9-433F-AF94-37200604B68C}" type="slidenum">
              <a:rPr lang="fr-FR" smtClean="0"/>
              <a:t>3</a:t>
            </a:fld>
            <a:endParaRPr lang="fr-FR"/>
          </a:p>
        </p:txBody>
      </p:sp>
      <p:pic>
        <p:nvPicPr>
          <p:cNvPr id="5" name="Google Shape;151;p27" descr="https://lh3.googleusercontent.com/ZScnryCXDJcsnjNZljEE08FWkim_F7SzjfTapblkgBXPoY8ckvF6ENdlLV8YHMd9EH9QSJVKFxfhZoj4qzq0n_JtbFn485YpDW-irGlUZljhqD60C7S01qBX1QMiTMUtpGlVBing494903ecqFzHMtSnbLy5FR84ilrIVxcVvdazEY8fK_CmpO7XXwRm">
            <a:extLst>
              <a:ext uri="{FF2B5EF4-FFF2-40B4-BE49-F238E27FC236}">
                <a16:creationId xmlns:a16="http://schemas.microsoft.com/office/drawing/2014/main" id="{F0F9FB11-AAB9-46E3-916C-3F68F42FBFA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52399" y="3192239"/>
            <a:ext cx="2137816" cy="147813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52;p27" descr="https://lh4.googleusercontent.com/mCLwMsnRag-D6Gt2z9N4eAuh8vYPnyZBQ7sbJ4kwD75sJUKx8lSsGph6Orb6sacWkTXunhY6tt_2dH8M0jGHlu7tanN-SokCYu49NJ4RlnGF64Q7THp4Alhu4i8mAYJ13pzlXQmIw59vJAtZiq2vyKudUP8Kp5-2pXWQ7nzdAzYRUz2wh_CwTsUBLDce">
            <a:extLst>
              <a:ext uri="{FF2B5EF4-FFF2-40B4-BE49-F238E27FC236}">
                <a16:creationId xmlns:a16="http://schemas.microsoft.com/office/drawing/2014/main" id="{95256E95-3FA4-438E-A42B-12BDA39941E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2017" t="9589"/>
          <a:stretch/>
        </p:blipFill>
        <p:spPr>
          <a:xfrm>
            <a:off x="4125334" y="4779241"/>
            <a:ext cx="2468131" cy="78698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54;p27" descr="https://lh4.googleusercontent.com/bQZyjLmlu_jJSfnL5M6ANxDKInvYO98j9hXiyi656Laa5uFAV1MynP0IzE93wmiR_F32mhON7vOB_hfvsAmN6wdzKEXARNB7flpQez5vHFW5vS2qmhPEIKFp-k7aMboXKLw8jflwadrIXu-WdkVIefvG3u_TtI-xBCTjhLRUentd0pOKbjQcJhP-UCG4">
            <a:extLst>
              <a:ext uri="{FF2B5EF4-FFF2-40B4-BE49-F238E27FC236}">
                <a16:creationId xmlns:a16="http://schemas.microsoft.com/office/drawing/2014/main" id="{3CCABA89-93C0-4173-A1A7-FA97A6A390AF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095162" y="2816445"/>
            <a:ext cx="2465354" cy="172851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50;p27" descr="https://lh3.googleusercontent.com/SzfL5bns0uPfmmD_T-HcrJElzseLaAAvpMzEEjLiu7AArh7Mdlq-2BmLJqjO1I_IyQdzTTY2fyh9h9xR5APFn4_ccmUTKtbmu3zXQIUgRkhpZymJLGjCbwAigdhKvrr5MqtAORub6mZNES9AmWr7jDJvBBozFbckO1At8O2EgBqIw_51yUe-o-FFM0-h">
            <a:extLst>
              <a:ext uri="{FF2B5EF4-FFF2-40B4-BE49-F238E27FC236}">
                <a16:creationId xmlns:a16="http://schemas.microsoft.com/office/drawing/2014/main" id="{BEB39387-D53E-4283-B7B2-C9EC1A34CD14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998120" y="3080969"/>
            <a:ext cx="1193012" cy="1203477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7" name="Google Shape;169;p27">
                <a:extLst>
                  <a:ext uri="{FF2B5EF4-FFF2-40B4-BE49-F238E27FC236}">
                    <a16:creationId xmlns:a16="http://schemas.microsoft.com/office/drawing/2014/main" id="{F9839D4C-A4AB-41F9-80DD-E0701938AFA5}"/>
                  </a:ext>
                </a:extLst>
              </p:cNvPr>
              <p:cNvSpPr txBox="1"/>
              <p:nvPr/>
            </p:nvSpPr>
            <p:spPr>
              <a:xfrm>
                <a:off x="6779847" y="4638210"/>
                <a:ext cx="5199150" cy="83122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8575" tIns="34275" rIns="68575" bIns="34275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fr" sz="1600" dirty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New </a:t>
                </a:r>
                <a:r>
                  <a:rPr lang="fr-FR" sz="1600" dirty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challenge for wavefront reconstruction and control</a:t>
                </a:r>
                <a:r>
                  <a:rPr lang="fr" sz="1600" dirty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: </a:t>
                </a:r>
                <a:r>
                  <a:rPr lang="fr-FR" sz="1600" dirty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phase gap </a:t>
                </a:r>
                <a:r>
                  <a:rPr lang="fr-FR" sz="1600" dirty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Wingdings" panose="05000000000000000000" pitchFamily="2" charset="2"/>
                  </a:rPr>
                  <a:t></a:t>
                </a:r>
                <a:r>
                  <a:rPr lang="fr-FR" sz="1600" dirty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 </a:t>
                </a:r>
                <a:r>
                  <a:rPr lang="fr-FR" sz="1600" dirty="0" err="1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differential</a:t>
                </a:r>
                <a:r>
                  <a:rPr lang="fr-FR" sz="1600" dirty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 piston </a:t>
                </a:r>
                <a:r>
                  <a:rPr lang="fr-FR" sz="1600" dirty="0" err="1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between</a:t>
                </a:r>
                <a:r>
                  <a:rPr lang="fr-FR" sz="1600" dirty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 </a:t>
                </a:r>
                <a:r>
                  <a:rPr lang="fr-FR" sz="1600" dirty="0" err="1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pupil</a:t>
                </a:r>
                <a:r>
                  <a:rPr lang="fr-FR" sz="1600" dirty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 fragment </a:t>
                </a:r>
                <a:r>
                  <a:rPr lang="fr-FR" sz="1600" dirty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Wingdings" panose="05000000000000000000" pitchFamily="2" charset="2"/>
                  </a:rPr>
                  <a:t> PSF </a:t>
                </a:r>
                <a:r>
                  <a:rPr lang="fr-FR" sz="1600" dirty="0" err="1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Wingdings" panose="05000000000000000000" pitchFamily="2" charset="2"/>
                  </a:rPr>
                  <a:t>limited</a:t>
                </a:r>
                <a:r>
                  <a:rPr lang="fr-FR" sz="1600" dirty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Wingdings" panose="05000000000000000000" pitchFamily="2" charset="2"/>
                  </a:rPr>
                  <a:t> by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600" b="1" i="1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Calibri"/>
                            <a:cs typeface="Calibri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fr-FR" sz="1600" b="1" i="1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Calibri"/>
                            <a:cs typeface="Calibri"/>
                            <a:sym typeface="Wingdings" panose="05000000000000000000" pitchFamily="2" charset="2"/>
                          </a:rPr>
                          <m:t>𝑫</m:t>
                        </m:r>
                      </m:e>
                      <m:sub>
                        <m:r>
                          <a:rPr lang="fr-FR" sz="1600" b="1" i="1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Calibri"/>
                            <a:cs typeface="Calibri"/>
                            <a:sym typeface="Wingdings" panose="05000000000000000000" pitchFamily="2" charset="2"/>
                          </a:rPr>
                          <m:t>𝒇𝒓𝒂𝒈𝒎𝒆𝒏𝒕</m:t>
                        </m:r>
                      </m:sub>
                    </m:sSub>
                  </m:oMath>
                </a14:m>
                <a:r>
                  <a:rPr lang="fr-FR" sz="1600" dirty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Wingdings" panose="05000000000000000000" pitchFamily="2" charset="2"/>
                  </a:rPr>
                  <a:t> </a:t>
                </a:r>
                <a:endParaRPr sz="1200" dirty="0"/>
              </a:p>
            </p:txBody>
          </p:sp>
        </mc:Choice>
        <mc:Fallback>
          <p:sp>
            <p:nvSpPr>
              <p:cNvPr id="17" name="Google Shape;169;p27">
                <a:extLst>
                  <a:ext uri="{FF2B5EF4-FFF2-40B4-BE49-F238E27FC236}">
                    <a16:creationId xmlns:a16="http://schemas.microsoft.com/office/drawing/2014/main" id="{F9839D4C-A4AB-41F9-80DD-E0701938AF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79847" y="4638210"/>
                <a:ext cx="5199150" cy="831223"/>
              </a:xfrm>
              <a:prstGeom prst="rect">
                <a:avLst/>
              </a:prstGeom>
              <a:blipFill>
                <a:blip r:embed="rId7"/>
                <a:stretch>
                  <a:fillRect l="-1055" t="-3676" b="-808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8" name="Groupe 17">
            <a:extLst>
              <a:ext uri="{FF2B5EF4-FFF2-40B4-BE49-F238E27FC236}">
                <a16:creationId xmlns:a16="http://schemas.microsoft.com/office/drawing/2014/main" id="{B3FB0BBD-130F-42CD-8660-353A361FB52B}"/>
              </a:ext>
            </a:extLst>
          </p:cNvPr>
          <p:cNvGrpSpPr/>
          <p:nvPr/>
        </p:nvGrpSpPr>
        <p:grpSpPr>
          <a:xfrm>
            <a:off x="3852399" y="1073302"/>
            <a:ext cx="1493500" cy="1452938"/>
            <a:chOff x="1011808" y="1692071"/>
            <a:chExt cx="3583035" cy="3495017"/>
          </a:xfrm>
        </p:grpSpPr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B57EF744-7BA1-47B0-B11A-98A238BC20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583" t="9870" r="6750" b="19165"/>
            <a:stretch/>
          </p:blipFill>
          <p:spPr>
            <a:xfrm>
              <a:off x="1011808" y="1783077"/>
              <a:ext cx="3495023" cy="3291840"/>
            </a:xfrm>
            <a:prstGeom prst="rect">
              <a:avLst/>
            </a:prstGeom>
          </p:spPr>
        </p:pic>
        <p:grpSp>
          <p:nvGrpSpPr>
            <p:cNvPr id="20" name="Groupe 19">
              <a:extLst>
                <a:ext uri="{FF2B5EF4-FFF2-40B4-BE49-F238E27FC236}">
                  <a16:creationId xmlns:a16="http://schemas.microsoft.com/office/drawing/2014/main" id="{E412E7AF-9DDD-4058-BBDC-9E14AEB9880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099820" y="1692071"/>
              <a:ext cx="3495023" cy="3495017"/>
              <a:chOff x="3563886" y="476672"/>
              <a:chExt cx="1656186" cy="1656184"/>
            </a:xfrm>
          </p:grpSpPr>
          <p:sp>
            <p:nvSpPr>
              <p:cNvPr id="21" name="Ellipse 20">
                <a:extLst>
                  <a:ext uri="{FF2B5EF4-FFF2-40B4-BE49-F238E27FC236}">
                    <a16:creationId xmlns:a16="http://schemas.microsoft.com/office/drawing/2014/main" id="{56C979D0-957F-4476-A496-7FF238F6BE4B}"/>
                  </a:ext>
                </a:extLst>
              </p:cNvPr>
              <p:cNvSpPr/>
              <p:nvPr/>
            </p:nvSpPr>
            <p:spPr>
              <a:xfrm>
                <a:off x="3563888" y="476672"/>
                <a:ext cx="1656184" cy="1656184"/>
              </a:xfrm>
              <a:prstGeom prst="ellipse">
                <a:avLst/>
              </a:prstGeom>
              <a:noFill/>
              <a:ln w="12700" cap="flat" cmpd="sng" algn="ctr">
                <a:solidFill>
                  <a:srgbClr val="4472C4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22" name="Connecteur droit 21">
                <a:extLst>
                  <a:ext uri="{FF2B5EF4-FFF2-40B4-BE49-F238E27FC236}">
                    <a16:creationId xmlns:a16="http://schemas.microsoft.com/office/drawing/2014/main" id="{CDE2CC63-32ED-4C9A-B95F-C0B3DA96B8AA}"/>
                  </a:ext>
                </a:extLst>
              </p:cNvPr>
              <p:cNvCxnSpPr>
                <a:cxnSpLocks/>
                <a:stCxn id="21" idx="0"/>
                <a:endCxn id="21" idx="4"/>
              </p:cNvCxnSpPr>
              <p:nvPr/>
            </p:nvCxnSpPr>
            <p:spPr>
              <a:xfrm>
                <a:off x="4391980" y="476672"/>
                <a:ext cx="0" cy="1656184"/>
              </a:xfrm>
              <a:prstGeom prst="line">
                <a:avLst/>
              </a:prstGeom>
              <a:noFill/>
              <a:ln w="38100" cap="flat" cmpd="sng" algn="ctr">
                <a:solidFill>
                  <a:srgbClr val="44546A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3" name="Connecteur droit 22">
                <a:extLst>
                  <a:ext uri="{FF2B5EF4-FFF2-40B4-BE49-F238E27FC236}">
                    <a16:creationId xmlns:a16="http://schemas.microsoft.com/office/drawing/2014/main" id="{5AB09A3B-FED0-4420-BF8F-08BA36DC722D}"/>
                  </a:ext>
                </a:extLst>
              </p:cNvPr>
              <p:cNvCxnSpPr/>
              <p:nvPr/>
            </p:nvCxnSpPr>
            <p:spPr>
              <a:xfrm rot="7200000">
                <a:off x="4391979" y="476672"/>
                <a:ext cx="0" cy="1656184"/>
              </a:xfrm>
              <a:prstGeom prst="line">
                <a:avLst/>
              </a:prstGeom>
              <a:noFill/>
              <a:ln w="38100" cap="flat" cmpd="sng" algn="ctr">
                <a:solidFill>
                  <a:srgbClr val="44546A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4" name="Connecteur droit 23">
                <a:extLst>
                  <a:ext uri="{FF2B5EF4-FFF2-40B4-BE49-F238E27FC236}">
                    <a16:creationId xmlns:a16="http://schemas.microsoft.com/office/drawing/2014/main" id="{E060E01F-C008-4B30-99F6-1E2B3B92F732}"/>
                  </a:ext>
                </a:extLst>
              </p:cNvPr>
              <p:cNvCxnSpPr/>
              <p:nvPr/>
            </p:nvCxnSpPr>
            <p:spPr>
              <a:xfrm rot="3600000">
                <a:off x="4391978" y="476671"/>
                <a:ext cx="0" cy="1656184"/>
              </a:xfrm>
              <a:prstGeom prst="line">
                <a:avLst/>
              </a:prstGeom>
              <a:noFill/>
              <a:ln w="38100" cap="flat" cmpd="sng" algn="ctr">
                <a:solidFill>
                  <a:srgbClr val="44546A"/>
                </a:solidFill>
                <a:prstDash val="solid"/>
                <a:miter lim="800000"/>
              </a:ln>
              <a:effectLst/>
            </p:spPr>
          </p:cxnSp>
        </p:grpSp>
      </p:grpSp>
      <p:sp>
        <p:nvSpPr>
          <p:cNvPr id="27" name="ZoneTexte 26">
            <a:extLst>
              <a:ext uri="{FF2B5EF4-FFF2-40B4-BE49-F238E27FC236}">
                <a16:creationId xmlns:a16="http://schemas.microsoft.com/office/drawing/2014/main" id="{F3C73FAC-70EC-4E98-A19E-6E7863D83A21}"/>
              </a:ext>
            </a:extLst>
          </p:cNvPr>
          <p:cNvSpPr txBox="1"/>
          <p:nvPr/>
        </p:nvSpPr>
        <p:spPr>
          <a:xfrm>
            <a:off x="4067186" y="2679703"/>
            <a:ext cx="112726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dirty="0" err="1"/>
              <a:t>Pupil</a:t>
            </a:r>
            <a:r>
              <a:rPr lang="fr-FR" sz="1050" dirty="0"/>
              <a:t> ELT</a:t>
            </a:r>
          </a:p>
          <a:p>
            <a:r>
              <a:rPr lang="fr-FR" sz="1050" dirty="0"/>
              <a:t>Spider = 50cm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9C294AD2-AA75-4503-A1F1-9A9A43B7E99D}"/>
              </a:ext>
            </a:extLst>
          </p:cNvPr>
          <p:cNvSpPr txBox="1"/>
          <p:nvPr/>
        </p:nvSpPr>
        <p:spPr>
          <a:xfrm>
            <a:off x="10962105" y="1454627"/>
            <a:ext cx="112726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dirty="0" err="1"/>
              <a:t>Pupil</a:t>
            </a:r>
            <a:r>
              <a:rPr lang="fr-FR" sz="1050" dirty="0"/>
              <a:t> GMT</a:t>
            </a:r>
          </a:p>
          <a:p>
            <a:r>
              <a:rPr lang="fr-FR" sz="1050" dirty="0"/>
              <a:t>Spider &gt;40cm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00C95588-B8AC-4287-A2E2-DC1D2CDA4F0D}"/>
              </a:ext>
            </a:extLst>
          </p:cNvPr>
          <p:cNvSpPr txBox="1"/>
          <p:nvPr/>
        </p:nvSpPr>
        <p:spPr>
          <a:xfrm>
            <a:off x="8697969" y="4390257"/>
            <a:ext cx="32262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err="1"/>
              <a:t>Credit</a:t>
            </a:r>
            <a:r>
              <a:rPr lang="fr-FR" sz="1200" dirty="0"/>
              <a:t> : Sebastian </a:t>
            </a:r>
            <a:r>
              <a:rPr lang="fr-FR" sz="1200" dirty="0" err="1"/>
              <a:t>Haffert</a:t>
            </a:r>
            <a:r>
              <a:rPr lang="fr-FR" sz="2000" dirty="0"/>
              <a:t> 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6747B12B-C929-4F4B-AE88-BA729CB05BE1}"/>
              </a:ext>
            </a:extLst>
          </p:cNvPr>
          <p:cNvSpPr txBox="1"/>
          <p:nvPr/>
        </p:nvSpPr>
        <p:spPr>
          <a:xfrm>
            <a:off x="4024844" y="5780056"/>
            <a:ext cx="24670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 err="1"/>
              <a:t>Credit</a:t>
            </a:r>
            <a:r>
              <a:rPr lang="fr-FR" sz="1100" dirty="0"/>
              <a:t> : Charlotte Bond</a:t>
            </a:r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052787B8-0B15-4DF3-AF53-67FA8A0A096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67155" b="16843"/>
          <a:stretch/>
        </p:blipFill>
        <p:spPr>
          <a:xfrm>
            <a:off x="90842" y="1077458"/>
            <a:ext cx="1347289" cy="1340970"/>
          </a:xfrm>
          <a:prstGeom prst="rect">
            <a:avLst/>
          </a:prstGeom>
        </p:spPr>
      </p:pic>
      <p:sp>
        <p:nvSpPr>
          <p:cNvPr id="33" name="ZoneTexte 32">
            <a:extLst>
              <a:ext uri="{FF2B5EF4-FFF2-40B4-BE49-F238E27FC236}">
                <a16:creationId xmlns:a16="http://schemas.microsoft.com/office/drawing/2014/main" id="{FE9575DB-7F05-4D26-965D-6DF8ABF0C313}"/>
              </a:ext>
            </a:extLst>
          </p:cNvPr>
          <p:cNvSpPr txBox="1"/>
          <p:nvPr/>
        </p:nvSpPr>
        <p:spPr>
          <a:xfrm>
            <a:off x="392735" y="2526240"/>
            <a:ext cx="9052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 err="1"/>
              <a:t>Pupil</a:t>
            </a:r>
            <a:r>
              <a:rPr lang="fr-FR" sz="1000" dirty="0"/>
              <a:t> VLT spider=5cm</a:t>
            </a:r>
          </a:p>
        </p:txBody>
      </p:sp>
      <p:pic>
        <p:nvPicPr>
          <p:cNvPr id="34" name="Image 33">
            <a:extLst>
              <a:ext uri="{FF2B5EF4-FFF2-40B4-BE49-F238E27FC236}">
                <a16:creationId xmlns:a16="http://schemas.microsoft.com/office/drawing/2014/main" id="{642716B9-1DDE-4A85-80FD-20F59A63E2E1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423" t="15368" r="69544"/>
          <a:stretch/>
        </p:blipFill>
        <p:spPr>
          <a:xfrm>
            <a:off x="1660798" y="1059314"/>
            <a:ext cx="1265175" cy="1405743"/>
          </a:xfrm>
          <a:prstGeom prst="rect">
            <a:avLst/>
          </a:prstGeom>
        </p:spPr>
      </p:pic>
      <p:sp>
        <p:nvSpPr>
          <p:cNvPr id="35" name="ZoneTexte 34">
            <a:extLst>
              <a:ext uri="{FF2B5EF4-FFF2-40B4-BE49-F238E27FC236}">
                <a16:creationId xmlns:a16="http://schemas.microsoft.com/office/drawing/2014/main" id="{C34D1C5D-00BA-4DA4-A9C1-3C0ACFF22C4C}"/>
              </a:ext>
            </a:extLst>
          </p:cNvPr>
          <p:cNvSpPr txBox="1"/>
          <p:nvPr/>
        </p:nvSpPr>
        <p:spPr>
          <a:xfrm>
            <a:off x="1818914" y="2462151"/>
            <a:ext cx="11679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 err="1"/>
              <a:t>Pupil</a:t>
            </a:r>
            <a:r>
              <a:rPr lang="fr-FR" sz="1000" dirty="0"/>
              <a:t> Keck spider=2,5cm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127FACC7-24FB-41B4-BE21-F0C6C6668246}"/>
              </a:ext>
            </a:extLst>
          </p:cNvPr>
          <p:cNvSpPr txBox="1"/>
          <p:nvPr/>
        </p:nvSpPr>
        <p:spPr>
          <a:xfrm>
            <a:off x="12704287" y="18536"/>
            <a:ext cx="394807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Télescope : jusqu’à la classe des 10m le </a:t>
            </a:r>
            <a:r>
              <a:rPr lang="fr-FR" dirty="0" err="1"/>
              <a:t>télecope</a:t>
            </a:r>
            <a:r>
              <a:rPr lang="fr-FR" dirty="0"/>
              <a:t> n’était (presque) pas un problème, sur la clase des 30 m ça en devient un majeur</a:t>
            </a:r>
          </a:p>
          <a:p>
            <a:endParaRPr lang="fr-FR" dirty="0"/>
          </a:p>
          <a:p>
            <a:r>
              <a:rPr lang="fr-FR" dirty="0"/>
              <a:t>Vise a atteindre le diffraction </a:t>
            </a:r>
            <a:r>
              <a:rPr lang="fr-FR" dirty="0" err="1"/>
              <a:t>limit</a:t>
            </a:r>
            <a:r>
              <a:rPr lang="fr-FR" dirty="0"/>
              <a:t> </a:t>
            </a:r>
            <a:r>
              <a:rPr lang="fr-FR" dirty="0" err="1"/>
              <a:t>sensing</a:t>
            </a:r>
            <a:r>
              <a:rPr lang="fr-FR" dirty="0"/>
              <a:t> dans le visible</a:t>
            </a:r>
          </a:p>
        </p:txBody>
      </p:sp>
      <p:pic>
        <p:nvPicPr>
          <p:cNvPr id="36" name="Image 35">
            <a:extLst>
              <a:ext uri="{FF2B5EF4-FFF2-40B4-BE49-F238E27FC236}">
                <a16:creationId xmlns:a16="http://schemas.microsoft.com/office/drawing/2014/main" id="{2FB072D4-5A7F-4CCB-B094-83CF766D317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506" y="6254110"/>
            <a:ext cx="1784604" cy="569576"/>
          </a:xfrm>
          <a:prstGeom prst="rect">
            <a:avLst/>
          </a:prstGeom>
        </p:spPr>
      </p:pic>
      <p:pic>
        <p:nvPicPr>
          <p:cNvPr id="37" name="Image 36">
            <a:extLst>
              <a:ext uri="{FF2B5EF4-FFF2-40B4-BE49-F238E27FC236}">
                <a16:creationId xmlns:a16="http://schemas.microsoft.com/office/drawing/2014/main" id="{4EAE408C-0465-407D-84EA-D377B18415A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8643" y="6231666"/>
            <a:ext cx="615490" cy="614464"/>
          </a:xfrm>
          <a:prstGeom prst="rect">
            <a:avLst/>
          </a:prstGeom>
        </p:spPr>
      </p:pic>
      <p:pic>
        <p:nvPicPr>
          <p:cNvPr id="38" name="Image 37">
            <a:extLst>
              <a:ext uri="{FF2B5EF4-FFF2-40B4-BE49-F238E27FC236}">
                <a16:creationId xmlns:a16="http://schemas.microsoft.com/office/drawing/2014/main" id="{27CDFAC5-4A5E-4B0E-ACE3-3B0BAF60455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5385" y="6142450"/>
            <a:ext cx="743907" cy="788223"/>
          </a:xfrm>
          <a:prstGeom prst="rect">
            <a:avLst/>
          </a:prstGeom>
        </p:spPr>
      </p:pic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FBF786CA-1A6E-4E46-880E-CA530D027DD0}"/>
              </a:ext>
            </a:extLst>
          </p:cNvPr>
          <p:cNvCxnSpPr>
            <a:cxnSpLocks/>
          </p:cNvCxnSpPr>
          <p:nvPr/>
        </p:nvCxnSpPr>
        <p:spPr bwMode="auto">
          <a:xfrm>
            <a:off x="3616050" y="819642"/>
            <a:ext cx="0" cy="5344113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pic>
        <p:nvPicPr>
          <p:cNvPr id="42" name="Image 41">
            <a:extLst>
              <a:ext uri="{FF2B5EF4-FFF2-40B4-BE49-F238E27FC236}">
                <a16:creationId xmlns:a16="http://schemas.microsoft.com/office/drawing/2014/main" id="{52A5BBA8-2C5A-497B-B458-9D63FE9F03B0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6" t="14579" r="74584" b="52005"/>
          <a:stretch/>
        </p:blipFill>
        <p:spPr>
          <a:xfrm>
            <a:off x="9416049" y="1118780"/>
            <a:ext cx="1358197" cy="1480558"/>
          </a:xfrm>
          <a:prstGeom prst="rect">
            <a:avLst/>
          </a:prstGeom>
        </p:spPr>
      </p:pic>
      <p:cxnSp>
        <p:nvCxnSpPr>
          <p:cNvPr id="44" name="Connecteur droit 43">
            <a:extLst>
              <a:ext uri="{FF2B5EF4-FFF2-40B4-BE49-F238E27FC236}">
                <a16:creationId xmlns:a16="http://schemas.microsoft.com/office/drawing/2014/main" id="{44439ECD-2564-4EF9-A389-8EF3DA20D3CF}"/>
              </a:ext>
            </a:extLst>
          </p:cNvPr>
          <p:cNvCxnSpPr>
            <a:cxnSpLocks/>
          </p:cNvCxnSpPr>
          <p:nvPr/>
        </p:nvCxnSpPr>
        <p:spPr bwMode="auto">
          <a:xfrm>
            <a:off x="7679527" y="756943"/>
            <a:ext cx="0" cy="3694759"/>
          </a:xfrm>
          <a:prstGeom prst="line">
            <a:avLst/>
          </a:prstGeom>
          <a:solidFill>
            <a:schemeClr val="accent1"/>
          </a:solidFill>
          <a:ln w="317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pic>
        <p:nvPicPr>
          <p:cNvPr id="45" name="Google Shape;153;p27" descr="https://lh4.googleusercontent.com/Da6cfnkEI8ybE10ujOecMvcTRdorBC567gTlILy4sYL4fzp6jdhp8bzTMEpOU-bK_GpKBoA8uPUVqUndY_9d1so9bjIHMUEJiz391H8THI848fijzFa27ghLIBagTSa2uNswAugeSnlvjEoNHUJYAeADC14NeOH3_kpFft9FYxgURE0Ydv4BFJeFm1je">
            <a:extLst>
              <a:ext uri="{FF2B5EF4-FFF2-40B4-BE49-F238E27FC236}">
                <a16:creationId xmlns:a16="http://schemas.microsoft.com/office/drawing/2014/main" id="{24F2C78D-0C7D-4618-8DA6-6D4468A695DC}"/>
              </a:ext>
            </a:extLst>
          </p:cNvPr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10867977" y="3103052"/>
            <a:ext cx="1205490" cy="1216277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Image 46">
            <a:extLst>
              <a:ext uri="{FF2B5EF4-FFF2-40B4-BE49-F238E27FC236}">
                <a16:creationId xmlns:a16="http://schemas.microsoft.com/office/drawing/2014/main" id="{EB00E903-5506-4598-80D2-3760CD07126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640" y="2903470"/>
            <a:ext cx="2096988" cy="1075966"/>
          </a:xfrm>
          <a:prstGeom prst="rect">
            <a:avLst/>
          </a:prstGeom>
        </p:spPr>
      </p:pic>
      <p:sp>
        <p:nvSpPr>
          <p:cNvPr id="48" name="ZoneTexte 47">
            <a:extLst>
              <a:ext uri="{FF2B5EF4-FFF2-40B4-BE49-F238E27FC236}">
                <a16:creationId xmlns:a16="http://schemas.microsoft.com/office/drawing/2014/main" id="{DA04C2D6-60E8-4587-A3F2-E6EA166C2418}"/>
              </a:ext>
            </a:extLst>
          </p:cNvPr>
          <p:cNvSpPr txBox="1"/>
          <p:nvPr/>
        </p:nvSpPr>
        <p:spPr>
          <a:xfrm>
            <a:off x="-38690" y="4641503"/>
            <a:ext cx="18576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dirty="0"/>
              <a:t>10m </a:t>
            </a:r>
            <a:r>
              <a:rPr lang="fr-FR" sz="1800" dirty="0" err="1"/>
              <a:t>telescope</a:t>
            </a:r>
            <a:r>
              <a:rPr lang="fr-FR" sz="1800" dirty="0"/>
              <a:t> (</a:t>
            </a:r>
            <a:r>
              <a:rPr lang="fr-FR" sz="1800" dirty="0" err="1"/>
              <a:t>almost</a:t>
            </a:r>
            <a:r>
              <a:rPr lang="fr-FR" sz="1800" dirty="0"/>
              <a:t>) not a </a:t>
            </a:r>
            <a:r>
              <a:rPr lang="fr-FR" sz="1800" dirty="0" err="1"/>
              <a:t>problem</a:t>
            </a:r>
            <a:r>
              <a:rPr lang="fr-FR" sz="1800" dirty="0"/>
              <a:t> for AO</a:t>
            </a:r>
          </a:p>
        </p:txBody>
      </p:sp>
      <p:sp>
        <p:nvSpPr>
          <p:cNvPr id="49" name="ZoneTexte 48">
            <a:extLst>
              <a:ext uri="{FF2B5EF4-FFF2-40B4-BE49-F238E27FC236}">
                <a16:creationId xmlns:a16="http://schemas.microsoft.com/office/drawing/2014/main" id="{FBBE1A49-0FBA-40CC-ACA0-6D2CB5DF0C51}"/>
              </a:ext>
            </a:extLst>
          </p:cNvPr>
          <p:cNvSpPr txBox="1"/>
          <p:nvPr/>
        </p:nvSpPr>
        <p:spPr>
          <a:xfrm>
            <a:off x="518875" y="4105395"/>
            <a:ext cx="22497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err="1"/>
              <a:t>Credit</a:t>
            </a:r>
            <a:r>
              <a:rPr lang="fr-FR" sz="1200" dirty="0"/>
              <a:t> : Rebecca Jensen-Clem</a:t>
            </a:r>
          </a:p>
        </p:txBody>
      </p:sp>
      <p:sp>
        <p:nvSpPr>
          <p:cNvPr id="50" name="ZoneTexte 49">
            <a:extLst>
              <a:ext uri="{FF2B5EF4-FFF2-40B4-BE49-F238E27FC236}">
                <a16:creationId xmlns:a16="http://schemas.microsoft.com/office/drawing/2014/main" id="{208AF25F-BB37-4CE7-BE4E-7B77EF8A1480}"/>
              </a:ext>
            </a:extLst>
          </p:cNvPr>
          <p:cNvSpPr txBox="1"/>
          <p:nvPr/>
        </p:nvSpPr>
        <p:spPr>
          <a:xfrm>
            <a:off x="6239046" y="978863"/>
            <a:ext cx="27726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dirty="0">
                <a:solidFill>
                  <a:schemeClr val="tx1"/>
                </a:solidFill>
              </a:rPr>
              <a:t>30m class </a:t>
            </a:r>
            <a:r>
              <a:rPr lang="fr-FR" sz="1800" dirty="0">
                <a:solidFill>
                  <a:schemeClr val="tx1"/>
                </a:solidFill>
                <a:sym typeface="Wingdings" panose="05000000000000000000" pitchFamily="2" charset="2"/>
              </a:rPr>
              <a:t></a:t>
            </a:r>
            <a:r>
              <a:rPr lang="fr-FR" sz="1800" dirty="0" err="1">
                <a:solidFill>
                  <a:schemeClr val="tx1"/>
                </a:solidFill>
              </a:rPr>
              <a:t>telescopes</a:t>
            </a:r>
            <a:r>
              <a:rPr lang="fr-FR" sz="1800" dirty="0">
                <a:solidFill>
                  <a:schemeClr val="tx1"/>
                </a:solidFill>
              </a:rPr>
              <a:t> </a:t>
            </a:r>
            <a:r>
              <a:rPr lang="fr-FR" sz="1800" dirty="0" err="1">
                <a:solidFill>
                  <a:schemeClr val="tx1"/>
                </a:solidFill>
              </a:rPr>
              <a:t>becomes</a:t>
            </a:r>
            <a:r>
              <a:rPr lang="fr-FR" sz="1800" dirty="0">
                <a:solidFill>
                  <a:schemeClr val="tx1"/>
                </a:solidFill>
              </a:rPr>
              <a:t> a major </a:t>
            </a:r>
            <a:r>
              <a:rPr lang="fr-FR" sz="1800" dirty="0" err="1">
                <a:solidFill>
                  <a:schemeClr val="tx1"/>
                </a:solidFill>
              </a:rPr>
              <a:t>problem</a:t>
            </a:r>
            <a:endParaRPr lang="fr-FR" sz="1800" dirty="0">
              <a:solidFill>
                <a:schemeClr val="tx1"/>
              </a:solidFill>
            </a:endParaRPr>
          </a:p>
        </p:txBody>
      </p:sp>
      <p:sp>
        <p:nvSpPr>
          <p:cNvPr id="51" name="ZoneTexte 50">
            <a:extLst>
              <a:ext uri="{FF2B5EF4-FFF2-40B4-BE49-F238E27FC236}">
                <a16:creationId xmlns:a16="http://schemas.microsoft.com/office/drawing/2014/main" id="{7F30A365-F212-4FD8-BD8D-3008EAD3FF39}"/>
              </a:ext>
            </a:extLst>
          </p:cNvPr>
          <p:cNvSpPr txBox="1"/>
          <p:nvPr/>
        </p:nvSpPr>
        <p:spPr>
          <a:xfrm>
            <a:off x="6678252" y="5479294"/>
            <a:ext cx="5279128" cy="646331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fr-FR" sz="1800" dirty="0"/>
              <a:t>Our </a:t>
            </a:r>
            <a:r>
              <a:rPr lang="fr-FR" sz="1800" dirty="0" err="1"/>
              <a:t>aim</a:t>
            </a:r>
            <a:r>
              <a:rPr lang="fr-FR" sz="1800" dirty="0"/>
              <a:t> : </a:t>
            </a:r>
            <a:r>
              <a:rPr lang="fr-FR" sz="1800" dirty="0" err="1"/>
              <a:t>reaching</a:t>
            </a:r>
            <a:r>
              <a:rPr lang="fr-FR" sz="1800" dirty="0"/>
              <a:t> diffraction </a:t>
            </a:r>
            <a:r>
              <a:rPr lang="fr-FR" sz="1800" dirty="0" err="1"/>
              <a:t>limit</a:t>
            </a:r>
            <a:r>
              <a:rPr lang="fr-FR" sz="1800" dirty="0"/>
              <a:t> </a:t>
            </a:r>
            <a:r>
              <a:rPr lang="fr-FR" sz="1800" dirty="0" err="1"/>
              <a:t>with</a:t>
            </a:r>
            <a:r>
              <a:rPr lang="fr-FR" sz="1800" dirty="0"/>
              <a:t> a visible wavefront </a:t>
            </a:r>
            <a:r>
              <a:rPr lang="fr-FR" sz="1800" dirty="0" err="1"/>
              <a:t>sensor</a:t>
            </a:r>
            <a:endParaRPr lang="fr-FR" sz="1800" dirty="0"/>
          </a:p>
        </p:txBody>
      </p:sp>
      <p:pic>
        <p:nvPicPr>
          <p:cNvPr id="54" name="Image 53">
            <a:extLst>
              <a:ext uri="{FF2B5EF4-FFF2-40B4-BE49-F238E27FC236}">
                <a16:creationId xmlns:a16="http://schemas.microsoft.com/office/drawing/2014/main" id="{07601C93-1FBB-4EF0-BA7A-716458EA0C1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3322" y="4541651"/>
            <a:ext cx="1684284" cy="1268543"/>
          </a:xfrm>
          <a:prstGeom prst="rect">
            <a:avLst/>
          </a:prstGeom>
        </p:spPr>
      </p:pic>
      <p:sp>
        <p:nvSpPr>
          <p:cNvPr id="56" name="ZoneTexte 55">
            <a:extLst>
              <a:ext uri="{FF2B5EF4-FFF2-40B4-BE49-F238E27FC236}">
                <a16:creationId xmlns:a16="http://schemas.microsoft.com/office/drawing/2014/main" id="{2172E305-E1FB-4011-BD61-1AD39A5AE396}"/>
              </a:ext>
            </a:extLst>
          </p:cNvPr>
          <p:cNvSpPr txBox="1"/>
          <p:nvPr/>
        </p:nvSpPr>
        <p:spPr>
          <a:xfrm>
            <a:off x="1570736" y="5754458"/>
            <a:ext cx="22497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err="1"/>
              <a:t>Credit</a:t>
            </a:r>
            <a:r>
              <a:rPr lang="fr-FR" sz="1200" dirty="0"/>
              <a:t> : Jean François Sauvage</a:t>
            </a:r>
          </a:p>
        </p:txBody>
      </p:sp>
    </p:spTree>
    <p:extLst>
      <p:ext uri="{BB962C8B-B14F-4D97-AF65-F5344CB8AC3E}">
        <p14:creationId xmlns:p14="http://schemas.microsoft.com/office/powerpoint/2010/main" val="3418433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7" grpId="0"/>
      <p:bldP spid="28" grpId="0"/>
      <p:bldP spid="29" grpId="0"/>
      <p:bldP spid="31" grpId="0"/>
      <p:bldP spid="50" grpId="0"/>
      <p:bldP spid="51" grpId="0" animBg="1"/>
      <p:bldP spid="5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45CE902-0B71-4274-85E5-F8AB485678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Modelisation</a:t>
            </a:r>
            <a:r>
              <a:rPr lang="fr-FR" dirty="0"/>
              <a:t> of the </a:t>
            </a:r>
            <a:r>
              <a:rPr lang="fr-FR" dirty="0" err="1"/>
              <a:t>problem</a:t>
            </a:r>
            <a:r>
              <a:rPr lang="fr-FR" dirty="0"/>
              <a:t> : the </a:t>
            </a:r>
            <a:r>
              <a:rPr lang="fr-FR" dirty="0" err="1"/>
              <a:t>toymodel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DBF94EE-274F-4DE3-879C-85F4BFCA734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63DF8F-C1B9-433F-AF94-37200604B68C}" type="slidenum">
              <a:rPr lang="fr-FR" smtClean="0"/>
              <a:t>4</a:t>
            </a:fld>
            <a:endParaRPr lang="fr-FR"/>
          </a:p>
        </p:txBody>
      </p:sp>
      <p:sp>
        <p:nvSpPr>
          <p:cNvPr id="6" name="Google Shape;177;p28">
            <a:extLst>
              <a:ext uri="{FF2B5EF4-FFF2-40B4-BE49-F238E27FC236}">
                <a16:creationId xmlns:a16="http://schemas.microsoft.com/office/drawing/2014/main" id="{5547140F-36A1-4969-88D2-6D2843FA1A8E}"/>
              </a:ext>
            </a:extLst>
          </p:cNvPr>
          <p:cNvSpPr txBox="1"/>
          <p:nvPr/>
        </p:nvSpPr>
        <p:spPr>
          <a:xfrm>
            <a:off x="3132725" y="1311008"/>
            <a:ext cx="5053721" cy="9309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Only 2 fragment, 1 petal mode</a:t>
            </a:r>
            <a:endParaRPr sz="11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fr" sz="1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Test setting : ELT size spider (50cm) on a VLT-class telescope(10m)</a:t>
            </a:r>
            <a:endParaRPr sz="11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Spider represents 5% of pupil diameter</a:t>
            </a:r>
            <a:endParaRPr sz="1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180;p28">
            <a:extLst>
              <a:ext uri="{FF2B5EF4-FFF2-40B4-BE49-F238E27FC236}">
                <a16:creationId xmlns:a16="http://schemas.microsoft.com/office/drawing/2014/main" id="{C822B415-7394-4E0F-A1F7-56A08FA1AF21}"/>
              </a:ext>
            </a:extLst>
          </p:cNvPr>
          <p:cNvSpPr txBox="1"/>
          <p:nvPr/>
        </p:nvSpPr>
        <p:spPr>
          <a:xfrm>
            <a:off x="1128593" y="5494090"/>
            <a:ext cx="1601382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 dirty="0">
                <a:latin typeface="Calibri"/>
                <a:ea typeface="Calibri"/>
                <a:cs typeface="Calibri"/>
                <a:sym typeface="Calibri"/>
              </a:rPr>
              <a:t> Petal mode</a:t>
            </a:r>
            <a:endParaRPr sz="18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38246A99-C025-4844-9995-35AFEF6B21B1}"/>
              </a:ext>
            </a:extLst>
          </p:cNvPr>
          <p:cNvSpPr txBox="1"/>
          <p:nvPr/>
        </p:nvSpPr>
        <p:spPr>
          <a:xfrm>
            <a:off x="4418491" y="2657981"/>
            <a:ext cx="148397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>
                <a:solidFill>
                  <a:schemeClr val="tx2">
                    <a:lumMod val="50000"/>
                  </a:schemeClr>
                </a:solidFill>
              </a:rPr>
              <a:t>AO end to end </a:t>
            </a:r>
            <a:r>
              <a:rPr lang="fr-FR" sz="1100" dirty="0" err="1">
                <a:solidFill>
                  <a:schemeClr val="tx2">
                    <a:lumMod val="50000"/>
                  </a:schemeClr>
                </a:solidFill>
              </a:rPr>
              <a:t>loop</a:t>
            </a:r>
            <a:r>
              <a:rPr lang="fr-FR" sz="11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fr-FR" sz="1100" dirty="0" err="1">
                <a:solidFill>
                  <a:schemeClr val="tx2">
                    <a:lumMod val="50000"/>
                  </a:schemeClr>
                </a:solidFill>
              </a:rPr>
              <a:t>with</a:t>
            </a:r>
            <a:r>
              <a:rPr lang="fr-FR" sz="11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fr-FR" sz="1100" dirty="0" err="1">
                <a:solidFill>
                  <a:schemeClr val="tx2">
                    <a:lumMod val="50000"/>
                  </a:schemeClr>
                </a:solidFill>
              </a:rPr>
              <a:t>fullpupil</a:t>
            </a:r>
            <a:r>
              <a:rPr lang="fr-FR" sz="1100" dirty="0">
                <a:solidFill>
                  <a:schemeClr val="tx2">
                    <a:lumMod val="50000"/>
                  </a:schemeClr>
                </a:solidFill>
              </a:rPr>
              <a:t> : 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4B15A440-99F7-481E-A34A-5D6208C1F6D5}"/>
              </a:ext>
            </a:extLst>
          </p:cNvPr>
          <p:cNvSpPr txBox="1"/>
          <p:nvPr/>
        </p:nvSpPr>
        <p:spPr>
          <a:xfrm>
            <a:off x="8118282" y="2661155"/>
            <a:ext cx="148397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>
                <a:solidFill>
                  <a:schemeClr val="tx1"/>
                </a:solidFill>
              </a:rPr>
              <a:t>AO end to end </a:t>
            </a:r>
            <a:r>
              <a:rPr lang="fr-FR" sz="1100" dirty="0" err="1">
                <a:solidFill>
                  <a:schemeClr val="tx1"/>
                </a:solidFill>
              </a:rPr>
              <a:t>loop</a:t>
            </a:r>
            <a:r>
              <a:rPr lang="fr-FR" sz="1100" dirty="0">
                <a:solidFill>
                  <a:schemeClr val="tx1"/>
                </a:solidFill>
              </a:rPr>
              <a:t> </a:t>
            </a:r>
            <a:r>
              <a:rPr lang="fr-FR" sz="1100" dirty="0" err="1">
                <a:solidFill>
                  <a:schemeClr val="tx1"/>
                </a:solidFill>
              </a:rPr>
              <a:t>with</a:t>
            </a:r>
            <a:r>
              <a:rPr lang="fr-FR" sz="1100" dirty="0">
                <a:solidFill>
                  <a:schemeClr val="tx1"/>
                </a:solidFill>
              </a:rPr>
              <a:t> spider in the </a:t>
            </a:r>
            <a:r>
              <a:rPr lang="fr-FR" sz="1100" dirty="0" err="1">
                <a:solidFill>
                  <a:schemeClr val="tx1"/>
                </a:solidFill>
              </a:rPr>
              <a:t>pupil</a:t>
            </a:r>
            <a:r>
              <a:rPr lang="fr-FR" sz="1100" dirty="0">
                <a:solidFill>
                  <a:schemeClr val="tx1"/>
                </a:solidFill>
              </a:rPr>
              <a:t> : </a:t>
            </a:r>
          </a:p>
        </p:txBody>
      </p:sp>
      <p:pic>
        <p:nvPicPr>
          <p:cNvPr id="14" name="Espace réservé du contenu 26">
            <a:extLst>
              <a:ext uri="{FF2B5EF4-FFF2-40B4-BE49-F238E27FC236}">
                <a16:creationId xmlns:a16="http://schemas.microsoft.com/office/drawing/2014/main" id="{564AA45E-16CF-4E75-9C2E-D1EFE3D172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7475" y="3486957"/>
            <a:ext cx="2846995" cy="221674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502AEF10-F294-4C05-901A-CE47E598D36F}"/>
              </a:ext>
            </a:extLst>
          </p:cNvPr>
          <p:cNvSpPr txBox="1"/>
          <p:nvPr/>
        </p:nvSpPr>
        <p:spPr>
          <a:xfrm>
            <a:off x="3461887" y="5576051"/>
            <a:ext cx="26980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err="1">
                <a:solidFill>
                  <a:srgbClr val="0070C0"/>
                </a:solidFill>
              </a:rPr>
              <a:t>Residuals</a:t>
            </a:r>
            <a:r>
              <a:rPr lang="fr-FR" sz="1600" dirty="0">
                <a:solidFill>
                  <a:srgbClr val="0070C0"/>
                </a:solidFill>
              </a:rPr>
              <a:t> are </a:t>
            </a:r>
            <a:r>
              <a:rPr lang="fr-FR" sz="1600" dirty="0" err="1">
                <a:solidFill>
                  <a:srgbClr val="0070C0"/>
                </a:solidFill>
              </a:rPr>
              <a:t>dominated</a:t>
            </a:r>
            <a:r>
              <a:rPr lang="fr-FR" sz="1600" dirty="0">
                <a:solidFill>
                  <a:srgbClr val="0070C0"/>
                </a:solidFill>
              </a:rPr>
              <a:t> by </a:t>
            </a:r>
            <a:r>
              <a:rPr lang="fr-FR" sz="1600" dirty="0" err="1">
                <a:solidFill>
                  <a:srgbClr val="0070C0"/>
                </a:solidFill>
              </a:rPr>
              <a:t>fitting</a:t>
            </a:r>
            <a:r>
              <a:rPr lang="fr-FR" sz="1600" dirty="0">
                <a:solidFill>
                  <a:srgbClr val="0070C0"/>
                </a:solidFill>
              </a:rPr>
              <a:t> </a:t>
            </a:r>
            <a:r>
              <a:rPr lang="fr-FR" sz="1600" dirty="0" err="1">
                <a:solidFill>
                  <a:srgbClr val="0070C0"/>
                </a:solidFill>
              </a:rPr>
              <a:t>error</a:t>
            </a:r>
            <a:endParaRPr lang="fr-FR" sz="1600" dirty="0">
              <a:solidFill>
                <a:srgbClr val="0070C0"/>
              </a:solidFill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CC50ACC6-BB0B-441D-AE48-66E7778C3F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1802" y="3504848"/>
            <a:ext cx="2587262" cy="2072836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1CD509E0-BF21-4612-B1CF-87C080B2D37C}"/>
              </a:ext>
            </a:extLst>
          </p:cNvPr>
          <p:cNvSpPr txBox="1"/>
          <p:nvPr/>
        </p:nvSpPr>
        <p:spPr>
          <a:xfrm>
            <a:off x="9846010" y="1125683"/>
            <a:ext cx="1671770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b="0" dirty="0">
                <a:solidFill>
                  <a:schemeClr val="tx1"/>
                </a:solidFill>
              </a:rPr>
              <a:t>Conditions : </a:t>
            </a:r>
          </a:p>
          <a:p>
            <a:r>
              <a:rPr lang="fr-FR" sz="900" b="0" dirty="0">
                <a:solidFill>
                  <a:schemeClr val="tx1"/>
                </a:solidFill>
              </a:rPr>
              <a:t>20*20 DM</a:t>
            </a:r>
          </a:p>
          <a:p>
            <a:r>
              <a:rPr lang="fr-FR" sz="900" b="0" dirty="0">
                <a:solidFill>
                  <a:schemeClr val="tx1"/>
                </a:solidFill>
              </a:rPr>
              <a:t>D=10m</a:t>
            </a:r>
          </a:p>
          <a:p>
            <a:r>
              <a:rPr lang="fr-FR" sz="900" b="0" dirty="0">
                <a:solidFill>
                  <a:schemeClr val="tx1"/>
                </a:solidFill>
              </a:rPr>
              <a:t>r</a:t>
            </a:r>
            <a:r>
              <a:rPr lang="fr-FR" sz="900" b="0" baseline="-25000" dirty="0">
                <a:solidFill>
                  <a:schemeClr val="tx1"/>
                </a:solidFill>
              </a:rPr>
              <a:t>0</a:t>
            </a:r>
            <a:r>
              <a:rPr lang="fr-FR" sz="900" b="0" dirty="0">
                <a:solidFill>
                  <a:schemeClr val="tx1"/>
                </a:solidFill>
              </a:rPr>
              <a:t>=25cm @550nm</a:t>
            </a:r>
          </a:p>
          <a:p>
            <a:r>
              <a:rPr lang="fr-FR" sz="900" b="0" dirty="0">
                <a:solidFill>
                  <a:schemeClr val="tx1"/>
                </a:solidFill>
              </a:rPr>
              <a:t>Wind speed=5m/s</a:t>
            </a:r>
          </a:p>
          <a:p>
            <a:r>
              <a:rPr lang="fr-FR" sz="900" b="0" dirty="0">
                <a:solidFill>
                  <a:schemeClr val="tx1"/>
                </a:solidFill>
              </a:rPr>
              <a:t>No detector noise, </a:t>
            </a:r>
          </a:p>
          <a:p>
            <a:r>
              <a:rPr lang="fr-FR" sz="900" b="0" dirty="0">
                <a:solidFill>
                  <a:schemeClr val="tx1"/>
                </a:solidFill>
              </a:rPr>
              <a:t>No </a:t>
            </a:r>
            <a:r>
              <a:rPr lang="fr-FR" sz="900" b="0" dirty="0" err="1">
                <a:solidFill>
                  <a:schemeClr val="tx1"/>
                </a:solidFill>
              </a:rPr>
              <a:t>sensor</a:t>
            </a:r>
            <a:r>
              <a:rPr lang="fr-FR" sz="900" b="0" dirty="0">
                <a:solidFill>
                  <a:schemeClr val="tx1"/>
                </a:solidFill>
              </a:rPr>
              <a:t> noise,</a:t>
            </a:r>
          </a:p>
          <a:p>
            <a:r>
              <a:rPr lang="fr-FR" sz="900" dirty="0" err="1">
                <a:solidFill>
                  <a:schemeClr val="tx1"/>
                </a:solidFill>
              </a:rPr>
              <a:t>Sensing</a:t>
            </a:r>
            <a:r>
              <a:rPr lang="fr-FR" sz="900" dirty="0">
                <a:solidFill>
                  <a:schemeClr val="tx1"/>
                </a:solidFill>
              </a:rPr>
              <a:t> at λ = 550nm</a:t>
            </a:r>
          </a:p>
          <a:p>
            <a:r>
              <a:rPr lang="fr-FR" sz="900" b="0" dirty="0">
                <a:solidFill>
                  <a:schemeClr val="tx1"/>
                </a:solidFill>
              </a:rPr>
              <a:t>F=500Hz</a:t>
            </a:r>
          </a:p>
          <a:p>
            <a:r>
              <a:rPr lang="fr-FR" sz="900" b="0" dirty="0">
                <a:solidFill>
                  <a:schemeClr val="tx1"/>
                </a:solidFill>
              </a:rPr>
              <a:t>Spider size= 50cm</a:t>
            </a:r>
          </a:p>
          <a:p>
            <a:r>
              <a:rPr lang="fr-FR" sz="900" b="0" dirty="0">
                <a:solidFill>
                  <a:schemeClr val="tx1"/>
                </a:solidFill>
              </a:rPr>
              <a:t>5</a:t>
            </a:r>
            <a:r>
              <a:rPr lang="el-GR" sz="900" b="0" dirty="0">
                <a:solidFill>
                  <a:schemeClr val="tx1"/>
                </a:solidFill>
              </a:rPr>
              <a:t>λ</a:t>
            </a:r>
            <a:r>
              <a:rPr lang="fr-FR" sz="900" b="0" dirty="0">
                <a:solidFill>
                  <a:schemeClr val="tx1"/>
                </a:solidFill>
              </a:rPr>
              <a:t>/D </a:t>
            </a:r>
            <a:r>
              <a:rPr lang="fr-FR" sz="900" b="0" dirty="0" err="1">
                <a:solidFill>
                  <a:schemeClr val="tx1"/>
                </a:solidFill>
              </a:rPr>
              <a:t>pyramid</a:t>
            </a:r>
            <a:r>
              <a:rPr lang="fr-FR" sz="900" b="0" dirty="0">
                <a:solidFill>
                  <a:schemeClr val="tx1"/>
                </a:solidFill>
              </a:rPr>
              <a:t> for control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F4FE2894-3B70-4ED3-A530-AD857F3FD2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9979" y="3771635"/>
            <a:ext cx="1138828" cy="1122558"/>
          </a:xfrm>
          <a:prstGeom prst="rect">
            <a:avLst/>
          </a:prstGeom>
          <a:ln w="28575">
            <a:solidFill>
              <a:srgbClr val="0070C0"/>
            </a:solidFill>
          </a:ln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D296EF8A-5273-4EB7-BD7A-62386A5E965E}"/>
              </a:ext>
            </a:extLst>
          </p:cNvPr>
          <p:cNvSpPr txBox="1"/>
          <p:nvPr/>
        </p:nvSpPr>
        <p:spPr>
          <a:xfrm>
            <a:off x="10112481" y="4994351"/>
            <a:ext cx="11388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 err="1">
                <a:solidFill>
                  <a:srgbClr val="0070C0"/>
                </a:solidFill>
              </a:rPr>
              <a:t>Phasescreens</a:t>
            </a:r>
            <a:r>
              <a:rPr lang="fr-FR" sz="900" dirty="0">
                <a:solidFill>
                  <a:srgbClr val="0070C0"/>
                </a:solidFill>
              </a:rPr>
              <a:t> at </a:t>
            </a:r>
            <a:r>
              <a:rPr lang="fr-FR" sz="900" dirty="0" err="1">
                <a:solidFill>
                  <a:srgbClr val="0070C0"/>
                </a:solidFill>
              </a:rPr>
              <a:t>iteration</a:t>
            </a:r>
            <a:r>
              <a:rPr lang="fr-FR" sz="900" dirty="0">
                <a:solidFill>
                  <a:srgbClr val="0070C0"/>
                </a:solidFill>
              </a:rPr>
              <a:t> 132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9C90BB3B-813E-49AE-87BB-36F656BE6BB5}"/>
              </a:ext>
            </a:extLst>
          </p:cNvPr>
          <p:cNvSpPr txBox="1"/>
          <p:nvPr/>
        </p:nvSpPr>
        <p:spPr>
          <a:xfrm>
            <a:off x="6909814" y="5594998"/>
            <a:ext cx="26980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err="1">
                <a:solidFill>
                  <a:srgbClr val="0070C0"/>
                </a:solidFill>
              </a:rPr>
              <a:t>Residuals</a:t>
            </a:r>
            <a:r>
              <a:rPr lang="fr-FR" sz="1600" dirty="0">
                <a:solidFill>
                  <a:srgbClr val="0070C0"/>
                </a:solidFill>
              </a:rPr>
              <a:t> are </a:t>
            </a:r>
            <a:r>
              <a:rPr lang="fr-FR" sz="1600" dirty="0" err="1">
                <a:solidFill>
                  <a:srgbClr val="0070C0"/>
                </a:solidFill>
              </a:rPr>
              <a:t>fitting</a:t>
            </a:r>
            <a:r>
              <a:rPr lang="fr-FR" sz="1600" dirty="0">
                <a:solidFill>
                  <a:srgbClr val="0070C0"/>
                </a:solidFill>
              </a:rPr>
              <a:t> </a:t>
            </a:r>
            <a:r>
              <a:rPr lang="fr-FR" sz="1600" dirty="0" err="1">
                <a:solidFill>
                  <a:srgbClr val="0070C0"/>
                </a:solidFill>
              </a:rPr>
              <a:t>error</a:t>
            </a:r>
            <a:r>
              <a:rPr lang="fr-FR" sz="1600" dirty="0">
                <a:solidFill>
                  <a:srgbClr val="0070C0"/>
                </a:solidFill>
              </a:rPr>
              <a:t> + </a:t>
            </a:r>
            <a:r>
              <a:rPr lang="fr-FR" sz="1600" dirty="0" err="1">
                <a:solidFill>
                  <a:srgbClr val="0070C0"/>
                </a:solidFill>
              </a:rPr>
              <a:t>petal</a:t>
            </a:r>
            <a:r>
              <a:rPr lang="fr-FR" sz="1600" dirty="0">
                <a:solidFill>
                  <a:srgbClr val="0070C0"/>
                </a:solidFill>
              </a:rPr>
              <a:t> mode</a:t>
            </a:r>
          </a:p>
        </p:txBody>
      </p:sp>
      <p:cxnSp>
        <p:nvCxnSpPr>
          <p:cNvPr id="24" name="Connecteur : en angle 23">
            <a:extLst>
              <a:ext uri="{FF2B5EF4-FFF2-40B4-BE49-F238E27FC236}">
                <a16:creationId xmlns:a16="http://schemas.microsoft.com/office/drawing/2014/main" id="{73459EE6-808C-4A7F-AEB0-FE86479E29DB}"/>
              </a:ext>
            </a:extLst>
          </p:cNvPr>
          <p:cNvCxnSpPr>
            <a:cxnSpLocks/>
            <a:stCxn id="18" idx="1"/>
          </p:cNvCxnSpPr>
          <p:nvPr/>
        </p:nvCxnSpPr>
        <p:spPr bwMode="auto">
          <a:xfrm rot="10800000" flipV="1">
            <a:off x="7368545" y="4332914"/>
            <a:ext cx="2791435" cy="810584"/>
          </a:xfrm>
          <a:prstGeom prst="bentConnector3">
            <a:avLst>
              <a:gd name="adj1" fmla="val 99805"/>
            </a:avLst>
          </a:prstGeom>
          <a:solidFill>
            <a:schemeClr val="accent1"/>
          </a:solidFill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pic>
        <p:nvPicPr>
          <p:cNvPr id="32" name="Image 31">
            <a:extLst>
              <a:ext uri="{FF2B5EF4-FFF2-40B4-BE49-F238E27FC236}">
                <a16:creationId xmlns:a16="http://schemas.microsoft.com/office/drawing/2014/main" id="{E69BC29F-3B20-4802-BFB9-36B0750F41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506" y="6254110"/>
            <a:ext cx="1784604" cy="569576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7B56B792-AF70-4EEB-A057-AB50DF00643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8643" y="6231666"/>
            <a:ext cx="615490" cy="614464"/>
          </a:xfrm>
          <a:prstGeom prst="rect">
            <a:avLst/>
          </a:prstGeom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B1B60A9B-A760-4EDF-B158-B0664016F92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5385" y="6142450"/>
            <a:ext cx="743907" cy="788223"/>
          </a:xfrm>
          <a:prstGeom prst="rect">
            <a:avLst/>
          </a:prstGeom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2F8200B1-BF96-40F5-8224-35852A64340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92797" y="1256257"/>
            <a:ext cx="1805310" cy="1819525"/>
          </a:xfrm>
          <a:prstGeom prst="rect">
            <a:avLst/>
          </a:prstGeom>
        </p:spPr>
      </p:pic>
      <p:sp>
        <p:nvSpPr>
          <p:cNvPr id="36" name="ZoneTexte 35">
            <a:extLst>
              <a:ext uri="{FF2B5EF4-FFF2-40B4-BE49-F238E27FC236}">
                <a16:creationId xmlns:a16="http://schemas.microsoft.com/office/drawing/2014/main" id="{7F96A2B5-E308-4B91-A613-AFFCDF006D5E}"/>
              </a:ext>
            </a:extLst>
          </p:cNvPr>
          <p:cNvSpPr txBox="1"/>
          <p:nvPr/>
        </p:nvSpPr>
        <p:spPr>
          <a:xfrm>
            <a:off x="1002084" y="3059668"/>
            <a:ext cx="20334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dirty="0" err="1"/>
              <a:t>Toymodel</a:t>
            </a:r>
            <a:r>
              <a:rPr lang="fr-FR" sz="1800" dirty="0"/>
              <a:t> </a:t>
            </a:r>
            <a:r>
              <a:rPr lang="fr-FR" sz="1800" dirty="0" err="1"/>
              <a:t>pupil</a:t>
            </a:r>
            <a:endParaRPr lang="fr-FR" sz="1800" dirty="0"/>
          </a:p>
        </p:txBody>
      </p:sp>
      <p:pic>
        <p:nvPicPr>
          <p:cNvPr id="37" name="Image 36">
            <a:extLst>
              <a:ext uri="{FF2B5EF4-FFF2-40B4-BE49-F238E27FC236}">
                <a16:creationId xmlns:a16="http://schemas.microsoft.com/office/drawing/2014/main" id="{AB8B0811-7549-4DE9-9A82-D58855A1B83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24142" y="2560019"/>
            <a:ext cx="824963" cy="831459"/>
          </a:xfrm>
          <a:prstGeom prst="rect">
            <a:avLst/>
          </a:prstGeom>
        </p:spPr>
      </p:pic>
      <p:pic>
        <p:nvPicPr>
          <p:cNvPr id="40" name="Image 39">
            <a:extLst>
              <a:ext uri="{FF2B5EF4-FFF2-40B4-BE49-F238E27FC236}">
                <a16:creationId xmlns:a16="http://schemas.microsoft.com/office/drawing/2014/main" id="{DAC626BF-64FC-4547-B87B-729F801EA70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17934" y="2558542"/>
            <a:ext cx="824963" cy="827123"/>
          </a:xfrm>
          <a:prstGeom prst="rect">
            <a:avLst/>
          </a:prstGeom>
        </p:spPr>
      </p:pic>
      <p:pic>
        <p:nvPicPr>
          <p:cNvPr id="41" name="Image 40">
            <a:extLst>
              <a:ext uri="{FF2B5EF4-FFF2-40B4-BE49-F238E27FC236}">
                <a16:creationId xmlns:a16="http://schemas.microsoft.com/office/drawing/2014/main" id="{AA68B684-4D22-4DC2-8D5D-8528726DA38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93193" y="3560556"/>
            <a:ext cx="2204207" cy="1886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791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5" grpId="0"/>
      <p:bldP spid="19" grpId="0"/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B72DEDB-EBA4-4600-BE8D-DFBFF3C513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Pyramid</a:t>
            </a:r>
            <a:r>
              <a:rPr lang="fr-FR" dirty="0"/>
              <a:t> wavefront </a:t>
            </a:r>
            <a:r>
              <a:rPr lang="fr-FR" dirty="0" err="1"/>
              <a:t>sensor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9F15C20-3319-4BF2-9D19-07EA44C7B11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63DF8F-C1B9-433F-AF94-37200604B68C}" type="slidenum">
              <a:rPr lang="fr-FR" smtClean="0"/>
              <a:t>5</a:t>
            </a:fld>
            <a:endParaRPr lang="fr-FR"/>
          </a:p>
        </p:txBody>
      </p:sp>
      <p:sp>
        <p:nvSpPr>
          <p:cNvPr id="40" name="Google Shape;185;p29">
            <a:extLst>
              <a:ext uri="{FF2B5EF4-FFF2-40B4-BE49-F238E27FC236}">
                <a16:creationId xmlns:a16="http://schemas.microsoft.com/office/drawing/2014/main" id="{F02B264B-A695-497E-A53F-43D24A51E825}"/>
              </a:ext>
            </a:extLst>
          </p:cNvPr>
          <p:cNvSpPr/>
          <p:nvPr/>
        </p:nvSpPr>
        <p:spPr>
          <a:xfrm rot="-5400000">
            <a:off x="4767826" y="1639253"/>
            <a:ext cx="1006657" cy="161771"/>
          </a:xfrm>
          <a:prstGeom prst="triangle">
            <a:avLst>
              <a:gd name="adj" fmla="val 49980"/>
            </a:avLst>
          </a:pr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1" name="Google Shape;187;p29">
            <a:extLst>
              <a:ext uri="{FF2B5EF4-FFF2-40B4-BE49-F238E27FC236}">
                <a16:creationId xmlns:a16="http://schemas.microsoft.com/office/drawing/2014/main" id="{C90112EE-485B-4754-996D-2D5DD51BE2D0}"/>
              </a:ext>
            </a:extLst>
          </p:cNvPr>
          <p:cNvGrpSpPr/>
          <p:nvPr/>
        </p:nvGrpSpPr>
        <p:grpSpPr>
          <a:xfrm>
            <a:off x="938879" y="1035961"/>
            <a:ext cx="6322430" cy="1765704"/>
            <a:chOff x="196584" y="1374813"/>
            <a:chExt cx="9393287" cy="2791392"/>
          </a:xfrm>
        </p:grpSpPr>
        <p:cxnSp>
          <p:nvCxnSpPr>
            <p:cNvPr id="42" name="Google Shape;188;p29">
              <a:extLst>
                <a:ext uri="{FF2B5EF4-FFF2-40B4-BE49-F238E27FC236}">
                  <a16:creationId xmlns:a16="http://schemas.microsoft.com/office/drawing/2014/main" id="{844BA024-7766-4439-B42B-92A477BF5097}"/>
                </a:ext>
              </a:extLst>
            </p:cNvPr>
            <p:cNvCxnSpPr/>
            <p:nvPr/>
          </p:nvCxnSpPr>
          <p:spPr>
            <a:xfrm>
              <a:off x="1580860" y="1971529"/>
              <a:ext cx="3368594" cy="1"/>
            </a:xfrm>
            <a:prstGeom prst="straightConnector1">
              <a:avLst/>
            </a:prstGeom>
            <a:noFill/>
            <a:ln w="9525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43" name="Google Shape;189;p29">
              <a:extLst>
                <a:ext uri="{FF2B5EF4-FFF2-40B4-BE49-F238E27FC236}">
                  <a16:creationId xmlns:a16="http://schemas.microsoft.com/office/drawing/2014/main" id="{26DF7B8C-49E0-4B54-8C86-C08E74FD12B0}"/>
                </a:ext>
              </a:extLst>
            </p:cNvPr>
            <p:cNvCxnSpPr/>
            <p:nvPr/>
          </p:nvCxnSpPr>
          <p:spPr>
            <a:xfrm>
              <a:off x="1592959" y="2973840"/>
              <a:ext cx="3356495" cy="1"/>
            </a:xfrm>
            <a:prstGeom prst="straightConnector1">
              <a:avLst/>
            </a:prstGeom>
            <a:noFill/>
            <a:ln w="9525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44" name="Google Shape;190;p29">
              <a:extLst>
                <a:ext uri="{FF2B5EF4-FFF2-40B4-BE49-F238E27FC236}">
                  <a16:creationId xmlns:a16="http://schemas.microsoft.com/office/drawing/2014/main" id="{4C333A22-2A46-4D91-B30F-F9829C72744E}"/>
                </a:ext>
              </a:extLst>
            </p:cNvPr>
            <p:cNvCxnSpPr/>
            <p:nvPr/>
          </p:nvCxnSpPr>
          <p:spPr>
            <a:xfrm>
              <a:off x="4973648" y="1646658"/>
              <a:ext cx="0" cy="1642946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miter lim="800000"/>
              <a:headEnd type="triangle" w="med" len="med"/>
              <a:tailEnd type="triangle" w="med" len="med"/>
            </a:ln>
          </p:spPr>
        </p:cxnSp>
        <p:cxnSp>
          <p:nvCxnSpPr>
            <p:cNvPr id="45" name="Google Shape;191;p29">
              <a:extLst>
                <a:ext uri="{FF2B5EF4-FFF2-40B4-BE49-F238E27FC236}">
                  <a16:creationId xmlns:a16="http://schemas.microsoft.com/office/drawing/2014/main" id="{D0265EB2-A516-473C-8DDB-35C8F45C2B11}"/>
                </a:ext>
              </a:extLst>
            </p:cNvPr>
            <p:cNvCxnSpPr/>
            <p:nvPr/>
          </p:nvCxnSpPr>
          <p:spPr>
            <a:xfrm>
              <a:off x="4997843" y="1971531"/>
              <a:ext cx="3006441" cy="1002309"/>
            </a:xfrm>
            <a:prstGeom prst="straightConnector1">
              <a:avLst/>
            </a:prstGeom>
            <a:noFill/>
            <a:ln w="9525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46" name="Google Shape;192;p29">
              <a:extLst>
                <a:ext uri="{FF2B5EF4-FFF2-40B4-BE49-F238E27FC236}">
                  <a16:creationId xmlns:a16="http://schemas.microsoft.com/office/drawing/2014/main" id="{B45B9D35-9EAB-4FEC-B91B-D1B011402F21}"/>
                </a:ext>
              </a:extLst>
            </p:cNvPr>
            <p:cNvCxnSpPr/>
            <p:nvPr/>
          </p:nvCxnSpPr>
          <p:spPr>
            <a:xfrm rot="10800000" flipH="1">
              <a:off x="4973647" y="1962422"/>
              <a:ext cx="3006443" cy="1011418"/>
            </a:xfrm>
            <a:prstGeom prst="straightConnector1">
              <a:avLst/>
            </a:prstGeom>
            <a:noFill/>
            <a:ln w="9525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47" name="Google Shape;193;p29">
              <a:extLst>
                <a:ext uri="{FF2B5EF4-FFF2-40B4-BE49-F238E27FC236}">
                  <a16:creationId xmlns:a16="http://schemas.microsoft.com/office/drawing/2014/main" id="{F0BAC383-01EE-42D9-98EA-642DF468A364}"/>
                </a:ext>
              </a:extLst>
            </p:cNvPr>
            <p:cNvCxnSpPr/>
            <p:nvPr/>
          </p:nvCxnSpPr>
          <p:spPr>
            <a:xfrm>
              <a:off x="7999249" y="1698697"/>
              <a:ext cx="0" cy="1642946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miter lim="800000"/>
              <a:headEnd type="triangle" w="med" len="med"/>
              <a:tailEnd type="triangle" w="med" len="med"/>
            </a:ln>
          </p:spPr>
        </p:cxnSp>
        <p:cxnSp>
          <p:nvCxnSpPr>
            <p:cNvPr id="48" name="Google Shape;194;p29">
              <a:extLst>
                <a:ext uri="{FF2B5EF4-FFF2-40B4-BE49-F238E27FC236}">
                  <a16:creationId xmlns:a16="http://schemas.microsoft.com/office/drawing/2014/main" id="{8E087986-6511-4767-8486-2D4C4B82FB37}"/>
                </a:ext>
              </a:extLst>
            </p:cNvPr>
            <p:cNvCxnSpPr/>
            <p:nvPr/>
          </p:nvCxnSpPr>
          <p:spPr>
            <a:xfrm>
              <a:off x="8004284" y="2973840"/>
              <a:ext cx="1366290" cy="0"/>
            </a:xfrm>
            <a:prstGeom prst="straightConnector1">
              <a:avLst/>
            </a:prstGeom>
            <a:noFill/>
            <a:ln w="9525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49" name="Google Shape;195;p29">
              <a:extLst>
                <a:ext uri="{FF2B5EF4-FFF2-40B4-BE49-F238E27FC236}">
                  <a16:creationId xmlns:a16="http://schemas.microsoft.com/office/drawing/2014/main" id="{FB47B491-BC60-4252-B4E4-6460C461F311}"/>
                </a:ext>
              </a:extLst>
            </p:cNvPr>
            <p:cNvCxnSpPr/>
            <p:nvPr/>
          </p:nvCxnSpPr>
          <p:spPr>
            <a:xfrm rot="10800000" flipH="1">
              <a:off x="8004284" y="1962422"/>
              <a:ext cx="1366290" cy="3836"/>
            </a:xfrm>
            <a:prstGeom prst="straightConnector1">
              <a:avLst/>
            </a:prstGeom>
            <a:noFill/>
            <a:ln w="9525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50" name="Google Shape;196;p29">
              <a:extLst>
                <a:ext uri="{FF2B5EF4-FFF2-40B4-BE49-F238E27FC236}">
                  <a16:creationId xmlns:a16="http://schemas.microsoft.com/office/drawing/2014/main" id="{6EEF85CB-82E3-431F-B271-20DA21F1A6D3}"/>
                </a:ext>
              </a:extLst>
            </p:cNvPr>
            <p:cNvSpPr/>
            <p:nvPr/>
          </p:nvSpPr>
          <p:spPr>
            <a:xfrm>
              <a:off x="9395908" y="1698697"/>
              <a:ext cx="193963" cy="1642946"/>
            </a:xfrm>
            <a:prstGeom prst="rect">
              <a:avLst/>
            </a:prstGeom>
            <a:solidFill>
              <a:schemeClr val="accent1"/>
            </a:soli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51" name="Google Shape;197;p29">
              <a:extLst>
                <a:ext uri="{FF2B5EF4-FFF2-40B4-BE49-F238E27FC236}">
                  <a16:creationId xmlns:a16="http://schemas.microsoft.com/office/drawing/2014/main" id="{C37AE76B-F3F1-4DCF-AA83-B4CEED852496}"/>
                </a:ext>
              </a:extLst>
            </p:cNvPr>
            <p:cNvCxnSpPr/>
            <p:nvPr/>
          </p:nvCxnSpPr>
          <p:spPr>
            <a:xfrm rot="10800000">
              <a:off x="2915771" y="3632259"/>
              <a:ext cx="0" cy="533946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cxnSp>
          <p:nvCxnSpPr>
            <p:cNvPr id="52" name="Google Shape;198;p29">
              <a:extLst>
                <a:ext uri="{FF2B5EF4-FFF2-40B4-BE49-F238E27FC236}">
                  <a16:creationId xmlns:a16="http://schemas.microsoft.com/office/drawing/2014/main" id="{31300468-1170-4C31-ADA9-0B1921435973}"/>
                </a:ext>
              </a:extLst>
            </p:cNvPr>
            <p:cNvCxnSpPr/>
            <p:nvPr/>
          </p:nvCxnSpPr>
          <p:spPr>
            <a:xfrm rot="10800000" flipH="1">
              <a:off x="6483711" y="2864761"/>
              <a:ext cx="34772" cy="1301444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grpSp>
          <p:nvGrpSpPr>
            <p:cNvPr id="53" name="Google Shape;199;p29">
              <a:extLst>
                <a:ext uri="{FF2B5EF4-FFF2-40B4-BE49-F238E27FC236}">
                  <a16:creationId xmlns:a16="http://schemas.microsoft.com/office/drawing/2014/main" id="{935BD280-E284-4070-AD50-427CFFA71D44}"/>
                </a:ext>
              </a:extLst>
            </p:cNvPr>
            <p:cNvGrpSpPr/>
            <p:nvPr/>
          </p:nvGrpSpPr>
          <p:grpSpPr>
            <a:xfrm>
              <a:off x="2738059" y="1374813"/>
              <a:ext cx="347084" cy="571806"/>
              <a:chOff x="2959221" y="1051301"/>
              <a:chExt cx="347084" cy="325465"/>
            </a:xfrm>
          </p:grpSpPr>
          <p:cxnSp>
            <p:nvCxnSpPr>
              <p:cNvPr id="58" name="Google Shape;200;p29">
                <a:extLst>
                  <a:ext uri="{FF2B5EF4-FFF2-40B4-BE49-F238E27FC236}">
                    <a16:creationId xmlns:a16="http://schemas.microsoft.com/office/drawing/2014/main" id="{69236EA3-1FDA-4BCD-8817-A63A8E4584B3}"/>
                  </a:ext>
                </a:extLst>
              </p:cNvPr>
              <p:cNvCxnSpPr/>
              <p:nvPr/>
            </p:nvCxnSpPr>
            <p:spPr>
              <a:xfrm>
                <a:off x="3136933" y="1051301"/>
                <a:ext cx="0" cy="325465"/>
              </a:xfrm>
              <a:prstGeom prst="straightConnector1">
                <a:avLst/>
              </a:prstGeom>
              <a:noFill/>
              <a:ln w="38100" cap="flat" cmpd="sng">
                <a:solidFill>
                  <a:schemeClr val="accent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9" name="Google Shape;201;p29">
                <a:extLst>
                  <a:ext uri="{FF2B5EF4-FFF2-40B4-BE49-F238E27FC236}">
                    <a16:creationId xmlns:a16="http://schemas.microsoft.com/office/drawing/2014/main" id="{C8C0F3EF-5704-4B8E-8D75-891B6A2662EB}"/>
                  </a:ext>
                </a:extLst>
              </p:cNvPr>
              <p:cNvCxnSpPr/>
              <p:nvPr/>
            </p:nvCxnSpPr>
            <p:spPr>
              <a:xfrm rot="10800000">
                <a:off x="2959221" y="1376766"/>
                <a:ext cx="347084" cy="0"/>
              </a:xfrm>
              <a:prstGeom prst="straightConnector1">
                <a:avLst/>
              </a:prstGeom>
              <a:noFill/>
              <a:ln w="38100" cap="flat" cmpd="sng">
                <a:solidFill>
                  <a:schemeClr val="accent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54" name="Google Shape;202;p29">
              <a:extLst>
                <a:ext uri="{FF2B5EF4-FFF2-40B4-BE49-F238E27FC236}">
                  <a16:creationId xmlns:a16="http://schemas.microsoft.com/office/drawing/2014/main" id="{A440BADE-C2E9-4534-9FC7-06FF39C2ADE2}"/>
                </a:ext>
              </a:extLst>
            </p:cNvPr>
            <p:cNvGrpSpPr/>
            <p:nvPr/>
          </p:nvGrpSpPr>
          <p:grpSpPr>
            <a:xfrm rot="10800000">
              <a:off x="2749371" y="2982947"/>
              <a:ext cx="347084" cy="571806"/>
              <a:chOff x="2959221" y="1051301"/>
              <a:chExt cx="347084" cy="325465"/>
            </a:xfrm>
          </p:grpSpPr>
          <p:cxnSp>
            <p:nvCxnSpPr>
              <p:cNvPr id="56" name="Google Shape;203;p29">
                <a:extLst>
                  <a:ext uri="{FF2B5EF4-FFF2-40B4-BE49-F238E27FC236}">
                    <a16:creationId xmlns:a16="http://schemas.microsoft.com/office/drawing/2014/main" id="{4C9E2F3A-E04D-4BAF-AAEB-E0E50E5D00B0}"/>
                  </a:ext>
                </a:extLst>
              </p:cNvPr>
              <p:cNvCxnSpPr/>
              <p:nvPr/>
            </p:nvCxnSpPr>
            <p:spPr>
              <a:xfrm>
                <a:off x="3136933" y="1051301"/>
                <a:ext cx="0" cy="325465"/>
              </a:xfrm>
              <a:prstGeom prst="straightConnector1">
                <a:avLst/>
              </a:prstGeom>
              <a:noFill/>
              <a:ln w="38100" cap="flat" cmpd="sng">
                <a:solidFill>
                  <a:schemeClr val="accent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7" name="Google Shape;204;p29">
                <a:extLst>
                  <a:ext uri="{FF2B5EF4-FFF2-40B4-BE49-F238E27FC236}">
                    <a16:creationId xmlns:a16="http://schemas.microsoft.com/office/drawing/2014/main" id="{CBBB976A-D583-4638-97EA-344B0C9E32D6}"/>
                  </a:ext>
                </a:extLst>
              </p:cNvPr>
              <p:cNvCxnSpPr/>
              <p:nvPr/>
            </p:nvCxnSpPr>
            <p:spPr>
              <a:xfrm rot="10800000">
                <a:off x="2959221" y="1376766"/>
                <a:ext cx="347084" cy="0"/>
              </a:xfrm>
              <a:prstGeom prst="straightConnector1">
                <a:avLst/>
              </a:prstGeom>
              <a:noFill/>
              <a:ln w="38100" cap="flat" cmpd="sng">
                <a:solidFill>
                  <a:schemeClr val="accent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sp>
          <p:nvSpPr>
            <p:cNvPr id="55" name="Google Shape;205;p29">
              <a:extLst>
                <a:ext uri="{FF2B5EF4-FFF2-40B4-BE49-F238E27FC236}">
                  <a16:creationId xmlns:a16="http://schemas.microsoft.com/office/drawing/2014/main" id="{7AD25599-BDFF-4E57-9F22-A5699AD32711}"/>
                </a:ext>
              </a:extLst>
            </p:cNvPr>
            <p:cNvSpPr/>
            <p:nvPr/>
          </p:nvSpPr>
          <p:spPr>
            <a:xfrm>
              <a:off x="196584" y="2181135"/>
              <a:ext cx="571881" cy="583099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0" name="Google Shape;206;p29">
            <a:extLst>
              <a:ext uri="{FF2B5EF4-FFF2-40B4-BE49-F238E27FC236}">
                <a16:creationId xmlns:a16="http://schemas.microsoft.com/office/drawing/2014/main" id="{17774778-FCFE-4FF4-878A-420BF7296C2C}"/>
              </a:ext>
            </a:extLst>
          </p:cNvPr>
          <p:cNvSpPr txBox="1"/>
          <p:nvPr/>
        </p:nvSpPr>
        <p:spPr>
          <a:xfrm>
            <a:off x="2491964" y="2799056"/>
            <a:ext cx="586736" cy="484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Pupil plane</a:t>
            </a:r>
            <a:endParaRPr sz="1100"/>
          </a:p>
        </p:txBody>
      </p:sp>
      <p:sp>
        <p:nvSpPr>
          <p:cNvPr id="61" name="Google Shape;207;p29">
            <a:extLst>
              <a:ext uri="{FF2B5EF4-FFF2-40B4-BE49-F238E27FC236}">
                <a16:creationId xmlns:a16="http://schemas.microsoft.com/office/drawing/2014/main" id="{905D1703-597B-4CA5-A9E5-8B2A0A24D830}"/>
              </a:ext>
            </a:extLst>
          </p:cNvPr>
          <p:cNvSpPr txBox="1"/>
          <p:nvPr/>
        </p:nvSpPr>
        <p:spPr>
          <a:xfrm>
            <a:off x="4951274" y="2800720"/>
            <a:ext cx="586736" cy="484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focal plane</a:t>
            </a:r>
            <a:endParaRPr sz="1100"/>
          </a:p>
        </p:txBody>
      </p:sp>
      <p:sp>
        <p:nvSpPr>
          <p:cNvPr id="62" name="Google Shape;208;p29">
            <a:extLst>
              <a:ext uri="{FF2B5EF4-FFF2-40B4-BE49-F238E27FC236}">
                <a16:creationId xmlns:a16="http://schemas.microsoft.com/office/drawing/2014/main" id="{C6B7F369-2A9B-48C8-A85C-3D64D80690F4}"/>
              </a:ext>
            </a:extLst>
          </p:cNvPr>
          <p:cNvSpPr txBox="1"/>
          <p:nvPr/>
        </p:nvSpPr>
        <p:spPr>
          <a:xfrm>
            <a:off x="7001204" y="2785396"/>
            <a:ext cx="1325700" cy="5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Detector in pupil plane</a:t>
            </a:r>
            <a:endParaRPr sz="1100"/>
          </a:p>
        </p:txBody>
      </p:sp>
      <p:cxnSp>
        <p:nvCxnSpPr>
          <p:cNvPr id="63" name="Google Shape;209;p29">
            <a:extLst>
              <a:ext uri="{FF2B5EF4-FFF2-40B4-BE49-F238E27FC236}">
                <a16:creationId xmlns:a16="http://schemas.microsoft.com/office/drawing/2014/main" id="{6C85F11C-5E38-496B-B6DE-BE5F10BFAA9F}"/>
              </a:ext>
            </a:extLst>
          </p:cNvPr>
          <p:cNvCxnSpPr/>
          <p:nvPr/>
        </p:nvCxnSpPr>
        <p:spPr>
          <a:xfrm rot="10800000">
            <a:off x="7196032" y="2280086"/>
            <a:ext cx="0" cy="51897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64" name="Google Shape;210;p29">
            <a:extLst>
              <a:ext uri="{FF2B5EF4-FFF2-40B4-BE49-F238E27FC236}">
                <a16:creationId xmlns:a16="http://schemas.microsoft.com/office/drawing/2014/main" id="{2B8333AC-4884-465F-AF5A-E7D93CD6E405}"/>
              </a:ext>
            </a:extLst>
          </p:cNvPr>
          <p:cNvSpPr txBox="1"/>
          <p:nvPr/>
        </p:nvSpPr>
        <p:spPr>
          <a:xfrm>
            <a:off x="9312195" y="2678232"/>
            <a:ext cx="2211376" cy="496641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400">
                <a:latin typeface="Calibri"/>
                <a:ea typeface="Calibri"/>
                <a:cs typeface="Calibri"/>
                <a:sym typeface="Calibri"/>
              </a:rPr>
              <a:t> </a:t>
            </a:r>
            <a:endParaRPr sz="1100"/>
          </a:p>
        </p:txBody>
      </p:sp>
      <p:pic>
        <p:nvPicPr>
          <p:cNvPr id="65" name="Google Shape;211;p29">
            <a:extLst>
              <a:ext uri="{FF2B5EF4-FFF2-40B4-BE49-F238E27FC236}">
                <a16:creationId xmlns:a16="http://schemas.microsoft.com/office/drawing/2014/main" id="{2F413EFE-C7C6-4238-AC64-781238A2CB9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63054" y="3287020"/>
            <a:ext cx="1693069" cy="1693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212;p29">
            <a:extLst>
              <a:ext uri="{FF2B5EF4-FFF2-40B4-BE49-F238E27FC236}">
                <a16:creationId xmlns:a16="http://schemas.microsoft.com/office/drawing/2014/main" id="{DCE7EA08-E448-4260-9244-5A81D9BE1A6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30756" y="3287020"/>
            <a:ext cx="1693069" cy="1699556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213;p29">
            <a:extLst>
              <a:ext uri="{FF2B5EF4-FFF2-40B4-BE49-F238E27FC236}">
                <a16:creationId xmlns:a16="http://schemas.microsoft.com/office/drawing/2014/main" id="{CAE4AAD0-61D2-4FB9-8197-D6B4C4EF7B76}"/>
              </a:ext>
            </a:extLst>
          </p:cNvPr>
          <p:cNvSpPr/>
          <p:nvPr/>
        </p:nvSpPr>
        <p:spPr>
          <a:xfrm>
            <a:off x="7261309" y="5049456"/>
            <a:ext cx="1190663" cy="276999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 b="-13113"/>
            </a:stretch>
          </a:blip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400">
                <a:latin typeface="Calibri"/>
                <a:ea typeface="Calibri"/>
                <a:cs typeface="Calibri"/>
                <a:sym typeface="Calibri"/>
              </a:rPr>
              <a:t> </a:t>
            </a:r>
            <a:endParaRPr sz="1100"/>
          </a:p>
        </p:txBody>
      </p:sp>
      <p:sp>
        <p:nvSpPr>
          <p:cNvPr id="68" name="Google Shape;214;p29">
            <a:extLst>
              <a:ext uri="{FF2B5EF4-FFF2-40B4-BE49-F238E27FC236}">
                <a16:creationId xmlns:a16="http://schemas.microsoft.com/office/drawing/2014/main" id="{8F77F0E1-CBDD-446B-97C6-B88B739A411D}"/>
              </a:ext>
            </a:extLst>
          </p:cNvPr>
          <p:cNvSpPr/>
          <p:nvPr/>
        </p:nvSpPr>
        <p:spPr>
          <a:xfrm>
            <a:off x="5609585" y="5050619"/>
            <a:ext cx="1060819" cy="276999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 b="-13113"/>
            </a:stretch>
          </a:blip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400">
                <a:latin typeface="Calibri"/>
                <a:ea typeface="Calibri"/>
                <a:cs typeface="Calibri"/>
                <a:sym typeface="Calibri"/>
              </a:rPr>
              <a:t> </a:t>
            </a:r>
            <a:endParaRPr sz="1100"/>
          </a:p>
        </p:txBody>
      </p:sp>
      <p:sp>
        <p:nvSpPr>
          <p:cNvPr id="69" name="Google Shape;215;p29">
            <a:extLst>
              <a:ext uri="{FF2B5EF4-FFF2-40B4-BE49-F238E27FC236}">
                <a16:creationId xmlns:a16="http://schemas.microsoft.com/office/drawing/2014/main" id="{753947E5-706C-4229-92CF-B157D72C2390}"/>
              </a:ext>
            </a:extLst>
          </p:cNvPr>
          <p:cNvSpPr txBox="1"/>
          <p:nvPr/>
        </p:nvSpPr>
        <p:spPr>
          <a:xfrm>
            <a:off x="9903905" y="5267846"/>
            <a:ext cx="1995217" cy="649194"/>
          </a:xfrm>
          <a:prstGeom prst="rect">
            <a:avLst/>
          </a:pr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400">
                <a:latin typeface="Calibri"/>
                <a:ea typeface="Calibri"/>
                <a:cs typeface="Calibri"/>
                <a:sym typeface="Calibri"/>
              </a:rPr>
              <a:t> </a:t>
            </a:r>
            <a:endParaRPr sz="1100"/>
          </a:p>
        </p:txBody>
      </p:sp>
      <p:sp>
        <p:nvSpPr>
          <p:cNvPr id="70" name="Google Shape;216;p29">
            <a:extLst>
              <a:ext uri="{FF2B5EF4-FFF2-40B4-BE49-F238E27FC236}">
                <a16:creationId xmlns:a16="http://schemas.microsoft.com/office/drawing/2014/main" id="{EA5200BA-60B6-4FBA-9E9A-1DABAC78FBDF}"/>
              </a:ext>
            </a:extLst>
          </p:cNvPr>
          <p:cNvSpPr txBox="1"/>
          <p:nvPr/>
        </p:nvSpPr>
        <p:spPr>
          <a:xfrm>
            <a:off x="2088848" y="5087472"/>
            <a:ext cx="1392968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Petal mode 1*P</a:t>
            </a:r>
            <a:endParaRPr sz="1100" dirty="0"/>
          </a:p>
        </p:txBody>
      </p:sp>
      <p:sp>
        <p:nvSpPr>
          <p:cNvPr id="71" name="Google Shape;217;p29">
            <a:extLst>
              <a:ext uri="{FF2B5EF4-FFF2-40B4-BE49-F238E27FC236}">
                <a16:creationId xmlns:a16="http://schemas.microsoft.com/office/drawing/2014/main" id="{A715888A-61A4-47BF-A065-8809180E7D93}"/>
              </a:ext>
            </a:extLst>
          </p:cNvPr>
          <p:cNvSpPr txBox="1"/>
          <p:nvPr/>
        </p:nvSpPr>
        <p:spPr>
          <a:xfrm>
            <a:off x="9345579" y="5415846"/>
            <a:ext cx="908180" cy="284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Flux</a:t>
            </a:r>
            <a:endParaRPr sz="1100" dirty="0"/>
          </a:p>
        </p:txBody>
      </p:sp>
      <p:pic>
        <p:nvPicPr>
          <p:cNvPr id="72" name="Google Shape;218;p29">
            <a:extLst>
              <a:ext uri="{FF2B5EF4-FFF2-40B4-BE49-F238E27FC236}">
                <a16:creationId xmlns:a16="http://schemas.microsoft.com/office/drawing/2014/main" id="{566F65BE-BEFF-4CEA-B1AE-F3F129E0DE6C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082691" y="3516183"/>
            <a:ext cx="1688418" cy="1174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Image 73">
            <a:extLst>
              <a:ext uri="{FF2B5EF4-FFF2-40B4-BE49-F238E27FC236}">
                <a16:creationId xmlns:a16="http://schemas.microsoft.com/office/drawing/2014/main" id="{6FE3D07D-7FE8-4ADC-805D-020350E84B9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506" y="6254110"/>
            <a:ext cx="1784604" cy="569576"/>
          </a:xfrm>
          <a:prstGeom prst="rect">
            <a:avLst/>
          </a:prstGeom>
        </p:spPr>
      </p:pic>
      <p:pic>
        <p:nvPicPr>
          <p:cNvPr id="75" name="Image 74">
            <a:extLst>
              <a:ext uri="{FF2B5EF4-FFF2-40B4-BE49-F238E27FC236}">
                <a16:creationId xmlns:a16="http://schemas.microsoft.com/office/drawing/2014/main" id="{57966A15-1214-44EC-9BD8-8353CBE329F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8643" y="6231666"/>
            <a:ext cx="615490" cy="614464"/>
          </a:xfrm>
          <a:prstGeom prst="rect">
            <a:avLst/>
          </a:prstGeom>
        </p:spPr>
      </p:pic>
      <p:pic>
        <p:nvPicPr>
          <p:cNvPr id="76" name="Image 75">
            <a:extLst>
              <a:ext uri="{FF2B5EF4-FFF2-40B4-BE49-F238E27FC236}">
                <a16:creationId xmlns:a16="http://schemas.microsoft.com/office/drawing/2014/main" id="{9EB4FC6A-5834-42F7-B0F5-BBDD34A0169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5385" y="6142450"/>
            <a:ext cx="743907" cy="788223"/>
          </a:xfrm>
          <a:prstGeom prst="rect">
            <a:avLst/>
          </a:prstGeom>
        </p:spPr>
      </p:pic>
      <p:pic>
        <p:nvPicPr>
          <p:cNvPr id="77" name="Google Shape;239;p30">
            <a:extLst>
              <a:ext uri="{FF2B5EF4-FFF2-40B4-BE49-F238E27FC236}">
                <a16:creationId xmlns:a16="http://schemas.microsoft.com/office/drawing/2014/main" id="{4612E57E-EECE-4B90-A312-801089CFD900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9697941" y="3289076"/>
            <a:ext cx="1693069" cy="169101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390582D3-E4E2-44EF-8A9D-4E7D4ECED8F5}"/>
              </a:ext>
            </a:extLst>
          </p:cNvPr>
          <p:cNvSpPr txBox="1"/>
          <p:nvPr/>
        </p:nvSpPr>
        <p:spPr>
          <a:xfrm>
            <a:off x="158179" y="5637458"/>
            <a:ext cx="727884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u="sng" dirty="0" err="1">
                <a:solidFill>
                  <a:schemeClr val="tx1"/>
                </a:solidFill>
              </a:rPr>
              <a:t>Ref</a:t>
            </a:r>
            <a:r>
              <a:rPr lang="fr-FR" sz="1050" u="sng" dirty="0">
                <a:solidFill>
                  <a:schemeClr val="tx1"/>
                </a:solidFill>
              </a:rPr>
              <a:t> : R. </a:t>
            </a:r>
            <a:r>
              <a:rPr lang="fr-FR" sz="1050" u="sng" dirty="0" err="1">
                <a:solidFill>
                  <a:schemeClr val="tx1"/>
                </a:solidFill>
              </a:rPr>
              <a:t>Ragazzoni</a:t>
            </a:r>
            <a:r>
              <a:rPr lang="fr-FR" sz="1050" u="sng" dirty="0">
                <a:solidFill>
                  <a:schemeClr val="tx1"/>
                </a:solidFill>
              </a:rPr>
              <a:t> 1996</a:t>
            </a:r>
            <a:r>
              <a:rPr lang="fr-FR" sz="1050" i="1" u="sng" dirty="0">
                <a:solidFill>
                  <a:schemeClr val="tx1"/>
                </a:solidFill>
              </a:rPr>
              <a:t> ‘</a:t>
            </a:r>
            <a:r>
              <a:rPr lang="en-US" sz="1050" i="1" u="sng" dirty="0">
                <a:solidFill>
                  <a:schemeClr val="tx1"/>
                </a:solidFill>
              </a:rPr>
              <a:t>Pupil plane wavefront sensing with an oscillating prism’</a:t>
            </a:r>
            <a:r>
              <a:rPr lang="fr-FR" sz="1050" i="1" u="sng" dirty="0">
                <a:solidFill>
                  <a:schemeClr val="tx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720907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249;p30">
            <a:extLst>
              <a:ext uri="{FF2B5EF4-FFF2-40B4-BE49-F238E27FC236}">
                <a16:creationId xmlns:a16="http://schemas.microsoft.com/office/drawing/2014/main" id="{88EEA1AD-E491-453C-978D-597121C0809B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96013" y="4171928"/>
            <a:ext cx="3923591" cy="177106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49C81AF7-E4E7-4F71-B627-85ECF6639E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600" y="0"/>
            <a:ext cx="11717867" cy="1025525"/>
          </a:xfrm>
        </p:spPr>
        <p:txBody>
          <a:bodyPr/>
          <a:lstStyle/>
          <a:p>
            <a:r>
              <a:rPr lang="fr-FR" dirty="0" err="1"/>
              <a:t>Pyramid</a:t>
            </a:r>
            <a:r>
              <a:rPr lang="fr-FR" dirty="0"/>
              <a:t> </a:t>
            </a:r>
            <a:r>
              <a:rPr lang="fr-FR" dirty="0" err="1"/>
              <a:t>response</a:t>
            </a:r>
            <a:r>
              <a:rPr lang="fr-FR" dirty="0"/>
              <a:t> to </a:t>
            </a:r>
            <a:r>
              <a:rPr lang="fr-FR" dirty="0" err="1"/>
              <a:t>petal</a:t>
            </a:r>
            <a:r>
              <a:rPr lang="fr-FR" dirty="0"/>
              <a:t> mode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F4BFD0E-A54C-47D6-9293-DBDB277DCCC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63DF8F-C1B9-433F-AF94-37200604B68C}" type="slidenum">
              <a:rPr lang="fr-FR" smtClean="0"/>
              <a:t>6</a:t>
            </a:fld>
            <a:endParaRPr lang="fr-FR"/>
          </a:p>
        </p:txBody>
      </p:sp>
      <p:sp>
        <p:nvSpPr>
          <p:cNvPr id="5" name="Google Shape;226;p30">
            <a:extLst>
              <a:ext uri="{FF2B5EF4-FFF2-40B4-BE49-F238E27FC236}">
                <a16:creationId xmlns:a16="http://schemas.microsoft.com/office/drawing/2014/main" id="{48597BFE-3E73-4A0A-BE07-AFF66378B726}"/>
              </a:ext>
            </a:extLst>
          </p:cNvPr>
          <p:cNvSpPr txBox="1"/>
          <p:nvPr/>
        </p:nvSpPr>
        <p:spPr>
          <a:xfrm>
            <a:off x="1601070" y="876105"/>
            <a:ext cx="7731900" cy="4758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l="-531"/>
            </a:stretch>
          </a:blip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400">
                <a:latin typeface="Calibri"/>
                <a:ea typeface="Calibri"/>
                <a:cs typeface="Calibri"/>
                <a:sym typeface="Calibri"/>
              </a:rPr>
              <a:t> </a:t>
            </a:r>
            <a:endParaRPr sz="1100" dirty="0"/>
          </a:p>
        </p:txBody>
      </p:sp>
      <p:pic>
        <p:nvPicPr>
          <p:cNvPr id="6" name="Google Shape;227;p30">
            <a:extLst>
              <a:ext uri="{FF2B5EF4-FFF2-40B4-BE49-F238E27FC236}">
                <a16:creationId xmlns:a16="http://schemas.microsoft.com/office/drawing/2014/main" id="{4EC04C77-8070-47C6-92D0-DEDB48839DAA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66709" y="1752963"/>
            <a:ext cx="1643482" cy="164348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228;p30">
            <a:extLst>
              <a:ext uri="{FF2B5EF4-FFF2-40B4-BE49-F238E27FC236}">
                <a16:creationId xmlns:a16="http://schemas.microsoft.com/office/drawing/2014/main" id="{E8D8E7F2-140D-4693-B8B7-7DAFAA60B3B6}"/>
              </a:ext>
            </a:extLst>
          </p:cNvPr>
          <p:cNvSpPr txBox="1"/>
          <p:nvPr/>
        </p:nvSpPr>
        <p:spPr>
          <a:xfrm>
            <a:off x="8515685" y="1472647"/>
            <a:ext cx="1561500" cy="2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Modulation = 7λ/D</a:t>
            </a:r>
            <a:endParaRPr sz="1100"/>
          </a:p>
        </p:txBody>
      </p:sp>
      <p:sp>
        <p:nvSpPr>
          <p:cNvPr id="8" name="Google Shape;229;p30">
            <a:extLst>
              <a:ext uri="{FF2B5EF4-FFF2-40B4-BE49-F238E27FC236}">
                <a16:creationId xmlns:a16="http://schemas.microsoft.com/office/drawing/2014/main" id="{473EF6CE-9018-4A48-B205-CB9B5573A3C8}"/>
              </a:ext>
            </a:extLst>
          </p:cNvPr>
          <p:cNvSpPr txBox="1"/>
          <p:nvPr/>
        </p:nvSpPr>
        <p:spPr>
          <a:xfrm>
            <a:off x="6713574" y="3398597"/>
            <a:ext cx="1379706" cy="503264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 t="-5452" b="-10906"/>
            </a:stretch>
          </a:blip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400">
                <a:latin typeface="Calibri"/>
                <a:ea typeface="Calibri"/>
                <a:cs typeface="Calibri"/>
                <a:sym typeface="Calibri"/>
              </a:rPr>
              <a:t> </a:t>
            </a:r>
            <a:endParaRPr sz="1100"/>
          </a:p>
        </p:txBody>
      </p:sp>
      <p:pic>
        <p:nvPicPr>
          <p:cNvPr id="9" name="Google Shape;230;p30">
            <a:extLst>
              <a:ext uri="{FF2B5EF4-FFF2-40B4-BE49-F238E27FC236}">
                <a16:creationId xmlns:a16="http://schemas.microsoft.com/office/drawing/2014/main" id="{309055F9-99EB-4475-9864-93631B29517B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613377" y="1775042"/>
            <a:ext cx="1643482" cy="1646836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231;p30">
            <a:extLst>
              <a:ext uri="{FF2B5EF4-FFF2-40B4-BE49-F238E27FC236}">
                <a16:creationId xmlns:a16="http://schemas.microsoft.com/office/drawing/2014/main" id="{937302F7-6D29-4F40-B61E-0F96FB26775C}"/>
              </a:ext>
            </a:extLst>
          </p:cNvPr>
          <p:cNvSpPr txBox="1"/>
          <p:nvPr/>
        </p:nvSpPr>
        <p:spPr>
          <a:xfrm>
            <a:off x="6654309" y="1470247"/>
            <a:ext cx="1561500" cy="2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Modulation = 5λ/D</a:t>
            </a:r>
            <a:endParaRPr sz="1100"/>
          </a:p>
        </p:txBody>
      </p:sp>
      <p:sp>
        <p:nvSpPr>
          <p:cNvPr id="11" name="Google Shape;232;p30">
            <a:extLst>
              <a:ext uri="{FF2B5EF4-FFF2-40B4-BE49-F238E27FC236}">
                <a16:creationId xmlns:a16="http://schemas.microsoft.com/office/drawing/2014/main" id="{A4DDC3AD-9FA5-4861-A44F-6EDD2806E59C}"/>
              </a:ext>
            </a:extLst>
          </p:cNvPr>
          <p:cNvSpPr txBox="1"/>
          <p:nvPr/>
        </p:nvSpPr>
        <p:spPr>
          <a:xfrm>
            <a:off x="8598597" y="3384771"/>
            <a:ext cx="1379706" cy="503264"/>
          </a:xfrm>
          <a:prstGeom prst="rect">
            <a:avLst/>
          </a:prstGeom>
          <a:blipFill rotWithShape="1">
            <a:blip r:embed="rId7">
              <a:alphaModFix/>
            </a:blip>
            <a:stretch>
              <a:fillRect t="-5452" b="-10906"/>
            </a:stretch>
          </a:blip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400">
                <a:latin typeface="Calibri"/>
                <a:ea typeface="Calibri"/>
                <a:cs typeface="Calibri"/>
                <a:sym typeface="Calibri"/>
              </a:rPr>
              <a:t> </a:t>
            </a:r>
            <a:endParaRPr sz="1100"/>
          </a:p>
        </p:txBody>
      </p:sp>
      <p:pic>
        <p:nvPicPr>
          <p:cNvPr id="12" name="Google Shape;233;p30">
            <a:extLst>
              <a:ext uri="{FF2B5EF4-FFF2-40B4-BE49-F238E27FC236}">
                <a16:creationId xmlns:a16="http://schemas.microsoft.com/office/drawing/2014/main" id="{E99E5888-33E5-40E8-AFFF-2C96E6BC9427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821173" y="1799649"/>
            <a:ext cx="1640129" cy="163679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234;p30">
            <a:extLst>
              <a:ext uri="{FF2B5EF4-FFF2-40B4-BE49-F238E27FC236}">
                <a16:creationId xmlns:a16="http://schemas.microsoft.com/office/drawing/2014/main" id="{C902A721-C094-42D4-8472-F4FDCD6BE949}"/>
              </a:ext>
            </a:extLst>
          </p:cNvPr>
          <p:cNvSpPr txBox="1"/>
          <p:nvPr/>
        </p:nvSpPr>
        <p:spPr>
          <a:xfrm>
            <a:off x="4904245" y="3391676"/>
            <a:ext cx="1379706" cy="503264"/>
          </a:xfrm>
          <a:prstGeom prst="rect">
            <a:avLst/>
          </a:prstGeom>
          <a:blipFill rotWithShape="1">
            <a:blip r:embed="rId9">
              <a:alphaModFix/>
            </a:blip>
            <a:stretch>
              <a:fillRect t="-4544" b="-10906"/>
            </a:stretch>
          </a:blip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400">
                <a:latin typeface="Calibri"/>
                <a:ea typeface="Calibri"/>
                <a:cs typeface="Calibri"/>
                <a:sym typeface="Calibri"/>
              </a:rPr>
              <a:t> </a:t>
            </a:r>
            <a:endParaRPr sz="1100"/>
          </a:p>
        </p:txBody>
      </p:sp>
      <p:sp>
        <p:nvSpPr>
          <p:cNvPr id="14" name="Google Shape;235;p30">
            <a:extLst>
              <a:ext uri="{FF2B5EF4-FFF2-40B4-BE49-F238E27FC236}">
                <a16:creationId xmlns:a16="http://schemas.microsoft.com/office/drawing/2014/main" id="{B66A1AA6-8605-4A09-BF34-339300E1096F}"/>
              </a:ext>
            </a:extLst>
          </p:cNvPr>
          <p:cNvSpPr txBox="1"/>
          <p:nvPr/>
        </p:nvSpPr>
        <p:spPr>
          <a:xfrm>
            <a:off x="4891509" y="1502551"/>
            <a:ext cx="1561500" cy="2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Modulation = 3λ/D</a:t>
            </a:r>
            <a:endParaRPr sz="1100"/>
          </a:p>
        </p:txBody>
      </p:sp>
      <p:pic>
        <p:nvPicPr>
          <p:cNvPr id="15" name="Google Shape;236;p30">
            <a:extLst>
              <a:ext uri="{FF2B5EF4-FFF2-40B4-BE49-F238E27FC236}">
                <a16:creationId xmlns:a16="http://schemas.microsoft.com/office/drawing/2014/main" id="{E65BF500-6890-456D-B74B-3AB0DDDA5B5B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026882" y="1792112"/>
            <a:ext cx="1640128" cy="1646836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237;p30">
            <a:extLst>
              <a:ext uri="{FF2B5EF4-FFF2-40B4-BE49-F238E27FC236}">
                <a16:creationId xmlns:a16="http://schemas.microsoft.com/office/drawing/2014/main" id="{5EE573A2-819E-4591-AF32-1EDC963CB6E3}"/>
              </a:ext>
            </a:extLst>
          </p:cNvPr>
          <p:cNvSpPr txBox="1"/>
          <p:nvPr/>
        </p:nvSpPr>
        <p:spPr>
          <a:xfrm>
            <a:off x="3069373" y="3436444"/>
            <a:ext cx="1379706" cy="711012"/>
          </a:xfrm>
          <a:prstGeom prst="rect">
            <a:avLst/>
          </a:prstGeom>
          <a:blipFill rotWithShape="1">
            <a:blip r:embed="rId11">
              <a:alphaModFix/>
            </a:blip>
            <a:stretch>
              <a:fillRect t="-3870"/>
            </a:stretch>
          </a:blip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400">
                <a:latin typeface="Calibri"/>
                <a:ea typeface="Calibri"/>
                <a:cs typeface="Calibri"/>
                <a:sym typeface="Calibri"/>
              </a:rPr>
              <a:t> </a:t>
            </a:r>
            <a:endParaRPr sz="1100"/>
          </a:p>
        </p:txBody>
      </p:sp>
      <p:sp>
        <p:nvSpPr>
          <p:cNvPr id="17" name="Google Shape;238;p30">
            <a:extLst>
              <a:ext uri="{FF2B5EF4-FFF2-40B4-BE49-F238E27FC236}">
                <a16:creationId xmlns:a16="http://schemas.microsoft.com/office/drawing/2014/main" id="{B26DC697-E09A-4407-BFA0-C24F6B20F67D}"/>
              </a:ext>
            </a:extLst>
          </p:cNvPr>
          <p:cNvSpPr txBox="1"/>
          <p:nvPr/>
        </p:nvSpPr>
        <p:spPr>
          <a:xfrm>
            <a:off x="3042514" y="1502551"/>
            <a:ext cx="1561500" cy="2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Modulation = 1λ/D</a:t>
            </a:r>
            <a:endParaRPr sz="1100"/>
          </a:p>
        </p:txBody>
      </p:sp>
      <p:pic>
        <p:nvPicPr>
          <p:cNvPr id="18" name="Google Shape;239;p30">
            <a:extLst>
              <a:ext uri="{FF2B5EF4-FFF2-40B4-BE49-F238E27FC236}">
                <a16:creationId xmlns:a16="http://schemas.microsoft.com/office/drawing/2014/main" id="{BE9E14CE-1347-41A2-B955-E13AE6464766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271298" y="1780062"/>
            <a:ext cx="1638958" cy="1645649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240;p30">
            <a:extLst>
              <a:ext uri="{FF2B5EF4-FFF2-40B4-BE49-F238E27FC236}">
                <a16:creationId xmlns:a16="http://schemas.microsoft.com/office/drawing/2014/main" id="{1E19EFD0-B09F-49A2-A6DF-DCCDBC55D3FB}"/>
              </a:ext>
            </a:extLst>
          </p:cNvPr>
          <p:cNvSpPr txBox="1"/>
          <p:nvPr/>
        </p:nvSpPr>
        <p:spPr>
          <a:xfrm>
            <a:off x="1310015" y="1502547"/>
            <a:ext cx="1561500" cy="2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Modulation = 0λ/D</a:t>
            </a:r>
            <a:endParaRPr sz="1100"/>
          </a:p>
        </p:txBody>
      </p:sp>
      <p:sp>
        <p:nvSpPr>
          <p:cNvPr id="20" name="Google Shape;241;p30">
            <a:extLst>
              <a:ext uri="{FF2B5EF4-FFF2-40B4-BE49-F238E27FC236}">
                <a16:creationId xmlns:a16="http://schemas.microsoft.com/office/drawing/2014/main" id="{990CDFEE-D779-49DF-856E-B7A613FECFCC}"/>
              </a:ext>
            </a:extLst>
          </p:cNvPr>
          <p:cNvSpPr txBox="1"/>
          <p:nvPr/>
        </p:nvSpPr>
        <p:spPr>
          <a:xfrm>
            <a:off x="1400917" y="3403166"/>
            <a:ext cx="1379706" cy="503263"/>
          </a:xfrm>
          <a:prstGeom prst="rect">
            <a:avLst/>
          </a:prstGeom>
          <a:blipFill rotWithShape="1">
            <a:blip r:embed="rId13">
              <a:alphaModFix/>
            </a:blip>
            <a:stretch>
              <a:fillRect t="-5452" b="-10906"/>
            </a:stretch>
          </a:blip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400">
                <a:latin typeface="Calibri"/>
                <a:ea typeface="Calibri"/>
                <a:cs typeface="Calibri"/>
                <a:sym typeface="Calibri"/>
              </a:rPr>
              <a:t> </a:t>
            </a:r>
            <a:endParaRPr sz="1100"/>
          </a:p>
        </p:txBody>
      </p:sp>
      <p:pic>
        <p:nvPicPr>
          <p:cNvPr id="21" name="Google Shape;242;p30">
            <a:extLst>
              <a:ext uri="{FF2B5EF4-FFF2-40B4-BE49-F238E27FC236}">
                <a16:creationId xmlns:a16="http://schemas.microsoft.com/office/drawing/2014/main" id="{AA1558D8-9895-4827-AD81-AA12F8F0DAEC}"/>
              </a:ext>
            </a:extLst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3017869" y="1792112"/>
            <a:ext cx="1646836" cy="16468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43;p30">
            <a:extLst>
              <a:ext uri="{FF2B5EF4-FFF2-40B4-BE49-F238E27FC236}">
                <a16:creationId xmlns:a16="http://schemas.microsoft.com/office/drawing/2014/main" id="{E52EB890-C971-4825-991D-69E1BCE2DFA0}"/>
              </a:ext>
            </a:extLst>
          </p:cNvPr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4828493" y="1794629"/>
            <a:ext cx="1641816" cy="16418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44;p30">
            <a:extLst>
              <a:ext uri="{FF2B5EF4-FFF2-40B4-BE49-F238E27FC236}">
                <a16:creationId xmlns:a16="http://schemas.microsoft.com/office/drawing/2014/main" id="{298D38F8-9521-43DE-8079-73CF89310749}"/>
              </a:ext>
            </a:extLst>
          </p:cNvPr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6624486" y="1780061"/>
            <a:ext cx="1638739" cy="1638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5;p30">
            <a:extLst>
              <a:ext uri="{FF2B5EF4-FFF2-40B4-BE49-F238E27FC236}">
                <a16:creationId xmlns:a16="http://schemas.microsoft.com/office/drawing/2014/main" id="{9243DE93-4B7C-4D57-997B-69DB8AE7E694}"/>
              </a:ext>
            </a:extLst>
          </p:cNvPr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8473074" y="1750162"/>
            <a:ext cx="1646837" cy="1643483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Google Shape;246;p30">
            <a:extLst>
              <a:ext uri="{FF2B5EF4-FFF2-40B4-BE49-F238E27FC236}">
                <a16:creationId xmlns:a16="http://schemas.microsoft.com/office/drawing/2014/main" id="{238F7712-FEE3-48B8-8EF0-443380D16ED9}"/>
              </a:ext>
            </a:extLst>
          </p:cNvPr>
          <p:cNvSpPr txBox="1"/>
          <p:nvPr/>
        </p:nvSpPr>
        <p:spPr>
          <a:xfrm>
            <a:off x="1361076" y="4073758"/>
            <a:ext cx="2855401" cy="238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05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 as a function of modulation radius</a:t>
            </a:r>
            <a:endParaRPr sz="900" u="sng" dirty="0"/>
          </a:p>
        </p:txBody>
      </p:sp>
      <p:pic>
        <p:nvPicPr>
          <p:cNvPr id="28" name="Google Shape;252;p30">
            <a:extLst>
              <a:ext uri="{FF2B5EF4-FFF2-40B4-BE49-F238E27FC236}">
                <a16:creationId xmlns:a16="http://schemas.microsoft.com/office/drawing/2014/main" id="{201674A6-E291-4E94-B2AF-42931BC34627}"/>
              </a:ext>
            </a:extLst>
          </p:cNvPr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 rot="-5400000">
            <a:off x="827926" y="2503858"/>
            <a:ext cx="592875" cy="251975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253;p30">
            <a:extLst>
              <a:ext uri="{FF2B5EF4-FFF2-40B4-BE49-F238E27FC236}">
                <a16:creationId xmlns:a16="http://schemas.microsoft.com/office/drawing/2014/main" id="{3FC321BF-5DA6-4802-AAD2-041CF6F21754}"/>
              </a:ext>
            </a:extLst>
          </p:cNvPr>
          <p:cNvSpPr txBox="1"/>
          <p:nvPr/>
        </p:nvSpPr>
        <p:spPr>
          <a:xfrm>
            <a:off x="4678485" y="4440182"/>
            <a:ext cx="3035857" cy="923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dirty="0">
                <a:latin typeface="Calibri"/>
                <a:ea typeface="Calibri"/>
                <a:cs typeface="Calibri"/>
                <a:sym typeface="Calibri"/>
              </a:rPr>
              <a:t>measure petal = unmodulated pyramid 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ZoneTexte 30">
                <a:extLst>
                  <a:ext uri="{FF2B5EF4-FFF2-40B4-BE49-F238E27FC236}">
                    <a16:creationId xmlns:a16="http://schemas.microsoft.com/office/drawing/2014/main" id="{646A1465-D9D5-4634-8C6C-8E7B577E7B42}"/>
                  </a:ext>
                </a:extLst>
              </p:cNvPr>
              <p:cNvSpPr txBox="1"/>
              <p:nvPr/>
            </p:nvSpPr>
            <p:spPr>
              <a:xfrm>
                <a:off x="8187362" y="4232810"/>
                <a:ext cx="3581882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fr-FR" sz="1050" i="1" u="sng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050" b="1" i="0" u="sng" dirty="0" smtClean="0">
                            <a:latin typeface="Cambria Math" panose="02040503050406030204" pitchFamily="18" charset="0"/>
                          </a:rPr>
                          <m:t>𝐒</m:t>
                        </m:r>
                      </m:e>
                      <m:sub>
                        <m:r>
                          <a:rPr lang="fr-FR" sz="1050" b="1" i="0" u="sng" dirty="0" smtClean="0">
                            <a:latin typeface="Cambria Math" panose="02040503050406030204" pitchFamily="18" charset="0"/>
                          </a:rPr>
                          <m:t>𝐑𝐎𝐍</m:t>
                        </m:r>
                      </m:sub>
                    </m:sSub>
                  </m:oMath>
                </a14:m>
                <a:r>
                  <a:rPr lang="fr-FR" sz="1050" u="sng" dirty="0"/>
                  <a:t> </a:t>
                </a:r>
                <a:r>
                  <a:rPr lang="fr-FR" sz="1050" u="sng" dirty="0" err="1"/>
                  <a:t>depending</a:t>
                </a:r>
                <a:r>
                  <a:rPr lang="fr-FR" sz="1050" u="sng" dirty="0"/>
                  <a:t> on modulation and spider size</a:t>
                </a:r>
              </a:p>
            </p:txBody>
          </p:sp>
        </mc:Choice>
        <mc:Fallback xmlns="">
          <p:sp>
            <p:nvSpPr>
              <p:cNvPr id="31" name="ZoneTexte 30">
                <a:extLst>
                  <a:ext uri="{FF2B5EF4-FFF2-40B4-BE49-F238E27FC236}">
                    <a16:creationId xmlns:a16="http://schemas.microsoft.com/office/drawing/2014/main" id="{646A1465-D9D5-4634-8C6C-8E7B577E7B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87362" y="4232810"/>
                <a:ext cx="3581882" cy="253916"/>
              </a:xfrm>
              <a:prstGeom prst="rect">
                <a:avLst/>
              </a:prstGeom>
              <a:blipFill>
                <a:blip r:embed="rId19"/>
                <a:stretch>
                  <a:fillRect b="-1190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3" name="Image 32">
            <a:extLst>
              <a:ext uri="{FF2B5EF4-FFF2-40B4-BE49-F238E27FC236}">
                <a16:creationId xmlns:a16="http://schemas.microsoft.com/office/drawing/2014/main" id="{F4CACA42-91FA-4AD7-8D4C-46D8A2DF355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506" y="6254110"/>
            <a:ext cx="1784604" cy="569576"/>
          </a:xfrm>
          <a:prstGeom prst="rect">
            <a:avLst/>
          </a:prstGeom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3489B2BB-EB38-47BF-BFA2-EE097FC22507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8643" y="6231666"/>
            <a:ext cx="615490" cy="614464"/>
          </a:xfrm>
          <a:prstGeom prst="rect">
            <a:avLst/>
          </a:prstGeom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FD7350F5-0DE4-4FE3-ACBE-A94EE4746AC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5385" y="6142450"/>
            <a:ext cx="743907" cy="788223"/>
          </a:xfrm>
          <a:prstGeom prst="rect">
            <a:avLst/>
          </a:prstGeom>
        </p:spPr>
      </p:pic>
      <p:sp>
        <p:nvSpPr>
          <p:cNvPr id="36" name="ZoneTexte 35">
            <a:extLst>
              <a:ext uri="{FF2B5EF4-FFF2-40B4-BE49-F238E27FC236}">
                <a16:creationId xmlns:a16="http://schemas.microsoft.com/office/drawing/2014/main" id="{83C4E9EC-F246-4244-A971-2626DC49A6BF}"/>
              </a:ext>
            </a:extLst>
          </p:cNvPr>
          <p:cNvSpPr txBox="1"/>
          <p:nvPr/>
        </p:nvSpPr>
        <p:spPr>
          <a:xfrm>
            <a:off x="109947" y="5909645"/>
            <a:ext cx="740898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u="sng" dirty="0" err="1">
                <a:solidFill>
                  <a:schemeClr val="tx1"/>
                </a:solidFill>
              </a:rPr>
              <a:t>Ref</a:t>
            </a:r>
            <a:r>
              <a:rPr lang="fr-FR" sz="1050" u="sng" dirty="0">
                <a:solidFill>
                  <a:schemeClr val="tx1"/>
                </a:solidFill>
              </a:rPr>
              <a:t> : </a:t>
            </a:r>
            <a:r>
              <a:rPr lang="fr-FR" sz="1050" u="sng" dirty="0" err="1">
                <a:solidFill>
                  <a:schemeClr val="tx1"/>
                </a:solidFill>
              </a:rPr>
              <a:t>V.Chambouleyron</a:t>
            </a:r>
            <a:r>
              <a:rPr lang="fr-FR" sz="1050" u="sng" dirty="0">
                <a:solidFill>
                  <a:schemeClr val="tx1"/>
                </a:solidFill>
              </a:rPr>
              <a:t> 2022</a:t>
            </a:r>
            <a:r>
              <a:rPr lang="fr-FR" sz="1050" i="1" u="sng" dirty="0">
                <a:solidFill>
                  <a:schemeClr val="tx1"/>
                </a:solidFill>
              </a:rPr>
              <a:t> ‘</a:t>
            </a:r>
            <a:r>
              <a:rPr lang="en-US" sz="1050" i="1" u="sng" dirty="0">
                <a:solidFill>
                  <a:schemeClr val="tx1"/>
                </a:solidFill>
              </a:rPr>
              <a:t>Optimizing Fourier-Filtering WFS to reach sensitivity close to the fundamental limit’</a:t>
            </a:r>
            <a:r>
              <a:rPr lang="fr-FR" sz="1050" i="1" u="sng" dirty="0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38" name="Image 37">
            <a:extLst>
              <a:ext uri="{FF2B5EF4-FFF2-40B4-BE49-F238E27FC236}">
                <a16:creationId xmlns:a16="http://schemas.microsoft.com/office/drawing/2014/main" id="{F6419C42-61A9-47E5-A7CC-2E6455AD3466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93" b="4173"/>
          <a:stretch/>
        </p:blipFill>
        <p:spPr>
          <a:xfrm>
            <a:off x="8004993" y="4505387"/>
            <a:ext cx="3663428" cy="1655724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B647DF81-3B7F-4B99-85B9-0B67FBAE8D9F}"/>
              </a:ext>
            </a:extLst>
          </p:cNvPr>
          <p:cNvSpPr/>
          <p:nvPr/>
        </p:nvSpPr>
        <p:spPr bwMode="auto">
          <a:xfrm>
            <a:off x="8111392" y="4660746"/>
            <a:ext cx="3154567" cy="127307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Geneva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A46F819E-1243-40BB-A4DC-6A0AB47E54A1}"/>
              </a:ext>
            </a:extLst>
          </p:cNvPr>
          <p:cNvSpPr/>
          <p:nvPr/>
        </p:nvSpPr>
        <p:spPr bwMode="auto">
          <a:xfrm>
            <a:off x="8111392" y="5297658"/>
            <a:ext cx="3154567" cy="127307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Geneva" charset="0"/>
            </a:endParaRP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640397F1-6FAD-4599-B7F2-4FDDE513DA7A}"/>
              </a:ext>
            </a:extLst>
          </p:cNvPr>
          <p:cNvSpPr txBox="1"/>
          <p:nvPr/>
        </p:nvSpPr>
        <p:spPr>
          <a:xfrm>
            <a:off x="7615959" y="4608321"/>
            <a:ext cx="60156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>
                <a:solidFill>
                  <a:srgbClr val="FF0000"/>
                </a:solidFill>
              </a:rPr>
              <a:t>VLT </a:t>
            </a:r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5091E08E-59B6-4F07-8005-E5A9713EE56E}"/>
              </a:ext>
            </a:extLst>
          </p:cNvPr>
          <p:cNvSpPr txBox="1"/>
          <p:nvPr/>
        </p:nvSpPr>
        <p:spPr>
          <a:xfrm>
            <a:off x="7625326" y="5232594"/>
            <a:ext cx="60156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>
                <a:solidFill>
                  <a:srgbClr val="FF0000"/>
                </a:solidFill>
              </a:rPr>
              <a:t>ELT</a:t>
            </a:r>
          </a:p>
        </p:txBody>
      </p:sp>
      <p:sp>
        <p:nvSpPr>
          <p:cNvPr id="43" name="Étoile : 5 branches 42">
            <a:extLst>
              <a:ext uri="{FF2B5EF4-FFF2-40B4-BE49-F238E27FC236}">
                <a16:creationId xmlns:a16="http://schemas.microsoft.com/office/drawing/2014/main" id="{ED8C41AB-B20F-4A28-B72C-9C7295138FE8}"/>
              </a:ext>
            </a:extLst>
          </p:cNvPr>
          <p:cNvSpPr/>
          <p:nvPr/>
        </p:nvSpPr>
        <p:spPr bwMode="auto">
          <a:xfrm>
            <a:off x="10366054" y="5238199"/>
            <a:ext cx="234890" cy="246221"/>
          </a:xfrm>
          <a:prstGeom prst="star5">
            <a:avLst/>
          </a:prstGeom>
          <a:solidFill>
            <a:srgbClr val="FFC000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Geneva" charset="0"/>
            </a:endParaRP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54096130-79B8-417C-A71E-B7E3331FD087}"/>
              </a:ext>
            </a:extLst>
          </p:cNvPr>
          <p:cNvSpPr txBox="1"/>
          <p:nvPr/>
        </p:nvSpPr>
        <p:spPr>
          <a:xfrm>
            <a:off x="10290048" y="5583936"/>
            <a:ext cx="97591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>
                <a:solidFill>
                  <a:srgbClr val="FFC000"/>
                </a:solidFill>
              </a:rPr>
              <a:t>HARMONI</a:t>
            </a:r>
          </a:p>
        </p:txBody>
      </p:sp>
    </p:spTree>
    <p:extLst>
      <p:ext uri="{BB962C8B-B14F-4D97-AF65-F5344CB8AC3E}">
        <p14:creationId xmlns:p14="http://schemas.microsoft.com/office/powerpoint/2010/main" val="2561584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9" grpId="0"/>
      <p:bldP spid="31" grpId="0"/>
      <p:bldP spid="39" grpId="0" animBg="1"/>
      <p:bldP spid="40" grpId="0" animBg="1"/>
      <p:bldP spid="41" grpId="0"/>
      <p:bldP spid="42" grpId="0"/>
      <p:bldP spid="43" grpId="0" animBg="1"/>
      <p:bldP spid="4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F7B7AC9-54C9-4FE0-A2B1-DF2AD40252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Pyramid</a:t>
            </a:r>
            <a:r>
              <a:rPr lang="fr-FR" dirty="0"/>
              <a:t> control </a:t>
            </a:r>
            <a:r>
              <a:rPr lang="fr-FR" dirty="0" err="1"/>
              <a:t>without</a:t>
            </a:r>
            <a:r>
              <a:rPr lang="fr-FR" dirty="0"/>
              <a:t> modulation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C2D94E5-300C-420B-BA0D-FE8F4A72D18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63DF8F-C1B9-433F-AF94-37200604B68C}" type="slidenum">
              <a:rPr lang="fr-FR" smtClean="0"/>
              <a:t>7</a:t>
            </a:fld>
            <a:endParaRPr lang="fr-FR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1701BBA0-DCCE-479D-93EC-EFCA26E4E9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6678" y="1626321"/>
            <a:ext cx="4580481" cy="3636144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8E61DC62-035C-4EE9-9DD6-D806D23506DF}"/>
              </a:ext>
            </a:extLst>
          </p:cNvPr>
          <p:cNvSpPr txBox="1"/>
          <p:nvPr/>
        </p:nvSpPr>
        <p:spPr>
          <a:xfrm>
            <a:off x="6780389" y="1630291"/>
            <a:ext cx="48082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dirty="0" err="1"/>
              <a:t>strong</a:t>
            </a:r>
            <a:r>
              <a:rPr lang="fr-FR" sz="1800" dirty="0"/>
              <a:t> turbulence </a:t>
            </a:r>
            <a:r>
              <a:rPr lang="fr-FR" sz="1800" dirty="0">
                <a:sym typeface="Wingdings" panose="05000000000000000000" pitchFamily="2" charset="2"/>
              </a:rPr>
              <a:t> </a:t>
            </a:r>
            <a:r>
              <a:rPr lang="fr-FR" sz="1800" dirty="0" err="1">
                <a:sym typeface="Wingdings" panose="05000000000000000000" pitchFamily="2" charset="2"/>
              </a:rPr>
              <a:t>need</a:t>
            </a:r>
            <a:r>
              <a:rPr lang="fr-FR" sz="1800" dirty="0">
                <a:sym typeface="Wingdings" panose="05000000000000000000" pitchFamily="2" charset="2"/>
              </a:rPr>
              <a:t> modulation  not sensitive to piston </a:t>
            </a:r>
            <a:endParaRPr lang="fr-FR" sz="1800" baseline="-25000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B498D6B0-D547-4B5D-B32C-4CDF1F70B7D5}"/>
              </a:ext>
            </a:extLst>
          </p:cNvPr>
          <p:cNvSpPr txBox="1"/>
          <p:nvPr/>
        </p:nvSpPr>
        <p:spPr>
          <a:xfrm>
            <a:off x="7215816" y="4308421"/>
            <a:ext cx="37076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Need </a:t>
            </a:r>
            <a:r>
              <a:rPr lang="fr-FR" dirty="0" err="1">
                <a:solidFill>
                  <a:srgbClr val="FF0000"/>
                </a:solidFill>
              </a:rPr>
              <a:t>two</a:t>
            </a:r>
            <a:r>
              <a:rPr lang="fr-FR" dirty="0">
                <a:solidFill>
                  <a:srgbClr val="FF0000"/>
                </a:solidFill>
              </a:rPr>
              <a:t> </a:t>
            </a:r>
            <a:r>
              <a:rPr lang="fr-FR" dirty="0" err="1">
                <a:solidFill>
                  <a:srgbClr val="FF0000"/>
                </a:solidFill>
              </a:rPr>
              <a:t>sensors</a:t>
            </a:r>
            <a:r>
              <a:rPr lang="fr-FR" dirty="0">
                <a:solidFill>
                  <a:srgbClr val="FF0000"/>
                </a:solidFill>
              </a:rPr>
              <a:t>, </a:t>
            </a:r>
          </a:p>
          <a:p>
            <a:r>
              <a:rPr lang="fr-FR" dirty="0">
                <a:solidFill>
                  <a:srgbClr val="FF0000"/>
                </a:solidFill>
              </a:rPr>
              <a:t>1 for </a:t>
            </a:r>
            <a:r>
              <a:rPr lang="fr-FR" dirty="0" err="1">
                <a:solidFill>
                  <a:srgbClr val="FF0000"/>
                </a:solidFill>
              </a:rPr>
              <a:t>atmosphere</a:t>
            </a:r>
            <a:endParaRPr lang="fr-FR" dirty="0">
              <a:solidFill>
                <a:srgbClr val="FF0000"/>
              </a:solidFill>
            </a:endParaRPr>
          </a:p>
          <a:p>
            <a:r>
              <a:rPr lang="fr-FR" dirty="0">
                <a:solidFill>
                  <a:srgbClr val="FF0000"/>
                </a:solidFill>
              </a:rPr>
              <a:t>1 </a:t>
            </a:r>
            <a:r>
              <a:rPr lang="fr-FR" dirty="0" err="1">
                <a:solidFill>
                  <a:srgbClr val="FF0000"/>
                </a:solidFill>
              </a:rPr>
              <a:t>Petalometer</a:t>
            </a:r>
            <a:r>
              <a:rPr lang="fr-FR" dirty="0">
                <a:solidFill>
                  <a:srgbClr val="FF0000"/>
                </a:solidFill>
              </a:rPr>
              <a:t>  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15A3E2CF-88A4-4791-B8FA-6F63FD54EAF1}"/>
              </a:ext>
            </a:extLst>
          </p:cNvPr>
          <p:cNvSpPr txBox="1"/>
          <p:nvPr/>
        </p:nvSpPr>
        <p:spPr>
          <a:xfrm>
            <a:off x="6780389" y="3075061"/>
            <a:ext cx="47337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dirty="0" err="1"/>
              <a:t>Petal</a:t>
            </a:r>
            <a:r>
              <a:rPr lang="fr-FR" sz="1800" dirty="0"/>
              <a:t> </a:t>
            </a:r>
            <a:r>
              <a:rPr lang="fr-FR" sz="1800" dirty="0" err="1"/>
              <a:t>when</a:t>
            </a:r>
            <a:r>
              <a:rPr lang="fr-FR" sz="1800" dirty="0"/>
              <a:t> </a:t>
            </a:r>
            <a:r>
              <a:rPr lang="fr-FR" sz="1800" dirty="0" err="1"/>
              <a:t>modulating</a:t>
            </a:r>
            <a:r>
              <a:rPr lang="fr-FR" sz="1800" dirty="0"/>
              <a:t> </a:t>
            </a:r>
            <a:r>
              <a:rPr lang="fr-FR" sz="1800" dirty="0" err="1"/>
              <a:t>better</a:t>
            </a:r>
            <a:r>
              <a:rPr lang="fr-FR" sz="1800" dirty="0"/>
              <a:t> </a:t>
            </a:r>
            <a:r>
              <a:rPr lang="fr-FR" sz="1800" dirty="0" err="1"/>
              <a:t>than</a:t>
            </a:r>
            <a:r>
              <a:rPr lang="fr-FR" sz="1800" dirty="0"/>
              <a:t> no modulation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FCFD7761-A54A-41B7-996A-416954A8EA16}"/>
              </a:ext>
            </a:extLst>
          </p:cNvPr>
          <p:cNvSpPr txBox="1"/>
          <p:nvPr/>
        </p:nvSpPr>
        <p:spPr>
          <a:xfrm>
            <a:off x="211137" y="2338703"/>
            <a:ext cx="161554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solidFill>
                  <a:schemeClr val="tx1"/>
                </a:solidFill>
              </a:rPr>
              <a:t>Conditions : </a:t>
            </a:r>
          </a:p>
          <a:p>
            <a:r>
              <a:rPr lang="fr-FR" sz="1200" b="1" dirty="0">
                <a:solidFill>
                  <a:schemeClr val="tx1"/>
                </a:solidFill>
              </a:rPr>
              <a:t>20*20 DM  </a:t>
            </a:r>
          </a:p>
          <a:p>
            <a:r>
              <a:rPr lang="fr-FR" sz="1200" b="1" dirty="0">
                <a:solidFill>
                  <a:schemeClr val="tx1"/>
                </a:solidFill>
              </a:rPr>
              <a:t>D=10m</a:t>
            </a:r>
          </a:p>
          <a:p>
            <a:r>
              <a:rPr lang="fr-FR" sz="1200" b="1" dirty="0">
                <a:solidFill>
                  <a:schemeClr val="tx1"/>
                </a:solidFill>
              </a:rPr>
              <a:t>r</a:t>
            </a:r>
            <a:r>
              <a:rPr lang="fr-FR" sz="1200" b="1" baseline="-25000" dirty="0">
                <a:solidFill>
                  <a:schemeClr val="tx1"/>
                </a:solidFill>
              </a:rPr>
              <a:t>0</a:t>
            </a:r>
            <a:r>
              <a:rPr lang="fr-FR" sz="1200" b="1" dirty="0">
                <a:solidFill>
                  <a:schemeClr val="tx1"/>
                </a:solidFill>
              </a:rPr>
              <a:t> =</a:t>
            </a:r>
            <a:r>
              <a:rPr lang="fr-FR" sz="1200" b="1" dirty="0">
                <a:solidFill>
                  <a:srgbClr val="FF0000"/>
                </a:solidFill>
              </a:rPr>
              <a:t>15cm</a:t>
            </a:r>
            <a:r>
              <a:rPr lang="fr-FR" sz="1200" b="1" dirty="0">
                <a:solidFill>
                  <a:schemeClr val="tx1"/>
                </a:solidFill>
              </a:rPr>
              <a:t> @550nm</a:t>
            </a:r>
          </a:p>
          <a:p>
            <a:r>
              <a:rPr lang="fr-FR" sz="1200" b="1" dirty="0">
                <a:solidFill>
                  <a:schemeClr val="tx1"/>
                </a:solidFill>
              </a:rPr>
              <a:t>Wind speed=5m/s</a:t>
            </a:r>
          </a:p>
          <a:p>
            <a:r>
              <a:rPr lang="fr-FR" sz="1200" b="1" dirty="0">
                <a:solidFill>
                  <a:schemeClr val="tx1"/>
                </a:solidFill>
              </a:rPr>
              <a:t>No detector noise, </a:t>
            </a:r>
          </a:p>
          <a:p>
            <a:r>
              <a:rPr lang="fr-FR" sz="1200" b="1" dirty="0">
                <a:solidFill>
                  <a:schemeClr val="tx1"/>
                </a:solidFill>
              </a:rPr>
              <a:t>No </a:t>
            </a:r>
            <a:r>
              <a:rPr lang="fr-FR" sz="1200" b="1" dirty="0" err="1">
                <a:solidFill>
                  <a:schemeClr val="tx1"/>
                </a:solidFill>
              </a:rPr>
              <a:t>sensor</a:t>
            </a:r>
            <a:r>
              <a:rPr lang="fr-FR" sz="1200" b="1" dirty="0">
                <a:solidFill>
                  <a:schemeClr val="tx1"/>
                </a:solidFill>
              </a:rPr>
              <a:t> noise,</a:t>
            </a:r>
          </a:p>
          <a:p>
            <a:r>
              <a:rPr lang="fr-FR" sz="1200" b="1" dirty="0" err="1">
                <a:solidFill>
                  <a:schemeClr val="tx1"/>
                </a:solidFill>
              </a:rPr>
              <a:t>Sensing</a:t>
            </a:r>
            <a:r>
              <a:rPr lang="fr-FR" sz="1200" b="1" dirty="0">
                <a:solidFill>
                  <a:schemeClr val="tx1"/>
                </a:solidFill>
              </a:rPr>
              <a:t> at λ = 550nm</a:t>
            </a:r>
          </a:p>
          <a:p>
            <a:r>
              <a:rPr lang="fr-FR" sz="1200" b="1" dirty="0">
                <a:solidFill>
                  <a:schemeClr val="tx1"/>
                </a:solidFill>
              </a:rPr>
              <a:t>F=500Hz</a:t>
            </a:r>
          </a:p>
          <a:p>
            <a:r>
              <a:rPr lang="fr-FR" sz="1200" b="1" dirty="0">
                <a:solidFill>
                  <a:schemeClr val="tx1"/>
                </a:solidFill>
              </a:rPr>
              <a:t>Spider size= 50cm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1D239ED-CAB5-4A11-974D-E113951FD8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506" y="6254110"/>
            <a:ext cx="1784604" cy="569576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645F1649-219F-49D4-9E59-B63FCD3463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8643" y="6231666"/>
            <a:ext cx="615490" cy="614464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0E74A7C3-CE59-4F3D-9292-3AE58A8538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5385" y="6142450"/>
            <a:ext cx="743907" cy="788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0919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09D6A7A-D7F9-48DB-8C5D-90F1F0D82D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2 Path wavefront </a:t>
            </a:r>
            <a:r>
              <a:rPr lang="fr-FR" dirty="0" err="1"/>
              <a:t>sensor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9A0EBFD-D800-410D-8683-4338BB94C46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63DF8F-C1B9-433F-AF94-37200604B68C}" type="slidenum">
              <a:rPr lang="fr-FR" smtClean="0"/>
              <a:t>8</a:t>
            </a:fld>
            <a:endParaRPr lang="fr-FR"/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A60EF17B-3582-4AA8-AB50-58184E836E0B}"/>
              </a:ext>
            </a:extLst>
          </p:cNvPr>
          <p:cNvGrpSpPr/>
          <p:nvPr/>
        </p:nvGrpSpPr>
        <p:grpSpPr>
          <a:xfrm>
            <a:off x="1136601" y="785970"/>
            <a:ext cx="8959122" cy="4954109"/>
            <a:chOff x="731259" y="188082"/>
            <a:chExt cx="10374776" cy="5808037"/>
          </a:xfrm>
        </p:grpSpPr>
        <p:sp>
          <p:nvSpPr>
            <p:cNvPr id="6" name="Triangle isocèle 5">
              <a:extLst>
                <a:ext uri="{FF2B5EF4-FFF2-40B4-BE49-F238E27FC236}">
                  <a16:creationId xmlns:a16="http://schemas.microsoft.com/office/drawing/2014/main" id="{FB2EC29E-7349-4770-BAB9-AC0F7E2610D5}"/>
                </a:ext>
              </a:extLst>
            </p:cNvPr>
            <p:cNvSpPr/>
            <p:nvPr/>
          </p:nvSpPr>
          <p:spPr bwMode="auto">
            <a:xfrm rot="16200000">
              <a:off x="8183471" y="2442843"/>
              <a:ext cx="855779" cy="155906"/>
            </a:xfrm>
            <a:prstGeom prst="triangle">
              <a:avLst>
                <a:gd name="adj" fmla="val 49153"/>
              </a:avLst>
            </a:prstGeom>
            <a:solidFill>
              <a:srgbClr val="0070C0"/>
            </a:solidFill>
            <a:ln w="9525" cap="flat" cmpd="sng" algn="ctr">
              <a:solidFill>
                <a:sysClr val="windowText" lastClr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Geneva" charset="0"/>
              </a:endParaRPr>
            </a:p>
          </p:txBody>
        </p:sp>
        <p:sp>
          <p:nvSpPr>
            <p:cNvPr id="7" name="Triangle isocèle 6">
              <a:extLst>
                <a:ext uri="{FF2B5EF4-FFF2-40B4-BE49-F238E27FC236}">
                  <a16:creationId xmlns:a16="http://schemas.microsoft.com/office/drawing/2014/main" id="{F2AC5090-9B2D-49CB-9112-E117248CBF8B}"/>
                </a:ext>
              </a:extLst>
            </p:cNvPr>
            <p:cNvSpPr/>
            <p:nvPr/>
          </p:nvSpPr>
          <p:spPr bwMode="auto">
            <a:xfrm>
              <a:off x="5063564" y="4136169"/>
              <a:ext cx="855779" cy="155906"/>
            </a:xfrm>
            <a:prstGeom prst="triangle">
              <a:avLst>
                <a:gd name="adj" fmla="val 49153"/>
              </a:avLst>
            </a:prstGeom>
            <a:solidFill>
              <a:srgbClr val="00B050"/>
            </a:solidFill>
            <a:ln w="9525" cap="flat" cmpd="sng" algn="ctr">
              <a:solidFill>
                <a:sysClr val="windowText" lastClr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Geneva" charset="0"/>
              </a:endParaRPr>
            </a:p>
          </p:txBody>
        </p:sp>
        <p:cxnSp>
          <p:nvCxnSpPr>
            <p:cNvPr id="8" name="Connecteur droit avec flèche 7">
              <a:extLst>
                <a:ext uri="{FF2B5EF4-FFF2-40B4-BE49-F238E27FC236}">
                  <a16:creationId xmlns:a16="http://schemas.microsoft.com/office/drawing/2014/main" id="{53F5DF71-0505-4411-8F5F-CB8C81A50D26}"/>
                </a:ext>
              </a:extLst>
            </p:cNvPr>
            <p:cNvCxnSpPr/>
            <p:nvPr/>
          </p:nvCxnSpPr>
          <p:spPr>
            <a:xfrm>
              <a:off x="1129748" y="2206487"/>
              <a:ext cx="1630680" cy="0"/>
            </a:xfrm>
            <a:prstGeom prst="straightConnector1">
              <a:avLst/>
            </a:prstGeom>
            <a:noFill/>
            <a:ln w="6350" cap="flat" cmpd="sng" algn="ctr">
              <a:solidFill>
                <a:srgbClr val="FF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9" name="Connecteur droit avec flèche 8">
              <a:extLst>
                <a:ext uri="{FF2B5EF4-FFF2-40B4-BE49-F238E27FC236}">
                  <a16:creationId xmlns:a16="http://schemas.microsoft.com/office/drawing/2014/main" id="{C9C86911-4C5F-4A44-8C52-E4BC17C94F53}"/>
                </a:ext>
              </a:extLst>
            </p:cNvPr>
            <p:cNvCxnSpPr/>
            <p:nvPr/>
          </p:nvCxnSpPr>
          <p:spPr>
            <a:xfrm>
              <a:off x="1129748" y="2849775"/>
              <a:ext cx="1630680" cy="0"/>
            </a:xfrm>
            <a:prstGeom prst="straightConnector1">
              <a:avLst/>
            </a:prstGeom>
            <a:noFill/>
            <a:ln w="6350" cap="flat" cmpd="sng" algn="ctr">
              <a:solidFill>
                <a:srgbClr val="FF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10" name="Connecteur droit avec flèche 9">
              <a:extLst>
                <a:ext uri="{FF2B5EF4-FFF2-40B4-BE49-F238E27FC236}">
                  <a16:creationId xmlns:a16="http://schemas.microsoft.com/office/drawing/2014/main" id="{6EB082C7-4AA4-4918-ABFD-927C52D76748}"/>
                </a:ext>
              </a:extLst>
            </p:cNvPr>
            <p:cNvCxnSpPr>
              <a:cxnSpLocks/>
            </p:cNvCxnSpPr>
            <p:nvPr/>
          </p:nvCxnSpPr>
          <p:spPr>
            <a:xfrm>
              <a:off x="2985552" y="2200304"/>
              <a:ext cx="1269331" cy="0"/>
            </a:xfrm>
            <a:prstGeom prst="straightConnector1">
              <a:avLst/>
            </a:prstGeom>
            <a:noFill/>
            <a:ln w="6350" cap="flat" cmpd="sng" algn="ctr">
              <a:solidFill>
                <a:srgbClr val="FF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11" name="Connecteur droit avec flèche 10">
              <a:extLst>
                <a:ext uri="{FF2B5EF4-FFF2-40B4-BE49-F238E27FC236}">
                  <a16:creationId xmlns:a16="http://schemas.microsoft.com/office/drawing/2014/main" id="{8B32A864-100B-471B-BA73-A01C932E782E}"/>
                </a:ext>
              </a:extLst>
            </p:cNvPr>
            <p:cNvCxnSpPr>
              <a:cxnSpLocks/>
            </p:cNvCxnSpPr>
            <p:nvPr/>
          </p:nvCxnSpPr>
          <p:spPr>
            <a:xfrm>
              <a:off x="2985552" y="2850912"/>
              <a:ext cx="1292726" cy="0"/>
            </a:xfrm>
            <a:prstGeom prst="straightConnector1">
              <a:avLst/>
            </a:prstGeom>
            <a:noFill/>
            <a:ln w="6350" cap="flat" cmpd="sng" algn="ctr">
              <a:solidFill>
                <a:srgbClr val="FF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12" name="Connecteur droit avec flèche 11">
              <a:extLst>
                <a:ext uri="{FF2B5EF4-FFF2-40B4-BE49-F238E27FC236}">
                  <a16:creationId xmlns:a16="http://schemas.microsoft.com/office/drawing/2014/main" id="{2C5CB4A5-2AC0-431A-A773-F94CDCAC6F2C}"/>
                </a:ext>
              </a:extLst>
            </p:cNvPr>
            <p:cNvCxnSpPr>
              <a:cxnSpLocks/>
            </p:cNvCxnSpPr>
            <p:nvPr/>
          </p:nvCxnSpPr>
          <p:spPr>
            <a:xfrm>
              <a:off x="4520648" y="2200304"/>
              <a:ext cx="575778" cy="0"/>
            </a:xfrm>
            <a:prstGeom prst="straightConnector1">
              <a:avLst/>
            </a:prstGeom>
            <a:noFill/>
            <a:ln w="6350" cap="flat" cmpd="sng" algn="ctr">
              <a:solidFill>
                <a:srgbClr val="FF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13" name="Connecteur droit avec flèche 12">
              <a:extLst>
                <a:ext uri="{FF2B5EF4-FFF2-40B4-BE49-F238E27FC236}">
                  <a16:creationId xmlns:a16="http://schemas.microsoft.com/office/drawing/2014/main" id="{51F567C6-D472-48BE-98D7-585EBD758D96}"/>
                </a:ext>
              </a:extLst>
            </p:cNvPr>
            <p:cNvCxnSpPr>
              <a:cxnSpLocks/>
            </p:cNvCxnSpPr>
            <p:nvPr/>
          </p:nvCxnSpPr>
          <p:spPr>
            <a:xfrm>
              <a:off x="4520648" y="2849775"/>
              <a:ext cx="575778" cy="0"/>
            </a:xfrm>
            <a:prstGeom prst="straightConnector1">
              <a:avLst/>
            </a:prstGeom>
            <a:noFill/>
            <a:ln w="6350" cap="flat" cmpd="sng" algn="ctr">
              <a:solidFill>
                <a:srgbClr val="FF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14" name="Connecteur droit avec flèche 13">
              <a:extLst>
                <a:ext uri="{FF2B5EF4-FFF2-40B4-BE49-F238E27FC236}">
                  <a16:creationId xmlns:a16="http://schemas.microsoft.com/office/drawing/2014/main" id="{9302ACE1-6FAE-45C4-AC49-86CE557E356D}"/>
                </a:ext>
              </a:extLst>
            </p:cNvPr>
            <p:cNvCxnSpPr>
              <a:cxnSpLocks/>
            </p:cNvCxnSpPr>
            <p:nvPr/>
          </p:nvCxnSpPr>
          <p:spPr>
            <a:xfrm>
              <a:off x="5662408" y="2774837"/>
              <a:ext cx="0" cy="892361"/>
            </a:xfrm>
            <a:prstGeom prst="straightConnector1">
              <a:avLst/>
            </a:prstGeom>
            <a:noFill/>
            <a:ln w="6350" cap="flat" cmpd="sng" algn="ctr">
              <a:solidFill>
                <a:srgbClr val="FF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15" name="Connecteur droit avec flèche 14">
              <a:extLst>
                <a:ext uri="{FF2B5EF4-FFF2-40B4-BE49-F238E27FC236}">
                  <a16:creationId xmlns:a16="http://schemas.microsoft.com/office/drawing/2014/main" id="{955CCE4B-D382-4560-871B-42C44D5B816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258606" y="2288928"/>
              <a:ext cx="1451" cy="1377581"/>
            </a:xfrm>
            <a:prstGeom prst="straightConnector1">
              <a:avLst/>
            </a:prstGeom>
            <a:noFill/>
            <a:ln w="6350" cap="flat" cmpd="sng" algn="ctr">
              <a:solidFill>
                <a:srgbClr val="FF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16" name="Connecteur droit 15">
              <a:extLst>
                <a:ext uri="{FF2B5EF4-FFF2-40B4-BE49-F238E27FC236}">
                  <a16:creationId xmlns:a16="http://schemas.microsoft.com/office/drawing/2014/main" id="{11FCEE68-2A74-429E-A852-6ABE7A98504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114473" y="2115397"/>
              <a:ext cx="691415" cy="819284"/>
            </a:xfrm>
            <a:prstGeom prst="line">
              <a:avLst/>
            </a:prstGeom>
            <a:noFill/>
            <a:ln w="635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</p:cxn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BA27215-7C3B-48D3-BC66-A4E8C461ABE6}"/>
                </a:ext>
              </a:extLst>
            </p:cNvPr>
            <p:cNvSpPr/>
            <p:nvPr/>
          </p:nvSpPr>
          <p:spPr>
            <a:xfrm>
              <a:off x="4923894" y="4634902"/>
              <a:ext cx="1056706" cy="260293"/>
            </a:xfrm>
            <a:prstGeom prst="rect">
              <a:avLst/>
            </a:prstGeom>
            <a:solidFill>
              <a:srgbClr val="00B050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orme libre : forme 17">
              <a:extLst>
                <a:ext uri="{FF2B5EF4-FFF2-40B4-BE49-F238E27FC236}">
                  <a16:creationId xmlns:a16="http://schemas.microsoft.com/office/drawing/2014/main" id="{8673A313-5A4F-421B-8E21-4766559AB98C}"/>
                </a:ext>
              </a:extLst>
            </p:cNvPr>
            <p:cNvSpPr/>
            <p:nvPr/>
          </p:nvSpPr>
          <p:spPr>
            <a:xfrm>
              <a:off x="4201183" y="2200304"/>
              <a:ext cx="137178" cy="767080"/>
            </a:xfrm>
            <a:custGeom>
              <a:avLst/>
              <a:gdLst>
                <a:gd name="connsiteX0" fmla="*/ 137178 w 137178"/>
                <a:gd name="connsiteY0" fmla="*/ 767080 h 767080"/>
                <a:gd name="connsiteX1" fmla="*/ 18 w 137178"/>
                <a:gd name="connsiteY1" fmla="*/ 452120 h 767080"/>
                <a:gd name="connsiteX2" fmla="*/ 127018 w 137178"/>
                <a:gd name="connsiteY2" fmla="*/ 269240 h 767080"/>
                <a:gd name="connsiteX3" fmla="*/ 66058 w 137178"/>
                <a:gd name="connsiteY3" fmla="*/ 0 h 767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7178" h="767080">
                  <a:moveTo>
                    <a:pt x="137178" y="767080"/>
                  </a:moveTo>
                  <a:cubicBezTo>
                    <a:pt x="69444" y="651086"/>
                    <a:pt x="1711" y="535093"/>
                    <a:pt x="18" y="452120"/>
                  </a:cubicBezTo>
                  <a:cubicBezTo>
                    <a:pt x="-1675" y="369147"/>
                    <a:pt x="116011" y="344593"/>
                    <a:pt x="127018" y="269240"/>
                  </a:cubicBezTo>
                  <a:cubicBezTo>
                    <a:pt x="138025" y="193887"/>
                    <a:pt x="71138" y="43180"/>
                    <a:pt x="66058" y="0"/>
                  </a:cubicBezTo>
                </a:path>
              </a:pathLst>
            </a:custGeom>
            <a:noFill/>
            <a:ln w="1270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9" name="Connecteur droit 18">
              <a:extLst>
                <a:ext uri="{FF2B5EF4-FFF2-40B4-BE49-F238E27FC236}">
                  <a16:creationId xmlns:a16="http://schemas.microsoft.com/office/drawing/2014/main" id="{50D0570C-59A9-405D-9D3F-8091A61D7B72}"/>
                </a:ext>
              </a:extLst>
            </p:cNvPr>
            <p:cNvCxnSpPr>
              <a:cxnSpLocks/>
              <a:stCxn id="18" idx="3"/>
            </p:cNvCxnSpPr>
            <p:nvPr/>
          </p:nvCxnSpPr>
          <p:spPr>
            <a:xfrm flipV="1">
              <a:off x="4267241" y="2198806"/>
              <a:ext cx="203199" cy="1498"/>
            </a:xfrm>
            <a:prstGeom prst="line">
              <a:avLst/>
            </a:prstGeom>
            <a:noFill/>
            <a:ln w="1905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</p:cxnSp>
        <p:cxnSp>
          <p:nvCxnSpPr>
            <p:cNvPr id="20" name="Connecteur droit 19">
              <a:extLst>
                <a:ext uri="{FF2B5EF4-FFF2-40B4-BE49-F238E27FC236}">
                  <a16:creationId xmlns:a16="http://schemas.microsoft.com/office/drawing/2014/main" id="{99531D75-D4FF-4410-A432-2BB74125A375}"/>
                </a:ext>
              </a:extLst>
            </p:cNvPr>
            <p:cNvCxnSpPr>
              <a:cxnSpLocks/>
            </p:cNvCxnSpPr>
            <p:nvPr/>
          </p:nvCxnSpPr>
          <p:spPr>
            <a:xfrm>
              <a:off x="4479205" y="2198806"/>
              <a:ext cx="2" cy="768578"/>
            </a:xfrm>
            <a:prstGeom prst="line">
              <a:avLst/>
            </a:prstGeom>
            <a:noFill/>
            <a:ln w="1905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</p:cxnSp>
        <p:cxnSp>
          <p:nvCxnSpPr>
            <p:cNvPr id="21" name="Connecteur droit 20">
              <a:extLst>
                <a:ext uri="{FF2B5EF4-FFF2-40B4-BE49-F238E27FC236}">
                  <a16:creationId xmlns:a16="http://schemas.microsoft.com/office/drawing/2014/main" id="{1965232B-028F-413B-9420-91A75D6976C0}"/>
                </a:ext>
              </a:extLst>
            </p:cNvPr>
            <p:cNvCxnSpPr>
              <a:cxnSpLocks/>
            </p:cNvCxnSpPr>
            <p:nvPr/>
          </p:nvCxnSpPr>
          <p:spPr>
            <a:xfrm>
              <a:off x="4333263" y="2967384"/>
              <a:ext cx="145942" cy="0"/>
            </a:xfrm>
            <a:prstGeom prst="line">
              <a:avLst/>
            </a:prstGeom>
            <a:noFill/>
            <a:ln w="1905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</p:cxnSp>
        <p:cxnSp>
          <p:nvCxnSpPr>
            <p:cNvPr id="22" name="Connecteur : en arc 21">
              <a:extLst>
                <a:ext uri="{FF2B5EF4-FFF2-40B4-BE49-F238E27FC236}">
                  <a16:creationId xmlns:a16="http://schemas.microsoft.com/office/drawing/2014/main" id="{1413EB31-4C39-47A9-BF21-B872FED965F6}"/>
                </a:ext>
              </a:extLst>
            </p:cNvPr>
            <p:cNvCxnSpPr>
              <a:cxnSpLocks/>
              <a:stCxn id="17" idx="1"/>
            </p:cNvCxnSpPr>
            <p:nvPr/>
          </p:nvCxnSpPr>
          <p:spPr>
            <a:xfrm rot="10800000">
              <a:off x="4337426" y="3003975"/>
              <a:ext cx="586469" cy="1761074"/>
            </a:xfrm>
            <a:prstGeom prst="curvedConnector2">
              <a:avLst/>
            </a:prstGeom>
            <a:noFill/>
            <a:ln w="6350" cap="flat" cmpd="sng" algn="ctr">
              <a:solidFill>
                <a:srgbClr val="70AD47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23" name="Connecteur droit avec flèche 22">
              <a:extLst>
                <a:ext uri="{FF2B5EF4-FFF2-40B4-BE49-F238E27FC236}">
                  <a16:creationId xmlns:a16="http://schemas.microsoft.com/office/drawing/2014/main" id="{D8C08200-7220-4770-8F7D-B3D5A6657F2E}"/>
                </a:ext>
              </a:extLst>
            </p:cNvPr>
            <p:cNvCxnSpPr>
              <a:cxnSpLocks/>
            </p:cNvCxnSpPr>
            <p:nvPr/>
          </p:nvCxnSpPr>
          <p:spPr>
            <a:xfrm>
              <a:off x="5335586" y="2198806"/>
              <a:ext cx="1876598" cy="18903"/>
            </a:xfrm>
            <a:prstGeom prst="straightConnector1">
              <a:avLst/>
            </a:prstGeom>
            <a:noFill/>
            <a:ln w="6350" cap="flat" cmpd="sng" algn="ctr">
              <a:solidFill>
                <a:srgbClr val="FF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24" name="Connecteur droit avec flèche 23">
              <a:extLst>
                <a:ext uri="{FF2B5EF4-FFF2-40B4-BE49-F238E27FC236}">
                  <a16:creationId xmlns:a16="http://schemas.microsoft.com/office/drawing/2014/main" id="{7420E34E-F37A-41D3-B9CF-20789B458706}"/>
                </a:ext>
              </a:extLst>
            </p:cNvPr>
            <p:cNvCxnSpPr>
              <a:cxnSpLocks/>
            </p:cNvCxnSpPr>
            <p:nvPr/>
          </p:nvCxnSpPr>
          <p:spPr>
            <a:xfrm>
              <a:off x="5747702" y="2847916"/>
              <a:ext cx="1474879" cy="18903"/>
            </a:xfrm>
            <a:prstGeom prst="straightConnector1">
              <a:avLst/>
            </a:prstGeom>
            <a:noFill/>
            <a:ln w="6350" cap="flat" cmpd="sng" algn="ctr">
              <a:solidFill>
                <a:srgbClr val="FF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25" name="Connecteur droit avec flèche 24">
              <a:extLst>
                <a:ext uri="{FF2B5EF4-FFF2-40B4-BE49-F238E27FC236}">
                  <a16:creationId xmlns:a16="http://schemas.microsoft.com/office/drawing/2014/main" id="{76F6573B-3AF8-4031-B5FC-AC60CD28640D}"/>
                </a:ext>
              </a:extLst>
            </p:cNvPr>
            <p:cNvCxnSpPr>
              <a:cxnSpLocks/>
            </p:cNvCxnSpPr>
            <p:nvPr/>
          </p:nvCxnSpPr>
          <p:spPr>
            <a:xfrm>
              <a:off x="7508954" y="2217709"/>
              <a:ext cx="2129794" cy="630207"/>
            </a:xfrm>
            <a:prstGeom prst="straightConnector1">
              <a:avLst/>
            </a:prstGeom>
            <a:noFill/>
            <a:ln w="6350" cap="flat" cmpd="sng" algn="ctr">
              <a:solidFill>
                <a:srgbClr val="FF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26" name="Connecteur droit avec flèche 25">
              <a:extLst>
                <a:ext uri="{FF2B5EF4-FFF2-40B4-BE49-F238E27FC236}">
                  <a16:creationId xmlns:a16="http://schemas.microsoft.com/office/drawing/2014/main" id="{EBED5491-13B5-48F0-8336-E6F306997A7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498557" y="2115398"/>
              <a:ext cx="2140191" cy="761108"/>
            </a:xfrm>
            <a:prstGeom prst="straightConnector1">
              <a:avLst/>
            </a:prstGeom>
            <a:noFill/>
            <a:ln w="6350" cap="flat" cmpd="sng" algn="ctr">
              <a:solidFill>
                <a:srgbClr val="FF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E297C29B-B8F0-4344-8270-2C53B8A535C7}"/>
                </a:ext>
              </a:extLst>
            </p:cNvPr>
            <p:cNvSpPr/>
            <p:nvPr/>
          </p:nvSpPr>
          <p:spPr>
            <a:xfrm>
              <a:off x="9698297" y="1991170"/>
              <a:ext cx="443741" cy="992377"/>
            </a:xfrm>
            <a:prstGeom prst="rect">
              <a:avLst/>
            </a:prstGeom>
            <a:solidFill>
              <a:srgbClr val="4472C4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28" name="Connecteur droit 27">
              <a:extLst>
                <a:ext uri="{FF2B5EF4-FFF2-40B4-BE49-F238E27FC236}">
                  <a16:creationId xmlns:a16="http://schemas.microsoft.com/office/drawing/2014/main" id="{6B52EB2C-2661-4C0E-92AB-63CF366D2976}"/>
                </a:ext>
              </a:extLst>
            </p:cNvPr>
            <p:cNvCxnSpPr/>
            <p:nvPr/>
          </p:nvCxnSpPr>
          <p:spPr>
            <a:xfrm>
              <a:off x="2890815" y="1780889"/>
              <a:ext cx="0" cy="508039"/>
            </a:xfrm>
            <a:prstGeom prst="line">
              <a:avLst/>
            </a:prstGeom>
            <a:noFill/>
            <a:ln w="571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29" name="Connecteur droit 28">
              <a:extLst>
                <a:ext uri="{FF2B5EF4-FFF2-40B4-BE49-F238E27FC236}">
                  <a16:creationId xmlns:a16="http://schemas.microsoft.com/office/drawing/2014/main" id="{ED307ADF-926B-4320-8408-BB2F558A25AF}"/>
                </a:ext>
              </a:extLst>
            </p:cNvPr>
            <p:cNvCxnSpPr/>
            <p:nvPr/>
          </p:nvCxnSpPr>
          <p:spPr>
            <a:xfrm>
              <a:off x="2890815" y="2847916"/>
              <a:ext cx="0" cy="508039"/>
            </a:xfrm>
            <a:prstGeom prst="line">
              <a:avLst/>
            </a:prstGeom>
            <a:noFill/>
            <a:ln w="571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30" name="Connecteur droit 29">
              <a:extLst>
                <a:ext uri="{FF2B5EF4-FFF2-40B4-BE49-F238E27FC236}">
                  <a16:creationId xmlns:a16="http://schemas.microsoft.com/office/drawing/2014/main" id="{29F170FA-E4AE-4092-8F33-50DD274EA58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76436" y="2866819"/>
              <a:ext cx="187870" cy="1"/>
            </a:xfrm>
            <a:prstGeom prst="line">
              <a:avLst/>
            </a:prstGeom>
            <a:noFill/>
            <a:ln w="571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31" name="Connecteur droit 30">
              <a:extLst>
                <a:ext uri="{FF2B5EF4-FFF2-40B4-BE49-F238E27FC236}">
                  <a16:creationId xmlns:a16="http://schemas.microsoft.com/office/drawing/2014/main" id="{FDCBF0CF-D177-428F-AFDC-697AA49F2CF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76436" y="2307830"/>
              <a:ext cx="187870" cy="1"/>
            </a:xfrm>
            <a:prstGeom prst="line">
              <a:avLst/>
            </a:prstGeom>
            <a:noFill/>
            <a:ln w="571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32" name="Connecteur droit 31">
              <a:extLst>
                <a:ext uri="{FF2B5EF4-FFF2-40B4-BE49-F238E27FC236}">
                  <a16:creationId xmlns:a16="http://schemas.microsoft.com/office/drawing/2014/main" id="{404D2363-EA8E-4E63-A5F5-F7581F994F3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79824" y="2587547"/>
              <a:ext cx="187870" cy="1"/>
            </a:xfrm>
            <a:prstGeom prst="line">
              <a:avLst/>
            </a:prstGeom>
            <a:noFill/>
            <a:ln w="571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33" name="ZoneTexte 32">
              <a:extLst>
                <a:ext uri="{FF2B5EF4-FFF2-40B4-BE49-F238E27FC236}">
                  <a16:creationId xmlns:a16="http://schemas.microsoft.com/office/drawing/2014/main" id="{BD53B392-D04C-49AD-A154-35EC4034C9F5}"/>
                </a:ext>
              </a:extLst>
            </p:cNvPr>
            <p:cNvSpPr txBox="1"/>
            <p:nvPr/>
          </p:nvSpPr>
          <p:spPr>
            <a:xfrm>
              <a:off x="2205638" y="3301628"/>
              <a:ext cx="1559830" cy="6134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fr-FR" sz="1400" b="0" dirty="0" err="1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Telescope</a:t>
              </a:r>
              <a:r>
                <a:rPr lang="fr-FR" sz="1400" b="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lang="fr-FR" sz="1400" b="0" dirty="0" err="1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with</a:t>
              </a:r>
              <a:r>
                <a:rPr lang="fr-FR" sz="1400" b="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 spider</a:t>
              </a:r>
            </a:p>
          </p:txBody>
        </p:sp>
        <p:sp>
          <p:nvSpPr>
            <p:cNvPr id="34" name="Étoile : 5 branches 33">
              <a:extLst>
                <a:ext uri="{FF2B5EF4-FFF2-40B4-BE49-F238E27FC236}">
                  <a16:creationId xmlns:a16="http://schemas.microsoft.com/office/drawing/2014/main" id="{750B339A-7616-464C-95FB-9C45BCC473A1}"/>
                </a:ext>
              </a:extLst>
            </p:cNvPr>
            <p:cNvSpPr/>
            <p:nvPr/>
          </p:nvSpPr>
          <p:spPr>
            <a:xfrm>
              <a:off x="731259" y="2363966"/>
              <a:ext cx="137175" cy="259099"/>
            </a:xfrm>
            <a:prstGeom prst="star5">
              <a:avLst/>
            </a:prstGeom>
            <a:solidFill>
              <a:srgbClr val="FF0000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lèche : courbe vers le bas 34">
              <a:extLst>
                <a:ext uri="{FF2B5EF4-FFF2-40B4-BE49-F238E27FC236}">
                  <a16:creationId xmlns:a16="http://schemas.microsoft.com/office/drawing/2014/main" id="{F7750C84-AD06-4BE4-A023-383D71E39D70}"/>
                </a:ext>
              </a:extLst>
            </p:cNvPr>
            <p:cNvSpPr/>
            <p:nvPr/>
          </p:nvSpPr>
          <p:spPr>
            <a:xfrm rot="10800000" flipV="1">
              <a:off x="4358103" y="1134300"/>
              <a:ext cx="5280645" cy="803158"/>
            </a:xfrm>
            <a:prstGeom prst="curvedDownArrow">
              <a:avLst>
                <a:gd name="adj1" fmla="val 0"/>
                <a:gd name="adj2" fmla="val 8676"/>
                <a:gd name="adj3" fmla="val 12424"/>
              </a:avLst>
            </a:prstGeom>
            <a:solidFill>
              <a:srgbClr val="4472C4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ZoneTexte 35">
              <a:extLst>
                <a:ext uri="{FF2B5EF4-FFF2-40B4-BE49-F238E27FC236}">
                  <a16:creationId xmlns:a16="http://schemas.microsoft.com/office/drawing/2014/main" id="{859ADC0F-4627-448C-A795-D29F8B2B8393}"/>
                </a:ext>
              </a:extLst>
            </p:cNvPr>
            <p:cNvSpPr txBox="1"/>
            <p:nvPr/>
          </p:nvSpPr>
          <p:spPr>
            <a:xfrm>
              <a:off x="5838017" y="4084325"/>
              <a:ext cx="909890" cy="4329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900" dirty="0" err="1">
                  <a:solidFill>
                    <a:srgbClr val="00B050"/>
                  </a:solidFill>
                </a:rPr>
                <a:t>Modulated</a:t>
              </a:r>
              <a:r>
                <a:rPr lang="fr-FR" sz="900" dirty="0">
                  <a:solidFill>
                    <a:srgbClr val="00B050"/>
                  </a:solidFill>
                </a:rPr>
                <a:t> </a:t>
              </a:r>
              <a:r>
                <a:rPr lang="fr-FR" sz="900" dirty="0" err="1">
                  <a:solidFill>
                    <a:srgbClr val="00B050"/>
                  </a:solidFill>
                </a:rPr>
                <a:t>pyr</a:t>
              </a:r>
              <a:endParaRPr lang="fr-FR" sz="900" dirty="0">
                <a:solidFill>
                  <a:srgbClr val="00B050"/>
                </a:solidFill>
              </a:endParaRPr>
            </a:p>
          </p:txBody>
        </p:sp>
        <p:sp>
          <p:nvSpPr>
            <p:cNvPr id="37" name="ZoneTexte 36">
              <a:extLst>
                <a:ext uri="{FF2B5EF4-FFF2-40B4-BE49-F238E27FC236}">
                  <a16:creationId xmlns:a16="http://schemas.microsoft.com/office/drawing/2014/main" id="{C053DBD5-6754-4E95-8E2C-CB02F920D9AA}"/>
                </a:ext>
              </a:extLst>
            </p:cNvPr>
            <p:cNvSpPr txBox="1"/>
            <p:nvPr/>
          </p:nvSpPr>
          <p:spPr>
            <a:xfrm>
              <a:off x="8336113" y="3049456"/>
              <a:ext cx="1255130" cy="4329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900" dirty="0"/>
                <a:t>Non </a:t>
              </a:r>
              <a:r>
                <a:rPr lang="fr-FR" sz="900" dirty="0" err="1"/>
                <a:t>modulated</a:t>
              </a:r>
              <a:r>
                <a:rPr lang="fr-FR" sz="900" dirty="0"/>
                <a:t> </a:t>
              </a:r>
              <a:r>
                <a:rPr lang="fr-FR" sz="900" dirty="0" err="1"/>
                <a:t>pyr</a:t>
              </a:r>
              <a:endParaRPr lang="fr-FR" sz="900" dirty="0"/>
            </a:p>
          </p:txBody>
        </p:sp>
        <p:sp>
          <p:nvSpPr>
            <p:cNvPr id="38" name="ZoneTexte 37">
              <a:extLst>
                <a:ext uri="{FF2B5EF4-FFF2-40B4-BE49-F238E27FC236}">
                  <a16:creationId xmlns:a16="http://schemas.microsoft.com/office/drawing/2014/main" id="{D60CBD1F-88A0-43E7-A59A-A24D51928122}"/>
                </a:ext>
              </a:extLst>
            </p:cNvPr>
            <p:cNvSpPr txBox="1"/>
            <p:nvPr/>
          </p:nvSpPr>
          <p:spPr>
            <a:xfrm>
              <a:off x="8245927" y="3815598"/>
              <a:ext cx="2038595" cy="3067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100" u="sng" dirty="0" err="1"/>
                <a:t>Petalometer</a:t>
              </a:r>
              <a:endParaRPr lang="fr-FR" sz="1100" u="sng" dirty="0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ED90957A-C06D-406C-B394-3639C60A5BD2}"/>
                </a:ext>
              </a:extLst>
            </p:cNvPr>
            <p:cNvSpPr/>
            <p:nvPr/>
          </p:nvSpPr>
          <p:spPr bwMode="auto">
            <a:xfrm>
              <a:off x="4051216" y="3435951"/>
              <a:ext cx="2745960" cy="1861327"/>
            </a:xfrm>
            <a:prstGeom prst="rect">
              <a:avLst/>
            </a:prstGeom>
            <a:noFill/>
            <a:ln w="28575" cap="flat" cmpd="sng" algn="ctr">
              <a:solidFill>
                <a:srgbClr val="00B050"/>
              </a:solidFill>
              <a:prstDash val="lgDash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Geneva" charset="0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0DBAC4B5-4A4C-4ADF-9622-BEB0B195CEC5}"/>
                </a:ext>
              </a:extLst>
            </p:cNvPr>
            <p:cNvSpPr/>
            <p:nvPr/>
          </p:nvSpPr>
          <p:spPr bwMode="auto">
            <a:xfrm>
              <a:off x="6827299" y="1973324"/>
              <a:ext cx="3432299" cy="1641887"/>
            </a:xfrm>
            <a:prstGeom prst="rect">
              <a:avLst/>
            </a:prstGeom>
            <a:noFill/>
            <a:ln w="38100" cap="flat" cmpd="sng" algn="ctr">
              <a:solidFill>
                <a:srgbClr val="0070C0"/>
              </a:solidFill>
              <a:prstDash val="lgDash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Geneva" charset="0"/>
              </a:endParaRPr>
            </a:p>
          </p:txBody>
        </p:sp>
        <p:cxnSp>
          <p:nvCxnSpPr>
            <p:cNvPr id="41" name="Connecteur droit avec flèche 40">
              <a:extLst>
                <a:ext uri="{FF2B5EF4-FFF2-40B4-BE49-F238E27FC236}">
                  <a16:creationId xmlns:a16="http://schemas.microsoft.com/office/drawing/2014/main" id="{90C3384F-8AA9-439E-8870-37FA4CFFB1C7}"/>
                </a:ext>
              </a:extLst>
            </p:cNvPr>
            <p:cNvCxnSpPr>
              <a:cxnSpLocks/>
            </p:cNvCxnSpPr>
            <p:nvPr/>
          </p:nvCxnSpPr>
          <p:spPr>
            <a:xfrm>
              <a:off x="5251506" y="3713114"/>
              <a:ext cx="468864" cy="894743"/>
            </a:xfrm>
            <a:prstGeom prst="straightConnector1">
              <a:avLst/>
            </a:prstGeom>
            <a:noFill/>
            <a:ln w="6350" cap="flat" cmpd="sng" algn="ctr">
              <a:solidFill>
                <a:srgbClr val="FF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42" name="Connecteur droit avec flèche 41">
              <a:extLst>
                <a:ext uri="{FF2B5EF4-FFF2-40B4-BE49-F238E27FC236}">
                  <a16:creationId xmlns:a16="http://schemas.microsoft.com/office/drawing/2014/main" id="{A77FCF42-DE0F-42AD-BE36-EF5D010F880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258606" y="3713114"/>
              <a:ext cx="403804" cy="894743"/>
            </a:xfrm>
            <a:prstGeom prst="straightConnector1">
              <a:avLst/>
            </a:prstGeom>
            <a:noFill/>
            <a:ln w="6350" cap="flat" cmpd="sng" algn="ctr">
              <a:solidFill>
                <a:srgbClr val="FF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43" name="ZoneTexte 42">
              <a:extLst>
                <a:ext uri="{FF2B5EF4-FFF2-40B4-BE49-F238E27FC236}">
                  <a16:creationId xmlns:a16="http://schemas.microsoft.com/office/drawing/2014/main" id="{69D78DCB-AD72-40F7-958A-A04D19C6C6AD}"/>
                </a:ext>
              </a:extLst>
            </p:cNvPr>
            <p:cNvSpPr txBox="1"/>
            <p:nvPr/>
          </p:nvSpPr>
          <p:spPr>
            <a:xfrm>
              <a:off x="4740817" y="5310548"/>
              <a:ext cx="2194403" cy="6855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u="sng" dirty="0" err="1">
                  <a:solidFill>
                    <a:srgbClr val="00B050"/>
                  </a:solidFill>
                </a:rPr>
                <a:t>Atmosphere</a:t>
              </a:r>
              <a:r>
                <a:rPr lang="fr-FR" sz="1600" u="sng" dirty="0">
                  <a:solidFill>
                    <a:srgbClr val="00B050"/>
                  </a:solidFill>
                </a:rPr>
                <a:t> control</a:t>
              </a:r>
              <a:r>
                <a:rPr lang="fr-FR" sz="1600" u="sng" dirty="0"/>
                <a:t> </a:t>
              </a:r>
            </a:p>
          </p:txBody>
        </p:sp>
        <p:pic>
          <p:nvPicPr>
            <p:cNvPr id="44" name="Image 43">
              <a:extLst>
                <a:ext uri="{FF2B5EF4-FFF2-40B4-BE49-F238E27FC236}">
                  <a16:creationId xmlns:a16="http://schemas.microsoft.com/office/drawing/2014/main" id="{0ECD3BFE-1198-41C2-A226-5179524869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1974" y="188082"/>
              <a:ext cx="883152" cy="888272"/>
            </a:xfrm>
            <a:prstGeom prst="rect">
              <a:avLst/>
            </a:prstGeom>
          </p:spPr>
        </p:pic>
        <p:sp>
          <p:nvSpPr>
            <p:cNvPr id="45" name="ZoneTexte 44">
              <a:extLst>
                <a:ext uri="{FF2B5EF4-FFF2-40B4-BE49-F238E27FC236}">
                  <a16:creationId xmlns:a16="http://schemas.microsoft.com/office/drawing/2014/main" id="{1EDF3AFE-93AA-4D2E-BC83-4077690E9BFA}"/>
                </a:ext>
              </a:extLst>
            </p:cNvPr>
            <p:cNvSpPr txBox="1"/>
            <p:nvPr/>
          </p:nvSpPr>
          <p:spPr>
            <a:xfrm>
              <a:off x="8963680" y="821622"/>
              <a:ext cx="2142355" cy="3247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/>
                <a:t>Controls </a:t>
              </a:r>
              <a:r>
                <a:rPr lang="fr-FR" sz="1200" dirty="0" err="1"/>
                <a:t>petal</a:t>
              </a:r>
              <a:r>
                <a:rPr lang="fr-FR" sz="1200" dirty="0"/>
                <a:t> </a:t>
              </a:r>
              <a:r>
                <a:rPr lang="fr-FR" sz="1200" dirty="0" err="1"/>
                <a:t>only</a:t>
              </a:r>
              <a:endParaRPr lang="fr-FR" sz="1200" dirty="0"/>
            </a:p>
          </p:txBody>
        </p:sp>
      </p:grpSp>
      <p:pic>
        <p:nvPicPr>
          <p:cNvPr id="47" name="Image 46">
            <a:extLst>
              <a:ext uri="{FF2B5EF4-FFF2-40B4-BE49-F238E27FC236}">
                <a16:creationId xmlns:a16="http://schemas.microsoft.com/office/drawing/2014/main" id="{A055B295-AE28-4838-BB23-349876B8CD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8081" y="4295909"/>
            <a:ext cx="694010" cy="698022"/>
          </a:xfrm>
          <a:prstGeom prst="rect">
            <a:avLst/>
          </a:prstGeom>
        </p:spPr>
      </p:pic>
      <p:sp>
        <p:nvSpPr>
          <p:cNvPr id="48" name="ZoneTexte 47">
            <a:extLst>
              <a:ext uri="{FF2B5EF4-FFF2-40B4-BE49-F238E27FC236}">
                <a16:creationId xmlns:a16="http://schemas.microsoft.com/office/drawing/2014/main" id="{D6799B96-E8FE-47EB-8DEA-752D398C449E}"/>
              </a:ext>
            </a:extLst>
          </p:cNvPr>
          <p:cNvSpPr txBox="1"/>
          <p:nvPr/>
        </p:nvSpPr>
        <p:spPr>
          <a:xfrm>
            <a:off x="2546264" y="5108919"/>
            <a:ext cx="221088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dirty="0" err="1">
                <a:solidFill>
                  <a:srgbClr val="00B050"/>
                </a:solidFill>
              </a:rPr>
              <a:t>Petal</a:t>
            </a:r>
            <a:r>
              <a:rPr lang="fr-FR" sz="1050" dirty="0">
                <a:solidFill>
                  <a:srgbClr val="00B050"/>
                </a:solidFill>
              </a:rPr>
              <a:t> free DM modes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A4739267-0AF7-4EC6-8C66-53213352BCAB}"/>
              </a:ext>
            </a:extLst>
          </p:cNvPr>
          <p:cNvSpPr txBox="1"/>
          <p:nvPr/>
        </p:nvSpPr>
        <p:spPr>
          <a:xfrm>
            <a:off x="309876" y="822515"/>
            <a:ext cx="46287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Equivalent to woofer-twitter AO system but for the </a:t>
            </a:r>
            <a:r>
              <a:rPr lang="fr-FR" dirty="0" err="1"/>
              <a:t>sensing</a:t>
            </a:r>
            <a:r>
              <a:rPr lang="fr-FR" dirty="0"/>
              <a:t> </a:t>
            </a:r>
          </a:p>
        </p:txBody>
      </p:sp>
      <p:pic>
        <p:nvPicPr>
          <p:cNvPr id="50" name="Image 49">
            <a:extLst>
              <a:ext uri="{FF2B5EF4-FFF2-40B4-BE49-F238E27FC236}">
                <a16:creationId xmlns:a16="http://schemas.microsoft.com/office/drawing/2014/main" id="{688E6DBC-0AC9-4369-999D-553E4DEB1D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506" y="6254110"/>
            <a:ext cx="1784604" cy="569576"/>
          </a:xfrm>
          <a:prstGeom prst="rect">
            <a:avLst/>
          </a:prstGeom>
        </p:spPr>
      </p:pic>
      <p:pic>
        <p:nvPicPr>
          <p:cNvPr id="51" name="Image 50">
            <a:extLst>
              <a:ext uri="{FF2B5EF4-FFF2-40B4-BE49-F238E27FC236}">
                <a16:creationId xmlns:a16="http://schemas.microsoft.com/office/drawing/2014/main" id="{C9482BC4-A454-41D4-9178-BE0578B00C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8643" y="6231666"/>
            <a:ext cx="615490" cy="614464"/>
          </a:xfrm>
          <a:prstGeom prst="rect">
            <a:avLst/>
          </a:prstGeom>
        </p:spPr>
      </p:pic>
      <p:pic>
        <p:nvPicPr>
          <p:cNvPr id="52" name="Image 51">
            <a:extLst>
              <a:ext uri="{FF2B5EF4-FFF2-40B4-BE49-F238E27FC236}">
                <a16:creationId xmlns:a16="http://schemas.microsoft.com/office/drawing/2014/main" id="{E57D3F17-7A5E-4FD4-85F6-DB0C59DC378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5385" y="6142450"/>
            <a:ext cx="743907" cy="788223"/>
          </a:xfrm>
          <a:prstGeom prst="rect">
            <a:avLst/>
          </a:prstGeom>
        </p:spPr>
      </p:pic>
      <p:sp>
        <p:nvSpPr>
          <p:cNvPr id="53" name="ZoneTexte 52">
            <a:extLst>
              <a:ext uri="{FF2B5EF4-FFF2-40B4-BE49-F238E27FC236}">
                <a16:creationId xmlns:a16="http://schemas.microsoft.com/office/drawing/2014/main" id="{2C7DD9A6-CA8C-406B-BF48-FB47B64D89F4}"/>
              </a:ext>
            </a:extLst>
          </p:cNvPr>
          <p:cNvSpPr txBox="1"/>
          <p:nvPr/>
        </p:nvSpPr>
        <p:spPr>
          <a:xfrm>
            <a:off x="7442483" y="4801018"/>
            <a:ext cx="42810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Can the </a:t>
            </a:r>
            <a:r>
              <a:rPr lang="fr-FR" dirty="0" err="1"/>
              <a:t>pyramid</a:t>
            </a:r>
            <a:r>
              <a:rPr lang="fr-FR" dirty="0"/>
              <a:t> in second </a:t>
            </a:r>
            <a:r>
              <a:rPr lang="fr-FR" dirty="0" err="1"/>
              <a:t>path</a:t>
            </a:r>
            <a:r>
              <a:rPr lang="fr-FR" dirty="0"/>
              <a:t> </a:t>
            </a:r>
            <a:r>
              <a:rPr lang="fr-FR" dirty="0" err="1"/>
              <a:t>measure</a:t>
            </a:r>
            <a:r>
              <a:rPr lang="fr-FR" dirty="0"/>
              <a:t> </a:t>
            </a:r>
            <a:r>
              <a:rPr lang="fr-FR" dirty="0" err="1"/>
              <a:t>petal</a:t>
            </a:r>
            <a:r>
              <a:rPr lang="fr-FR" dirty="0"/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2129393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84A1041-3628-4876-A278-22E969079C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Petal</a:t>
            </a:r>
            <a:r>
              <a:rPr lang="fr-FR" dirty="0"/>
              <a:t> estimation 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89A0E57-5FA0-4179-9127-63E92292754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63DF8F-C1B9-433F-AF94-37200604B68C}" type="slidenum">
              <a:rPr lang="fr-FR" smtClean="0"/>
              <a:t>9</a:t>
            </a:fld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FC821053-DE57-4C07-9523-FC73AC866D8D}"/>
                  </a:ext>
                </a:extLst>
              </p:cNvPr>
              <p:cNvSpPr/>
              <p:nvPr/>
            </p:nvSpPr>
            <p:spPr>
              <a:xfrm>
                <a:off x="370878" y="4083531"/>
                <a:ext cx="2284921" cy="62805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1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r>
                        <a:rPr lang="fr-FR" sz="1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𝐼</m:t>
                      </m:r>
                      <m:r>
                        <a:rPr lang="fr-FR" sz="1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el-GR" sz="1800" i="1">
                          <a:latin typeface="Cambria Math" panose="02040503050406030204" pitchFamily="18" charset="0"/>
                        </a:rPr>
                        <m:t>φ</m:t>
                      </m:r>
                      <m:r>
                        <a:rPr lang="fr-FR" sz="1800" i="1">
                          <a:latin typeface="Cambria Math" panose="02040503050406030204" pitchFamily="18" charset="0"/>
                        </a:rPr>
                        <m:t>)=</m:t>
                      </m:r>
                      <m:f>
                        <m:fPr>
                          <m:ctrlPr>
                            <a:rPr lang="fr-FR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1800" i="1">
                              <a:latin typeface="Cambria Math" panose="02040503050406030204" pitchFamily="18" charset="0"/>
                            </a:rPr>
                            <m:t>𝐼</m:t>
                          </m:r>
                          <m:d>
                            <m:dPr>
                              <m:ctrlPr>
                                <a:rPr lang="fr-FR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l-GR" sz="1800" i="1">
                                  <a:latin typeface="Cambria Math" panose="02040503050406030204" pitchFamily="18" charset="0"/>
                                </a:rPr>
                                <m:t>φ</m:t>
                              </m:r>
                            </m:e>
                          </m:d>
                          <m:r>
                            <a:rPr lang="fr-FR" sz="18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fr-FR" sz="1800" i="1">
                              <a:latin typeface="Cambria Math" panose="02040503050406030204" pitchFamily="18" charset="0"/>
                            </a:rPr>
                            <m:t>𝐼</m:t>
                          </m:r>
                          <m:r>
                            <a:rPr lang="fr-FR" sz="1800" i="1">
                              <a:latin typeface="Cambria Math" panose="02040503050406030204" pitchFamily="18" charset="0"/>
                            </a:rPr>
                            <m:t>(0)</m:t>
                          </m:r>
                        </m:num>
                        <m:den>
                          <m:r>
                            <a:rPr lang="fr-FR" sz="1800" i="1">
                              <a:latin typeface="Cambria Math" panose="02040503050406030204" pitchFamily="18" charset="0"/>
                            </a:rPr>
                            <m:t>𝐹</m:t>
                          </m:r>
                        </m:den>
                      </m:f>
                    </m:oMath>
                  </m:oMathPara>
                </a14:m>
                <a:endParaRPr lang="fr-FR" sz="1800" dirty="0"/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FC821053-DE57-4C07-9523-FC73AC866D8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0878" y="4083531"/>
                <a:ext cx="2284921" cy="62805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ZoneTexte 5">
            <a:extLst>
              <a:ext uri="{FF2B5EF4-FFF2-40B4-BE49-F238E27FC236}">
                <a16:creationId xmlns:a16="http://schemas.microsoft.com/office/drawing/2014/main" id="{3AF5AC0D-C690-4153-8F61-CF5CA7F7CA2A}"/>
              </a:ext>
            </a:extLst>
          </p:cNvPr>
          <p:cNvSpPr txBox="1"/>
          <p:nvPr/>
        </p:nvSpPr>
        <p:spPr>
          <a:xfrm>
            <a:off x="4096087" y="3071808"/>
            <a:ext cx="8189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chemeClr val="tx1"/>
                </a:solidFill>
              </a:rPr>
              <a:t>I(</a:t>
            </a:r>
            <a:r>
              <a:rPr lang="el-GR" sz="1400" dirty="0">
                <a:solidFill>
                  <a:schemeClr val="tx1"/>
                </a:solidFill>
              </a:rPr>
              <a:t>ϕ</a:t>
            </a:r>
            <a:r>
              <a:rPr lang="fr-FR" sz="1400" dirty="0">
                <a:solidFill>
                  <a:schemeClr val="tx1"/>
                </a:solidFill>
              </a:rPr>
              <a:t>)/F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33A189B-98AF-4FBF-83D7-468D6628662F}"/>
              </a:ext>
            </a:extLst>
          </p:cNvPr>
          <p:cNvSpPr txBox="1"/>
          <p:nvPr/>
        </p:nvSpPr>
        <p:spPr>
          <a:xfrm>
            <a:off x="6411335" y="3071808"/>
            <a:ext cx="7498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chemeClr val="tx1"/>
                </a:solidFill>
              </a:rPr>
              <a:t>I(0)/F</a:t>
            </a:r>
          </a:p>
        </p:txBody>
      </p:sp>
      <p:sp>
        <p:nvSpPr>
          <p:cNvPr id="8" name="Signe Moins 7">
            <a:extLst>
              <a:ext uri="{FF2B5EF4-FFF2-40B4-BE49-F238E27FC236}">
                <a16:creationId xmlns:a16="http://schemas.microsoft.com/office/drawing/2014/main" id="{46A99ADF-2E97-44A8-9822-50D67DE11866}"/>
              </a:ext>
            </a:extLst>
          </p:cNvPr>
          <p:cNvSpPr/>
          <p:nvPr/>
        </p:nvSpPr>
        <p:spPr>
          <a:xfrm>
            <a:off x="5522264" y="1975812"/>
            <a:ext cx="360570" cy="437244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050"/>
          </a:p>
        </p:txBody>
      </p:sp>
      <p:sp>
        <p:nvSpPr>
          <p:cNvPr id="9" name="Est égal à 8">
            <a:extLst>
              <a:ext uri="{FF2B5EF4-FFF2-40B4-BE49-F238E27FC236}">
                <a16:creationId xmlns:a16="http://schemas.microsoft.com/office/drawing/2014/main" id="{52F831A5-0428-476F-A1BF-7E78F5502A01}"/>
              </a:ext>
            </a:extLst>
          </p:cNvPr>
          <p:cNvSpPr/>
          <p:nvPr/>
        </p:nvSpPr>
        <p:spPr>
          <a:xfrm>
            <a:off x="7844981" y="1995770"/>
            <a:ext cx="654779" cy="492950"/>
          </a:xfrm>
          <a:prstGeom prst="math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050">
              <a:solidFill>
                <a:schemeClr val="tx1"/>
              </a:solidFill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7C301474-F8B9-43F0-B29E-5682CBE2BF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9760" y="1176552"/>
            <a:ext cx="2015372" cy="178431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34101B6C-49E4-4DD4-AFD7-4277DE8952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2516" y="1148843"/>
            <a:ext cx="1895331" cy="1812019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3AC7637F-298B-4B4D-9F64-0AA5BF31C7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5182" y="1153458"/>
            <a:ext cx="1962149" cy="180740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BAFF67CC-915F-4D91-9437-9674B24BA13A}"/>
                  </a:ext>
                </a:extLst>
              </p:cNvPr>
              <p:cNvSpPr/>
              <p:nvPr/>
            </p:nvSpPr>
            <p:spPr>
              <a:xfrm>
                <a:off x="9178279" y="3071808"/>
                <a:ext cx="690510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1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r>
                        <a:rPr lang="fr-FR" sz="1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𝐼</m:t>
                      </m:r>
                      <m:r>
                        <a:rPr lang="fr-FR" sz="1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el-GR" sz="1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φ</m:t>
                      </m:r>
                      <m:r>
                        <a:rPr lang="fr-FR" sz="1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fr-FR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BAFF67CC-915F-4D91-9437-9674B24BA13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78279" y="3071808"/>
                <a:ext cx="690510" cy="307777"/>
              </a:xfrm>
              <a:prstGeom prst="rect">
                <a:avLst/>
              </a:prstGeom>
              <a:blipFill>
                <a:blip r:embed="rId6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ZoneTexte 13">
            <a:extLst>
              <a:ext uri="{FF2B5EF4-FFF2-40B4-BE49-F238E27FC236}">
                <a16:creationId xmlns:a16="http://schemas.microsoft.com/office/drawing/2014/main" id="{904AB284-C48E-4150-8269-F450A36C9D23}"/>
              </a:ext>
            </a:extLst>
          </p:cNvPr>
          <p:cNvSpPr txBox="1"/>
          <p:nvPr/>
        </p:nvSpPr>
        <p:spPr>
          <a:xfrm rot="5400000">
            <a:off x="5175940" y="1671964"/>
            <a:ext cx="856057" cy="268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 err="1"/>
              <a:t>Intensity</a:t>
            </a:r>
            <a:endParaRPr lang="fr-FR" sz="900" dirty="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605B5651-DB51-4D74-AF8B-24C149E719FF}"/>
              </a:ext>
            </a:extLst>
          </p:cNvPr>
          <p:cNvSpPr txBox="1"/>
          <p:nvPr/>
        </p:nvSpPr>
        <p:spPr>
          <a:xfrm rot="5400000">
            <a:off x="7569921" y="1554115"/>
            <a:ext cx="856057" cy="268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 err="1"/>
              <a:t>Intensity</a:t>
            </a:r>
            <a:endParaRPr lang="fr-FR" sz="900" dirty="0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55F3818B-63E3-4C2A-B46C-5291CE41F84C}"/>
              </a:ext>
            </a:extLst>
          </p:cNvPr>
          <p:cNvSpPr txBox="1"/>
          <p:nvPr/>
        </p:nvSpPr>
        <p:spPr>
          <a:xfrm rot="5400000">
            <a:off x="10122151" y="1920829"/>
            <a:ext cx="856057" cy="268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 err="1"/>
              <a:t>Intensity</a:t>
            </a:r>
            <a:endParaRPr lang="fr-FR" sz="9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21A0FD29-502D-49C9-81FA-92A541F0E2FA}"/>
                  </a:ext>
                </a:extLst>
              </p:cNvPr>
              <p:cNvSpPr/>
              <p:nvPr/>
            </p:nvSpPr>
            <p:spPr>
              <a:xfrm>
                <a:off x="481536" y="4884636"/>
                <a:ext cx="2120260" cy="37645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fr-FR" sz="1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sz="1800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acc>
                    <m:r>
                      <a:rPr lang="fr-FR" sz="1800" i="1"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l-GR" sz="1800" i="1">
                        <a:latin typeface="Cambria Math" panose="02040503050406030204" pitchFamily="18" charset="0"/>
                      </a:rPr>
                      <m:t>φ</m:t>
                    </m:r>
                    <m:r>
                      <a:rPr lang="fr-FR" sz="1800" i="1">
                        <a:latin typeface="Cambria Math" panose="02040503050406030204" pitchFamily="18" charset="0"/>
                      </a:rPr>
                      <m:t>)=</m:t>
                    </m:r>
                    <m:sSup>
                      <m:sSupPr>
                        <m:ctrlPr>
                          <a:rPr lang="fr-FR" sz="1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1800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fr-FR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†</m:t>
                        </m:r>
                      </m:sup>
                    </m:sSup>
                    <m:r>
                      <a:rPr lang="fr-FR" sz="18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fr-FR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m:rPr>
                        <m:sty m:val="p"/>
                      </m:rPr>
                      <a:rPr lang="el-GR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  <m:r>
                      <a:rPr lang="fr-FR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𝐼</m:t>
                    </m:r>
                  </m:oMath>
                </a14:m>
                <a:r>
                  <a:rPr lang="fr-FR" sz="1800" dirty="0"/>
                  <a:t>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1800" i="1">
                        <a:latin typeface="Cambria Math" panose="02040503050406030204" pitchFamily="18" charset="0"/>
                      </a:rPr>
                      <m:t>φ</m:t>
                    </m:r>
                  </m:oMath>
                </a14:m>
                <a:r>
                  <a:rPr lang="fr-FR" sz="1800" dirty="0"/>
                  <a:t>)</a:t>
                </a:r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21A0FD29-502D-49C9-81FA-92A541F0E2F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1536" y="4884636"/>
                <a:ext cx="2120260" cy="376450"/>
              </a:xfrm>
              <a:prstGeom prst="rect">
                <a:avLst/>
              </a:prstGeom>
              <a:blipFill>
                <a:blip r:embed="rId7"/>
                <a:stretch>
                  <a:fillRect t="-4839" r="-1724" b="-2580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440F026E-0710-4A1E-90D3-CC231846A253}"/>
                  </a:ext>
                </a:extLst>
              </p:cNvPr>
              <p:cNvSpPr txBox="1"/>
              <p:nvPr/>
            </p:nvSpPr>
            <p:spPr>
              <a:xfrm>
                <a:off x="590355" y="5301810"/>
                <a:ext cx="268105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fr-FR" sz="18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sz="1800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acc>
                    <m:r>
                      <a:rPr lang="fr-FR" sz="18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fr-FR" sz="1800" b="1" i="0" smtClean="0">
                        <a:latin typeface="Cambria Math" panose="02040503050406030204" pitchFamily="18" charset="0"/>
                      </a:rPr>
                      <m:t>𝐑</m:t>
                    </m:r>
                  </m:oMath>
                </a14:m>
                <a:r>
                  <a:rPr lang="fr-FR" sz="1800" dirty="0"/>
                  <a:t>econstructed </a:t>
                </a:r>
                <a:r>
                  <a:rPr lang="fr-FR" sz="1800" dirty="0" err="1"/>
                  <a:t>petal</a:t>
                </a:r>
                <a:r>
                  <a:rPr lang="fr-FR" sz="1800" dirty="0"/>
                  <a:t> </a:t>
                </a:r>
              </a:p>
            </p:txBody>
          </p:sp>
        </mc:Choice>
        <mc:Fallback xmlns=""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440F026E-0710-4A1E-90D3-CC231846A2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355" y="5301810"/>
                <a:ext cx="2681055" cy="369332"/>
              </a:xfrm>
              <a:prstGeom prst="rect">
                <a:avLst/>
              </a:prstGeom>
              <a:blipFill>
                <a:blip r:embed="rId8"/>
                <a:stretch>
                  <a:fillRect t="-10000" b="-2666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Image 18">
            <a:extLst>
              <a:ext uri="{FF2B5EF4-FFF2-40B4-BE49-F238E27FC236}">
                <a16:creationId xmlns:a16="http://schemas.microsoft.com/office/drawing/2014/main" id="{E76B95E0-19C8-40FA-9D5B-6D08BF094AB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1531" y="3338744"/>
            <a:ext cx="2370581" cy="211876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B6E1F5F6-6705-4313-8EF4-1D0266AF455C}"/>
                  </a:ext>
                </a:extLst>
              </p:cNvPr>
              <p:cNvSpPr txBox="1"/>
              <p:nvPr/>
            </p:nvSpPr>
            <p:spPr>
              <a:xfrm>
                <a:off x="7811268" y="5231178"/>
                <a:ext cx="3847108" cy="584775"/>
              </a:xfrm>
              <a:prstGeom prst="rect">
                <a:avLst/>
              </a:prstGeom>
              <a:noFill/>
              <a:ln w="38100">
                <a:solidFill>
                  <a:srgbClr val="0070C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fr-FR" sz="1600" dirty="0"/>
                  <a:t>Goal : test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fr-FR" sz="1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sz="1600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acc>
                    <m:r>
                      <a:rPr lang="fr-FR" sz="16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fr-FR" sz="1600" dirty="0"/>
                  <a:t> VS </a:t>
                </a:r>
                <a:r>
                  <a:rPr lang="fr-FR" sz="16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p</a:t>
                </a:r>
                <a:r>
                  <a:rPr lang="fr-FR" sz="1600" dirty="0"/>
                  <a:t>  in </a:t>
                </a:r>
                <a:r>
                  <a:rPr lang="fr-FR" sz="1600" dirty="0" err="1"/>
                  <a:t>presence</a:t>
                </a:r>
                <a:r>
                  <a:rPr lang="fr-FR" sz="1600" dirty="0"/>
                  <a:t> of </a:t>
                </a:r>
                <a:r>
                  <a:rPr lang="fr-FR" sz="1600" dirty="0" err="1"/>
                  <a:t>residuals</a:t>
                </a:r>
                <a:endParaRPr lang="fr-FR" sz="1600" dirty="0"/>
              </a:p>
            </p:txBody>
          </p:sp>
        </mc:Choice>
        <mc:Fallback xmlns=""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B6E1F5F6-6705-4313-8EF4-1D0266AF45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11268" y="5231178"/>
                <a:ext cx="3847108" cy="584775"/>
              </a:xfrm>
              <a:prstGeom prst="rect">
                <a:avLst/>
              </a:prstGeom>
              <a:blipFill>
                <a:blip r:embed="rId10"/>
                <a:stretch>
                  <a:fillRect l="-314" t="-980" b="-8824"/>
                </a:stretch>
              </a:blipFill>
              <a:ln w="38100">
                <a:solidFill>
                  <a:srgbClr val="0070C0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Image 21">
            <a:extLst>
              <a:ext uri="{FF2B5EF4-FFF2-40B4-BE49-F238E27FC236}">
                <a16:creationId xmlns:a16="http://schemas.microsoft.com/office/drawing/2014/main" id="{4F21BBB5-A35F-40CE-92B6-561401E5C0D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506" y="6254110"/>
            <a:ext cx="1784604" cy="569576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01AF0792-2C60-400A-9085-B60049027A8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8643" y="6231666"/>
            <a:ext cx="615490" cy="614464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DFC9324E-7939-49EE-AC19-34D0101EEA0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5385" y="6142450"/>
            <a:ext cx="743907" cy="78822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5" name="ZoneTexte 24">
                <a:extLst>
                  <a:ext uri="{FF2B5EF4-FFF2-40B4-BE49-F238E27FC236}">
                    <a16:creationId xmlns:a16="http://schemas.microsoft.com/office/drawing/2014/main" id="{D6743CCF-2F26-4748-96C5-F1BDEA8C4DED}"/>
                  </a:ext>
                </a:extLst>
              </p:cNvPr>
              <p:cNvSpPr txBox="1"/>
              <p:nvPr/>
            </p:nvSpPr>
            <p:spPr>
              <a:xfrm>
                <a:off x="4975586" y="5662262"/>
                <a:ext cx="1120414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100" dirty="0"/>
                  <a:t>p =  - 0.1 rad</a:t>
                </a:r>
              </a:p>
              <a:p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fr-FR" sz="11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sz="1100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acc>
                  </m:oMath>
                </a14:m>
                <a:r>
                  <a:rPr lang="fr-FR" sz="1100" dirty="0"/>
                  <a:t> = - 0.1 rad</a:t>
                </a:r>
              </a:p>
            </p:txBody>
          </p:sp>
        </mc:Choice>
        <mc:Fallback xmlns="">
          <p:sp>
            <p:nvSpPr>
              <p:cNvPr id="25" name="ZoneTexte 24">
                <a:extLst>
                  <a:ext uri="{FF2B5EF4-FFF2-40B4-BE49-F238E27FC236}">
                    <a16:creationId xmlns:a16="http://schemas.microsoft.com/office/drawing/2014/main" id="{D6743CCF-2F26-4748-96C5-F1BDEA8C4D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5586" y="5662262"/>
                <a:ext cx="1120414" cy="430887"/>
              </a:xfrm>
              <a:prstGeom prst="rect">
                <a:avLst/>
              </a:prstGeom>
              <a:blipFill>
                <a:blip r:embed="rId14"/>
                <a:stretch>
                  <a:fillRect t="-1408" b="-845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2206F7EA-B48B-48A1-8272-E3B1F383F4B7}"/>
                  </a:ext>
                </a:extLst>
              </p:cNvPr>
              <p:cNvSpPr txBox="1"/>
              <p:nvPr/>
            </p:nvSpPr>
            <p:spPr>
              <a:xfrm>
                <a:off x="-86019" y="1627159"/>
                <a:ext cx="3770938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800" b="0" i="1" smtClean="0">
                          <a:latin typeface="Cambria Math" panose="02040503050406030204" pitchFamily="18" charset="0"/>
                        </a:rPr>
                        <m:t>𝐷</m:t>
                      </m:r>
                      <m:r>
                        <a:rPr lang="fr-FR" sz="1800" b="0" i="1" smtClean="0">
                          <a:latin typeface="Cambria Math" panose="02040503050406030204" pitchFamily="18" charset="0"/>
                        </a:rPr>
                        <m:t>=[</m:t>
                      </m:r>
                      <m:r>
                        <a:rPr lang="fr-FR" sz="1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𝛿</m:t>
                      </m:r>
                      <m:r>
                        <a:rPr lang="fr-FR" sz="1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𝐼</m:t>
                      </m:r>
                      <m:d>
                        <m:dPr>
                          <m:ctrlPr>
                            <a:rPr lang="fr-FR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FR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𝜑</m:t>
                              </m:r>
                            </m:e>
                            <m:sub>
                              <m:r>
                                <a:rPr lang="fr-FR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fr-FR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;</m:t>
                      </m:r>
                      <m:r>
                        <a:rPr lang="fr-FR" sz="1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𝛿</m:t>
                      </m:r>
                      <m:r>
                        <a:rPr lang="fr-FR" sz="1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𝐼</m:t>
                      </m:r>
                      <m:d>
                        <m:dPr>
                          <m:ctrlPr>
                            <a:rPr lang="fr-FR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FR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𝜑</m:t>
                              </m:r>
                            </m:e>
                            <m:sub>
                              <m:r>
                                <a:rPr lang="fr-FR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fr-FR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;</m:t>
                      </m:r>
                      <m:r>
                        <a:rPr lang="fr-FR" sz="1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𝛿</m:t>
                      </m:r>
                      <m:r>
                        <a:rPr lang="fr-FR" sz="1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𝐼</m:t>
                      </m:r>
                      <m:d>
                        <m:dPr>
                          <m:ctrlPr>
                            <a:rPr lang="fr-FR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FR" sz="1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𝜑</m:t>
                              </m:r>
                            </m:e>
                            <m:sub>
                              <m:r>
                                <a:rPr lang="fr-FR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  <m:r>
                        <a:rPr lang="fr-FR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…]</m:t>
                      </m:r>
                    </m:oMath>
                  </m:oMathPara>
                </a14:m>
                <a:endParaRPr lang="fr-FR" sz="1800" dirty="0"/>
              </a:p>
            </p:txBody>
          </p:sp>
        </mc:Choice>
        <mc:Fallback xmlns=""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2206F7EA-B48B-48A1-8272-E3B1F383F4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86019" y="1627159"/>
                <a:ext cx="3770938" cy="276999"/>
              </a:xfrm>
              <a:prstGeom prst="rect">
                <a:avLst/>
              </a:prstGeom>
              <a:blipFill>
                <a:blip r:embed="rId15"/>
                <a:stretch>
                  <a:fillRect t="-2222" b="-40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4176F6DB-B9E6-43E3-B522-ACDFBBCFE672}"/>
                  </a:ext>
                </a:extLst>
              </p:cNvPr>
              <p:cNvSpPr txBox="1"/>
              <p:nvPr/>
            </p:nvSpPr>
            <p:spPr>
              <a:xfrm>
                <a:off x="76590" y="2116165"/>
                <a:ext cx="2873498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200" b="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[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200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200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</m:e>
                      <m:sub>
                        <m:r>
                          <a:rPr lang="fr-FR" sz="1200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fr-FR" sz="1200" dirty="0"/>
                  <a:t>,</a:t>
                </a:r>
                <a:r>
                  <a:rPr lang="fr-FR" sz="1200" b="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200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</m:e>
                      <m:sub>
                        <m:r>
                          <a:rPr lang="fr-FR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fr-FR" sz="1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…</m:t>
                    </m:r>
                    <m:r>
                      <a:rPr lang="fr-FR" sz="1200" b="1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]</m:t>
                    </m:r>
                    <m:r>
                      <a:rPr lang="fr-FR" sz="1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fr-FR" sz="1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𝑃𝑒𝑡𝑎𝑙</m:t>
                    </m:r>
                    <m:r>
                      <a:rPr lang="fr-FR" sz="1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+29 </m:t>
                    </m:r>
                    <m:r>
                      <a:rPr lang="fr-FR" sz="1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𝑓𝑖𝑟𝑠𝑡</m:t>
                    </m:r>
                    <m:r>
                      <a:rPr lang="fr-FR" sz="1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fr-FR" sz="1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𝑍𝑒𝑟𝑛𝑖𝑘𝑒</m:t>
                    </m:r>
                  </m:oMath>
                </a14:m>
                <a:endParaRPr lang="fr-FR" sz="1200" dirty="0"/>
              </a:p>
            </p:txBody>
          </p:sp>
        </mc:Choice>
        <mc:Fallback xmlns=""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4176F6DB-B9E6-43E3-B522-ACDFBBCFE6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590" y="2116165"/>
                <a:ext cx="2873498" cy="276999"/>
              </a:xfrm>
              <a:prstGeom prst="rect">
                <a:avLst/>
              </a:prstGeom>
              <a:blipFill>
                <a:blip r:embed="rId16"/>
                <a:stretch>
                  <a:fillRect l="-212" t="-2174" b="-1521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E56E9600-C357-4846-A138-5BBDFF1B9C11}"/>
                  </a:ext>
                </a:extLst>
              </p:cNvPr>
              <p:cNvSpPr txBox="1"/>
              <p:nvPr/>
            </p:nvSpPr>
            <p:spPr>
              <a:xfrm>
                <a:off x="233265" y="2659224"/>
                <a:ext cx="3337151" cy="5287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fr-FR" sz="1400" b="0" i="1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fr-FR" sz="1400" dirty="0"/>
                  <a:t> : interaction matrix</a:t>
                </a: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fr-FR" sz="1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1400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fr-FR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†</m:t>
                        </m:r>
                      </m:sup>
                    </m:sSup>
                  </m:oMath>
                </a14:m>
                <a:r>
                  <a:rPr lang="fr-FR" sz="1400" dirty="0"/>
                  <a:t> : Reconstruction or control matrix</a:t>
                </a:r>
              </a:p>
            </p:txBody>
          </p:sp>
        </mc:Choice>
        <mc:Fallback xmlns=""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E56E9600-C357-4846-A138-5BBDFF1B9C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265" y="2659224"/>
                <a:ext cx="3337151" cy="528734"/>
              </a:xfrm>
              <a:prstGeom prst="rect">
                <a:avLst/>
              </a:prstGeom>
              <a:blipFill>
                <a:blip r:embed="rId17"/>
                <a:stretch>
                  <a:fillRect t="-2299" b="-1149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ZoneTexte 29">
            <a:extLst>
              <a:ext uri="{FF2B5EF4-FFF2-40B4-BE49-F238E27FC236}">
                <a16:creationId xmlns:a16="http://schemas.microsoft.com/office/drawing/2014/main" id="{95E2027F-EB8E-4DB0-BF4B-920F2B93E634}"/>
              </a:ext>
            </a:extLst>
          </p:cNvPr>
          <p:cNvSpPr txBox="1"/>
          <p:nvPr/>
        </p:nvSpPr>
        <p:spPr>
          <a:xfrm>
            <a:off x="4096087" y="5662262"/>
            <a:ext cx="87949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dirty="0" err="1"/>
              <a:t>Introduced</a:t>
            </a:r>
            <a:endParaRPr lang="fr-FR" sz="1050" dirty="0"/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C20E0768-54F8-4363-AD66-D436C422AF8F}"/>
              </a:ext>
            </a:extLst>
          </p:cNvPr>
          <p:cNvSpPr txBox="1"/>
          <p:nvPr/>
        </p:nvSpPr>
        <p:spPr>
          <a:xfrm>
            <a:off x="3856431" y="5839233"/>
            <a:ext cx="112041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dirty="0" err="1"/>
              <a:t>Reconstructed</a:t>
            </a:r>
            <a:endParaRPr lang="fr-FR" sz="1050" dirty="0"/>
          </a:p>
        </p:txBody>
      </p:sp>
    </p:spTree>
    <p:extLst>
      <p:ext uri="{BB962C8B-B14F-4D97-AF65-F5344CB8AC3E}">
        <p14:creationId xmlns:p14="http://schemas.microsoft.com/office/powerpoint/2010/main" val="4122711465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NERA">
  <a:themeElements>
    <a:clrScheme name="Nouvelle pré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Nouvelle présentation">
      <a:majorFont>
        <a:latin typeface="Arial"/>
        <a:ea typeface="ＭＳ Ｐゴシック"/>
        <a:cs typeface="Geneva"/>
      </a:majorFont>
      <a:minorFont>
        <a:latin typeface="Arial"/>
        <a:ea typeface="ＭＳ Ｐゴシック"/>
        <a:cs typeface="Geneva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Genev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Geneva" charset="0"/>
          </a:defRPr>
        </a:defPPr>
      </a:lstStyle>
    </a:lnDef>
  </a:objectDefaults>
  <a:extraClrSchemeLst>
    <a:extraClrScheme>
      <a:clrScheme name="Nouvelle pré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Thème ONERA" id="{6A9B315E-DA8D-4E4E-A018-A290A778D8BB}" vid="{57247FC2-094A-4F7E-8AC1-BFF7BF046E38}"/>
    </a:ext>
  </a:extLst>
</a:theme>
</file>

<file path=ppt/theme/theme2.xml><?xml version="1.0" encoding="utf-8"?>
<a:theme xmlns:a="http://schemas.openxmlformats.org/drawingml/2006/main" name="1_Titres soulignés ou pas">
  <a:themeElements>
    <a:clrScheme name="Nouvelle pré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Nouvelle présentation">
      <a:majorFont>
        <a:latin typeface="Arial"/>
        <a:ea typeface="ＭＳ Ｐゴシック"/>
        <a:cs typeface="Geneva"/>
      </a:majorFont>
      <a:minorFont>
        <a:latin typeface="Arial"/>
        <a:ea typeface="ＭＳ Ｐゴシック"/>
        <a:cs typeface="Geneva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Genev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Geneva" charset="0"/>
          </a:defRPr>
        </a:defPPr>
      </a:lstStyle>
    </a:lnDef>
  </a:objectDefaults>
  <a:extraClrSchemeLst>
    <a:extraClrScheme>
      <a:clrScheme name="Nouvelle pré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Thème ONERA</Template>
  <TotalTime>6142</TotalTime>
  <Words>1310</Words>
  <Application>Microsoft Office PowerPoint</Application>
  <PresentationFormat>Grand écran</PresentationFormat>
  <Paragraphs>280</Paragraphs>
  <Slides>21</Slides>
  <Notes>5</Notes>
  <HiddenSlides>0</HiddenSlides>
  <MMClips>1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21</vt:i4>
      </vt:variant>
    </vt:vector>
  </HeadingPairs>
  <TitlesOfParts>
    <vt:vector size="29" baseType="lpstr">
      <vt:lpstr>ＭＳ Ｐゴシック</vt:lpstr>
      <vt:lpstr>Arial</vt:lpstr>
      <vt:lpstr>Calibri</vt:lpstr>
      <vt:lpstr>Cambria Math</vt:lpstr>
      <vt:lpstr>Geneva</vt:lpstr>
      <vt:lpstr>Wingdings</vt:lpstr>
      <vt:lpstr>Thème ONERA</vt:lpstr>
      <vt:lpstr>1_Titres soulignés ou pas</vt:lpstr>
      <vt:lpstr>Strategy for sensing petal mode  in presence of AO residual turbulence</vt:lpstr>
      <vt:lpstr>Adaptive Optics :</vt:lpstr>
      <vt:lpstr>Adaptive Optics for giant telescope</vt:lpstr>
      <vt:lpstr>Modelisation of the problem : the toymodel</vt:lpstr>
      <vt:lpstr>Pyramid wavefront sensor</vt:lpstr>
      <vt:lpstr>Pyramid response to petal mode</vt:lpstr>
      <vt:lpstr>Pyramid control without modulation</vt:lpstr>
      <vt:lpstr>2 Path wavefront sensor</vt:lpstr>
      <vt:lpstr>Petal estimation </vt:lpstr>
      <vt:lpstr>Petal reconstruction : with no atmosphere </vt:lpstr>
      <vt:lpstr>Petal reconstruction with 20x20 first stage residuals</vt:lpstr>
      <vt:lpstr>Petal reconstruction with variable residuals</vt:lpstr>
      <vt:lpstr>Petal reconstruction with variable residuals</vt:lpstr>
      <vt:lpstr>Reduce impact of residuals</vt:lpstr>
      <vt:lpstr>After spatial filtering linearity plots </vt:lpstr>
      <vt:lpstr>Conclusion </vt:lpstr>
      <vt:lpstr>Perspectives</vt:lpstr>
      <vt:lpstr>Annex : Spatial filter effect on pyramid signal</vt:lpstr>
      <vt:lpstr>Annex Origin of the bias</vt:lpstr>
      <vt:lpstr>Annex : Improving sensitivity to petal</vt:lpstr>
      <vt:lpstr>II Improving sensitivity to Petal :  Loss with spider when modulating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Strategy for sensing petal mode in presence of AO residual turbulence</dc:title>
  <dc:creator>Nicolas Levraud</dc:creator>
  <cp:lastModifiedBy>Nicolas Levraud</cp:lastModifiedBy>
  <cp:revision>166</cp:revision>
  <dcterms:created xsi:type="dcterms:W3CDTF">2022-10-14T07:04:54Z</dcterms:created>
  <dcterms:modified xsi:type="dcterms:W3CDTF">2022-10-19T12:59:27Z</dcterms:modified>
</cp:coreProperties>
</file>