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4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345" r:id="rId3"/>
    <p:sldId id="411" r:id="rId4"/>
    <p:sldId id="292" r:id="rId5"/>
    <p:sldId id="261" r:id="rId6"/>
    <p:sldId id="383" r:id="rId7"/>
    <p:sldId id="403" r:id="rId8"/>
    <p:sldId id="384" r:id="rId9"/>
    <p:sldId id="401" r:id="rId10"/>
    <p:sldId id="301" r:id="rId11"/>
    <p:sldId id="388" r:id="rId12"/>
    <p:sldId id="291" r:id="rId13"/>
    <p:sldId id="390" r:id="rId14"/>
    <p:sldId id="391" r:id="rId15"/>
    <p:sldId id="392" r:id="rId16"/>
    <p:sldId id="308" r:id="rId17"/>
    <p:sldId id="397" r:id="rId18"/>
    <p:sldId id="409" r:id="rId19"/>
    <p:sldId id="314" r:id="rId20"/>
    <p:sldId id="394" r:id="rId21"/>
    <p:sldId id="395" r:id="rId22"/>
    <p:sldId id="396" r:id="rId23"/>
    <p:sldId id="400" r:id="rId24"/>
    <p:sldId id="412" r:id="rId25"/>
    <p:sldId id="320" r:id="rId26"/>
    <p:sldId id="334" r:id="rId27"/>
    <p:sldId id="321" r:id="rId28"/>
    <p:sldId id="263" r:id="rId29"/>
    <p:sldId id="264" r:id="rId30"/>
    <p:sldId id="265" r:id="rId31"/>
    <p:sldId id="325" r:id="rId32"/>
    <p:sldId id="402" r:id="rId33"/>
    <p:sldId id="322" r:id="rId34"/>
    <p:sldId id="410" r:id="rId35"/>
    <p:sldId id="404" r:id="rId36"/>
    <p:sldId id="393" r:id="rId37"/>
    <p:sldId id="297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FF36"/>
    <a:srgbClr val="4472C4"/>
    <a:srgbClr val="470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5"/>
    <p:restoredTop sz="96327"/>
  </p:normalViewPr>
  <p:slideViewPr>
    <p:cSldViewPr snapToGrid="0" showGuides="1">
      <p:cViewPr varScale="1">
        <p:scale>
          <a:sx n="86" d="100"/>
          <a:sy n="86" d="100"/>
        </p:scale>
        <p:origin x="35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ssandro\Desktop\Strehllometr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US"/>
              <a:t>Effect of NCPA with 80 nm AO residual</a:t>
            </a:r>
          </a:p>
        </c:rich>
      </c:tx>
      <c:layout>
        <c:manualLayout>
          <c:xMode val="edge"/>
          <c:yMode val="edge"/>
          <c:x val="0.18089570516929612"/>
          <c:y val="2.499528961217076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920069440101956"/>
          <c:y val="0.1664014263922261"/>
          <c:w val="0.77267053124981899"/>
          <c:h val="0.64779444305688838"/>
        </c:manualLayout>
      </c:layout>
      <c:scatterChart>
        <c:scatterStyle val="lineMarker"/>
        <c:varyColors val="0"/>
        <c:ser>
          <c:idx val="1"/>
          <c:order val="1"/>
          <c:tx>
            <c:v>2200 nm</c:v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AO!$D$3:$D$9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</c:numCache>
            </c:numRef>
          </c:xVal>
          <c:yVal>
            <c:numRef>
              <c:f>AO!$H$3:$H$9</c:f>
              <c:numCache>
                <c:formatCode>0.00</c:formatCode>
                <c:ptCount val="7"/>
                <c:pt idx="0">
                  <c:v>0.94913629958550738</c:v>
                </c:pt>
                <c:pt idx="1">
                  <c:v>0.94836243343640902</c:v>
                </c:pt>
                <c:pt idx="2">
                  <c:v>0.94604461870298073</c:v>
                </c:pt>
                <c:pt idx="3">
                  <c:v>0.94219417571031217</c:v>
                </c:pt>
                <c:pt idx="4">
                  <c:v>0.93682986929637035</c:v>
                </c:pt>
                <c:pt idx="5">
                  <c:v>0.92997775648024628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9D1-4992-9823-0AFF88F280CF}"/>
            </c:ext>
          </c:extLst>
        </c:ser>
        <c:ser>
          <c:idx val="5"/>
          <c:order val="5"/>
          <c:tx>
            <c:v>656 nm</c:v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AO!$D$3:$D$8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</c:numCache>
            </c:numRef>
          </c:xVal>
          <c:yVal>
            <c:numRef>
              <c:f>AO!$K$3:$K$8</c:f>
              <c:numCache>
                <c:formatCode>0.00</c:formatCode>
                <c:ptCount val="6"/>
                <c:pt idx="0">
                  <c:v>0.55592217246778497</c:v>
                </c:pt>
                <c:pt idx="1">
                  <c:v>0.55084554262337737</c:v>
                </c:pt>
                <c:pt idx="2">
                  <c:v>0.5358921194445323</c:v>
                </c:pt>
                <c:pt idx="3">
                  <c:v>0.51186636055311185</c:v>
                </c:pt>
                <c:pt idx="4">
                  <c:v>0.48002902165265737</c:v>
                </c:pt>
                <c:pt idx="5">
                  <c:v>0.44198760265755588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9D1-4992-9823-0AFF88F280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2691152"/>
        <c:axId val="201268734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AO!$F$2</c15:sqref>
                        </c15:formulaRef>
                      </c:ext>
                    </c:extLst>
                    <c:strCache>
                      <c:ptCount val="1"/>
                      <c:pt idx="0">
                        <c:v>600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</a:ln>
                </c:spPr>
                <c:xVal>
                  <c:numRef>
                    <c:extLst>
                      <c:ext uri="{02D57815-91ED-43cb-92C2-25804820EDAC}">
                        <c15:formulaRef>
                          <c15:sqref>AO!$D$3:$D$9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AO!$F$3:$F$9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0.49567315300385767</c:v>
                      </c:pt>
                      <c:pt idx="1">
                        <c:v>0.49026718435041283</c:v>
                      </c:pt>
                      <c:pt idx="2">
                        <c:v>0.47440046854649537</c:v>
                      </c:pt>
                      <c:pt idx="3">
                        <c:v>0.44908882639132053</c:v>
                      </c:pt>
                      <c:pt idx="4">
                        <c:v>0.41590510031592937</c:v>
                      </c:pt>
                      <c:pt idx="5">
                        <c:v>0.37681753038093518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89D1-4992-9823-0AFF88F280CF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AO!$I$2</c15:sqref>
                        </c15:formulaRef>
                      </c:ext>
                    </c:extLst>
                    <c:strCache>
                      <c:ptCount val="1"/>
                      <c:pt idx="0">
                        <c:v>3400</c:v>
                      </c:pt>
                    </c:strCache>
                  </c:strRef>
                </c:tx>
                <c:spPr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AO!$D$3:$D$9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AO!$I$3:$I$9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0.97838056058815925</c:v>
                      </c:pt>
                      <c:pt idx="1">
                        <c:v>0.97804649206114247</c:v>
                      </c:pt>
                      <c:pt idx="2">
                        <c:v>0.97704497073149532</c:v>
                      </c:pt>
                      <c:pt idx="3">
                        <c:v>0.97537804701811137</c:v>
                      </c:pt>
                      <c:pt idx="4">
                        <c:v>0.9730491305125808</c:v>
                      </c:pt>
                      <c:pt idx="5">
                        <c:v>0.97006297835831978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89D1-4992-9823-0AFF88F280CF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AO!$J$2</c15:sqref>
                        </c15:formulaRef>
                      </c:ext>
                    </c:extLst>
                    <c:strCache>
                      <c:ptCount val="1"/>
                      <c:pt idx="0">
                        <c:v>4500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</a:ln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AO!$D$3:$D$9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AO!$J$3:$J$9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0.98760038713596643</c:v>
                      </c:pt>
                      <c:pt idx="1">
                        <c:v>0.98740786812256842</c:v>
                      </c:pt>
                      <c:pt idx="2">
                        <c:v>0.98683053622660011</c:v>
                      </c:pt>
                      <c:pt idx="3">
                        <c:v>0.98586906644196481</c:v>
                      </c:pt>
                      <c:pt idx="4">
                        <c:v>0.98452458229712081</c:v>
                      </c:pt>
                      <c:pt idx="5">
                        <c:v>0.98279865366719432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9D1-4992-9823-0AFF88F280CF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AO!$G$2</c15:sqref>
                        </c15:formulaRef>
                      </c:ext>
                    </c:extLst>
                    <c:strCache>
                      <c:ptCount val="1"/>
                      <c:pt idx="0">
                        <c:v>1200</c:v>
                      </c:pt>
                    </c:strCache>
                  </c:strRef>
                </c:tx>
                <c:spPr>
                  <a:ln>
                    <a:solidFill>
                      <a:srgbClr val="FF0000"/>
                    </a:solidFill>
                  </a:ln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AO!$D$3:$D$8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AO!$G$3:$G$8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0.83907126661082754</c:v>
                      </c:pt>
                      <c:pt idx="1">
                        <c:v>0.83677405549875095</c:v>
                      </c:pt>
                      <c:pt idx="2">
                        <c:v>0.82992008919115978</c:v>
                      </c:pt>
                      <c:pt idx="3">
                        <c:v>0.81862134128166308</c:v>
                      </c:pt>
                      <c:pt idx="4">
                        <c:v>0.8030610486200368</c:v>
                      </c:pt>
                      <c:pt idx="5">
                        <c:v>0.78348876777508047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9D1-4992-9823-0AFF88F280CF}"/>
                  </c:ext>
                </c:extLst>
              </c15:ser>
            </c15:filteredScatterSeries>
          </c:ext>
        </c:extLst>
      </c:scatterChart>
      <c:valAx>
        <c:axId val="2012691152"/>
        <c:scaling>
          <c:orientation val="minMax"/>
          <c:max val="5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/>
                  <a:t> NCPA [nm]</a:t>
                </a:r>
              </a:p>
            </c:rich>
          </c:tx>
          <c:layout>
            <c:manualLayout>
              <c:xMode val="edge"/>
              <c:yMode val="edge"/>
              <c:x val="0.42676034529477802"/>
              <c:y val="0.883309910805824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pt-PT"/>
          </a:p>
        </c:txPr>
        <c:crossAx val="2012687344"/>
        <c:crosses val="autoZero"/>
        <c:crossBetween val="midCat"/>
      </c:valAx>
      <c:valAx>
        <c:axId val="2012687344"/>
        <c:scaling>
          <c:orientation val="minMax"/>
          <c:max val="1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2000"/>
                  <a:t>Strehl Ratio (SR)</a:t>
                </a:r>
              </a:p>
            </c:rich>
          </c:tx>
          <c:layout>
            <c:manualLayout>
              <c:xMode val="edge"/>
              <c:yMode val="edge"/>
              <c:x val="1.3098337352861318E-2"/>
              <c:y val="0.32492583877766529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pt-PT"/>
          </a:p>
        </c:txPr>
        <c:crossAx val="2012691152"/>
        <c:crosses val="autoZero"/>
        <c:crossBetween val="midCat"/>
        <c:minorUnit val="0.1"/>
      </c:valAx>
    </c:plotArea>
    <c:legend>
      <c:legendPos val="r"/>
      <c:layout>
        <c:manualLayout>
          <c:xMode val="edge"/>
          <c:yMode val="edge"/>
          <c:x val="0.63762919521542216"/>
          <c:y val="0.56536265604528979"/>
          <c:w val="0.29306339684780053"/>
          <c:h val="0.23418427037187964"/>
        </c:manualLayout>
      </c:layout>
      <c:overlay val="0"/>
      <c:txPr>
        <a:bodyPr/>
        <a:lstStyle/>
        <a:p>
          <a:pPr>
            <a:defRPr sz="2500" baseline="0"/>
          </a:pPr>
          <a:endParaRPr lang="pt-PT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7E201-D2EB-D340-9B7D-B34450F69C94}" type="datetimeFigureOut">
              <a:rPr lang="it-IT" smtClean="0"/>
              <a:t>19/10/2022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094B4-2628-8D4E-A45B-D222919EA39F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282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Userei</a:t>
            </a:r>
            <a:r>
              <a:rPr lang="en-US" dirty="0"/>
              <a:t> lo </a:t>
            </a:r>
            <a:r>
              <a:rPr lang="en-US" dirty="0" err="1"/>
              <a:t>stesso</a:t>
            </a:r>
            <a:r>
              <a:rPr lang="en-US" dirty="0"/>
              <a:t> font per </a:t>
            </a:r>
            <a:r>
              <a:rPr lang="en-US" dirty="0" err="1"/>
              <a:t>tutte</a:t>
            </a:r>
            <a:r>
              <a:rPr lang="en-US" baseline="0" dirty="0"/>
              <a:t> le </a:t>
            </a:r>
            <a:r>
              <a:rPr lang="en-US" baseline="0" dirty="0" err="1"/>
              <a:t>scritte</a:t>
            </a:r>
            <a:r>
              <a:rPr lang="en-US" baseline="0" dirty="0"/>
              <a:t> mi </a:t>
            </a:r>
            <a:r>
              <a:rPr lang="en-US" baseline="0" dirty="0" err="1"/>
              <a:t>piace</a:t>
            </a:r>
            <a:r>
              <a:rPr lang="en-US" baseline="0" dirty="0"/>
              <a:t> molto </a:t>
            </a:r>
            <a:r>
              <a:rPr lang="en-US" baseline="0" dirty="0" err="1"/>
              <a:t>quello</a:t>
            </a:r>
            <a:r>
              <a:rPr lang="en-US" baseline="0" dirty="0"/>
              <a:t> del </a:t>
            </a:r>
            <a:r>
              <a:rPr lang="en-US" baseline="0" dirty="0" err="1"/>
              <a:t>titolo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EC28-B8BE-4F0F-BFA3-54D90B84DB7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842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Accorciare</a:t>
            </a:r>
            <a:r>
              <a:rPr lang="en-US" dirty="0"/>
              <a:t> se </a:t>
            </a:r>
            <a:r>
              <a:rPr lang="en-US" dirty="0" err="1"/>
              <a:t>possibile</a:t>
            </a:r>
            <a:r>
              <a:rPr lang="en-US" baseline="0" dirty="0"/>
              <a:t> le </a:t>
            </a:r>
            <a:r>
              <a:rPr lang="en-US" baseline="0" dirty="0" err="1"/>
              <a:t>frasi</a:t>
            </a:r>
            <a:r>
              <a:rPr lang="en-US" baseline="0" dirty="0"/>
              <a:t> </a:t>
            </a:r>
            <a:r>
              <a:rPr lang="en-US" baseline="0" dirty="0" err="1"/>
              <a:t>scritte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EC28-B8BE-4F0F-BFA3-54D90B84DB7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222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301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937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442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051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Toglierei</a:t>
            </a:r>
            <a:r>
              <a:rPr lang="en-US" baseline="0" dirty="0"/>
              <a:t> quell </a:t>
            </a:r>
            <a:r>
              <a:rPr lang="en-US" baseline="0" dirty="0" err="1"/>
              <a:t>fattore</a:t>
            </a:r>
            <a:r>
              <a:rPr lang="en-US" baseline="0" dirty="0"/>
              <a:t> </a:t>
            </a:r>
            <a:r>
              <a:rPr lang="en-US" baseline="0" dirty="0" err="1"/>
              <a:t>moltiplicativo</a:t>
            </a:r>
            <a:r>
              <a:rPr lang="en-US" baseline="0" dirty="0"/>
              <a:t> </a:t>
            </a:r>
            <a:r>
              <a:rPr lang="en-US" baseline="0" dirty="0" err="1"/>
              <a:t>della</a:t>
            </a:r>
            <a:r>
              <a:rPr lang="en-US" baseline="0" dirty="0"/>
              <a:t> </a:t>
            </a:r>
            <a:r>
              <a:rPr lang="en-US" baseline="0" dirty="0" err="1"/>
              <a:t>scala</a:t>
            </a:r>
            <a:r>
              <a:rPr lang="en-US" baseline="0" dirty="0"/>
              <a:t> log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EC28-B8BE-4F0F-BFA3-54D90B84DB7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582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5835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562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4916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921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EVENTUALMENTE togliere l animazione col blocco </a:t>
            </a:r>
            <a:r>
              <a:rPr lang="it-IT" dirty="0" err="1"/>
              <a:t>dell</a:t>
            </a:r>
            <a:r>
              <a:rPr lang="it-IT" dirty="0"/>
              <a:t> AO che entra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83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946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4899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6995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</a:t>
            </a:r>
            <a:r>
              <a:rPr lang="en-US" dirty="0" err="1"/>
              <a:t>risultati</a:t>
            </a:r>
            <a:r>
              <a:rPr lang="en-US" dirty="0"/>
              <a:t> li </a:t>
            </a:r>
            <a:r>
              <a:rPr lang="en-US" dirty="0" err="1"/>
              <a:t>metterei</a:t>
            </a:r>
            <a:r>
              <a:rPr lang="en-US" dirty="0"/>
              <a:t> in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tabella</a:t>
            </a:r>
            <a:r>
              <a:rPr lang="en-US" dirty="0"/>
              <a:t> e </a:t>
            </a:r>
            <a:r>
              <a:rPr lang="en-US" dirty="0" err="1"/>
              <a:t>prometterei</a:t>
            </a:r>
            <a:r>
              <a:rPr lang="en-US" dirty="0"/>
              <a:t> </a:t>
            </a:r>
            <a:r>
              <a:rPr lang="en-US" dirty="0" err="1"/>
              <a:t>meno</a:t>
            </a:r>
            <a:r>
              <a:rPr lang="en-US" dirty="0"/>
              <a:t> per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prossimo</a:t>
            </a:r>
            <a:r>
              <a:rPr lang="en-US" baseline="0" dirty="0"/>
              <a:t> anno da decider </a:t>
            </a:r>
            <a:r>
              <a:rPr lang="en-US" baseline="0" dirty="0" err="1"/>
              <a:t>insieme</a:t>
            </a:r>
            <a:r>
              <a:rPr lang="en-US" baseline="0" dirty="0"/>
              <a:t> </a:t>
            </a:r>
            <a:r>
              <a:rPr lang="en-US" baseline="0" dirty="0" err="1"/>
              <a:t>cosa</a:t>
            </a:r>
            <a:r>
              <a:rPr lang="en-US" baseline="0" dirty="0"/>
              <a:t> </a:t>
            </a:r>
            <a:r>
              <a:rPr lang="en-US" baseline="0" dirty="0" err="1"/>
              <a:t>promettere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EC28-B8BE-4F0F-BFA3-54D90B84DB7E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787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214BF9-F210-47A9-AD64-1B545A319F4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63C3116-76B8-43A8-8C80-C2DC17F863D4}" type="slidenum">
              <a:t>28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7AEFE90-260C-4EAC-90E3-689FC4CB3B9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BA12C94-A3F5-478A-B309-A0ADBCA53A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563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FAE8179-0D58-43D5-A5DA-31CA7643381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C655684-F59E-4B15-A463-94F48A5E5172}" type="slidenum">
              <a:t>29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7071911-325B-4BDC-9CD4-B9D4AE8D925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33AE61D-BA62-4848-9D2E-145EEC5570B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523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931255-957B-4E67-B6D1-EEC7FE8EE21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03596E9-47C8-48F8-A8C4-87678437C34B}" type="slidenum">
              <a:t>30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47D672B-5F40-49C1-B525-9018690F8FD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99D450E-D03E-4A49-86FC-837BE9C0F14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90178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132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Animazioni</a:t>
            </a:r>
            <a:r>
              <a:rPr lang="en-US" dirty="0"/>
              <a:t> </a:t>
            </a:r>
            <a:r>
              <a:rPr lang="en-US" dirty="0" err="1"/>
              <a:t>confondono</a:t>
            </a:r>
            <a:r>
              <a:rPr lang="en-US" dirty="0"/>
              <a:t> e </a:t>
            </a:r>
            <a:r>
              <a:rPr lang="en-US" dirty="0" err="1"/>
              <a:t>fanno</a:t>
            </a:r>
            <a:r>
              <a:rPr lang="en-US" dirty="0"/>
              <a:t> </a:t>
            </a:r>
            <a:r>
              <a:rPr lang="en-US" dirty="0" err="1"/>
              <a:t>perdere</a:t>
            </a:r>
            <a:r>
              <a:rPr lang="en-US" dirty="0"/>
              <a:t> tempo mi </a:t>
            </a:r>
            <a:r>
              <a:rPr lang="en-US" dirty="0" err="1"/>
              <a:t>dispiace</a:t>
            </a:r>
            <a:r>
              <a:rPr lang="en-US" dirty="0"/>
              <a:t> ma </a:t>
            </a:r>
            <a:r>
              <a:rPr lang="en-US" dirty="0" err="1"/>
              <a:t>queste</a:t>
            </a:r>
            <a:r>
              <a:rPr lang="en-US" dirty="0"/>
              <a:t> </a:t>
            </a:r>
            <a:r>
              <a:rPr lang="en-US" dirty="0" err="1"/>
              <a:t>immagini</a:t>
            </a:r>
            <a:r>
              <a:rPr lang="en-US" dirty="0"/>
              <a:t> non </a:t>
            </a:r>
            <a:r>
              <a:rPr lang="en-US" dirty="0" err="1"/>
              <a:t>sono</a:t>
            </a:r>
            <a:r>
              <a:rPr lang="en-US" baseline="0" dirty="0"/>
              <a:t> </a:t>
            </a:r>
            <a:r>
              <a:rPr lang="en-US" baseline="0" dirty="0" err="1"/>
              <a:t>chiare</a:t>
            </a:r>
            <a:r>
              <a:rPr lang="en-US" baseline="0" dirty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EC28-B8BE-4F0F-BFA3-54D90B84DB7E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940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017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EVENTUALMENTE togliere l animazione col blocco </a:t>
            </a:r>
            <a:r>
              <a:rPr lang="it-IT" dirty="0" err="1"/>
              <a:t>dell</a:t>
            </a:r>
            <a:r>
              <a:rPr lang="it-IT" dirty="0"/>
              <a:t> AO che entra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2513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Mettere profilo radiale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171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70830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usa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freccia</a:t>
            </a:r>
            <a:r>
              <a:rPr lang="en-US" dirty="0"/>
              <a:t> ma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scrive</a:t>
            </a:r>
            <a:r>
              <a:rPr lang="en-US" dirty="0"/>
              <a:t> </a:t>
            </a:r>
            <a:r>
              <a:rPr lang="en-US" dirty="0" err="1"/>
              <a:t>Texp</a:t>
            </a:r>
            <a:r>
              <a:rPr lang="en-US" dirty="0"/>
              <a:t>.=….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EC28-B8BE-4F0F-BFA3-54D90B84DB7E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966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Sintetizzare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EC28-B8BE-4F0F-BFA3-54D90B84DB7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1104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1541-413B-7547-9737-6E8C3D27EB2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289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Sintentizzare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011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aggiunto</a:t>
            </a:r>
            <a:r>
              <a:rPr lang="en-US" baseline="0" dirty="0"/>
              <a:t> </a:t>
            </a:r>
            <a:r>
              <a:rPr lang="en-US" baseline="0" dirty="0" err="1"/>
              <a:t>il</a:t>
            </a:r>
            <a:r>
              <a:rPr lang="en-US" baseline="0" dirty="0"/>
              <a:t> </a:t>
            </a:r>
            <a:r>
              <a:rPr lang="en-US" baseline="0" dirty="0" err="1"/>
              <a:t>valore</a:t>
            </a:r>
            <a:r>
              <a:rPr lang="en-US" baseline="0" dirty="0"/>
              <a:t> </a:t>
            </a:r>
            <a:r>
              <a:rPr lang="en-US" baseline="0" dirty="0" err="1"/>
              <a:t>della</a:t>
            </a:r>
            <a:r>
              <a:rPr lang="en-US" baseline="0" dirty="0"/>
              <a:t> NCPA e </a:t>
            </a:r>
            <a:r>
              <a:rPr lang="en-US" baseline="0" dirty="0" err="1"/>
              <a:t>impaginare</a:t>
            </a:r>
            <a:r>
              <a:rPr lang="en-US" baseline="0" dirty="0"/>
              <a:t> </a:t>
            </a:r>
            <a:r>
              <a:rPr lang="en-US" baseline="0" dirty="0" err="1"/>
              <a:t>meglio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EC28-B8BE-4F0F-BFA3-54D90B84DB7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264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7321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AB63-1DA1-4267-BB13-9B349281677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7788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BD888E-EAD0-1005-F1D4-0F3E5F3D2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AB4DC71-9F81-C74D-25FB-26EB5FB5D4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D7BAF6-0E69-A40C-7333-B39B4D02E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D8B01-4DBE-294A-AC6E-4EC9B887C35B}" type="datetimeFigureOut">
              <a:rPr lang="it-IT" smtClean="0"/>
              <a:t>19/10/2022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F59FDA-AD78-EF6B-6131-F7CED9EF7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0C5810-B203-0D0B-34F5-7E1DBA1AF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FB05F-CF66-FD41-8DBF-8F67D79308EB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43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B0F457-25A9-1095-0232-852A3074F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3016F0A-4C3A-1B26-F451-01D6F6AFD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D6714B-F6D4-7BDC-CE9F-83B02ED50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D8B01-4DBE-294A-AC6E-4EC9B887C35B}" type="datetimeFigureOut">
              <a:rPr lang="it-IT" smtClean="0"/>
              <a:t>19/10/2022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3E3A64-E073-66AD-114F-C3F628F9A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0E859C-8B7B-15EC-9EE4-E77E6515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FB05F-CF66-FD41-8DBF-8F67D79308EB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613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88EBF64-A933-0FA6-3B6C-7D682966C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C54EF80-23E0-1CE9-ECC2-EEA953F6A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958BC8-EDEB-B9C4-3970-8F54D5E8A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D8B01-4DBE-294A-AC6E-4EC9B887C35B}" type="datetimeFigureOut">
              <a:rPr lang="it-IT" smtClean="0"/>
              <a:t>19/10/2022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649219-F63F-C3A4-3BDE-E79431DA3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B53752-3E36-C5E7-3B22-8E8F9CAFB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FB05F-CF66-FD41-8DBF-8F67D79308EB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2275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9C2B2B-DE6F-5D7D-45F5-F93A84B03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77E871-880C-57E9-A476-FE95F3420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9B192-C1FD-BC4C-E516-9D96DC291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D8B01-4DBE-294A-AC6E-4EC9B887C35B}" type="datetimeFigureOut">
              <a:rPr lang="it-IT" smtClean="0"/>
              <a:t>19/10/2022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FBBB72-7B5F-0223-AF1E-24DFE466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2CDD51-08CE-8A9D-EFC0-48EDBF755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FB05F-CF66-FD41-8DBF-8F67D79308EB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76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772482-BEF1-3FB3-385A-B659D043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3CE8482-EF71-74A3-DF02-C8E196BE3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AFE12A-1182-6627-FC0C-24C299D07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D8B01-4DBE-294A-AC6E-4EC9B887C35B}" type="datetimeFigureOut">
              <a:rPr lang="it-IT" smtClean="0"/>
              <a:t>19/10/2022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9530FD-53AE-5A93-8433-E6B72A5C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4E1FDC-41E3-6EBF-E296-B382340D4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FB05F-CF66-FD41-8DBF-8F67D79308EB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2334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527AFA-EB2D-F199-6A08-FBCB2BAE7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680EDE-A964-0201-D9C5-2300F16403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8E31C88-EAF5-26F3-943E-5D5B416EA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1316307-C94D-3CBD-00FB-7F08A966D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D8B01-4DBE-294A-AC6E-4EC9B887C35B}" type="datetimeFigureOut">
              <a:rPr lang="it-IT" smtClean="0"/>
              <a:t>19/10/2022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D8F961-E740-9B0E-231F-6A2A0350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30C8F5-E71F-D43D-B8D2-AAC63B43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FB05F-CF66-FD41-8DBF-8F67D79308EB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560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B22C41-43A0-07AC-23F1-0BC2B7D9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2DB50F-44A1-CDE7-45FC-C12AD8970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E9EBA8E-1251-DC0A-EDD8-27A758509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46273B9-0F26-C226-2493-212CB48E75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5599452-8C5B-CF01-0704-7B5CA2173C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D9F132D-00C9-8D70-684F-B2312227E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D8B01-4DBE-294A-AC6E-4EC9B887C35B}" type="datetimeFigureOut">
              <a:rPr lang="it-IT" smtClean="0"/>
              <a:t>19/10/2022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AD3C20F-5AE9-A7CA-649C-FB78710E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40DDEEA-25C6-9E7F-A1F2-450054E4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FB05F-CF66-FD41-8DBF-8F67D79308EB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8930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83D615-EA05-2253-3A83-04F33B3ED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98C5473-8EAA-5BFA-FB66-A259E5855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D8B01-4DBE-294A-AC6E-4EC9B887C35B}" type="datetimeFigureOut">
              <a:rPr lang="it-IT" smtClean="0"/>
              <a:t>19/10/2022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542FFC3-A824-6031-550C-DF06CBCB2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1B7F11A-C1C5-49D5-713A-76C57DD1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FB05F-CF66-FD41-8DBF-8F67D79308EB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EC8575B-BB7D-A289-A48D-E58F3FDFA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D8B01-4DBE-294A-AC6E-4EC9B887C35B}" type="datetimeFigureOut">
              <a:rPr lang="it-IT" smtClean="0"/>
              <a:t>19/10/2022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75CCFC9-285A-7485-E586-66A74474D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837C2F-82E6-E42B-E4B2-0E2F7C085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FB05F-CF66-FD41-8DBF-8F67D79308EB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84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509A97-2F7B-FAF9-F30D-CF92883FE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457085-EF9A-86B2-73A0-9C927D73E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76E6E27-CA6D-0D32-B6CA-E4C79A401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54B723-D28B-8431-565F-20D4A430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D8B01-4DBE-294A-AC6E-4EC9B887C35B}" type="datetimeFigureOut">
              <a:rPr lang="it-IT" smtClean="0"/>
              <a:t>19/10/2022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569685D-99E1-F57F-3A0C-159CC49F0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30CFAF-B421-BE32-3225-46E62F9A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FB05F-CF66-FD41-8DBF-8F67D79308EB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19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7B5667-E97F-1FBA-3ACB-6C06C8910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BAFBEA6-ED3E-FD85-FB63-8F1FCB7A7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371F9BE-78AD-808F-831E-F585B495D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97C40D0-6148-DED2-3507-8A6AE036D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D8B01-4DBE-294A-AC6E-4EC9B887C35B}" type="datetimeFigureOut">
              <a:rPr lang="it-IT" smtClean="0"/>
              <a:t>19/10/2022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2348BB-372B-94E9-0300-3BC09073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803660-F43A-E022-72F6-98383BB69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FB05F-CF66-FD41-8DBF-8F67D79308EB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845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644B6CE-BCD9-15D3-AB2A-73F68C032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1ABA5D-6250-EF1C-6276-184790018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4C5E35-9EB5-CE02-BE1F-8FDAF74743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D8B01-4DBE-294A-AC6E-4EC9B887C35B}" type="datetimeFigureOut">
              <a:rPr lang="it-IT" smtClean="0"/>
              <a:t>19/10/2022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0EF981-0E37-9F37-CFB5-285ED81BE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872D19-45C4-B7AE-EB18-9529D3347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FB05F-CF66-FD41-8DBF-8F67D79308EB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61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19.png"/><Relationship Id="rId18" Type="http://schemas.openxmlformats.org/officeDocument/2006/relationships/image" Target="../media/image26.png"/><Relationship Id="rId26" Type="http://schemas.openxmlformats.org/officeDocument/2006/relationships/image" Target="../media/image131.png"/><Relationship Id="rId3" Type="http://schemas.openxmlformats.org/officeDocument/2006/relationships/image" Target="../media/image79.png"/><Relationship Id="rId21" Type="http://schemas.openxmlformats.org/officeDocument/2006/relationships/image" Target="../media/image126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2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7.png"/><Relationship Id="rId24" Type="http://schemas.openxmlformats.org/officeDocument/2006/relationships/image" Target="../media/image129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23" Type="http://schemas.openxmlformats.org/officeDocument/2006/relationships/image" Target="../media/image128.png"/><Relationship Id="rId28" Type="http://schemas.openxmlformats.org/officeDocument/2006/relationships/image" Target="../media/image133.png"/><Relationship Id="rId10" Type="http://schemas.openxmlformats.org/officeDocument/2006/relationships/image" Target="../media/image116.png"/><Relationship Id="rId19" Type="http://schemas.openxmlformats.org/officeDocument/2006/relationships/image" Target="../media/image124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7.png"/><Relationship Id="rId27" Type="http://schemas.openxmlformats.org/officeDocument/2006/relationships/image" Target="../media/image1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4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4.png"/><Relationship Id="rId4" Type="http://schemas.openxmlformats.org/officeDocument/2006/relationships/image" Target="../media/image1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gif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51.png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07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2.png"/><Relationship Id="rId10" Type="http://schemas.openxmlformats.org/officeDocument/2006/relationships/image" Target="../media/image138.png"/><Relationship Id="rId4" Type="http://schemas.openxmlformats.org/officeDocument/2006/relationships/image" Target="../media/image108.png"/><Relationship Id="rId9" Type="http://schemas.openxmlformats.org/officeDocument/2006/relationships/image" Target="../media/image1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0.gif"/><Relationship Id="rId10" Type="http://schemas.openxmlformats.org/officeDocument/2006/relationships/image" Target="../media/image14.png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49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50.png"/><Relationship Id="rId9" Type="http://schemas.openxmlformats.org/officeDocument/2006/relationships/image" Target="../media/image1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60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90.png"/><Relationship Id="rId5" Type="http://schemas.openxmlformats.org/officeDocument/2006/relationships/image" Target="../media/image9.gif"/><Relationship Id="rId4" Type="http://schemas.openxmlformats.org/officeDocument/2006/relationships/image" Target="../media/image1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chart" Target="../charts/chart1.xml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19.png"/><Relationship Id="rId3" Type="http://schemas.microsoft.com/office/2017/06/relationships/model3d" Target="../media/model3d1.glb"/><Relationship Id="rId21" Type="http://schemas.openxmlformats.org/officeDocument/2006/relationships/image" Target="../media/image35.png"/><Relationship Id="rId7" Type="http://schemas.openxmlformats.org/officeDocument/2006/relationships/image" Target="../media/image16.svg"/><Relationship Id="rId12" Type="http://schemas.openxmlformats.org/officeDocument/2006/relationships/image" Target="../media/image18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6.png"/><Relationship Id="rId18" Type="http://schemas.openxmlformats.org/officeDocument/2006/relationships/image" Target="../media/image26.png"/><Relationship Id="rId26" Type="http://schemas.openxmlformats.org/officeDocument/2006/relationships/image" Target="../media/image53.png"/><Relationship Id="rId21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5.png"/><Relationship Id="rId17" Type="http://schemas.openxmlformats.org/officeDocument/2006/relationships/image" Target="../media/image20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44.png"/><Relationship Id="rId24" Type="http://schemas.openxmlformats.org/officeDocument/2006/relationships/image" Target="../media/image51.png"/><Relationship Id="rId5" Type="http://schemas.openxmlformats.org/officeDocument/2006/relationships/image" Target="../media/image21.png"/><Relationship Id="rId15" Type="http://schemas.openxmlformats.org/officeDocument/2006/relationships/image" Target="../media/image47.png"/><Relationship Id="rId23" Type="http://schemas.openxmlformats.org/officeDocument/2006/relationships/image" Target="../media/image50.png"/><Relationship Id="rId10" Type="http://schemas.openxmlformats.org/officeDocument/2006/relationships/image" Target="../media/image43.png"/><Relationship Id="rId19" Type="http://schemas.openxmlformats.org/officeDocument/2006/relationships/image" Target="../media/image32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19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image" Target="../media/image41.png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5" Type="http://schemas.openxmlformats.org/officeDocument/2006/relationships/image" Target="../media/image32.png"/><Relationship Id="rId10" Type="http://schemas.openxmlformats.org/officeDocument/2006/relationships/image" Target="../media/image65.png"/><Relationship Id="rId4" Type="http://schemas.openxmlformats.org/officeDocument/2006/relationships/image" Target="../media/image17.png"/><Relationship Id="rId9" Type="http://schemas.openxmlformats.org/officeDocument/2006/relationships/image" Target="../media/image45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5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68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1.png"/><Relationship Id="rId9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93.png"/><Relationship Id="rId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1">
                <a:extLst>
                  <a:ext uri="{FF2B5EF4-FFF2-40B4-BE49-F238E27FC236}">
                    <a16:creationId xmlns:a16="http://schemas.microsoft.com/office/drawing/2014/main" id="{402E0862-24FA-48A9-8007-7244A186FC9A}"/>
                  </a:ext>
                </a:extLst>
              </p:cNvPr>
              <p:cNvSpPr txBox="1">
                <a:spLocks noGrp="1"/>
              </p:cNvSpPr>
              <p:nvPr>
                <p:ph type="ctrTitle"/>
              </p:nvPr>
            </p:nvSpPr>
            <p:spPr>
              <a:xfrm>
                <a:off x="1" y="1282657"/>
                <a:ext cx="12191996" cy="1015353"/>
              </a:xfrm>
            </p:spPr>
            <p:txBody>
              <a:bodyPr>
                <a:normAutofit fontScale="90000"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dirty="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600" b="0" i="1" dirty="0" smtClean="0"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3600" b="0" i="1" dirty="0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3600" b="0" i="1" dirty="0" smtClean="0">
                          <a:effectLst/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it-IT" sz="3600" b="0" i="1" dirty="0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600" b="0" i="1" dirty="0" smtClean="0">
                          <a:effectLst/>
                          <a:latin typeface="Cambria Math" panose="02040503050406030204" pitchFamily="18" charset="0"/>
                        </a:rPr>
                        <m:t>𝑁𝐶𝑃𝐴</m:t>
                      </m:r>
                      <m:r>
                        <a:rPr lang="it-IT" sz="3600" b="0" i="1" baseline="30000" dirty="0" smtClean="0">
                          <a:effectLst/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br>
                  <a:rPr lang="en-US" sz="3600" b="0" i="0" dirty="0">
                    <a:effectLst/>
                    <a:latin typeface="Rockwell" panose="02060603020205020403" pitchFamily="18" charset="77"/>
                  </a:rPr>
                </a:br>
                <a:r>
                  <a:rPr lang="it-IT" sz="3200" b="0" i="0" u="none" strike="noStrike" dirty="0">
                    <a:effectLst/>
                    <a:latin typeface="Rockwell" panose="02060603020205020403" pitchFamily="18" charset="77"/>
                  </a:rPr>
                  <a:t>A new low order </a:t>
                </a:r>
                <a:r>
                  <a:rPr lang="it-IT" sz="3200" b="0" i="0" u="none" strike="noStrike" dirty="0" err="1">
                    <a:effectLst/>
                    <a:latin typeface="Rockwell" panose="02060603020205020403" pitchFamily="18" charset="77"/>
                  </a:rPr>
                  <a:t>Wavefront</a:t>
                </a:r>
                <a:r>
                  <a:rPr lang="it-IT" sz="3200" b="0" i="0" u="none" strike="noStrike" dirty="0">
                    <a:effectLst/>
                    <a:latin typeface="Rockwell" panose="02060603020205020403" pitchFamily="18" charset="77"/>
                  </a:rPr>
                  <a:t> Sensor and </a:t>
                </a:r>
                <a:r>
                  <a:rPr lang="it-IT" sz="3200" b="0" i="0" u="none" strike="noStrike" dirty="0" err="1">
                    <a:effectLst/>
                    <a:latin typeface="Rockwell" panose="02060603020205020403" pitchFamily="18" charset="77"/>
                  </a:rPr>
                  <a:t>its</a:t>
                </a:r>
                <a:r>
                  <a:rPr lang="it-IT" sz="3200" b="0" i="0" u="none" strike="noStrike" dirty="0">
                    <a:effectLst/>
                    <a:latin typeface="Rockwell" panose="02060603020205020403" pitchFamily="18" charset="77"/>
                  </a:rPr>
                  <a:t> first </a:t>
                </a:r>
                <a:r>
                  <a:rPr lang="it-IT" sz="3200" b="0" i="0" u="none" strike="noStrike" dirty="0" err="1">
                    <a:effectLst/>
                    <a:latin typeface="Rockwell" panose="02060603020205020403" pitchFamily="18" charset="77"/>
                  </a:rPr>
                  <a:t>experimental</a:t>
                </a:r>
                <a:r>
                  <a:rPr lang="it-IT" sz="3200" b="0" i="0" u="none" strike="noStrike" dirty="0">
                    <a:effectLst/>
                    <a:latin typeface="Rockwell" panose="02060603020205020403" pitchFamily="18" charset="77"/>
                  </a:rPr>
                  <a:t> </a:t>
                </a:r>
                <a:r>
                  <a:rPr lang="it-IT" sz="3200" b="0" i="0" u="none" strike="noStrike" dirty="0" err="1">
                    <a:effectLst/>
                    <a:latin typeface="Rockwell" panose="02060603020205020403" pitchFamily="18" charset="77"/>
                  </a:rPr>
                  <a:t>results</a:t>
                </a:r>
                <a:r>
                  <a:rPr lang="it-IT" sz="3200" b="0" i="0" u="none" strike="noStrike" dirty="0">
                    <a:effectLst/>
                    <a:latin typeface="Rockwell" panose="02060603020205020403" pitchFamily="18" charset="77"/>
                  </a:rPr>
                  <a:t>.</a:t>
                </a:r>
                <a:endParaRPr lang="it-IT" sz="8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3" name="Titolo 1">
                <a:extLst>
                  <a:ext uri="{FF2B5EF4-FFF2-40B4-BE49-F238E27FC236}">
                    <a16:creationId xmlns:a16="http://schemas.microsoft.com/office/drawing/2014/main" id="{402E0862-24FA-48A9-8007-7244A186FC9A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" y="1282657"/>
                <a:ext cx="12191996" cy="1015353"/>
              </a:xfrm>
              <a:blipFill>
                <a:blip r:embed="rId4"/>
                <a:stretch>
                  <a:fillRect r="-1041" b="-185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ottotitolo 2">
            <a:extLst>
              <a:ext uri="{FF2B5EF4-FFF2-40B4-BE49-F238E27FC236}">
                <a16:creationId xmlns:a16="http://schemas.microsoft.com/office/drawing/2014/main" id="{F0CCE5EA-2E64-4F9C-9232-C6963F51B36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99501" y="3326719"/>
            <a:ext cx="3791847" cy="671672"/>
          </a:xfrm>
        </p:spPr>
        <p:txBody>
          <a:bodyPr/>
          <a:lstStyle/>
          <a:p>
            <a:pPr lvl="0"/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Alessandro Terreri</a:t>
            </a:r>
          </a:p>
        </p:txBody>
      </p:sp>
      <p:pic>
        <p:nvPicPr>
          <p:cNvPr id="6" name="Immagine 6" descr="Immagine che contiene screenshot, disegnando&#10;&#10;Descrizione generata automaticamente">
            <a:extLst>
              <a:ext uri="{FF2B5EF4-FFF2-40B4-BE49-F238E27FC236}">
                <a16:creationId xmlns:a16="http://schemas.microsoft.com/office/drawing/2014/main" id="{692247B4-6474-4B31-A58D-9A7071403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7993" y="4789978"/>
            <a:ext cx="1219577" cy="1224341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B78E2DA8-BB17-352C-2A97-CE98B073B9E5}"/>
              </a:ext>
            </a:extLst>
          </p:cNvPr>
          <p:cNvGrpSpPr/>
          <p:nvPr/>
        </p:nvGrpSpPr>
        <p:grpSpPr>
          <a:xfrm>
            <a:off x="8408192" y="4834966"/>
            <a:ext cx="825585" cy="1133043"/>
            <a:chOff x="601448" y="5417923"/>
            <a:chExt cx="949828" cy="1303556"/>
          </a:xfrm>
        </p:grpSpPr>
        <p:sp>
          <p:nvSpPr>
            <p:cNvPr id="2" name="Rettangolo con angoli arrotondati 21">
              <a:extLst>
                <a:ext uri="{FF2B5EF4-FFF2-40B4-BE49-F238E27FC236}">
                  <a16:creationId xmlns:a16="http://schemas.microsoft.com/office/drawing/2014/main" id="{875C2C01-2AAB-4B2E-965B-FAF7B7D8B443}"/>
                </a:ext>
              </a:extLst>
            </p:cNvPr>
            <p:cNvSpPr/>
            <p:nvPr/>
          </p:nvSpPr>
          <p:spPr>
            <a:xfrm>
              <a:off x="601448" y="6397718"/>
              <a:ext cx="949828" cy="323761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420006"/>
                </a:gs>
                <a:gs pos="100000">
                  <a:srgbClr val="63000F"/>
                </a:gs>
              </a:gsLst>
              <a:lin ang="8100000"/>
            </a:gra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 dirty="0">
                <a:uFillTx/>
                <a:latin typeface="Rockwell" panose="02060603020205020403" pitchFamily="18" charset="77"/>
              </a:endParaRPr>
            </a:p>
          </p:txBody>
        </p:sp>
        <p:pic>
          <p:nvPicPr>
            <p:cNvPr id="5" name="Immagine 4" descr="Immagine che contiene disegnando&#10;&#10;Descrizione generata automaticamente">
              <a:extLst>
                <a:ext uri="{FF2B5EF4-FFF2-40B4-BE49-F238E27FC236}">
                  <a16:creationId xmlns:a16="http://schemas.microsoft.com/office/drawing/2014/main" id="{6EE38E9E-361E-4D8A-A5EA-1C6792F46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73641"/>
            <a:stretch>
              <a:fillRect/>
            </a:stretch>
          </p:blipFill>
          <p:spPr>
            <a:xfrm>
              <a:off x="701463" y="5417923"/>
              <a:ext cx="749037" cy="85179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5" name="Immagine 22" descr="Immagine che contiene disegnando&#10;&#10;Descrizione generata automaticamente">
              <a:extLst>
                <a:ext uri="{FF2B5EF4-FFF2-40B4-BE49-F238E27FC236}">
                  <a16:creationId xmlns:a16="http://schemas.microsoft.com/office/drawing/2014/main" id="{9EAE51ED-C822-42D8-AA6A-564B50EA8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0648" r="-2104"/>
            <a:stretch>
              <a:fillRect/>
            </a:stretch>
          </p:blipFill>
          <p:spPr>
            <a:xfrm>
              <a:off x="769917" y="6387266"/>
              <a:ext cx="712112" cy="298725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B01999-E39F-A5EF-57FF-F0F659B74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99" y="4668318"/>
            <a:ext cx="1123515" cy="14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4C125A5-FEC5-5743-29C4-1D648D15C1C4}"/>
              </a:ext>
            </a:extLst>
          </p:cNvPr>
          <p:cNvSpPr txBox="1"/>
          <p:nvPr/>
        </p:nvSpPr>
        <p:spPr>
          <a:xfrm>
            <a:off x="274082" y="4470200"/>
            <a:ext cx="3117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err="1">
                <a:latin typeface="Rockwell" panose="02060603020205020403" pitchFamily="18" charset="77"/>
              </a:rPr>
              <a:t>Collaborators</a:t>
            </a:r>
            <a:r>
              <a:rPr lang="it-IT" u="sng" dirty="0">
                <a:latin typeface="Rockwell" panose="02060603020205020403" pitchFamily="18" charset="77"/>
              </a:rPr>
              <a:t>:</a:t>
            </a:r>
            <a:endParaRPr lang="it-IT" dirty="0">
              <a:latin typeface="Rockwell" panose="02060603020205020403" pitchFamily="18" charset="77"/>
            </a:endParaRPr>
          </a:p>
          <a:p>
            <a:pPr lvl="1"/>
            <a:r>
              <a:rPr lang="it-IT" dirty="0">
                <a:latin typeface="Rockwell" panose="02060603020205020403" pitchFamily="18" charset="77"/>
              </a:rPr>
              <a:t>Dr. Fernando </a:t>
            </a:r>
            <a:r>
              <a:rPr lang="it-IT" dirty="0" err="1">
                <a:latin typeface="Rockwell" panose="02060603020205020403" pitchFamily="18" charset="77"/>
              </a:rPr>
              <a:t>Pedichini</a:t>
            </a:r>
            <a:endParaRPr lang="it-IT" dirty="0">
              <a:latin typeface="Rockwell" panose="02060603020205020403" pitchFamily="18" charset="77"/>
            </a:endParaRPr>
          </a:p>
          <a:p>
            <a:pPr lvl="1"/>
            <a:r>
              <a:rPr lang="it-IT" dirty="0">
                <a:latin typeface="Rockwell" panose="02060603020205020403" pitchFamily="18" charset="77"/>
              </a:rPr>
              <a:t>Dr. Markus Kasper</a:t>
            </a:r>
          </a:p>
          <a:p>
            <a:pPr lvl="1"/>
            <a:r>
              <a:rPr lang="it-IT" dirty="0">
                <a:latin typeface="Rockwell" panose="02060603020205020403" pitchFamily="18" charset="77"/>
              </a:rPr>
              <a:t>Dr. </a:t>
            </a:r>
            <a:r>
              <a:rPr lang="it-IT" dirty="0" err="1">
                <a:latin typeface="Rockwell" panose="02060603020205020403" pitchFamily="18" charset="77"/>
              </a:rPr>
              <a:t>B.Engler</a:t>
            </a:r>
            <a:endParaRPr lang="it-IT" dirty="0">
              <a:latin typeface="Rockwell" panose="02060603020205020403" pitchFamily="18" charset="77"/>
            </a:endParaRPr>
          </a:p>
          <a:p>
            <a:pPr lvl="1"/>
            <a:r>
              <a:rPr lang="it-IT" dirty="0">
                <a:latin typeface="Rockwell" panose="02060603020205020403" pitchFamily="18" charset="77"/>
              </a:rPr>
              <a:t>Dr. T. </a:t>
            </a:r>
            <a:r>
              <a:rPr lang="it-IT" dirty="0" err="1">
                <a:latin typeface="Rockwell" panose="02060603020205020403" pitchFamily="18" charset="77"/>
              </a:rPr>
              <a:t>Heritier</a:t>
            </a:r>
            <a:endParaRPr lang="it-IT" dirty="0">
              <a:latin typeface="Rockwell" panose="02060603020205020403" pitchFamily="18" charset="77"/>
            </a:endParaRPr>
          </a:p>
          <a:p>
            <a:pPr lvl="1"/>
            <a:r>
              <a:rPr lang="it-IT" dirty="0">
                <a:latin typeface="Rockwell" panose="02060603020205020403" pitchFamily="18" charset="77"/>
              </a:rPr>
              <a:t>Prof. Dario Del  Moro 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2C3C92D3-C96F-337A-1383-2214F57BF4B1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29" name="Rettangolo 3">
              <a:extLst>
                <a:ext uri="{FF2B5EF4-FFF2-40B4-BE49-F238E27FC236}">
                  <a16:creationId xmlns:a16="http://schemas.microsoft.com/office/drawing/2014/main" id="{C4FB16B2-5831-E932-E5EE-91D114351210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827443E4-1353-30A3-FB9E-8D9E7ED74AB2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31" name="Segnaposto numero diapositiva 17">
              <a:extLst>
                <a:ext uri="{FF2B5EF4-FFF2-40B4-BE49-F238E27FC236}">
                  <a16:creationId xmlns:a16="http://schemas.microsoft.com/office/drawing/2014/main" id="{32D1A199-EDC6-AC9C-630F-E072E4ADCA0A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1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44AF971B-437A-0BCC-3261-74D0588ABA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839" t="19823" r="17532" b="22795"/>
          <a:stretch/>
        </p:blipFill>
        <p:spPr>
          <a:xfrm>
            <a:off x="3984168" y="4919441"/>
            <a:ext cx="2255268" cy="10177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4EBC13D7-7D16-438E-B29F-E3A98A7F6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043829"/>
            <a:ext cx="5791200" cy="447659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1AD8511-C0FF-42D0-9428-62AEDE79237E}"/>
              </a:ext>
            </a:extLst>
          </p:cNvPr>
          <p:cNvSpPr txBox="1"/>
          <p:nvPr/>
        </p:nvSpPr>
        <p:spPr>
          <a:xfrm>
            <a:off x="1" y="773120"/>
            <a:ext cx="11887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Rockwell" panose="02060603020205020403" pitchFamily="18" charset="77"/>
                <a:ea typeface="Roboto" panose="02000000000000000000" pitchFamily="2" charset="0"/>
              </a:rPr>
              <a:t>Returns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400" dirty="0" err="1">
                <a:latin typeface="Rockwell" panose="02060603020205020403" pitchFamily="18" charset="77"/>
                <a:ea typeface="Roboto" panose="02000000000000000000" pitchFamily="2" charset="0"/>
              </a:rPr>
              <a:t>basis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 of </a:t>
            </a:r>
            <a:r>
              <a:rPr lang="it-IT" sz="2400" dirty="0" err="1">
                <a:latin typeface="Rockwell" panose="02060603020205020403" pitchFamily="18" charset="77"/>
                <a:ea typeface="Roboto" panose="02000000000000000000" pitchFamily="2" charset="0"/>
              </a:rPr>
              <a:t>eigenimages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400" dirty="0" err="1">
                <a:latin typeface="Rockwell" panose="02060603020205020403" pitchFamily="18" charset="77"/>
                <a:ea typeface="Roboto" panose="02000000000000000000" pitchFamily="2" charset="0"/>
              </a:rPr>
              <a:t>that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400" dirty="0" err="1">
                <a:latin typeface="Rockwell" panose="02060603020205020403" pitchFamily="18" charset="77"/>
                <a:ea typeface="Roboto" panose="02000000000000000000" pitchFamily="2" charset="0"/>
              </a:rPr>
              <a:t>comes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 from the </a:t>
            </a:r>
            <a:r>
              <a:rPr lang="it-IT" sz="2400" dirty="0" err="1">
                <a:latin typeface="Rockwell" panose="02060603020205020403" pitchFamily="18" charset="77"/>
                <a:ea typeface="Roboto" panose="02000000000000000000" pitchFamily="2" charset="0"/>
              </a:rPr>
              <a:t>diagonalization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 of the </a:t>
            </a:r>
            <a:r>
              <a:rPr lang="it-IT" sz="2400" dirty="0" err="1">
                <a:latin typeface="Rockwell" panose="02060603020205020403" pitchFamily="18" charset="77"/>
                <a:ea typeface="Roboto" panose="02000000000000000000" pitchFamily="2" charset="0"/>
              </a:rPr>
              <a:t>covariance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400" dirty="0" err="1">
                <a:latin typeface="Rockwell" panose="02060603020205020403" pitchFamily="18" charset="77"/>
                <a:ea typeface="Roboto" panose="02000000000000000000" pitchFamily="2" charset="0"/>
              </a:rPr>
              <a:t>matrix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 for the </a:t>
            </a:r>
            <a:r>
              <a:rPr lang="it-IT" sz="2400" dirty="0" err="1">
                <a:latin typeface="Rockwell" panose="02060603020205020403" pitchFamily="18" charset="77"/>
                <a:ea typeface="Roboto" panose="02000000000000000000" pitchFamily="2" charset="0"/>
              </a:rPr>
              <a:t>defocused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 images dataset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it-IT" sz="2400" u="sng" dirty="0" err="1">
                <a:latin typeface="Rockwell" panose="02060603020205020403" pitchFamily="18" charset="77"/>
                <a:ea typeface="Roboto" panose="02000000000000000000" pitchFamily="2" charset="0"/>
              </a:rPr>
              <a:t>Thousands</a:t>
            </a:r>
            <a:r>
              <a:rPr lang="it-IT" sz="2400" u="sng" dirty="0">
                <a:latin typeface="Rockwell" panose="02060603020205020403" pitchFamily="18" charset="77"/>
                <a:ea typeface="Roboto" panose="02000000000000000000" pitchFamily="2" charset="0"/>
              </a:rPr>
              <a:t> of pixels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 are </a:t>
            </a:r>
            <a:r>
              <a:rPr lang="it-IT" sz="2400" dirty="0" err="1">
                <a:latin typeface="Rockwell" panose="02060603020205020403" pitchFamily="18" charset="77"/>
                <a:ea typeface="Roboto" panose="02000000000000000000" pitchFamily="2" charset="0"/>
              </a:rPr>
              <a:t>now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400" dirty="0" err="1">
                <a:latin typeface="Rockwell" panose="02060603020205020403" pitchFamily="18" charset="77"/>
                <a:ea typeface="Roboto" panose="02000000000000000000" pitchFamily="2" charset="0"/>
              </a:rPr>
              <a:t>substituted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 with </a:t>
            </a:r>
            <a:r>
              <a:rPr lang="it-IT" sz="2400" u="sng" dirty="0" err="1">
                <a:latin typeface="Rockwell" panose="02060603020205020403" pitchFamily="18" charset="77"/>
                <a:ea typeface="Roboto" panose="02000000000000000000" pitchFamily="2" charset="0"/>
              </a:rPr>
              <a:t>few</a:t>
            </a:r>
            <a:r>
              <a:rPr lang="it-IT" sz="2400" u="sng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400" u="sng" dirty="0" err="1">
                <a:latin typeface="Rockwell" panose="02060603020205020403" pitchFamily="18" charset="77"/>
                <a:ea typeface="Roboto" panose="02000000000000000000" pitchFamily="2" charset="0"/>
              </a:rPr>
              <a:t>hundreds</a:t>
            </a:r>
            <a:r>
              <a:rPr lang="it-IT" sz="2400" u="sng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400" u="sng" dirty="0" err="1">
                <a:latin typeface="Rockwell" panose="02060603020205020403" pitchFamily="18" charset="77"/>
                <a:ea typeface="Roboto" panose="02000000000000000000" pitchFamily="2" charset="0"/>
              </a:rPr>
              <a:t>coefficients</a:t>
            </a:r>
            <a:endParaRPr lang="it-IT" sz="2400" u="sng" dirty="0">
              <a:latin typeface="Rockwell" panose="02060603020205020403" pitchFamily="18" charset="77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Images can be </a:t>
            </a:r>
            <a:r>
              <a:rPr lang="it-IT" sz="2400" dirty="0" err="1">
                <a:latin typeface="Rockwell" panose="02060603020205020403" pitchFamily="18" charset="77"/>
                <a:ea typeface="Roboto" panose="02000000000000000000" pitchFamily="2" charset="0"/>
              </a:rPr>
              <a:t>projected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 on </a:t>
            </a:r>
            <a:r>
              <a:rPr lang="it-IT" sz="2400" dirty="0" err="1">
                <a:latin typeface="Rockwell" panose="02060603020205020403" pitchFamily="18" charset="77"/>
                <a:ea typeface="Roboto" panose="02000000000000000000" pitchFamily="2" charset="0"/>
              </a:rPr>
              <a:t>this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400" dirty="0" err="1">
                <a:latin typeface="Rockwell" panose="02060603020205020403" pitchFamily="18" charset="77"/>
                <a:ea typeface="Roboto" panose="02000000000000000000" pitchFamily="2" charset="0"/>
              </a:rPr>
              <a:t>basis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it-IT" sz="2400" u="sng" dirty="0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BAB1F85-4727-F0A2-392E-ECE6A05F7CC5}"/>
              </a:ext>
            </a:extLst>
          </p:cNvPr>
          <p:cNvSpPr txBox="1"/>
          <p:nvPr/>
        </p:nvSpPr>
        <p:spPr>
          <a:xfrm>
            <a:off x="0" y="1771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Principal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Component Analysis (PCA)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1E444BB6-24C0-23BE-4922-F8F92A6B7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6"/>
          <a:stretch/>
        </p:blipFill>
        <p:spPr>
          <a:xfrm>
            <a:off x="7259886" y="2063593"/>
            <a:ext cx="3981473" cy="4615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con angoli arrotondati 13">
                <a:extLst>
                  <a:ext uri="{FF2B5EF4-FFF2-40B4-BE49-F238E27FC236}">
                    <a16:creationId xmlns:a16="http://schemas.microsoft.com/office/drawing/2014/main" id="{DDA8F731-F6B5-47A6-9C9C-F1DDEBE66316}"/>
                  </a:ext>
                </a:extLst>
              </p:cNvPr>
              <p:cNvSpPr/>
              <p:nvPr/>
            </p:nvSpPr>
            <p:spPr>
              <a:xfrm>
                <a:off x="3200399" y="3540221"/>
                <a:ext cx="5791200" cy="210965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400" b="0" i="1" dirty="0" err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Every</a:t>
                </a:r>
                <a:r>
                  <a:rPr lang="it-IT" sz="2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image of the dataset can be </a:t>
                </a:r>
                <a:r>
                  <a:rPr lang="it-IT" sz="2400" b="0" i="1" dirty="0" err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expressed</a:t>
                </a:r>
                <a:r>
                  <a:rPr lang="it-IT" sz="2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sz="2400" b="0" i="1" dirty="0" err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as</a:t>
                </a:r>
                <a:r>
                  <a:rPr lang="it-IT" sz="2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a linear </a:t>
                </a:r>
                <a:r>
                  <a:rPr lang="it-IT" sz="2400" b="0" i="1" dirty="0" err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combination</a:t>
                </a:r>
                <a:r>
                  <a:rPr lang="it-IT" sz="2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of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𝑃𝐶𝐴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500</m:t>
                          </m:r>
                        </m:sup>
                        <m:e>
                          <m:sSub>
                            <m:sSubPr>
                              <m:ctrlP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𝑃𝐶𝐴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it-IT" sz="2400" dirty="0">
                              <a:solidFill>
                                <a:schemeClr val="tx1"/>
                              </a:solidFill>
                              <a:latin typeface="Rockwell" panose="02060603020205020403" pitchFamily="18" charset="77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it-IT" sz="2400" dirty="0"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14" name="Rettangolo con angoli arrotondati 13">
                <a:extLst>
                  <a:ext uri="{FF2B5EF4-FFF2-40B4-BE49-F238E27FC236}">
                    <a16:creationId xmlns:a16="http://schemas.microsoft.com/office/drawing/2014/main" id="{DDA8F731-F6B5-47A6-9C9C-F1DDEBE663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399" y="3540221"/>
                <a:ext cx="5791200" cy="2109651"/>
              </a:xfrm>
              <a:prstGeom prst="roundRect">
                <a:avLst/>
              </a:prstGeom>
              <a:blipFill>
                <a:blip r:embed="rId5"/>
                <a:stretch>
                  <a:fillRect t="-14286" b="-7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po 2">
            <a:extLst>
              <a:ext uri="{FF2B5EF4-FFF2-40B4-BE49-F238E27FC236}">
                <a16:creationId xmlns:a16="http://schemas.microsoft.com/office/drawing/2014/main" id="{D2EFF413-FF00-EAA4-13AB-6D63034760F8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2A30E8EB-23A7-58B4-840A-15ABE572783C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8A1E138A-DAC9-609F-2C68-6C10FD710E15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6" name="Segnaposto numero diapositiva 17">
              <a:extLst>
                <a:ext uri="{FF2B5EF4-FFF2-40B4-BE49-F238E27FC236}">
                  <a16:creationId xmlns:a16="http://schemas.microsoft.com/office/drawing/2014/main" id="{B83D4ED6-F04D-F5DD-67FC-56F8DCD48EAE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10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50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magine 183">
            <a:extLst>
              <a:ext uri="{FF2B5EF4-FFF2-40B4-BE49-F238E27FC236}">
                <a16:creationId xmlns:a16="http://schemas.microsoft.com/office/drawing/2014/main" id="{1402FF61-0626-35EF-8B0E-2997DA8A0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844" y="895588"/>
            <a:ext cx="5303422" cy="5761444"/>
          </a:xfrm>
          <a:prstGeom prst="rect">
            <a:avLst/>
          </a:prstGeom>
        </p:spPr>
      </p:pic>
      <p:sp>
        <p:nvSpPr>
          <p:cNvPr id="70" name="CustomShape 7">
            <a:extLst>
              <a:ext uri="{FF2B5EF4-FFF2-40B4-BE49-F238E27FC236}">
                <a16:creationId xmlns:a16="http://schemas.microsoft.com/office/drawing/2014/main" id="{6BA45120-79D3-70BE-FD6A-361812D10DE0}"/>
              </a:ext>
            </a:extLst>
          </p:cNvPr>
          <p:cNvSpPr/>
          <p:nvPr/>
        </p:nvSpPr>
        <p:spPr>
          <a:xfrm>
            <a:off x="5135061" y="5181837"/>
            <a:ext cx="1780920" cy="60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it-IT" sz="2000" b="1" strike="noStrike" spc="-1" dirty="0">
                <a:latin typeface="Rockwell" panose="02060603020205020403" pitchFamily="18" charset="77"/>
                <a:ea typeface="Roboto" panose="02000000000000000000" pitchFamily="2" charset="0"/>
              </a:rPr>
              <a:t>HIDDEN </a:t>
            </a:r>
            <a:br>
              <a:rPr sz="2000" dirty="0">
                <a:latin typeface="Rockwell" panose="02060603020205020403" pitchFamily="18" charset="77"/>
                <a:ea typeface="Roboto" panose="02000000000000000000" pitchFamily="2" charset="0"/>
              </a:rPr>
            </a:br>
            <a:r>
              <a:rPr lang="it-IT" sz="2000" b="1" strike="noStrike" spc="-1" dirty="0">
                <a:latin typeface="Rockwell" panose="02060603020205020403" pitchFamily="18" charset="77"/>
                <a:ea typeface="Roboto" panose="02000000000000000000" pitchFamily="2" charset="0"/>
              </a:rPr>
              <a:t>LAYER</a:t>
            </a:r>
            <a:endParaRPr lang="it-IT" sz="2000" b="0" strike="noStrike" spc="-1" dirty="0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ttangolo con angoli arrotondati 70">
                <a:extLst>
                  <a:ext uri="{FF2B5EF4-FFF2-40B4-BE49-F238E27FC236}">
                    <a16:creationId xmlns:a16="http://schemas.microsoft.com/office/drawing/2014/main" id="{17E4FE2C-3462-481B-E81F-2BF2DA1F5139}"/>
                  </a:ext>
                </a:extLst>
              </p:cNvPr>
              <p:cNvSpPr/>
              <p:nvPr/>
            </p:nvSpPr>
            <p:spPr>
              <a:xfrm>
                <a:off x="137422" y="1048453"/>
                <a:ext cx="2215966" cy="824029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500</m:t>
                          </m:r>
                        </m:sup>
                        <m:e>
                          <m:sSub>
                            <m:sSubPr>
                              <m:ctrlPr>
                                <a:rPr lang="it-IT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𝑃𝐶𝐴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it-IT" dirty="0">
                              <a:solidFill>
                                <a:schemeClr val="tx1"/>
                              </a:solidFill>
                              <a:latin typeface="Rockwell" panose="02060603020205020403" pitchFamily="18" charset="77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it-IT" dirty="0"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71" name="Rettangolo con angoli arrotondati 70">
                <a:extLst>
                  <a:ext uri="{FF2B5EF4-FFF2-40B4-BE49-F238E27FC236}">
                    <a16:creationId xmlns:a16="http://schemas.microsoft.com/office/drawing/2014/main" id="{17E4FE2C-3462-481B-E81F-2BF2DA1F51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22" y="1048453"/>
                <a:ext cx="2215966" cy="824029"/>
              </a:xfrm>
              <a:prstGeom prst="roundRect">
                <a:avLst/>
              </a:prstGeom>
              <a:blipFill>
                <a:blip r:embed="rId4"/>
                <a:stretch>
                  <a:fillRect l="-5114" t="-101515" b="-1606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ttangolo con angoli arrotondati 71">
                <a:extLst>
                  <a:ext uri="{FF2B5EF4-FFF2-40B4-BE49-F238E27FC236}">
                    <a16:creationId xmlns:a16="http://schemas.microsoft.com/office/drawing/2014/main" id="{2A69E959-89C8-BA77-FEA9-0BD1BFE65BC0}"/>
                  </a:ext>
                </a:extLst>
              </p:cNvPr>
              <p:cNvSpPr/>
              <p:nvPr/>
            </p:nvSpPr>
            <p:spPr>
              <a:xfrm>
                <a:off x="9796935" y="1052799"/>
                <a:ext cx="2255933" cy="86062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𝑁𝐶𝑃𝐴</m:t>
                      </m:r>
                      <m:r>
                        <a:rPr lang="it-IT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p>
                        <m:e>
                          <m:sSub>
                            <m:sSubPr>
                              <m:ctrlPr>
                                <a:rPr lang="it-IT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it-IT" dirty="0">
                  <a:solidFill>
                    <a:schemeClr val="tx1"/>
                  </a:solidFill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72" name="Rettangolo con angoli arrotondati 71">
                <a:extLst>
                  <a:ext uri="{FF2B5EF4-FFF2-40B4-BE49-F238E27FC236}">
                    <a16:creationId xmlns:a16="http://schemas.microsoft.com/office/drawing/2014/main" id="{2A69E959-89C8-BA77-FEA9-0BD1BFE65B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6935" y="1052799"/>
                <a:ext cx="2255933" cy="860626"/>
              </a:xfrm>
              <a:prstGeom prst="roundRect">
                <a:avLst/>
              </a:prstGeom>
              <a:blipFill>
                <a:blip r:embed="rId5"/>
                <a:stretch>
                  <a:fillRect t="-92857" b="-14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" name="Immagine 72">
            <a:extLst>
              <a:ext uri="{FF2B5EF4-FFF2-40B4-BE49-F238E27FC236}">
                <a16:creationId xmlns:a16="http://schemas.microsoft.com/office/drawing/2014/main" id="{A715327B-D309-3DAC-31C5-1529879F2E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57" t="3537" r="13396" b="6525"/>
          <a:stretch/>
        </p:blipFill>
        <p:spPr>
          <a:xfrm rot="10800000">
            <a:off x="3523440" y="918249"/>
            <a:ext cx="4880858" cy="5696793"/>
          </a:xfrm>
          <a:prstGeom prst="rect">
            <a:avLst/>
          </a:prstGeom>
        </p:spPr>
      </p:pic>
      <p:sp>
        <p:nvSpPr>
          <p:cNvPr id="74" name="Ovale 73">
            <a:extLst>
              <a:ext uri="{FF2B5EF4-FFF2-40B4-BE49-F238E27FC236}">
                <a16:creationId xmlns:a16="http://schemas.microsoft.com/office/drawing/2014/main" id="{9446E964-539E-E561-272B-1F5289228D1F}"/>
              </a:ext>
            </a:extLst>
          </p:cNvPr>
          <p:cNvSpPr/>
          <p:nvPr/>
        </p:nvSpPr>
        <p:spPr>
          <a:xfrm>
            <a:off x="3531324" y="1689810"/>
            <a:ext cx="456548" cy="41011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75" name="Ovale 74">
            <a:extLst>
              <a:ext uri="{FF2B5EF4-FFF2-40B4-BE49-F238E27FC236}">
                <a16:creationId xmlns:a16="http://schemas.microsoft.com/office/drawing/2014/main" id="{BA104CE3-4751-68D9-3112-03E91BD14810}"/>
              </a:ext>
            </a:extLst>
          </p:cNvPr>
          <p:cNvSpPr/>
          <p:nvPr/>
        </p:nvSpPr>
        <p:spPr>
          <a:xfrm>
            <a:off x="8039057" y="2244337"/>
            <a:ext cx="411491" cy="3126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76" name="CustomShape 5">
            <a:extLst>
              <a:ext uri="{FF2B5EF4-FFF2-40B4-BE49-F238E27FC236}">
                <a16:creationId xmlns:a16="http://schemas.microsoft.com/office/drawing/2014/main" id="{0F7F6D3C-C3BA-7367-1949-5A31341A2395}"/>
              </a:ext>
            </a:extLst>
          </p:cNvPr>
          <p:cNvSpPr/>
          <p:nvPr/>
        </p:nvSpPr>
        <p:spPr>
          <a:xfrm>
            <a:off x="7709778" y="5583394"/>
            <a:ext cx="1354900" cy="796680"/>
          </a:xfrm>
          <a:prstGeom prst="rect">
            <a:avLst/>
          </a:prstGeom>
          <a:noFill/>
          <a:ln w="2844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it-IT" sz="2000" b="1" strike="noStrike" spc="-1" dirty="0">
                <a:latin typeface="Rockwell" panose="02060603020205020403" pitchFamily="18" charset="77"/>
                <a:ea typeface="Roboto" panose="02000000000000000000" pitchFamily="2" charset="0"/>
              </a:rPr>
              <a:t>OUTPUT </a:t>
            </a:r>
            <a:br>
              <a:rPr sz="2000" dirty="0">
                <a:latin typeface="Rockwell" panose="02060603020205020403" pitchFamily="18" charset="77"/>
                <a:ea typeface="Roboto" panose="02000000000000000000" pitchFamily="2" charset="0"/>
              </a:rPr>
            </a:br>
            <a:r>
              <a:rPr lang="it-IT" sz="2000" b="1" strike="noStrike" spc="-1" dirty="0">
                <a:latin typeface="Rockwell" panose="02060603020205020403" pitchFamily="18" charset="77"/>
                <a:ea typeface="Roboto" panose="02000000000000000000" pitchFamily="2" charset="0"/>
              </a:rPr>
              <a:t>LAYER</a:t>
            </a:r>
            <a:endParaRPr lang="it-IT" sz="2000" b="0" strike="noStrike" spc="-1" dirty="0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77" name="CustomShape 4">
            <a:extLst>
              <a:ext uri="{FF2B5EF4-FFF2-40B4-BE49-F238E27FC236}">
                <a16:creationId xmlns:a16="http://schemas.microsoft.com/office/drawing/2014/main" id="{510D4065-0A88-9169-FAE9-BCEE19BDF55A}"/>
              </a:ext>
            </a:extLst>
          </p:cNvPr>
          <p:cNvSpPr/>
          <p:nvPr/>
        </p:nvSpPr>
        <p:spPr>
          <a:xfrm>
            <a:off x="3197972" y="5706226"/>
            <a:ext cx="1079280" cy="796680"/>
          </a:xfrm>
          <a:prstGeom prst="rect">
            <a:avLst/>
          </a:prstGeom>
          <a:noFill/>
          <a:ln w="381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it-IT" sz="2000" b="1" strike="noStrike" spc="-1" dirty="0">
                <a:latin typeface="Rockwell" panose="02060603020205020403" pitchFamily="18" charset="77"/>
                <a:ea typeface="Roboto" panose="02000000000000000000" pitchFamily="2" charset="0"/>
              </a:rPr>
              <a:t>INPUT </a:t>
            </a:r>
            <a:br>
              <a:rPr dirty="0">
                <a:latin typeface="Rockwell" panose="02060603020205020403" pitchFamily="18" charset="77"/>
                <a:ea typeface="Roboto" panose="02000000000000000000" pitchFamily="2" charset="0"/>
              </a:rPr>
            </a:br>
            <a:r>
              <a:rPr lang="it-IT" sz="2000" b="1" strike="noStrike" spc="-1" dirty="0">
                <a:latin typeface="Rockwell" panose="02060603020205020403" pitchFamily="18" charset="77"/>
                <a:ea typeface="Roboto" panose="02000000000000000000" pitchFamily="2" charset="0"/>
              </a:rPr>
              <a:t>LAYER</a:t>
            </a:r>
            <a:endParaRPr lang="it-IT" sz="2000" b="0" strike="noStrike" spc="-1" dirty="0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78" name="Rettangolo 77">
            <a:extLst>
              <a:ext uri="{FF2B5EF4-FFF2-40B4-BE49-F238E27FC236}">
                <a16:creationId xmlns:a16="http://schemas.microsoft.com/office/drawing/2014/main" id="{18E0C3EC-0732-0E32-2C9F-455898BD5AD0}"/>
              </a:ext>
            </a:extLst>
          </p:cNvPr>
          <p:cNvSpPr/>
          <p:nvPr/>
        </p:nvSpPr>
        <p:spPr>
          <a:xfrm>
            <a:off x="2666432" y="1038550"/>
            <a:ext cx="2080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PCA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ttangolo 78">
                <a:extLst>
                  <a:ext uri="{FF2B5EF4-FFF2-40B4-BE49-F238E27FC236}">
                    <a16:creationId xmlns:a16="http://schemas.microsoft.com/office/drawing/2014/main" id="{11F657F9-0840-B2EE-40F4-850878A777B0}"/>
                  </a:ext>
                </a:extLst>
              </p:cNvPr>
              <p:cNvSpPr/>
              <p:nvPr/>
            </p:nvSpPr>
            <p:spPr>
              <a:xfrm>
                <a:off x="7252107" y="1228674"/>
                <a:ext cx="208072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2000" dirty="0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ZERNIKE COEFFICIENTS</a:t>
                </a:r>
              </a:p>
              <a:p>
                <a:pPr lvl="0"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it-IT" sz="2000" dirty="0">
                  <a:solidFill>
                    <a:srgbClr val="000000"/>
                  </a:solidFill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79" name="Rettangolo 78">
                <a:extLst>
                  <a:ext uri="{FF2B5EF4-FFF2-40B4-BE49-F238E27FC236}">
                    <a16:creationId xmlns:a16="http://schemas.microsoft.com/office/drawing/2014/main" id="{11F657F9-0840-B2EE-40F4-850878A777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107" y="1228674"/>
                <a:ext cx="2080725" cy="1015663"/>
              </a:xfrm>
              <a:prstGeom prst="rect">
                <a:avLst/>
              </a:prstGeom>
              <a:blipFill>
                <a:blip r:embed="rId7"/>
                <a:stretch>
                  <a:fillRect l="-1220" t="-2469" r="-1220" b="-61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uppo 79">
            <a:extLst>
              <a:ext uri="{FF2B5EF4-FFF2-40B4-BE49-F238E27FC236}">
                <a16:creationId xmlns:a16="http://schemas.microsoft.com/office/drawing/2014/main" id="{AFB1EA82-F85A-D1FA-1157-52AB539C2FAC}"/>
              </a:ext>
            </a:extLst>
          </p:cNvPr>
          <p:cNvGrpSpPr/>
          <p:nvPr/>
        </p:nvGrpSpPr>
        <p:grpSpPr>
          <a:xfrm>
            <a:off x="113437" y="2066850"/>
            <a:ext cx="1682942" cy="4092939"/>
            <a:chOff x="10494578" y="869747"/>
            <a:chExt cx="1682942" cy="4092939"/>
          </a:xfrm>
        </p:grpSpPr>
        <p:pic>
          <p:nvPicPr>
            <p:cNvPr id="81" name="Immagine 80">
              <a:extLst>
                <a:ext uri="{FF2B5EF4-FFF2-40B4-BE49-F238E27FC236}">
                  <a16:creationId xmlns:a16="http://schemas.microsoft.com/office/drawing/2014/main" id="{94D505D0-F3C2-922C-CF7E-1FA5F04F4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8" t="2614" r="74330" b="78947"/>
            <a:stretch/>
          </p:blipFill>
          <p:spPr>
            <a:xfrm>
              <a:off x="11353803" y="869747"/>
              <a:ext cx="522302" cy="532440"/>
            </a:xfrm>
            <a:prstGeom prst="rect">
              <a:avLst/>
            </a:prstGeom>
          </p:spPr>
        </p:pic>
        <p:pic>
          <p:nvPicPr>
            <p:cNvPr id="82" name="Immagine 81">
              <a:extLst>
                <a:ext uri="{FF2B5EF4-FFF2-40B4-BE49-F238E27FC236}">
                  <a16:creationId xmlns:a16="http://schemas.microsoft.com/office/drawing/2014/main" id="{0354D142-C23B-4EA9-6AD8-7B4247842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81" t="2316" r="50447" b="79245"/>
            <a:stretch/>
          </p:blipFill>
          <p:spPr>
            <a:xfrm>
              <a:off x="11351770" y="1438755"/>
              <a:ext cx="522302" cy="532440"/>
            </a:xfrm>
            <a:prstGeom prst="rect">
              <a:avLst/>
            </a:prstGeom>
          </p:spPr>
        </p:pic>
        <p:pic>
          <p:nvPicPr>
            <p:cNvPr id="83" name="Immagine 82">
              <a:extLst>
                <a:ext uri="{FF2B5EF4-FFF2-40B4-BE49-F238E27FC236}">
                  <a16:creationId xmlns:a16="http://schemas.microsoft.com/office/drawing/2014/main" id="{E3624C53-6856-187C-C16A-12BF4F561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25" t="2393" r="26703" b="79168"/>
            <a:stretch/>
          </p:blipFill>
          <p:spPr>
            <a:xfrm>
              <a:off x="11351770" y="2022026"/>
              <a:ext cx="522302" cy="532440"/>
            </a:xfrm>
            <a:prstGeom prst="rect">
              <a:avLst/>
            </a:prstGeom>
          </p:spPr>
        </p:pic>
        <p:pic>
          <p:nvPicPr>
            <p:cNvPr id="84" name="Immagine 83">
              <a:extLst>
                <a:ext uri="{FF2B5EF4-FFF2-40B4-BE49-F238E27FC236}">
                  <a16:creationId xmlns:a16="http://schemas.microsoft.com/office/drawing/2014/main" id="{F6481E96-FC1E-F56D-9553-DEF90EA30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9" t="59538" r="50819" b="22023"/>
            <a:stretch/>
          </p:blipFill>
          <p:spPr>
            <a:xfrm>
              <a:off x="11351770" y="3295984"/>
              <a:ext cx="522302" cy="532440"/>
            </a:xfrm>
            <a:prstGeom prst="rect">
              <a:avLst/>
            </a:prstGeom>
          </p:spPr>
        </p:pic>
        <p:pic>
          <p:nvPicPr>
            <p:cNvPr id="85" name="Immagine 84">
              <a:extLst>
                <a:ext uri="{FF2B5EF4-FFF2-40B4-BE49-F238E27FC236}">
                  <a16:creationId xmlns:a16="http://schemas.microsoft.com/office/drawing/2014/main" id="{BFBD2960-77F3-6D3A-CA31-FBF7B4B41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54" t="60421" r="26474" b="21140"/>
            <a:stretch/>
          </p:blipFill>
          <p:spPr>
            <a:xfrm>
              <a:off x="11351770" y="3860534"/>
              <a:ext cx="522302" cy="532440"/>
            </a:xfrm>
            <a:prstGeom prst="rect">
              <a:avLst/>
            </a:prstGeom>
          </p:spPr>
        </p:pic>
        <p:pic>
          <p:nvPicPr>
            <p:cNvPr id="86" name="Immagine 85">
              <a:extLst>
                <a:ext uri="{FF2B5EF4-FFF2-40B4-BE49-F238E27FC236}">
                  <a16:creationId xmlns:a16="http://schemas.microsoft.com/office/drawing/2014/main" id="{7BF5E6E9-5829-9CB2-7343-C46ADD654A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41" t="60334" r="1987" b="21227"/>
            <a:stretch/>
          </p:blipFill>
          <p:spPr>
            <a:xfrm>
              <a:off x="11351770" y="4430246"/>
              <a:ext cx="522302" cy="5324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CasellaDiTesto 86">
                  <a:extLst>
                    <a:ext uri="{FF2B5EF4-FFF2-40B4-BE49-F238E27FC236}">
                      <a16:creationId xmlns:a16="http://schemas.microsoft.com/office/drawing/2014/main" id="{4CC6DFDC-3901-4A00-648E-4E5F382974D6}"/>
                    </a:ext>
                  </a:extLst>
                </p:cNvPr>
                <p:cNvSpPr txBox="1"/>
                <p:nvPr/>
              </p:nvSpPr>
              <p:spPr>
                <a:xfrm>
                  <a:off x="10678510" y="948929"/>
                  <a:ext cx="6081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87" name="CasellaDiTesto 86">
                  <a:extLst>
                    <a:ext uri="{FF2B5EF4-FFF2-40B4-BE49-F238E27FC236}">
                      <a16:creationId xmlns:a16="http://schemas.microsoft.com/office/drawing/2014/main" id="{4CC6DFDC-3901-4A00-648E-4E5F38297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78510" y="948929"/>
                  <a:ext cx="608150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FC5FCDE1-4743-11B4-B033-FE0C2D40A2FE}"/>
                </a:ext>
              </a:extLst>
            </p:cNvPr>
            <p:cNvSpPr txBox="1"/>
            <p:nvPr/>
          </p:nvSpPr>
          <p:spPr>
            <a:xfrm>
              <a:off x="11372790" y="2751387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Rockwell" panose="02060603020205020403" pitchFamily="18" charset="77"/>
                </a:rPr>
                <a:t>……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CasellaDiTesto 88">
                  <a:extLst>
                    <a:ext uri="{FF2B5EF4-FFF2-40B4-BE49-F238E27FC236}">
                      <a16:creationId xmlns:a16="http://schemas.microsoft.com/office/drawing/2014/main" id="{593C2FE8-E283-653A-5FF6-E3EE989465ED}"/>
                    </a:ext>
                  </a:extLst>
                </p:cNvPr>
                <p:cNvSpPr txBox="1"/>
                <p:nvPr/>
              </p:nvSpPr>
              <p:spPr>
                <a:xfrm>
                  <a:off x="10684991" y="1523781"/>
                  <a:ext cx="6081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it-IT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it-IT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89" name="CasellaDiTesto 88">
                  <a:extLst>
                    <a:ext uri="{FF2B5EF4-FFF2-40B4-BE49-F238E27FC236}">
                      <a16:creationId xmlns:a16="http://schemas.microsoft.com/office/drawing/2014/main" id="{593C2FE8-E283-653A-5FF6-E3EE989465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4991" y="1523781"/>
                  <a:ext cx="608150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CasellaDiTesto 89">
                  <a:extLst>
                    <a:ext uri="{FF2B5EF4-FFF2-40B4-BE49-F238E27FC236}">
                      <a16:creationId xmlns:a16="http://schemas.microsoft.com/office/drawing/2014/main" id="{8A2870EC-16ED-A158-CACE-AA7CB9FA65F1}"/>
                    </a:ext>
                  </a:extLst>
                </p:cNvPr>
                <p:cNvSpPr txBox="1"/>
                <p:nvPr/>
              </p:nvSpPr>
              <p:spPr>
                <a:xfrm>
                  <a:off x="10669818" y="2111360"/>
                  <a:ext cx="6081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it-IT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it-IT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90" name="CasellaDiTesto 89">
                  <a:extLst>
                    <a:ext uri="{FF2B5EF4-FFF2-40B4-BE49-F238E27FC236}">
                      <a16:creationId xmlns:a16="http://schemas.microsoft.com/office/drawing/2014/main" id="{8A2870EC-16ED-A158-CACE-AA7CB9FA65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9818" y="2111360"/>
                  <a:ext cx="6081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CasellaDiTesto 90">
                  <a:extLst>
                    <a:ext uri="{FF2B5EF4-FFF2-40B4-BE49-F238E27FC236}">
                      <a16:creationId xmlns:a16="http://schemas.microsoft.com/office/drawing/2014/main" id="{B9754A98-67B5-F5D1-EBD4-88E43B76F923}"/>
                    </a:ext>
                  </a:extLst>
                </p:cNvPr>
                <p:cNvSpPr txBox="1"/>
                <p:nvPr/>
              </p:nvSpPr>
              <p:spPr>
                <a:xfrm>
                  <a:off x="10499833" y="3388305"/>
                  <a:ext cx="80259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it-IT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498</m:t>
                            </m:r>
                          </m:sub>
                        </m:sSub>
                        <m:r>
                          <a:rPr lang="it-IT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91" name="CasellaDiTesto 90">
                  <a:extLst>
                    <a:ext uri="{FF2B5EF4-FFF2-40B4-BE49-F238E27FC236}">
                      <a16:creationId xmlns:a16="http://schemas.microsoft.com/office/drawing/2014/main" id="{B9754A98-67B5-F5D1-EBD4-88E43B76F9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9833" y="3388305"/>
                  <a:ext cx="802597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CasellaDiTesto 91">
                  <a:extLst>
                    <a:ext uri="{FF2B5EF4-FFF2-40B4-BE49-F238E27FC236}">
                      <a16:creationId xmlns:a16="http://schemas.microsoft.com/office/drawing/2014/main" id="{18DA263B-BEEF-45B6-0D65-514548889AFC}"/>
                    </a:ext>
                  </a:extLst>
                </p:cNvPr>
                <p:cNvSpPr txBox="1"/>
                <p:nvPr/>
              </p:nvSpPr>
              <p:spPr>
                <a:xfrm>
                  <a:off x="10505089" y="3957057"/>
                  <a:ext cx="80259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it-IT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499</m:t>
                            </m:r>
                          </m:sub>
                        </m:sSub>
                        <m:r>
                          <a:rPr lang="it-IT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92" name="CasellaDiTesto 91">
                  <a:extLst>
                    <a:ext uri="{FF2B5EF4-FFF2-40B4-BE49-F238E27FC236}">
                      <a16:creationId xmlns:a16="http://schemas.microsoft.com/office/drawing/2014/main" id="{18DA263B-BEEF-45B6-0D65-514548889A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05089" y="3957057"/>
                  <a:ext cx="802597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CasellaDiTesto 92">
                  <a:extLst>
                    <a:ext uri="{FF2B5EF4-FFF2-40B4-BE49-F238E27FC236}">
                      <a16:creationId xmlns:a16="http://schemas.microsoft.com/office/drawing/2014/main" id="{499DD1D5-729B-F81D-169A-A04FA9E326FB}"/>
                    </a:ext>
                  </a:extLst>
                </p:cNvPr>
                <p:cNvSpPr txBox="1"/>
                <p:nvPr/>
              </p:nvSpPr>
              <p:spPr>
                <a:xfrm>
                  <a:off x="10494578" y="4545639"/>
                  <a:ext cx="80259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it-IT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500</m:t>
                            </m:r>
                          </m:sub>
                        </m:sSub>
                        <m:r>
                          <a:rPr lang="it-IT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93" name="CasellaDiTesto 92">
                  <a:extLst>
                    <a:ext uri="{FF2B5EF4-FFF2-40B4-BE49-F238E27FC236}">
                      <a16:creationId xmlns:a16="http://schemas.microsoft.com/office/drawing/2014/main" id="{499DD1D5-729B-F81D-169A-A04FA9E326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4578" y="4545639"/>
                  <a:ext cx="80259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CasellaDiTesto 93">
                  <a:extLst>
                    <a:ext uri="{FF2B5EF4-FFF2-40B4-BE49-F238E27FC236}">
                      <a16:creationId xmlns:a16="http://schemas.microsoft.com/office/drawing/2014/main" id="{82ECF705-4CD2-E2C4-1561-0AA0EA87146E}"/>
                    </a:ext>
                  </a:extLst>
                </p:cNvPr>
                <p:cNvSpPr txBox="1"/>
                <p:nvPr/>
              </p:nvSpPr>
              <p:spPr>
                <a:xfrm>
                  <a:off x="11874072" y="956224"/>
                  <a:ext cx="3008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94" name="CasellaDiTesto 93">
                  <a:extLst>
                    <a:ext uri="{FF2B5EF4-FFF2-40B4-BE49-F238E27FC236}">
                      <a16:creationId xmlns:a16="http://schemas.microsoft.com/office/drawing/2014/main" id="{82ECF705-4CD2-E2C4-1561-0AA0EA8714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74072" y="956224"/>
                  <a:ext cx="300800" cy="369332"/>
                </a:xfrm>
                <a:prstGeom prst="rect">
                  <a:avLst/>
                </a:prstGeom>
                <a:blipFill>
                  <a:blip r:embed="rId15"/>
                  <a:stretch>
                    <a:fillRect r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CasellaDiTesto 94">
                  <a:extLst>
                    <a:ext uri="{FF2B5EF4-FFF2-40B4-BE49-F238E27FC236}">
                      <a16:creationId xmlns:a16="http://schemas.microsoft.com/office/drawing/2014/main" id="{4760691B-D758-23AF-A0EF-73F3594526FB}"/>
                    </a:ext>
                  </a:extLst>
                </p:cNvPr>
                <p:cNvSpPr txBox="1"/>
                <p:nvPr/>
              </p:nvSpPr>
              <p:spPr>
                <a:xfrm>
                  <a:off x="11874072" y="1551839"/>
                  <a:ext cx="3008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95" name="CasellaDiTesto 94">
                  <a:extLst>
                    <a:ext uri="{FF2B5EF4-FFF2-40B4-BE49-F238E27FC236}">
                      <a16:creationId xmlns:a16="http://schemas.microsoft.com/office/drawing/2014/main" id="{4760691B-D758-23AF-A0EF-73F3594526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74072" y="1551839"/>
                  <a:ext cx="300800" cy="369332"/>
                </a:xfrm>
                <a:prstGeom prst="rect">
                  <a:avLst/>
                </a:prstGeom>
                <a:blipFill>
                  <a:blip r:embed="rId15"/>
                  <a:stretch>
                    <a:fillRect r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CasellaDiTesto 95">
                  <a:extLst>
                    <a:ext uri="{FF2B5EF4-FFF2-40B4-BE49-F238E27FC236}">
                      <a16:creationId xmlns:a16="http://schemas.microsoft.com/office/drawing/2014/main" id="{AC5C6AC9-7574-10C0-567F-5E4C0035F593}"/>
                    </a:ext>
                  </a:extLst>
                </p:cNvPr>
                <p:cNvSpPr txBox="1"/>
                <p:nvPr/>
              </p:nvSpPr>
              <p:spPr>
                <a:xfrm>
                  <a:off x="11874072" y="2105119"/>
                  <a:ext cx="3008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96" name="CasellaDiTesto 95">
                  <a:extLst>
                    <a:ext uri="{FF2B5EF4-FFF2-40B4-BE49-F238E27FC236}">
                      <a16:creationId xmlns:a16="http://schemas.microsoft.com/office/drawing/2014/main" id="{AC5C6AC9-7574-10C0-567F-5E4C0035F5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74072" y="2105119"/>
                  <a:ext cx="300800" cy="369332"/>
                </a:xfrm>
                <a:prstGeom prst="rect">
                  <a:avLst/>
                </a:prstGeom>
                <a:blipFill>
                  <a:blip r:embed="rId16"/>
                  <a:stretch>
                    <a:fillRect r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CasellaDiTesto 96">
                  <a:extLst>
                    <a:ext uri="{FF2B5EF4-FFF2-40B4-BE49-F238E27FC236}">
                      <a16:creationId xmlns:a16="http://schemas.microsoft.com/office/drawing/2014/main" id="{59156560-B299-5409-4A1D-839E27F5D240}"/>
                    </a:ext>
                  </a:extLst>
                </p:cNvPr>
                <p:cNvSpPr txBox="1"/>
                <p:nvPr/>
              </p:nvSpPr>
              <p:spPr>
                <a:xfrm>
                  <a:off x="11876720" y="3383318"/>
                  <a:ext cx="3008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97" name="CasellaDiTesto 96">
                  <a:extLst>
                    <a:ext uri="{FF2B5EF4-FFF2-40B4-BE49-F238E27FC236}">
                      <a16:creationId xmlns:a16="http://schemas.microsoft.com/office/drawing/2014/main" id="{59156560-B299-5409-4A1D-839E27F5D2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76720" y="3383318"/>
                  <a:ext cx="300800" cy="369332"/>
                </a:xfrm>
                <a:prstGeom prst="rect">
                  <a:avLst/>
                </a:prstGeom>
                <a:blipFill>
                  <a:blip r:embed="rId15"/>
                  <a:stretch>
                    <a:fillRect r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CasellaDiTesto 97">
                  <a:extLst>
                    <a:ext uri="{FF2B5EF4-FFF2-40B4-BE49-F238E27FC236}">
                      <a16:creationId xmlns:a16="http://schemas.microsoft.com/office/drawing/2014/main" id="{F11503B8-8F42-F969-37FC-85B1A20E7EEB}"/>
                    </a:ext>
                  </a:extLst>
                </p:cNvPr>
                <p:cNvSpPr txBox="1"/>
                <p:nvPr/>
              </p:nvSpPr>
              <p:spPr>
                <a:xfrm>
                  <a:off x="11868817" y="3959104"/>
                  <a:ext cx="3008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98" name="CasellaDiTesto 97">
                  <a:extLst>
                    <a:ext uri="{FF2B5EF4-FFF2-40B4-BE49-F238E27FC236}">
                      <a16:creationId xmlns:a16="http://schemas.microsoft.com/office/drawing/2014/main" id="{F11503B8-8F42-F969-37FC-85B1A20E7E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68817" y="3959104"/>
                  <a:ext cx="300800" cy="369332"/>
                </a:xfrm>
                <a:prstGeom prst="rect">
                  <a:avLst/>
                </a:prstGeom>
                <a:blipFill>
                  <a:blip r:embed="rId17"/>
                  <a:stretch>
                    <a:fillRect r="-1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49DEAD5A-513F-4EA9-6DAC-FC73DE55D7B0}"/>
              </a:ext>
            </a:extLst>
          </p:cNvPr>
          <p:cNvGrpSpPr/>
          <p:nvPr/>
        </p:nvGrpSpPr>
        <p:grpSpPr>
          <a:xfrm>
            <a:off x="9908738" y="2117327"/>
            <a:ext cx="1677687" cy="4478589"/>
            <a:chOff x="10083858" y="1411318"/>
            <a:chExt cx="1677687" cy="4478589"/>
          </a:xfrm>
        </p:grpSpPr>
        <p:grpSp>
          <p:nvGrpSpPr>
            <p:cNvPr id="100" name="Gruppo 99">
              <a:extLst>
                <a:ext uri="{FF2B5EF4-FFF2-40B4-BE49-F238E27FC236}">
                  <a16:creationId xmlns:a16="http://schemas.microsoft.com/office/drawing/2014/main" id="{7C65E694-AD21-E504-9147-115FC9B77B03}"/>
                </a:ext>
              </a:extLst>
            </p:cNvPr>
            <p:cNvGrpSpPr/>
            <p:nvPr/>
          </p:nvGrpSpPr>
          <p:grpSpPr>
            <a:xfrm>
              <a:off x="10881185" y="1943691"/>
              <a:ext cx="513794" cy="535117"/>
              <a:chOff x="2817875" y="2070145"/>
              <a:chExt cx="894926" cy="932066"/>
            </a:xfrm>
          </p:grpSpPr>
          <p:grpSp>
            <p:nvGrpSpPr>
              <p:cNvPr id="177" name="Gruppo 176">
                <a:extLst>
                  <a:ext uri="{FF2B5EF4-FFF2-40B4-BE49-F238E27FC236}">
                    <a16:creationId xmlns:a16="http://schemas.microsoft.com/office/drawing/2014/main" id="{EDB5EAF3-3F89-E043-FDA9-50DE6534E793}"/>
                  </a:ext>
                </a:extLst>
              </p:cNvPr>
              <p:cNvGrpSpPr/>
              <p:nvPr/>
            </p:nvGrpSpPr>
            <p:grpSpPr>
              <a:xfrm>
                <a:off x="2817875" y="2208022"/>
                <a:ext cx="894926" cy="794189"/>
                <a:chOff x="2817875" y="2208022"/>
                <a:chExt cx="894926" cy="794189"/>
              </a:xfrm>
            </p:grpSpPr>
            <p:pic>
              <p:nvPicPr>
                <p:cNvPr id="179" name="Immagine 178">
                  <a:extLst>
                    <a:ext uri="{FF2B5EF4-FFF2-40B4-BE49-F238E27FC236}">
                      <a16:creationId xmlns:a16="http://schemas.microsoft.com/office/drawing/2014/main" id="{A56AD185-3972-4F9C-92DA-4EC89DFF81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/>
                <a:srcRect l="49725" t="14896" r="33814" b="69836"/>
                <a:stretch/>
              </p:blipFill>
              <p:spPr>
                <a:xfrm>
                  <a:off x="2890631" y="2208022"/>
                  <a:ext cx="750291" cy="739353"/>
                </a:xfrm>
                <a:prstGeom prst="rect">
                  <a:avLst/>
                </a:prstGeom>
              </p:spPr>
            </p:pic>
            <p:sp>
              <p:nvSpPr>
                <p:cNvPr id="180" name="Rettangolo 179">
                  <a:extLst>
                    <a:ext uri="{FF2B5EF4-FFF2-40B4-BE49-F238E27FC236}">
                      <a16:creationId xmlns:a16="http://schemas.microsoft.com/office/drawing/2014/main" id="{A390E041-D634-D2F2-3538-612A8684F656}"/>
                    </a:ext>
                  </a:extLst>
                </p:cNvPr>
                <p:cNvSpPr/>
                <p:nvPr/>
              </p:nvSpPr>
              <p:spPr>
                <a:xfrm>
                  <a:off x="2817875" y="2791044"/>
                  <a:ext cx="143759" cy="2111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Rockwell" panose="02060603020205020403" pitchFamily="18" charset="77"/>
                  </a:endParaRPr>
                </a:p>
              </p:txBody>
            </p:sp>
            <p:sp>
              <p:nvSpPr>
                <p:cNvPr id="181" name="Rettangolo 180">
                  <a:extLst>
                    <a:ext uri="{FF2B5EF4-FFF2-40B4-BE49-F238E27FC236}">
                      <a16:creationId xmlns:a16="http://schemas.microsoft.com/office/drawing/2014/main" id="{62CACA13-B7CD-48AE-BDF7-8A43FC0B4DD6}"/>
                    </a:ext>
                  </a:extLst>
                </p:cNvPr>
                <p:cNvSpPr/>
                <p:nvPr/>
              </p:nvSpPr>
              <p:spPr>
                <a:xfrm>
                  <a:off x="3569042" y="2788770"/>
                  <a:ext cx="143759" cy="2111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Rockwell" panose="02060603020205020403" pitchFamily="18" charset="77"/>
                  </a:endParaRPr>
                </a:p>
              </p:txBody>
            </p:sp>
          </p:grpSp>
          <p:sp>
            <p:nvSpPr>
              <p:cNvPr id="178" name="Rettangolo 177">
                <a:extLst>
                  <a:ext uri="{FF2B5EF4-FFF2-40B4-BE49-F238E27FC236}">
                    <a16:creationId xmlns:a16="http://schemas.microsoft.com/office/drawing/2014/main" id="{BC985E6B-011C-DDF1-A4F0-78D3FABC45FE}"/>
                  </a:ext>
                </a:extLst>
              </p:cNvPr>
              <p:cNvSpPr/>
              <p:nvPr/>
            </p:nvSpPr>
            <p:spPr>
              <a:xfrm>
                <a:off x="2834185" y="2070145"/>
                <a:ext cx="143759" cy="2111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Rockwell" panose="02060603020205020403" pitchFamily="18" charset="77"/>
                </a:endParaRPr>
              </a:p>
            </p:txBody>
          </p:sp>
        </p:grpSp>
        <p:grpSp>
          <p:nvGrpSpPr>
            <p:cNvPr id="101" name="Gruppo 100">
              <a:extLst>
                <a:ext uri="{FF2B5EF4-FFF2-40B4-BE49-F238E27FC236}">
                  <a16:creationId xmlns:a16="http://schemas.microsoft.com/office/drawing/2014/main" id="{1753C113-ADF8-F9B5-A699-59AE343650FC}"/>
                </a:ext>
              </a:extLst>
            </p:cNvPr>
            <p:cNvGrpSpPr/>
            <p:nvPr/>
          </p:nvGrpSpPr>
          <p:grpSpPr>
            <a:xfrm>
              <a:off x="10906067" y="2568974"/>
              <a:ext cx="513794" cy="535117"/>
              <a:chOff x="2817875" y="2070145"/>
              <a:chExt cx="894926" cy="932066"/>
            </a:xfrm>
          </p:grpSpPr>
          <p:grpSp>
            <p:nvGrpSpPr>
              <p:cNvPr id="172" name="Gruppo 171">
                <a:extLst>
                  <a:ext uri="{FF2B5EF4-FFF2-40B4-BE49-F238E27FC236}">
                    <a16:creationId xmlns:a16="http://schemas.microsoft.com/office/drawing/2014/main" id="{D3DCEBB0-2B1C-90B3-5EA6-2258762AA8D1}"/>
                  </a:ext>
                </a:extLst>
              </p:cNvPr>
              <p:cNvGrpSpPr/>
              <p:nvPr/>
            </p:nvGrpSpPr>
            <p:grpSpPr>
              <a:xfrm>
                <a:off x="2817875" y="2208022"/>
                <a:ext cx="894926" cy="794189"/>
                <a:chOff x="2817875" y="2208022"/>
                <a:chExt cx="894926" cy="794189"/>
              </a:xfrm>
            </p:grpSpPr>
            <p:pic>
              <p:nvPicPr>
                <p:cNvPr id="174" name="Immagine 173">
                  <a:extLst>
                    <a:ext uri="{FF2B5EF4-FFF2-40B4-BE49-F238E27FC236}">
                      <a16:creationId xmlns:a16="http://schemas.microsoft.com/office/drawing/2014/main" id="{077EC634-BB19-E55F-7294-5955949081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/>
                <a:srcRect l="42128" t="29835" r="42004" b="54897"/>
                <a:stretch/>
              </p:blipFill>
              <p:spPr>
                <a:xfrm>
                  <a:off x="2890632" y="2208022"/>
                  <a:ext cx="723276" cy="739353"/>
                </a:xfrm>
                <a:prstGeom prst="rect">
                  <a:avLst/>
                </a:prstGeom>
              </p:spPr>
            </p:pic>
            <p:sp>
              <p:nvSpPr>
                <p:cNvPr id="175" name="Rettangolo 174">
                  <a:extLst>
                    <a:ext uri="{FF2B5EF4-FFF2-40B4-BE49-F238E27FC236}">
                      <a16:creationId xmlns:a16="http://schemas.microsoft.com/office/drawing/2014/main" id="{28858D9B-A358-8BC4-223D-94AC35115B2F}"/>
                    </a:ext>
                  </a:extLst>
                </p:cNvPr>
                <p:cNvSpPr/>
                <p:nvPr/>
              </p:nvSpPr>
              <p:spPr>
                <a:xfrm>
                  <a:off x="2817875" y="2791044"/>
                  <a:ext cx="143759" cy="2111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Rockwell" panose="02060603020205020403" pitchFamily="18" charset="77"/>
                  </a:endParaRPr>
                </a:p>
              </p:txBody>
            </p:sp>
            <p:sp>
              <p:nvSpPr>
                <p:cNvPr id="176" name="Rettangolo 175">
                  <a:extLst>
                    <a:ext uri="{FF2B5EF4-FFF2-40B4-BE49-F238E27FC236}">
                      <a16:creationId xmlns:a16="http://schemas.microsoft.com/office/drawing/2014/main" id="{D5EBBED1-1C4C-7B2E-378B-7D1A44C5FF0E}"/>
                    </a:ext>
                  </a:extLst>
                </p:cNvPr>
                <p:cNvSpPr/>
                <p:nvPr/>
              </p:nvSpPr>
              <p:spPr>
                <a:xfrm>
                  <a:off x="3569042" y="2788770"/>
                  <a:ext cx="143759" cy="2111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Rockwell" panose="02060603020205020403" pitchFamily="18" charset="77"/>
                  </a:endParaRPr>
                </a:p>
              </p:txBody>
            </p:sp>
          </p:grpSp>
          <p:sp>
            <p:nvSpPr>
              <p:cNvPr id="173" name="Rettangolo 172">
                <a:extLst>
                  <a:ext uri="{FF2B5EF4-FFF2-40B4-BE49-F238E27FC236}">
                    <a16:creationId xmlns:a16="http://schemas.microsoft.com/office/drawing/2014/main" id="{9985E3F8-A790-CC15-583F-CD613D6BCF15}"/>
                  </a:ext>
                </a:extLst>
              </p:cNvPr>
              <p:cNvSpPr/>
              <p:nvPr/>
            </p:nvSpPr>
            <p:spPr>
              <a:xfrm>
                <a:off x="2834185" y="2070145"/>
                <a:ext cx="143759" cy="2111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Rockwell" panose="02060603020205020403" pitchFamily="18" charset="77"/>
                </a:endParaRPr>
              </a:p>
            </p:txBody>
          </p:sp>
        </p:grpSp>
        <p:grpSp>
          <p:nvGrpSpPr>
            <p:cNvPr id="102" name="Gruppo 101">
              <a:extLst>
                <a:ext uri="{FF2B5EF4-FFF2-40B4-BE49-F238E27FC236}">
                  <a16:creationId xmlns:a16="http://schemas.microsoft.com/office/drawing/2014/main" id="{79F066B9-9FF3-1136-3BF9-76846264385B}"/>
                </a:ext>
              </a:extLst>
            </p:cNvPr>
            <p:cNvGrpSpPr/>
            <p:nvPr/>
          </p:nvGrpSpPr>
          <p:grpSpPr>
            <a:xfrm>
              <a:off x="10894669" y="3767884"/>
              <a:ext cx="513794" cy="535117"/>
              <a:chOff x="2817875" y="2070145"/>
              <a:chExt cx="894926" cy="932066"/>
            </a:xfrm>
          </p:grpSpPr>
          <p:grpSp>
            <p:nvGrpSpPr>
              <p:cNvPr id="168" name="Gruppo 167">
                <a:extLst>
                  <a:ext uri="{FF2B5EF4-FFF2-40B4-BE49-F238E27FC236}">
                    <a16:creationId xmlns:a16="http://schemas.microsoft.com/office/drawing/2014/main" id="{DD944F4E-DFB3-00CF-CFEA-F1D3A2AA8FFF}"/>
                  </a:ext>
                </a:extLst>
              </p:cNvPr>
              <p:cNvGrpSpPr/>
              <p:nvPr/>
            </p:nvGrpSpPr>
            <p:grpSpPr>
              <a:xfrm>
                <a:off x="2817875" y="2788770"/>
                <a:ext cx="894926" cy="213441"/>
                <a:chOff x="2817875" y="2788770"/>
                <a:chExt cx="894926" cy="213441"/>
              </a:xfrm>
            </p:grpSpPr>
            <p:sp>
              <p:nvSpPr>
                <p:cNvPr id="170" name="Rettangolo 169">
                  <a:extLst>
                    <a:ext uri="{FF2B5EF4-FFF2-40B4-BE49-F238E27FC236}">
                      <a16:creationId xmlns:a16="http://schemas.microsoft.com/office/drawing/2014/main" id="{0E857271-A9CC-AE4F-2363-76219935AA77}"/>
                    </a:ext>
                  </a:extLst>
                </p:cNvPr>
                <p:cNvSpPr/>
                <p:nvPr/>
              </p:nvSpPr>
              <p:spPr>
                <a:xfrm>
                  <a:off x="2817875" y="2791044"/>
                  <a:ext cx="143759" cy="2111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Rockwell" panose="02060603020205020403" pitchFamily="18" charset="77"/>
                  </a:endParaRPr>
                </a:p>
              </p:txBody>
            </p:sp>
            <p:sp>
              <p:nvSpPr>
                <p:cNvPr id="171" name="Rettangolo 170">
                  <a:extLst>
                    <a:ext uri="{FF2B5EF4-FFF2-40B4-BE49-F238E27FC236}">
                      <a16:creationId xmlns:a16="http://schemas.microsoft.com/office/drawing/2014/main" id="{396F6C6E-1249-B9B2-BD85-ABB5E8413DBB}"/>
                    </a:ext>
                  </a:extLst>
                </p:cNvPr>
                <p:cNvSpPr/>
                <p:nvPr/>
              </p:nvSpPr>
              <p:spPr>
                <a:xfrm>
                  <a:off x="3569042" y="2788770"/>
                  <a:ext cx="143759" cy="2111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Rockwell" panose="02060603020205020403" pitchFamily="18" charset="77"/>
                  </a:endParaRPr>
                </a:p>
              </p:txBody>
            </p:sp>
          </p:grpSp>
          <p:sp>
            <p:nvSpPr>
              <p:cNvPr id="169" name="Rettangolo 168">
                <a:extLst>
                  <a:ext uri="{FF2B5EF4-FFF2-40B4-BE49-F238E27FC236}">
                    <a16:creationId xmlns:a16="http://schemas.microsoft.com/office/drawing/2014/main" id="{3B67EE8C-B405-FC0F-5C4A-021F3DBFA053}"/>
                  </a:ext>
                </a:extLst>
              </p:cNvPr>
              <p:cNvSpPr/>
              <p:nvPr/>
            </p:nvSpPr>
            <p:spPr>
              <a:xfrm>
                <a:off x="2834185" y="2070145"/>
                <a:ext cx="143759" cy="2111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Rockwell" panose="02060603020205020403" pitchFamily="18" charset="77"/>
                </a:endParaRPr>
              </a:p>
            </p:txBody>
          </p:sp>
        </p:grpSp>
        <p:grpSp>
          <p:nvGrpSpPr>
            <p:cNvPr id="103" name="Gruppo 102">
              <a:extLst>
                <a:ext uri="{FF2B5EF4-FFF2-40B4-BE49-F238E27FC236}">
                  <a16:creationId xmlns:a16="http://schemas.microsoft.com/office/drawing/2014/main" id="{089BC295-0A22-7541-772B-6BDE02377A80}"/>
                </a:ext>
              </a:extLst>
            </p:cNvPr>
            <p:cNvGrpSpPr/>
            <p:nvPr/>
          </p:nvGrpSpPr>
          <p:grpSpPr>
            <a:xfrm>
              <a:off x="10894983" y="3147192"/>
              <a:ext cx="545698" cy="535118"/>
              <a:chOff x="10917745" y="3613578"/>
              <a:chExt cx="950495" cy="932066"/>
            </a:xfrm>
          </p:grpSpPr>
          <p:grpSp>
            <p:nvGrpSpPr>
              <p:cNvPr id="161" name="Gruppo 160">
                <a:extLst>
                  <a:ext uri="{FF2B5EF4-FFF2-40B4-BE49-F238E27FC236}">
                    <a16:creationId xmlns:a16="http://schemas.microsoft.com/office/drawing/2014/main" id="{DAB91CFD-B851-209B-2D91-02B85766D9E3}"/>
                  </a:ext>
                </a:extLst>
              </p:cNvPr>
              <p:cNvGrpSpPr/>
              <p:nvPr/>
            </p:nvGrpSpPr>
            <p:grpSpPr>
              <a:xfrm>
                <a:off x="10917745" y="3613578"/>
                <a:ext cx="894926" cy="932066"/>
                <a:chOff x="2817875" y="2070145"/>
                <a:chExt cx="894926" cy="932066"/>
              </a:xfrm>
            </p:grpSpPr>
            <p:grpSp>
              <p:nvGrpSpPr>
                <p:cNvPr id="163" name="Gruppo 162">
                  <a:extLst>
                    <a:ext uri="{FF2B5EF4-FFF2-40B4-BE49-F238E27FC236}">
                      <a16:creationId xmlns:a16="http://schemas.microsoft.com/office/drawing/2014/main" id="{25DCB052-05A7-CDEA-9146-9253B3256EC2}"/>
                    </a:ext>
                  </a:extLst>
                </p:cNvPr>
                <p:cNvGrpSpPr/>
                <p:nvPr/>
              </p:nvGrpSpPr>
              <p:grpSpPr>
                <a:xfrm>
                  <a:off x="2817875" y="2208022"/>
                  <a:ext cx="894926" cy="794189"/>
                  <a:chOff x="2817875" y="2208022"/>
                  <a:chExt cx="894926" cy="794189"/>
                </a:xfrm>
              </p:grpSpPr>
              <p:pic>
                <p:nvPicPr>
                  <p:cNvPr id="165" name="Immagine 164">
                    <a:extLst>
                      <a:ext uri="{FF2B5EF4-FFF2-40B4-BE49-F238E27FC236}">
                        <a16:creationId xmlns:a16="http://schemas.microsoft.com/office/drawing/2014/main" id="{FE7DE64A-E598-B19D-07B3-88A37DF775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8"/>
                  <a:srcRect l="25835" t="29956" r="57723" b="54776"/>
                  <a:stretch/>
                </p:blipFill>
                <p:spPr>
                  <a:xfrm>
                    <a:off x="2890632" y="2208022"/>
                    <a:ext cx="749412" cy="739353"/>
                  </a:xfrm>
                  <a:prstGeom prst="rect">
                    <a:avLst/>
                  </a:prstGeom>
                </p:spPr>
              </p:pic>
              <p:sp>
                <p:nvSpPr>
                  <p:cNvPr id="166" name="Rettangolo 165">
                    <a:extLst>
                      <a:ext uri="{FF2B5EF4-FFF2-40B4-BE49-F238E27FC236}">
                        <a16:creationId xmlns:a16="http://schemas.microsoft.com/office/drawing/2014/main" id="{3F0D64AF-321D-07FC-102A-BE52E6C84217}"/>
                      </a:ext>
                    </a:extLst>
                  </p:cNvPr>
                  <p:cNvSpPr/>
                  <p:nvPr/>
                </p:nvSpPr>
                <p:spPr>
                  <a:xfrm>
                    <a:off x="2817875" y="2791044"/>
                    <a:ext cx="143759" cy="2111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atin typeface="Rockwell" panose="02060603020205020403" pitchFamily="18" charset="77"/>
                    </a:endParaRPr>
                  </a:p>
                </p:txBody>
              </p:sp>
              <p:sp>
                <p:nvSpPr>
                  <p:cNvPr id="167" name="Rettangolo 166">
                    <a:extLst>
                      <a:ext uri="{FF2B5EF4-FFF2-40B4-BE49-F238E27FC236}">
                        <a16:creationId xmlns:a16="http://schemas.microsoft.com/office/drawing/2014/main" id="{BFDE16C0-C7CA-A5A3-7512-BDB16C9F4AA5}"/>
                      </a:ext>
                    </a:extLst>
                  </p:cNvPr>
                  <p:cNvSpPr/>
                  <p:nvPr/>
                </p:nvSpPr>
                <p:spPr>
                  <a:xfrm>
                    <a:off x="3569042" y="2788770"/>
                    <a:ext cx="143759" cy="2111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atin typeface="Rockwell" panose="02060603020205020403" pitchFamily="18" charset="77"/>
                    </a:endParaRPr>
                  </a:p>
                </p:txBody>
              </p:sp>
            </p:grpSp>
            <p:sp>
              <p:nvSpPr>
                <p:cNvPr id="164" name="Rettangolo 163">
                  <a:extLst>
                    <a:ext uri="{FF2B5EF4-FFF2-40B4-BE49-F238E27FC236}">
                      <a16:creationId xmlns:a16="http://schemas.microsoft.com/office/drawing/2014/main" id="{D6C6EE9F-9798-F21A-3D55-C593554C9008}"/>
                    </a:ext>
                  </a:extLst>
                </p:cNvPr>
                <p:cNvSpPr/>
                <p:nvPr/>
              </p:nvSpPr>
              <p:spPr>
                <a:xfrm>
                  <a:off x="2834185" y="2070145"/>
                  <a:ext cx="143759" cy="2111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Rockwell" panose="02060603020205020403" pitchFamily="18" charset="77"/>
                  </a:endParaRPr>
                </a:p>
              </p:txBody>
            </p:sp>
          </p:grpSp>
          <p:sp>
            <p:nvSpPr>
              <p:cNvPr id="162" name="Rettangolo 161">
                <a:extLst>
                  <a:ext uri="{FF2B5EF4-FFF2-40B4-BE49-F238E27FC236}">
                    <a16:creationId xmlns:a16="http://schemas.microsoft.com/office/drawing/2014/main" id="{52052E9D-3B03-73BD-8ED8-FE85C9F89DAF}"/>
                  </a:ext>
                </a:extLst>
              </p:cNvPr>
              <p:cNvSpPr/>
              <p:nvPr/>
            </p:nvSpPr>
            <p:spPr>
              <a:xfrm>
                <a:off x="11724481" y="3990684"/>
                <a:ext cx="143759" cy="2111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Rockwell" panose="02060603020205020403" pitchFamily="18" charset="77"/>
                </a:endParaRPr>
              </a:p>
            </p:txBody>
          </p:sp>
        </p:grpSp>
        <p:grpSp>
          <p:nvGrpSpPr>
            <p:cNvPr id="104" name="Gruppo 103">
              <a:extLst>
                <a:ext uri="{FF2B5EF4-FFF2-40B4-BE49-F238E27FC236}">
                  <a16:creationId xmlns:a16="http://schemas.microsoft.com/office/drawing/2014/main" id="{21C61F57-44AB-0D9D-25B5-1894638F52F9}"/>
                </a:ext>
              </a:extLst>
            </p:cNvPr>
            <p:cNvGrpSpPr/>
            <p:nvPr/>
          </p:nvGrpSpPr>
          <p:grpSpPr>
            <a:xfrm>
              <a:off x="10912540" y="4348645"/>
              <a:ext cx="499313" cy="956388"/>
              <a:chOff x="9184380" y="3840826"/>
              <a:chExt cx="869702" cy="1665830"/>
            </a:xfrm>
          </p:grpSpPr>
          <p:pic>
            <p:nvPicPr>
              <p:cNvPr id="158" name="Immagine 157">
                <a:extLst>
                  <a:ext uri="{FF2B5EF4-FFF2-40B4-BE49-F238E27FC236}">
                    <a16:creationId xmlns:a16="http://schemas.microsoft.com/office/drawing/2014/main" id="{256DED69-B0B7-AD39-6856-1054AC86F4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l="81837" t="74918" r="1721" b="9814"/>
              <a:stretch/>
            </p:blipFill>
            <p:spPr>
              <a:xfrm>
                <a:off x="9251098" y="3840826"/>
                <a:ext cx="749412" cy="739351"/>
              </a:xfrm>
              <a:prstGeom prst="rect">
                <a:avLst/>
              </a:prstGeom>
            </p:spPr>
          </p:pic>
          <p:sp>
            <p:nvSpPr>
              <p:cNvPr id="159" name="Rettangolo 158">
                <a:extLst>
                  <a:ext uri="{FF2B5EF4-FFF2-40B4-BE49-F238E27FC236}">
                    <a16:creationId xmlns:a16="http://schemas.microsoft.com/office/drawing/2014/main" id="{E8AC9AFE-DC4C-4B8C-9012-C0AAEA789DD1}"/>
                  </a:ext>
                </a:extLst>
              </p:cNvPr>
              <p:cNvSpPr/>
              <p:nvPr/>
            </p:nvSpPr>
            <p:spPr>
              <a:xfrm>
                <a:off x="9910323" y="5295489"/>
                <a:ext cx="143759" cy="2111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Rockwell" panose="02060603020205020403" pitchFamily="18" charset="77"/>
                </a:endParaRPr>
              </a:p>
            </p:txBody>
          </p:sp>
          <p:sp>
            <p:nvSpPr>
              <p:cNvPr id="160" name="Rettangolo 159">
                <a:extLst>
                  <a:ext uri="{FF2B5EF4-FFF2-40B4-BE49-F238E27FC236}">
                    <a16:creationId xmlns:a16="http://schemas.microsoft.com/office/drawing/2014/main" id="{DC759933-93D7-D477-DF6C-31DC20FB64FD}"/>
                  </a:ext>
                </a:extLst>
              </p:cNvPr>
              <p:cNvSpPr/>
              <p:nvPr/>
            </p:nvSpPr>
            <p:spPr>
              <a:xfrm>
                <a:off x="9184380" y="5276997"/>
                <a:ext cx="143759" cy="2111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Rockwell" panose="02060603020205020403" pitchFamily="18" charset="77"/>
                </a:endParaRPr>
              </a:p>
            </p:txBody>
          </p:sp>
        </p:grpSp>
        <p:grpSp>
          <p:nvGrpSpPr>
            <p:cNvPr id="105" name="Gruppo 104">
              <a:extLst>
                <a:ext uri="{FF2B5EF4-FFF2-40B4-BE49-F238E27FC236}">
                  <a16:creationId xmlns:a16="http://schemas.microsoft.com/office/drawing/2014/main" id="{DD71877A-80DE-07CD-144B-94F547F4B68A}"/>
                </a:ext>
              </a:extLst>
            </p:cNvPr>
            <p:cNvGrpSpPr/>
            <p:nvPr/>
          </p:nvGrpSpPr>
          <p:grpSpPr>
            <a:xfrm>
              <a:off x="10959226" y="4943499"/>
              <a:ext cx="503800" cy="946408"/>
              <a:chOff x="9287122" y="4773784"/>
              <a:chExt cx="877518" cy="1648448"/>
            </a:xfrm>
          </p:grpSpPr>
          <p:pic>
            <p:nvPicPr>
              <p:cNvPr id="154" name="Immagine 153">
                <a:extLst>
                  <a:ext uri="{FF2B5EF4-FFF2-40B4-BE49-F238E27FC236}">
                    <a16:creationId xmlns:a16="http://schemas.microsoft.com/office/drawing/2014/main" id="{94A8B2FA-61EE-2BC9-D428-C67573A16E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l="2147" t="75093" r="81411" b="9639"/>
              <a:stretch/>
            </p:blipFill>
            <p:spPr>
              <a:xfrm>
                <a:off x="9287122" y="4773784"/>
                <a:ext cx="749412" cy="739352"/>
              </a:xfrm>
              <a:prstGeom prst="rect">
                <a:avLst/>
              </a:prstGeom>
            </p:spPr>
          </p:pic>
          <p:sp>
            <p:nvSpPr>
              <p:cNvPr id="155" name="Rettangolo 154">
                <a:extLst>
                  <a:ext uri="{FF2B5EF4-FFF2-40B4-BE49-F238E27FC236}">
                    <a16:creationId xmlns:a16="http://schemas.microsoft.com/office/drawing/2014/main" id="{B2F4D138-BCF1-745D-2412-1BC2175553D8}"/>
                  </a:ext>
                </a:extLst>
              </p:cNvPr>
              <p:cNvSpPr/>
              <p:nvPr/>
            </p:nvSpPr>
            <p:spPr>
              <a:xfrm>
                <a:off x="10020881" y="5839262"/>
                <a:ext cx="143759" cy="2111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Rockwell" panose="02060603020205020403" pitchFamily="18" charset="77"/>
                </a:endParaRPr>
              </a:p>
            </p:txBody>
          </p:sp>
          <p:sp>
            <p:nvSpPr>
              <p:cNvPr id="156" name="Rettangolo 155">
                <a:extLst>
                  <a:ext uri="{FF2B5EF4-FFF2-40B4-BE49-F238E27FC236}">
                    <a16:creationId xmlns:a16="http://schemas.microsoft.com/office/drawing/2014/main" id="{EC4E0797-7BA4-6028-EB67-C83D5DA6FDB2}"/>
                  </a:ext>
                </a:extLst>
              </p:cNvPr>
              <p:cNvSpPr/>
              <p:nvPr/>
            </p:nvSpPr>
            <p:spPr>
              <a:xfrm>
                <a:off x="10020880" y="5996740"/>
                <a:ext cx="143759" cy="2111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Rockwell" panose="02060603020205020403" pitchFamily="18" charset="77"/>
                </a:endParaRPr>
              </a:p>
            </p:txBody>
          </p:sp>
          <p:sp>
            <p:nvSpPr>
              <p:cNvPr id="157" name="Rettangolo 156">
                <a:extLst>
                  <a:ext uri="{FF2B5EF4-FFF2-40B4-BE49-F238E27FC236}">
                    <a16:creationId xmlns:a16="http://schemas.microsoft.com/office/drawing/2014/main" id="{24D11FAF-1E00-F7B1-1A80-1982D51898B7}"/>
                  </a:ext>
                </a:extLst>
              </p:cNvPr>
              <p:cNvSpPr/>
              <p:nvPr/>
            </p:nvSpPr>
            <p:spPr>
              <a:xfrm>
                <a:off x="9928630" y="6211065"/>
                <a:ext cx="143759" cy="2111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Rockwell" panose="02060603020205020403" pitchFamily="18" charset="77"/>
                </a:endParaRPr>
              </a:p>
            </p:txBody>
          </p:sp>
        </p:grpSp>
        <p:grpSp>
          <p:nvGrpSpPr>
            <p:cNvPr id="106" name="Gruppo 105">
              <a:extLst>
                <a:ext uri="{FF2B5EF4-FFF2-40B4-BE49-F238E27FC236}">
                  <a16:creationId xmlns:a16="http://schemas.microsoft.com/office/drawing/2014/main" id="{A24A5D88-0A98-293A-58A0-64F62EC9742F}"/>
                </a:ext>
              </a:extLst>
            </p:cNvPr>
            <p:cNvGrpSpPr/>
            <p:nvPr/>
          </p:nvGrpSpPr>
          <p:grpSpPr>
            <a:xfrm>
              <a:off x="10919060" y="1422362"/>
              <a:ext cx="512610" cy="509719"/>
              <a:chOff x="10990809" y="1413013"/>
              <a:chExt cx="892864" cy="887829"/>
            </a:xfrm>
          </p:grpSpPr>
          <p:grpSp>
            <p:nvGrpSpPr>
              <p:cNvPr id="148" name="Gruppo 147">
                <a:extLst>
                  <a:ext uri="{FF2B5EF4-FFF2-40B4-BE49-F238E27FC236}">
                    <a16:creationId xmlns:a16="http://schemas.microsoft.com/office/drawing/2014/main" id="{EB318656-B7B1-06B0-287F-24EF646661A7}"/>
                  </a:ext>
                </a:extLst>
              </p:cNvPr>
              <p:cNvGrpSpPr/>
              <p:nvPr/>
            </p:nvGrpSpPr>
            <p:grpSpPr>
              <a:xfrm>
                <a:off x="10990809" y="1413013"/>
                <a:ext cx="834930" cy="887829"/>
                <a:chOff x="2055701" y="2595086"/>
                <a:chExt cx="834930" cy="887829"/>
              </a:xfrm>
            </p:grpSpPr>
            <p:grpSp>
              <p:nvGrpSpPr>
                <p:cNvPr id="150" name="Gruppo 149">
                  <a:extLst>
                    <a:ext uri="{FF2B5EF4-FFF2-40B4-BE49-F238E27FC236}">
                      <a16:creationId xmlns:a16="http://schemas.microsoft.com/office/drawing/2014/main" id="{6212E734-0C9E-87AF-5EA3-943942A7D578}"/>
                    </a:ext>
                  </a:extLst>
                </p:cNvPr>
                <p:cNvGrpSpPr/>
                <p:nvPr/>
              </p:nvGrpSpPr>
              <p:grpSpPr>
                <a:xfrm>
                  <a:off x="2066654" y="2595086"/>
                  <a:ext cx="823977" cy="794437"/>
                  <a:chOff x="2066654" y="2595086"/>
                  <a:chExt cx="823977" cy="794437"/>
                </a:xfrm>
              </p:grpSpPr>
              <p:pic>
                <p:nvPicPr>
                  <p:cNvPr id="152" name="Immagine 151">
                    <a:extLst>
                      <a:ext uri="{FF2B5EF4-FFF2-40B4-BE49-F238E27FC236}">
                        <a16:creationId xmlns:a16="http://schemas.microsoft.com/office/drawing/2014/main" id="{B9AA5FFF-D6BD-4481-8DBA-88B9B9949E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8"/>
                  <a:srcRect l="33705" t="14951" r="49834" b="69781"/>
                  <a:stretch/>
                </p:blipFill>
                <p:spPr>
                  <a:xfrm>
                    <a:off x="2066654" y="2595086"/>
                    <a:ext cx="750291" cy="739353"/>
                  </a:xfrm>
                  <a:prstGeom prst="rect">
                    <a:avLst/>
                  </a:prstGeom>
                </p:spPr>
              </p:pic>
              <p:sp>
                <p:nvSpPr>
                  <p:cNvPr id="153" name="Rettangolo 152">
                    <a:extLst>
                      <a:ext uri="{FF2B5EF4-FFF2-40B4-BE49-F238E27FC236}">
                        <a16:creationId xmlns:a16="http://schemas.microsoft.com/office/drawing/2014/main" id="{BF54F1D9-4B3E-155B-A98D-869883C468E9}"/>
                      </a:ext>
                    </a:extLst>
                  </p:cNvPr>
                  <p:cNvSpPr/>
                  <p:nvPr/>
                </p:nvSpPr>
                <p:spPr>
                  <a:xfrm>
                    <a:off x="2746872" y="3178356"/>
                    <a:ext cx="143759" cy="2111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atin typeface="Rockwell" panose="02060603020205020403" pitchFamily="18" charset="77"/>
                    </a:endParaRPr>
                  </a:p>
                </p:txBody>
              </p:sp>
            </p:grpSp>
            <p:sp>
              <p:nvSpPr>
                <p:cNvPr id="151" name="Rettangolo 150">
                  <a:extLst>
                    <a:ext uri="{FF2B5EF4-FFF2-40B4-BE49-F238E27FC236}">
                      <a16:creationId xmlns:a16="http://schemas.microsoft.com/office/drawing/2014/main" id="{88A8F4FD-2D8B-0C95-07DD-297B324C09D3}"/>
                    </a:ext>
                  </a:extLst>
                </p:cNvPr>
                <p:cNvSpPr/>
                <p:nvPr/>
              </p:nvSpPr>
              <p:spPr>
                <a:xfrm>
                  <a:off x="2055701" y="3271748"/>
                  <a:ext cx="143759" cy="2111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Rockwell" panose="02060603020205020403" pitchFamily="18" charset="77"/>
                  </a:endParaRPr>
                </a:p>
              </p:txBody>
            </p:sp>
          </p:grpSp>
          <p:sp>
            <p:nvSpPr>
              <p:cNvPr id="149" name="Rettangolo 148">
                <a:extLst>
                  <a:ext uri="{FF2B5EF4-FFF2-40B4-BE49-F238E27FC236}">
                    <a16:creationId xmlns:a16="http://schemas.microsoft.com/office/drawing/2014/main" id="{82C448F3-79ED-964C-B399-C60399966A9C}"/>
                  </a:ext>
                </a:extLst>
              </p:cNvPr>
              <p:cNvSpPr/>
              <p:nvPr/>
            </p:nvSpPr>
            <p:spPr>
              <a:xfrm>
                <a:off x="11739914" y="1692579"/>
                <a:ext cx="143759" cy="2111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Rockwell" panose="02060603020205020403" pitchFamily="18" charset="77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CasellaDiTesto 106">
                  <a:extLst>
                    <a:ext uri="{FF2B5EF4-FFF2-40B4-BE49-F238E27FC236}">
                      <a16:creationId xmlns:a16="http://schemas.microsoft.com/office/drawing/2014/main" id="{E121626F-C408-AB02-4676-371487B86FBE}"/>
                    </a:ext>
                  </a:extLst>
                </p:cNvPr>
                <p:cNvSpPr txBox="1"/>
                <p:nvPr/>
              </p:nvSpPr>
              <p:spPr>
                <a:xfrm>
                  <a:off x="10262535" y="1411318"/>
                  <a:ext cx="6081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107" name="CasellaDiTesto 106">
                  <a:extLst>
                    <a:ext uri="{FF2B5EF4-FFF2-40B4-BE49-F238E27FC236}">
                      <a16:creationId xmlns:a16="http://schemas.microsoft.com/office/drawing/2014/main" id="{E121626F-C408-AB02-4676-371487B86F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2535" y="1411318"/>
                  <a:ext cx="608150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CasellaDiTesto 107">
                  <a:extLst>
                    <a:ext uri="{FF2B5EF4-FFF2-40B4-BE49-F238E27FC236}">
                      <a16:creationId xmlns:a16="http://schemas.microsoft.com/office/drawing/2014/main" id="{0DDD0BF2-2098-EF1D-80F3-565F5B443969}"/>
                    </a:ext>
                  </a:extLst>
                </p:cNvPr>
                <p:cNvSpPr txBox="1"/>
                <p:nvPr/>
              </p:nvSpPr>
              <p:spPr>
                <a:xfrm>
                  <a:off x="10083859" y="4363533"/>
                  <a:ext cx="80259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it-IT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  <m:r>
                          <a:rPr lang="it-IT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108" name="CasellaDiTesto 107">
                  <a:extLst>
                    <a:ext uri="{FF2B5EF4-FFF2-40B4-BE49-F238E27FC236}">
                      <a16:creationId xmlns:a16="http://schemas.microsoft.com/office/drawing/2014/main" id="{0DDD0BF2-2098-EF1D-80F3-565F5B4439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3859" y="4363533"/>
                  <a:ext cx="802597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" name="CasellaDiTesto 112">
              <a:extLst>
                <a:ext uri="{FF2B5EF4-FFF2-40B4-BE49-F238E27FC236}">
                  <a16:creationId xmlns:a16="http://schemas.microsoft.com/office/drawing/2014/main" id="{06DFE1D4-B9EB-48DE-3779-D74D0EE6EE16}"/>
                </a:ext>
              </a:extLst>
            </p:cNvPr>
            <p:cNvSpPr txBox="1"/>
            <p:nvPr/>
          </p:nvSpPr>
          <p:spPr>
            <a:xfrm>
              <a:off x="10903373" y="378925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Rockwell" panose="02060603020205020403" pitchFamily="18" charset="77"/>
                </a:rPr>
                <a:t>……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CasellaDiTesto 113">
                  <a:extLst>
                    <a:ext uri="{FF2B5EF4-FFF2-40B4-BE49-F238E27FC236}">
                      <a16:creationId xmlns:a16="http://schemas.microsoft.com/office/drawing/2014/main" id="{F25B6D6B-A3E0-BDF0-1DF0-A2E825C73F77}"/>
                    </a:ext>
                  </a:extLst>
                </p:cNvPr>
                <p:cNvSpPr txBox="1"/>
                <p:nvPr/>
              </p:nvSpPr>
              <p:spPr>
                <a:xfrm>
                  <a:off x="10269016" y="1986170"/>
                  <a:ext cx="6081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it-IT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it-IT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114" name="CasellaDiTesto 113">
                  <a:extLst>
                    <a:ext uri="{FF2B5EF4-FFF2-40B4-BE49-F238E27FC236}">
                      <a16:creationId xmlns:a16="http://schemas.microsoft.com/office/drawing/2014/main" id="{F25B6D6B-A3E0-BDF0-1DF0-A2E825C73F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9016" y="1986170"/>
                  <a:ext cx="608150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CasellaDiTesto 114">
                  <a:extLst>
                    <a:ext uri="{FF2B5EF4-FFF2-40B4-BE49-F238E27FC236}">
                      <a16:creationId xmlns:a16="http://schemas.microsoft.com/office/drawing/2014/main" id="{090921C4-6D01-A533-5D29-380144562EB8}"/>
                    </a:ext>
                  </a:extLst>
                </p:cNvPr>
                <p:cNvSpPr txBox="1"/>
                <p:nvPr/>
              </p:nvSpPr>
              <p:spPr>
                <a:xfrm>
                  <a:off x="10253843" y="2573749"/>
                  <a:ext cx="6081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it-IT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it-IT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115" name="CasellaDiTesto 114">
                  <a:extLst>
                    <a:ext uri="{FF2B5EF4-FFF2-40B4-BE49-F238E27FC236}">
                      <a16:creationId xmlns:a16="http://schemas.microsoft.com/office/drawing/2014/main" id="{090921C4-6D01-A533-5D29-380144562E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3843" y="2573749"/>
                  <a:ext cx="608150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CasellaDiTesto 115">
                  <a:extLst>
                    <a:ext uri="{FF2B5EF4-FFF2-40B4-BE49-F238E27FC236}">
                      <a16:creationId xmlns:a16="http://schemas.microsoft.com/office/drawing/2014/main" id="{C2F6E8E7-944D-ABFC-C03B-1F96C2FCDFBA}"/>
                    </a:ext>
                  </a:extLst>
                </p:cNvPr>
                <p:cNvSpPr txBox="1"/>
                <p:nvPr/>
              </p:nvSpPr>
              <p:spPr>
                <a:xfrm>
                  <a:off x="10267791" y="3119250"/>
                  <a:ext cx="6081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it-IT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it-IT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116" name="CasellaDiTesto 115">
                  <a:extLst>
                    <a:ext uri="{FF2B5EF4-FFF2-40B4-BE49-F238E27FC236}">
                      <a16:creationId xmlns:a16="http://schemas.microsoft.com/office/drawing/2014/main" id="{C2F6E8E7-944D-ABFC-C03B-1F96C2FCDF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7791" y="3119250"/>
                  <a:ext cx="608150" cy="3693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CasellaDiTesto 140">
                  <a:extLst>
                    <a:ext uri="{FF2B5EF4-FFF2-40B4-BE49-F238E27FC236}">
                      <a16:creationId xmlns:a16="http://schemas.microsoft.com/office/drawing/2014/main" id="{95F6372E-C656-8D22-EA0C-F959791AE601}"/>
                    </a:ext>
                  </a:extLst>
                </p:cNvPr>
                <p:cNvSpPr txBox="1"/>
                <p:nvPr/>
              </p:nvSpPr>
              <p:spPr>
                <a:xfrm>
                  <a:off x="10083858" y="4956168"/>
                  <a:ext cx="80259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it-IT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  <m:r>
                          <a:rPr lang="it-IT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141" name="CasellaDiTesto 140">
                  <a:extLst>
                    <a:ext uri="{FF2B5EF4-FFF2-40B4-BE49-F238E27FC236}">
                      <a16:creationId xmlns:a16="http://schemas.microsoft.com/office/drawing/2014/main" id="{95F6372E-C656-8D22-EA0C-F959791AE6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3858" y="4956168"/>
                  <a:ext cx="802597" cy="3693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CasellaDiTesto 141">
                  <a:extLst>
                    <a:ext uri="{FF2B5EF4-FFF2-40B4-BE49-F238E27FC236}">
                      <a16:creationId xmlns:a16="http://schemas.microsoft.com/office/drawing/2014/main" id="{32792C53-27DD-7514-1A5F-A4C604CB6907}"/>
                    </a:ext>
                  </a:extLst>
                </p:cNvPr>
                <p:cNvSpPr txBox="1"/>
                <p:nvPr/>
              </p:nvSpPr>
              <p:spPr>
                <a:xfrm>
                  <a:off x="11458097" y="1418613"/>
                  <a:ext cx="3008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142" name="CasellaDiTesto 141">
                  <a:extLst>
                    <a:ext uri="{FF2B5EF4-FFF2-40B4-BE49-F238E27FC236}">
                      <a16:creationId xmlns:a16="http://schemas.microsoft.com/office/drawing/2014/main" id="{32792C53-27DD-7514-1A5F-A4C604CB69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8097" y="1418613"/>
                  <a:ext cx="300800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CasellaDiTesto 142">
                  <a:extLst>
                    <a:ext uri="{FF2B5EF4-FFF2-40B4-BE49-F238E27FC236}">
                      <a16:creationId xmlns:a16="http://schemas.microsoft.com/office/drawing/2014/main" id="{DFB58196-B3F1-17C0-5F92-356F4D45D672}"/>
                    </a:ext>
                  </a:extLst>
                </p:cNvPr>
                <p:cNvSpPr txBox="1"/>
                <p:nvPr/>
              </p:nvSpPr>
              <p:spPr>
                <a:xfrm>
                  <a:off x="11458097" y="2014228"/>
                  <a:ext cx="3008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143" name="CasellaDiTesto 142">
                  <a:extLst>
                    <a:ext uri="{FF2B5EF4-FFF2-40B4-BE49-F238E27FC236}">
                      <a16:creationId xmlns:a16="http://schemas.microsoft.com/office/drawing/2014/main" id="{DFB58196-B3F1-17C0-5F92-356F4D45D6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8097" y="2014228"/>
                  <a:ext cx="300800" cy="369332"/>
                </a:xfrm>
                <a:prstGeom prst="rect">
                  <a:avLst/>
                </a:prstGeom>
                <a:blipFill>
                  <a:blip r:embed="rId26"/>
                  <a:stretch>
                    <a:fillRect r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CasellaDiTesto 143">
                  <a:extLst>
                    <a:ext uri="{FF2B5EF4-FFF2-40B4-BE49-F238E27FC236}">
                      <a16:creationId xmlns:a16="http://schemas.microsoft.com/office/drawing/2014/main" id="{A060BFB2-79A3-92E6-3A54-DC5D6723565A}"/>
                    </a:ext>
                  </a:extLst>
                </p:cNvPr>
                <p:cNvSpPr txBox="1"/>
                <p:nvPr/>
              </p:nvSpPr>
              <p:spPr>
                <a:xfrm>
                  <a:off x="11458097" y="2567508"/>
                  <a:ext cx="3008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144" name="CasellaDiTesto 143">
                  <a:extLst>
                    <a:ext uri="{FF2B5EF4-FFF2-40B4-BE49-F238E27FC236}">
                      <a16:creationId xmlns:a16="http://schemas.microsoft.com/office/drawing/2014/main" id="{A060BFB2-79A3-92E6-3A54-DC5D672356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8097" y="2567508"/>
                  <a:ext cx="300800" cy="369332"/>
                </a:xfrm>
                <a:prstGeom prst="rect">
                  <a:avLst/>
                </a:prstGeom>
                <a:blipFill>
                  <a:blip r:embed="rId27"/>
                  <a:stretch>
                    <a:fillRect r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CasellaDiTesto 144">
                  <a:extLst>
                    <a:ext uri="{FF2B5EF4-FFF2-40B4-BE49-F238E27FC236}">
                      <a16:creationId xmlns:a16="http://schemas.microsoft.com/office/drawing/2014/main" id="{12F226D3-11A3-11EF-6A75-D454F5916BC1}"/>
                    </a:ext>
                  </a:extLst>
                </p:cNvPr>
                <p:cNvSpPr txBox="1"/>
                <p:nvPr/>
              </p:nvSpPr>
              <p:spPr>
                <a:xfrm>
                  <a:off x="11458097" y="3126412"/>
                  <a:ext cx="3008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145" name="CasellaDiTesto 144">
                  <a:extLst>
                    <a:ext uri="{FF2B5EF4-FFF2-40B4-BE49-F238E27FC236}">
                      <a16:creationId xmlns:a16="http://schemas.microsoft.com/office/drawing/2014/main" id="{12F226D3-11A3-11EF-6A75-D454F5916B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8097" y="3126412"/>
                  <a:ext cx="300800" cy="369332"/>
                </a:xfrm>
                <a:prstGeom prst="rect">
                  <a:avLst/>
                </a:prstGeom>
                <a:blipFill>
                  <a:blip r:embed="rId28"/>
                  <a:stretch>
                    <a:fillRect r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CasellaDiTesto 145">
                  <a:extLst>
                    <a:ext uri="{FF2B5EF4-FFF2-40B4-BE49-F238E27FC236}">
                      <a16:creationId xmlns:a16="http://schemas.microsoft.com/office/drawing/2014/main" id="{8DC85C57-7105-B687-42EE-3D5407C2F710}"/>
                    </a:ext>
                  </a:extLst>
                </p:cNvPr>
                <p:cNvSpPr txBox="1"/>
                <p:nvPr/>
              </p:nvSpPr>
              <p:spPr>
                <a:xfrm>
                  <a:off x="11458097" y="4389784"/>
                  <a:ext cx="3008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146" name="CasellaDiTesto 145">
                  <a:extLst>
                    <a:ext uri="{FF2B5EF4-FFF2-40B4-BE49-F238E27FC236}">
                      <a16:creationId xmlns:a16="http://schemas.microsoft.com/office/drawing/2014/main" id="{8DC85C57-7105-B687-42EE-3D5407C2F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8097" y="4389784"/>
                  <a:ext cx="300800" cy="369332"/>
                </a:xfrm>
                <a:prstGeom prst="rect">
                  <a:avLst/>
                </a:prstGeom>
                <a:blipFill>
                  <a:blip r:embed="rId26"/>
                  <a:stretch>
                    <a:fillRect r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CasellaDiTesto 146">
                  <a:extLst>
                    <a:ext uri="{FF2B5EF4-FFF2-40B4-BE49-F238E27FC236}">
                      <a16:creationId xmlns:a16="http://schemas.microsoft.com/office/drawing/2014/main" id="{6DD7FFA9-0B54-06A8-D4DF-2E398147F236}"/>
                    </a:ext>
                  </a:extLst>
                </p:cNvPr>
                <p:cNvSpPr txBox="1"/>
                <p:nvPr/>
              </p:nvSpPr>
              <p:spPr>
                <a:xfrm>
                  <a:off x="11460745" y="4951181"/>
                  <a:ext cx="3008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147" name="CasellaDiTesto 146">
                  <a:extLst>
                    <a:ext uri="{FF2B5EF4-FFF2-40B4-BE49-F238E27FC236}">
                      <a16:creationId xmlns:a16="http://schemas.microsoft.com/office/drawing/2014/main" id="{6DD7FFA9-0B54-06A8-D4DF-2E398147F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0745" y="4951181"/>
                  <a:ext cx="300800" cy="369332"/>
                </a:xfrm>
                <a:prstGeom prst="rect">
                  <a:avLst/>
                </a:prstGeom>
                <a:blipFill>
                  <a:blip r:embed="rId15"/>
                  <a:stretch>
                    <a:fillRect r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2" name="CasellaDiTesto 181">
            <a:extLst>
              <a:ext uri="{FF2B5EF4-FFF2-40B4-BE49-F238E27FC236}">
                <a16:creationId xmlns:a16="http://schemas.microsoft.com/office/drawing/2014/main" id="{9CB4F5B1-4559-D595-7570-A8D553601136}"/>
              </a:ext>
            </a:extLst>
          </p:cNvPr>
          <p:cNvSpPr txBox="1"/>
          <p:nvPr/>
        </p:nvSpPr>
        <p:spPr>
          <a:xfrm>
            <a:off x="2091239" y="3244334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latin typeface="Rockwell" panose="02060603020205020403" pitchFamily="18" charset="77"/>
              </a:rPr>
              <a:t>Intensity</a:t>
            </a:r>
            <a:endParaRPr lang="it-IT" dirty="0">
              <a:latin typeface="Rockwell" panose="02060603020205020403" pitchFamily="18" charset="77"/>
            </a:endParaRPr>
          </a:p>
        </p:txBody>
      </p:sp>
      <p:sp>
        <p:nvSpPr>
          <p:cNvPr id="183" name="CasellaDiTesto 182">
            <a:extLst>
              <a:ext uri="{FF2B5EF4-FFF2-40B4-BE49-F238E27FC236}">
                <a16:creationId xmlns:a16="http://schemas.microsoft.com/office/drawing/2014/main" id="{49136E35-D932-749F-FAF7-9203726B09C7}"/>
              </a:ext>
            </a:extLst>
          </p:cNvPr>
          <p:cNvSpPr txBox="1"/>
          <p:nvPr/>
        </p:nvSpPr>
        <p:spPr>
          <a:xfrm>
            <a:off x="9276936" y="321863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latin typeface="Rockwell" panose="02060603020205020403" pitchFamily="18" charset="77"/>
              </a:rPr>
              <a:t>Phase</a:t>
            </a:r>
            <a:endParaRPr lang="it-IT" dirty="0">
              <a:latin typeface="Rockwell" panose="02060603020205020403" pitchFamily="18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9C18FA-C9DB-74A4-31B7-53FE48C67BD9}"/>
              </a:ext>
            </a:extLst>
          </p:cNvPr>
          <p:cNvSpPr txBox="1"/>
          <p:nvPr/>
        </p:nvSpPr>
        <p:spPr>
          <a:xfrm>
            <a:off x="0" y="1771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Neural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Network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D243414-70FD-CA2F-71A0-AF5EF43F9AD8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51390E9-368F-C1EC-6015-D5D750ADCA72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6E31E03C-ACDB-3EC5-5EFB-B061459CBBD3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6" name="Segnaposto numero diapositiva 17">
              <a:extLst>
                <a:ext uri="{FF2B5EF4-FFF2-40B4-BE49-F238E27FC236}">
                  <a16:creationId xmlns:a16="http://schemas.microsoft.com/office/drawing/2014/main" id="{27637230-4716-9DF6-C683-8549055CD7AE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11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216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4" grpId="0" animBg="1"/>
      <p:bldP spid="75" grpId="0" animBg="1"/>
      <p:bldP spid="182" grpId="0"/>
      <p:bldP spid="1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341F00-C25C-29D8-661C-9022B74717D0}"/>
              </a:ext>
            </a:extLst>
          </p:cNvPr>
          <p:cNvSpPr txBox="1"/>
          <p:nvPr/>
        </p:nvSpPr>
        <p:spPr>
          <a:xfrm>
            <a:off x="0" y="1771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NN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usage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on 1 image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D7D76E-9746-1BAE-1891-B698505138F4}"/>
              </a:ext>
            </a:extLst>
          </p:cNvPr>
          <p:cNvSpPr txBox="1"/>
          <p:nvPr/>
        </p:nvSpPr>
        <p:spPr>
          <a:xfrm>
            <a:off x="350681" y="4091761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  <a:latin typeface="Silom" pitchFamily="2" charset="-34"/>
                <a:ea typeface="Silom" pitchFamily="2" charset="-34"/>
                <a:cs typeface="Silom" pitchFamily="2" charset="-34"/>
              </a:rPr>
              <a:t>SIMULATED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671CFB-9276-35DD-8FB7-48A557997C89}"/>
              </a:ext>
            </a:extLst>
          </p:cNvPr>
          <p:cNvSpPr txBox="1"/>
          <p:nvPr/>
        </p:nvSpPr>
        <p:spPr>
          <a:xfrm>
            <a:off x="119848" y="4737899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00FF00"/>
                </a:highlight>
                <a:latin typeface="Silom" pitchFamily="2" charset="-34"/>
                <a:ea typeface="Silom" pitchFamily="2" charset="-34"/>
                <a:cs typeface="Silom" pitchFamily="2" charset="-34"/>
              </a:rPr>
              <a:t>EXPERIMENTAL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077C75D-9A46-9759-BEC4-769EAEDE7D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2614" r="74330" b="78947"/>
          <a:stretch/>
        </p:blipFill>
        <p:spPr>
          <a:xfrm>
            <a:off x="2680736" y="799856"/>
            <a:ext cx="896184" cy="9135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77307BC-A68D-EC89-2EFC-443BAA5EA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1" t="2316" r="50447" b="79245"/>
          <a:stretch/>
        </p:blipFill>
        <p:spPr>
          <a:xfrm>
            <a:off x="2678703" y="1745380"/>
            <a:ext cx="896184" cy="91358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BBE5124-1458-0C70-8CDD-E61098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5" t="2393" r="26703" b="79168"/>
          <a:stretch/>
        </p:blipFill>
        <p:spPr>
          <a:xfrm>
            <a:off x="2678703" y="2691720"/>
            <a:ext cx="896184" cy="91358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9581F1E-958B-46C2-EBBC-7D22BB383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9" t="59538" r="50819" b="22023"/>
          <a:stretch/>
        </p:blipFill>
        <p:spPr>
          <a:xfrm>
            <a:off x="2678703" y="3723632"/>
            <a:ext cx="896184" cy="91358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BFE5DE5-0ED7-183D-6B48-096DA2ED2D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4" t="60421" r="26474" b="21140"/>
          <a:stretch/>
        </p:blipFill>
        <p:spPr>
          <a:xfrm>
            <a:off x="2678703" y="4691592"/>
            <a:ext cx="896184" cy="91358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FC06CE7-4817-1FEE-42C2-94987668A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1" t="60334" r="1987" b="21227"/>
          <a:stretch/>
        </p:blipFill>
        <p:spPr>
          <a:xfrm>
            <a:off x="2678703" y="5664714"/>
            <a:ext cx="896184" cy="91358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34200F7-B570-8424-DF32-FA1C08F7CD40}"/>
              </a:ext>
            </a:extLst>
          </p:cNvPr>
          <p:cNvSpPr txBox="1"/>
          <p:nvPr/>
        </p:nvSpPr>
        <p:spPr>
          <a:xfrm>
            <a:off x="2896874" y="3429000"/>
            <a:ext cx="6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Rockwell" panose="02060603020205020403" pitchFamily="18" charset="77"/>
              </a:rPr>
              <a:t>……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Elaborazione alternativa 11">
                <a:extLst>
                  <a:ext uri="{FF2B5EF4-FFF2-40B4-BE49-F238E27FC236}">
                    <a16:creationId xmlns:a16="http://schemas.microsoft.com/office/drawing/2014/main" id="{FFB290F0-1F91-3E72-5DE8-077B32AFB9BD}"/>
                  </a:ext>
                </a:extLst>
              </p:cNvPr>
              <p:cNvSpPr/>
              <p:nvPr/>
            </p:nvSpPr>
            <p:spPr>
              <a:xfrm>
                <a:off x="10275482" y="468519"/>
                <a:ext cx="630624" cy="6018098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gradFill>
                <a:gsLst>
                  <a:gs pos="0">
                    <a:srgbClr val="F6F8FC">
                      <a:alpha val="19000"/>
                    </a:srgbClr>
                  </a:gs>
                  <a:gs pos="100000">
                    <a:srgbClr val="FFE699"/>
                  </a:gs>
                </a:gsLst>
                <a:path path="circle">
                  <a:fillToRect l="50000" t="50000" r="50000" b="50000"/>
                </a:path>
              </a:gra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it-IT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it-IT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it-IT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it-IT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it-IT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it-IT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Elaborazione alternativa 11">
                <a:extLst>
                  <a:ext uri="{FF2B5EF4-FFF2-40B4-BE49-F238E27FC236}">
                    <a16:creationId xmlns:a16="http://schemas.microsoft.com/office/drawing/2014/main" id="{FFB290F0-1F91-3E72-5DE8-077B32AFB9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482" y="468519"/>
                <a:ext cx="630624" cy="6018098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uppo 27">
            <a:extLst>
              <a:ext uri="{FF2B5EF4-FFF2-40B4-BE49-F238E27FC236}">
                <a16:creationId xmlns:a16="http://schemas.microsoft.com/office/drawing/2014/main" id="{AFE735BF-E1D2-D712-EB22-B9107D08F3FD}"/>
              </a:ext>
            </a:extLst>
          </p:cNvPr>
          <p:cNvGrpSpPr/>
          <p:nvPr/>
        </p:nvGrpSpPr>
        <p:grpSpPr>
          <a:xfrm>
            <a:off x="5571752" y="1747026"/>
            <a:ext cx="4604467" cy="3562159"/>
            <a:chOff x="5805068" y="1862515"/>
            <a:chExt cx="4131099" cy="3195947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6896F30F-4BD0-7D0F-0C03-7E89C08F45F7}"/>
                </a:ext>
              </a:extLst>
            </p:cNvPr>
            <p:cNvGrpSpPr/>
            <p:nvPr/>
          </p:nvGrpSpPr>
          <p:grpSpPr>
            <a:xfrm>
              <a:off x="5805068" y="1862515"/>
              <a:ext cx="4024603" cy="3195947"/>
              <a:chOff x="5770262" y="1941900"/>
              <a:chExt cx="3224595" cy="2560659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8EE62CF0-392F-43A5-B158-A700F07930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327" t="55866" r="22324"/>
              <a:stretch/>
            </p:blipFill>
            <p:spPr>
              <a:xfrm>
                <a:off x="6096000" y="1941900"/>
                <a:ext cx="2898857" cy="2560659"/>
              </a:xfrm>
              <a:prstGeom prst="rect">
                <a:avLst/>
              </a:prstGeom>
            </p:spPr>
          </p:pic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CB4EAB9D-E974-4FAB-F13C-21D35C4A97BA}"/>
                  </a:ext>
                </a:extLst>
              </p:cNvPr>
              <p:cNvSpPr/>
              <p:nvPr/>
            </p:nvSpPr>
            <p:spPr>
              <a:xfrm>
                <a:off x="5770262" y="2680707"/>
                <a:ext cx="775504" cy="8325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E573834B-D3C0-43AC-447E-2A02CF9B1D09}"/>
                </a:ext>
              </a:extLst>
            </p:cNvPr>
            <p:cNvSpPr/>
            <p:nvPr/>
          </p:nvSpPr>
          <p:spPr>
            <a:xfrm>
              <a:off x="9783822" y="3349760"/>
              <a:ext cx="152345" cy="947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Elaborazione alternativa 11">
                <a:extLst>
                  <a:ext uri="{FF2B5EF4-FFF2-40B4-BE49-F238E27FC236}">
                    <a16:creationId xmlns:a16="http://schemas.microsoft.com/office/drawing/2014/main" id="{CE373595-3DE3-EE93-6F0D-4CCAD4296435}"/>
                  </a:ext>
                </a:extLst>
              </p:cNvPr>
              <p:cNvSpPr/>
              <p:nvPr/>
            </p:nvSpPr>
            <p:spPr>
              <a:xfrm>
                <a:off x="5129048" y="2285164"/>
                <a:ext cx="650151" cy="2268069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gradFill>
                <a:gsLst>
                  <a:gs pos="0">
                    <a:srgbClr val="F6F8FC">
                      <a:alpha val="19000"/>
                    </a:srgbClr>
                  </a:gs>
                  <a:gs pos="100000">
                    <a:srgbClr val="FFE699"/>
                  </a:gs>
                </a:gsLst>
                <a:path path="circle">
                  <a:fillToRect l="50000" t="50000" r="50000" b="50000"/>
                </a:path>
              </a:gra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sz="2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sz="2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it-IT" sz="2000" dirty="0"/>
              </a:p>
              <a:p>
                <a:pPr algn="ctr"/>
                <a:r>
                  <a:rPr lang="it-IT" sz="2000" dirty="0"/>
                  <a:t>…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498</m:t>
                          </m:r>
                        </m:sub>
                      </m:sSub>
                    </m:oMath>
                  </m:oMathPara>
                </a14:m>
                <a:endParaRPr lang="it-IT" sz="2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499</m:t>
                          </m:r>
                        </m:sub>
                      </m:sSub>
                    </m:oMath>
                  </m:oMathPara>
                </a14:m>
                <a:endParaRPr lang="it-IT" sz="2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sub>
                      </m:sSub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4" name="Elaborazione alternativa 11">
                <a:extLst>
                  <a:ext uri="{FF2B5EF4-FFF2-40B4-BE49-F238E27FC236}">
                    <a16:creationId xmlns:a16="http://schemas.microsoft.com/office/drawing/2014/main" id="{CE373595-3DE3-EE93-6F0D-4CCAD42964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048" y="2285164"/>
                <a:ext cx="650151" cy="2268069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blipFill>
                <a:blip r:embed="rId5"/>
                <a:stretch>
                  <a:fillRect l="-5660"/>
                </a:stretch>
              </a:blip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3" descr="page13image36778176">
            <a:extLst>
              <a:ext uri="{FF2B5EF4-FFF2-40B4-BE49-F238E27FC236}">
                <a16:creationId xmlns:a16="http://schemas.microsoft.com/office/drawing/2014/main" id="{ED19036C-B34C-1E8C-6483-B76137BA0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 t="1363" r="41063" b="53429"/>
          <a:stretch/>
        </p:blipFill>
        <p:spPr bwMode="auto">
          <a:xfrm>
            <a:off x="252890" y="2285164"/>
            <a:ext cx="1713011" cy="180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6A73E43-A023-31DC-2F77-9991AF311846}"/>
              </a:ext>
            </a:extLst>
          </p:cNvPr>
          <p:cNvSpPr txBox="1"/>
          <p:nvPr/>
        </p:nvSpPr>
        <p:spPr>
          <a:xfrm>
            <a:off x="875664" y="4368567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Rockwell" panose="02060603020205020403" pitchFamily="18" charset="77"/>
              </a:rPr>
              <a:t>OR</a:t>
            </a:r>
          </a:p>
        </p:txBody>
      </p:sp>
      <p:sp>
        <p:nvSpPr>
          <p:cNvPr id="35" name="Freccia destra 34">
            <a:extLst>
              <a:ext uri="{FF2B5EF4-FFF2-40B4-BE49-F238E27FC236}">
                <a16:creationId xmlns:a16="http://schemas.microsoft.com/office/drawing/2014/main" id="{67847626-0475-0192-A606-05CC19283F10}"/>
              </a:ext>
            </a:extLst>
          </p:cNvPr>
          <p:cNvSpPr/>
          <p:nvPr/>
        </p:nvSpPr>
        <p:spPr>
          <a:xfrm>
            <a:off x="5839440" y="3144082"/>
            <a:ext cx="780537" cy="470647"/>
          </a:xfrm>
          <a:prstGeom prst="rightArrow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INPUT</a:t>
            </a:r>
          </a:p>
        </p:txBody>
      </p:sp>
      <p:sp>
        <p:nvSpPr>
          <p:cNvPr id="36" name="Freccia destra 35">
            <a:extLst>
              <a:ext uri="{FF2B5EF4-FFF2-40B4-BE49-F238E27FC236}">
                <a16:creationId xmlns:a16="http://schemas.microsoft.com/office/drawing/2014/main" id="{2002F134-F5D2-B965-44DE-392D95F6235C}"/>
              </a:ext>
            </a:extLst>
          </p:cNvPr>
          <p:cNvSpPr/>
          <p:nvPr/>
        </p:nvSpPr>
        <p:spPr>
          <a:xfrm>
            <a:off x="3738389" y="3169365"/>
            <a:ext cx="1330418" cy="470647"/>
          </a:xfrm>
          <a:prstGeom prst="rightArrow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PROJECTION</a:t>
            </a:r>
            <a:endParaRPr lang="it-IT" sz="1100" dirty="0"/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D4BC267B-3FDE-4C20-8C4A-F5E4445C092D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38" name="Rettangolo 3">
              <a:extLst>
                <a:ext uri="{FF2B5EF4-FFF2-40B4-BE49-F238E27FC236}">
                  <a16:creationId xmlns:a16="http://schemas.microsoft.com/office/drawing/2014/main" id="{7EA3A540-E8A9-EC51-C119-A6D45B496900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DE15A1C5-2318-57D3-16BE-E96EB70D6E84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40" name="Segnaposto numero diapositiva 17">
              <a:extLst>
                <a:ext uri="{FF2B5EF4-FFF2-40B4-BE49-F238E27FC236}">
                  <a16:creationId xmlns:a16="http://schemas.microsoft.com/office/drawing/2014/main" id="{DEB717DA-AD20-D09B-FD0E-9E81B564B8C3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12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8459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con angoli arrotondati 6">
                <a:extLst>
                  <a:ext uri="{FF2B5EF4-FFF2-40B4-BE49-F238E27FC236}">
                    <a16:creationId xmlns:a16="http://schemas.microsoft.com/office/drawing/2014/main" id="{B57E28F7-A236-C712-F1B9-342CB00063DC}"/>
                  </a:ext>
                </a:extLst>
              </p:cNvPr>
              <p:cNvSpPr/>
              <p:nvPr/>
            </p:nvSpPr>
            <p:spPr>
              <a:xfrm>
                <a:off x="5334000" y="2783484"/>
                <a:ext cx="6818240" cy="337511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𝑃𝐸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𝑀𝐴𝐸</m:t>
                          </m:r>
                        </m:num>
                        <m:den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𝑖𝑛𝑗𝑒𝑐𝑡𝑒𝑑</m:t>
                                      </m:r>
                                      <m: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it-IT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𝑝𝑟𝑒𝑑𝑖𝑐𝑡𝑒𝑑</m:t>
                                      </m:r>
                                      <m: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it-IT" sz="2000" dirty="0">
                  <a:solidFill>
                    <a:schemeClr val="tx1"/>
                  </a:solidFill>
                  <a:latin typeface="Rockwell" panose="02060603020205020403" pitchFamily="18" charset="77"/>
                  <a:ea typeface="Roboto" panose="02000000000000000000" pitchFamily="2" charset="0"/>
                </a:endParaRPr>
              </a:p>
              <a:p>
                <a:pPr algn="ctr"/>
                <a:endParaRPr lang="it-IT" sz="2000" dirty="0">
                  <a:solidFill>
                    <a:schemeClr val="tx1"/>
                  </a:solidFill>
                  <a:latin typeface="Rockwell" panose="02060603020205020403" pitchFamily="18" charset="77"/>
                  <a:ea typeface="Roboto" panose="02000000000000000000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𝑊𝐹𝐸</m:t>
                      </m:r>
                      <m:r>
                        <a:rPr lang="it-IT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it-IT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it-IT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𝐴𝑂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𝑟𝑒𝑠</m:t>
                                  </m:r>
                                  <m: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𝑖𝑑𝑢𝑎𝑙</m:t>
                                  </m:r>
                                </m:sub>
                              </m:sSub>
                              <m: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nary>
                            <m:naryPr>
                              <m:chr m:val="∑"/>
                              <m:ctrlP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it-IT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  <m:sub>
                                          <m: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𝑖𝑛𝑗𝑒𝑐𝑡𝑒𝑑</m:t>
                                          </m:r>
                                          <m:r>
                                            <a:rPr lang="it-IT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it-IT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  <m:sub>
                                          <m: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𝑝𝑟𝑒𝑑𝑖𝑐𝑡𝑒𝑑</m:t>
                                          </m:r>
                                          <m:r>
                                            <a:rPr lang="it-IT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it-IT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it-IT" sz="2000" dirty="0">
                  <a:solidFill>
                    <a:schemeClr val="tx1"/>
                  </a:solidFill>
                  <a:latin typeface="Rockwell" panose="02060603020205020403" pitchFamily="18" charset="77"/>
                  <a:ea typeface="Roboto" panose="02000000000000000000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𝑆𝑅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it-IT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r>
                                            <a:rPr lang="it-IT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  <m:r>
                                            <a:rPr lang="it-IT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𝑊𝐹𝐸</m:t>
                                          </m:r>
                                        </m:num>
                                        <m:den>
                                          <m: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it-IT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it-IT" sz="2000" dirty="0">
                  <a:solidFill>
                    <a:schemeClr val="tx1"/>
                  </a:solidFill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7" name="Rettangolo con angoli arrotondati 6">
                <a:extLst>
                  <a:ext uri="{FF2B5EF4-FFF2-40B4-BE49-F238E27FC236}">
                    <a16:creationId xmlns:a16="http://schemas.microsoft.com/office/drawing/2014/main" id="{B57E28F7-A236-C712-F1B9-342CB00063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2783484"/>
                <a:ext cx="6818240" cy="3375118"/>
              </a:xfrm>
              <a:prstGeom prst="roundRect">
                <a:avLst/>
              </a:prstGeom>
              <a:blipFill>
                <a:blip r:embed="rId3"/>
                <a:stretch>
                  <a:fillRect t="-6343" b="-119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B1E58B73-3B7E-B1D4-6A09-A06E3CB700AB}"/>
              </a:ext>
            </a:extLst>
          </p:cNvPr>
          <p:cNvSpPr txBox="1"/>
          <p:nvPr/>
        </p:nvSpPr>
        <p:spPr>
          <a:xfrm>
            <a:off x="6619336" y="1320301"/>
            <a:ext cx="51814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 err="1">
                <a:latin typeface="Rockwell" panose="02060603020205020403" pitchFamily="18" charset="77"/>
                <a:ea typeface="Roboto" panose="02000000000000000000" pitchFamily="2" charset="0"/>
              </a:rPr>
              <a:t>We</a:t>
            </a:r>
            <a: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800" dirty="0" err="1">
                <a:latin typeface="Rockwell" panose="02060603020205020403" pitchFamily="18" charset="77"/>
                <a:ea typeface="Roboto" panose="02000000000000000000" pitchFamily="2" charset="0"/>
              </a:rPr>
              <a:t>need</a:t>
            </a:r>
            <a: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800" dirty="0" err="1">
                <a:latin typeface="Rockwell" panose="02060603020205020403" pitchFamily="18" charset="77"/>
                <a:ea typeface="Roboto" panose="02000000000000000000" pitchFamily="2" charset="0"/>
              </a:rPr>
              <a:t>merit</a:t>
            </a:r>
            <a: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800" dirty="0" err="1">
                <a:latin typeface="Rockwell" panose="02060603020205020403" pitchFamily="18" charset="77"/>
                <a:ea typeface="Roboto" panose="02000000000000000000" pitchFamily="2" charset="0"/>
              </a:rPr>
              <a:t>factors</a:t>
            </a:r>
            <a: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  <a:t> to </a:t>
            </a:r>
            <a:r>
              <a:rPr lang="it-IT" sz="2800" dirty="0" err="1">
                <a:latin typeface="Rockwell" panose="02060603020205020403" pitchFamily="18" charset="77"/>
                <a:ea typeface="Roboto" panose="02000000000000000000" pitchFamily="2" charset="0"/>
              </a:rPr>
              <a:t>evaluate</a:t>
            </a:r>
            <a: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  <a:t> the </a:t>
            </a:r>
            <a:r>
              <a:rPr lang="it-IT" sz="2800" dirty="0" err="1">
                <a:latin typeface="Rockwell" panose="02060603020205020403" pitchFamily="18" charset="77"/>
                <a:ea typeface="Roboto" panose="02000000000000000000" pitchFamily="2" charset="0"/>
              </a:rPr>
              <a:t>efficiency</a:t>
            </a:r>
            <a: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  <a:t> of the NN </a:t>
            </a:r>
            <a:r>
              <a:rPr lang="it-IT" sz="2800" dirty="0" err="1">
                <a:latin typeface="Rockwell" panose="02060603020205020403" pitchFamily="18" charset="77"/>
                <a:ea typeface="Roboto" panose="02000000000000000000" pitchFamily="2" charset="0"/>
              </a:rPr>
              <a:t>reconstruction</a:t>
            </a:r>
            <a: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  <a:t>: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E44A150-E499-1EA5-AEE9-13C236C460AF}"/>
              </a:ext>
            </a:extLst>
          </p:cNvPr>
          <p:cNvSpPr txBox="1"/>
          <p:nvPr/>
        </p:nvSpPr>
        <p:spPr>
          <a:xfrm>
            <a:off x="296823" y="1040016"/>
            <a:ext cx="598356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 err="1">
                <a:latin typeface="Rockwell" panose="02060603020205020403" pitchFamily="18" charset="77"/>
                <a:ea typeface="Roboto" panose="02000000000000000000" pitchFamily="2" charset="0"/>
              </a:rPr>
              <a:t>Results</a:t>
            </a:r>
            <a: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  <a:t> come from </a:t>
            </a:r>
            <a:r>
              <a:rPr lang="it-IT" sz="2800" dirty="0" err="1">
                <a:latin typeface="Rockwell" panose="02060603020205020403" pitchFamily="18" charset="77"/>
                <a:ea typeface="Roboto" panose="02000000000000000000" pitchFamily="2" charset="0"/>
              </a:rPr>
              <a:t>simulated</a:t>
            </a:r>
            <a: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  <a:t> images: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  <a:t>Train-set </a:t>
            </a:r>
            <a:r>
              <a:rPr lang="it-IT" sz="2800" b="1" dirty="0">
                <a:latin typeface="Rockwell" panose="02060603020205020403" pitchFamily="18" charset="77"/>
                <a:ea typeface="Roboto" panose="02000000000000000000" pitchFamily="2" charset="0"/>
              </a:rPr>
              <a:t>10 000 </a:t>
            </a:r>
            <a: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  <a:t>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  <a:t>Test-set </a:t>
            </a:r>
            <a:r>
              <a:rPr lang="it-IT" sz="2800" b="1" dirty="0">
                <a:solidFill>
                  <a:srgbClr val="FF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100</a:t>
            </a:r>
            <a: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  <a:t> images </a:t>
            </a:r>
            <a:b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</a:b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(</a:t>
            </a:r>
            <a:r>
              <a:rPr lang="it-IT" sz="2400" dirty="0" err="1">
                <a:latin typeface="Rockwell" panose="02060603020205020403" pitchFamily="18" charset="77"/>
                <a:ea typeface="Roboto" panose="02000000000000000000" pitchFamily="2" charset="0"/>
              </a:rPr>
              <a:t>different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400" dirty="0" err="1">
                <a:latin typeface="Rockwell" panose="02060603020205020403" pitchFamily="18" charset="77"/>
                <a:ea typeface="Roboto" panose="02000000000000000000" pitchFamily="2" charset="0"/>
              </a:rPr>
              <a:t>conditions</a:t>
            </a:r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)</a:t>
            </a:r>
          </a:p>
          <a:p>
            <a:endParaRPr lang="it-IT" sz="2800" dirty="0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7DB0C12-3A03-3671-BD71-947B57C73D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32" t="17015" r="5533" b="17676"/>
          <a:stretch/>
        </p:blipFill>
        <p:spPr>
          <a:xfrm>
            <a:off x="-2728" y="2796961"/>
            <a:ext cx="5195207" cy="344173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3A7CC73-E06B-45C3-1505-0DD6F915F284}"/>
              </a:ext>
            </a:extLst>
          </p:cNvPr>
          <p:cNvSpPr txBox="1"/>
          <p:nvPr/>
        </p:nvSpPr>
        <p:spPr>
          <a:xfrm>
            <a:off x="0" y="1771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Training, Testing and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merit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figures</a:t>
            </a:r>
            <a:endParaRPr lang="it-IT" sz="4000" dirty="0">
              <a:latin typeface="Rockwell" panose="02060603020205020403" pitchFamily="18" charset="77"/>
              <a:ea typeface="Silom" pitchFamily="2" charset="-34"/>
              <a:cs typeface="Silom" pitchFamily="2" charset="-34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36F4DB30-05F3-375A-B189-BD577EF6316C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91075503-54AB-F552-68E8-B73DBC5D73D9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9D7B1C7-1B53-22FC-86FC-15D1F11C1464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6" name="Segnaposto numero diapositiva 17">
              <a:extLst>
                <a:ext uri="{FF2B5EF4-FFF2-40B4-BE49-F238E27FC236}">
                  <a16:creationId xmlns:a16="http://schemas.microsoft.com/office/drawing/2014/main" id="{1620CDAC-C50B-A060-BE0A-C89DF93F9675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13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2077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5CEE5A-88AD-2955-FE7B-C6DAD02B64F9}"/>
              </a:ext>
            </a:extLst>
          </p:cNvPr>
          <p:cNvSpPr txBox="1"/>
          <p:nvPr/>
        </p:nvSpPr>
        <p:spPr>
          <a:xfrm>
            <a:off x="3229332" y="1957271"/>
            <a:ext cx="18100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Rockwell" panose="02060603020205020403" pitchFamily="18" charset="77"/>
                <a:ea typeface="Roboto" panose="02000000000000000000" pitchFamily="2" charset="0"/>
              </a:rPr>
              <a:t>Median</a:t>
            </a:r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=3.7 nm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F44D67-6C89-D200-BEE3-B76788A5199F}"/>
              </a:ext>
            </a:extLst>
          </p:cNvPr>
          <p:cNvSpPr txBox="1"/>
          <p:nvPr/>
        </p:nvSpPr>
        <p:spPr>
          <a:xfrm>
            <a:off x="3249651" y="2433132"/>
            <a:ext cx="18100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Rockwell" panose="02060603020205020403" pitchFamily="18" charset="77"/>
                <a:ea typeface="Roboto" panose="02000000000000000000" pitchFamily="2" charset="0"/>
              </a:rPr>
              <a:t>Mean</a:t>
            </a:r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=4.1 nm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0567CF53-0014-5074-7483-AE77C78C70B9}"/>
              </a:ext>
            </a:extLst>
          </p:cNvPr>
          <p:cNvGrpSpPr/>
          <p:nvPr/>
        </p:nvGrpSpPr>
        <p:grpSpPr>
          <a:xfrm>
            <a:off x="235479" y="1006447"/>
            <a:ext cx="5541961" cy="5528385"/>
            <a:chOff x="235479" y="1006447"/>
            <a:chExt cx="5541961" cy="5528385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B9B42900-341B-77C7-31DD-34B328712540}"/>
                </a:ext>
              </a:extLst>
            </p:cNvPr>
            <p:cNvGrpSpPr/>
            <p:nvPr/>
          </p:nvGrpSpPr>
          <p:grpSpPr>
            <a:xfrm>
              <a:off x="235479" y="1006447"/>
              <a:ext cx="5541961" cy="5528385"/>
              <a:chOff x="235479" y="1006447"/>
              <a:chExt cx="5541961" cy="5528385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F9E83AB2-E8C7-C812-5A9C-AFCD39B311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28"/>
              <a:stretch/>
            </p:blipFill>
            <p:spPr>
              <a:xfrm>
                <a:off x="235479" y="1543051"/>
                <a:ext cx="5541961" cy="4991781"/>
              </a:xfrm>
              <a:prstGeom prst="rect">
                <a:avLst/>
              </a:prstGeom>
            </p:spPr>
          </p:pic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C414FBEF-2BFA-574E-E2FE-85270245EC4D}"/>
                  </a:ext>
                </a:extLst>
              </p:cNvPr>
              <p:cNvSpPr txBox="1"/>
              <p:nvPr/>
            </p:nvSpPr>
            <p:spPr>
              <a:xfrm>
                <a:off x="942551" y="1006447"/>
                <a:ext cx="429577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800" dirty="0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TESTSET: </a:t>
                </a:r>
                <a:r>
                  <a:rPr lang="it-IT" sz="1800" dirty="0" err="1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distribution</a:t>
                </a:r>
                <a:endParaRPr lang="it-IT" sz="1800" dirty="0">
                  <a:solidFill>
                    <a:srgbClr val="000000"/>
                  </a:solidFill>
                  <a:latin typeface="Rockwell" panose="02060603020205020403" pitchFamily="18" charset="77"/>
                  <a:ea typeface="Roboto" panose="02000000000000000000" pitchFamily="2" charset="0"/>
                </a:endParaRPr>
              </a:p>
              <a:p>
                <a:pPr algn="ctr"/>
                <a:r>
                  <a:rPr lang="it-IT" sz="1800" dirty="0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of </a:t>
                </a:r>
                <a:r>
                  <a:rPr lang="it-IT" sz="1800" dirty="0" err="1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prediction</a:t>
                </a:r>
                <a:r>
                  <a:rPr lang="it-IT" sz="1800" dirty="0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 </a:t>
                </a:r>
                <a:r>
                  <a:rPr lang="it-IT" sz="1800" dirty="0" err="1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error</a:t>
                </a:r>
                <a:r>
                  <a:rPr lang="it-IT" sz="1800" dirty="0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 for 100 images</a:t>
                </a:r>
              </a:p>
              <a:p>
                <a:pPr algn="ctr"/>
                <a:r>
                  <a:rPr lang="it-IT" sz="1800" dirty="0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 </a:t>
                </a:r>
                <a:endParaRPr lang="it-IT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B7E4C7F5-5DCD-8246-1810-643EAFCB6C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601" t="17402" r="12007" b="71132"/>
              <a:stretch/>
            </p:blipFill>
            <p:spPr>
              <a:xfrm>
                <a:off x="3090439" y="1864196"/>
                <a:ext cx="2087821" cy="1023420"/>
              </a:xfrm>
              <a:prstGeom prst="rect">
                <a:avLst/>
              </a:prstGeom>
            </p:spPr>
          </p:pic>
        </p:grp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FDA93745-598B-B74B-EE73-AA59BC05A611}"/>
                </a:ext>
              </a:extLst>
            </p:cNvPr>
            <p:cNvSpPr/>
            <p:nvPr/>
          </p:nvSpPr>
          <p:spPr>
            <a:xfrm>
              <a:off x="3099589" y="2421727"/>
              <a:ext cx="1641223" cy="582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Rockwell" panose="02060603020205020403" pitchFamily="18" charset="77"/>
              </a:endParaRP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6F3F1367-1489-4C9A-B2A7-6148EB04764B}"/>
              </a:ext>
            </a:extLst>
          </p:cNvPr>
          <p:cNvGrpSpPr/>
          <p:nvPr/>
        </p:nvGrpSpPr>
        <p:grpSpPr>
          <a:xfrm>
            <a:off x="3596081" y="1338470"/>
            <a:ext cx="7720170" cy="5154400"/>
            <a:chOff x="3596081" y="1338470"/>
            <a:chExt cx="7720170" cy="5154400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3F74AA4A-23D3-A8F2-9604-CDFD00516E35}"/>
                </a:ext>
              </a:extLst>
            </p:cNvPr>
            <p:cNvGrpSpPr/>
            <p:nvPr/>
          </p:nvGrpSpPr>
          <p:grpSpPr>
            <a:xfrm>
              <a:off x="3596081" y="1338470"/>
              <a:ext cx="7720170" cy="5154400"/>
              <a:chOff x="3596081" y="1338470"/>
              <a:chExt cx="7720170" cy="5154400"/>
            </a:xfrm>
          </p:grpSpPr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36B6FF9E-9E30-E1A9-C90E-77EC95661118}"/>
                  </a:ext>
                </a:extLst>
              </p:cNvPr>
              <p:cNvGrpSpPr/>
              <p:nvPr/>
            </p:nvGrpSpPr>
            <p:grpSpPr>
              <a:xfrm>
                <a:off x="3596081" y="1589917"/>
                <a:ext cx="7688700" cy="4866086"/>
                <a:chOff x="3596081" y="1589917"/>
                <a:chExt cx="7688700" cy="4866086"/>
              </a:xfrm>
            </p:grpSpPr>
            <p:sp>
              <p:nvSpPr>
                <p:cNvPr id="18" name="Freccia a destra 26">
                  <a:extLst>
                    <a:ext uri="{FF2B5EF4-FFF2-40B4-BE49-F238E27FC236}">
                      <a16:creationId xmlns:a16="http://schemas.microsoft.com/office/drawing/2014/main" id="{FDC94B43-BF97-532D-E2AB-3A2515E3BA99}"/>
                    </a:ext>
                  </a:extLst>
                </p:cNvPr>
                <p:cNvSpPr/>
                <p:nvPr/>
              </p:nvSpPr>
              <p:spPr>
                <a:xfrm>
                  <a:off x="5449819" y="3523305"/>
                  <a:ext cx="647756" cy="1031271"/>
                </a:xfrm>
                <a:prstGeom prst="rightArrow">
                  <a:avLst/>
                </a:prstGeom>
                <a:solidFill>
                  <a:srgbClr val="FFE699"/>
                </a:solidFill>
                <a:ln>
                  <a:solidFill>
                    <a:srgbClr val="2F52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Rockwell" panose="02060603020205020403" pitchFamily="18" charset="77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FAA70875-8704-A504-7028-BB097EE93D31}"/>
                    </a:ext>
                  </a:extLst>
                </p:cNvPr>
                <p:cNvSpPr txBox="1"/>
                <p:nvPr/>
              </p:nvSpPr>
              <p:spPr>
                <a:xfrm>
                  <a:off x="3596081" y="3644557"/>
                  <a:ext cx="1769675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t-IT" dirty="0" err="1">
                      <a:solidFill>
                        <a:srgbClr val="000000"/>
                      </a:solidFill>
                      <a:latin typeface="Rockwell" panose="02060603020205020403" pitchFamily="18" charset="77"/>
                      <a:ea typeface="Roboto" panose="02000000000000000000" pitchFamily="2" charset="0"/>
                    </a:rPr>
                    <a:t>Example</a:t>
                  </a:r>
                  <a:r>
                    <a:rPr lang="it-IT" dirty="0">
                      <a:solidFill>
                        <a:srgbClr val="000000"/>
                      </a:solidFill>
                      <a:latin typeface="Rockwell" panose="02060603020205020403" pitchFamily="18" charset="77"/>
                      <a:ea typeface="Roboto" panose="02000000000000000000" pitchFamily="2" charset="0"/>
                    </a:rPr>
                    <a:t> </a:t>
                  </a:r>
                </a:p>
                <a:p>
                  <a:pPr algn="ctr"/>
                  <a:r>
                    <a:rPr lang="it-IT" dirty="0">
                      <a:solidFill>
                        <a:srgbClr val="000000"/>
                      </a:solidFill>
                      <a:latin typeface="Rockwell" panose="02060603020205020403" pitchFamily="18" charset="77"/>
                      <a:ea typeface="Roboto" panose="02000000000000000000" pitchFamily="2" charset="0"/>
                    </a:rPr>
                    <a:t>on 1 image</a:t>
                  </a:r>
                  <a:endParaRPr lang="it-IT" dirty="0">
                    <a:latin typeface="Rockwell" panose="02060603020205020403" pitchFamily="18" charset="77"/>
                    <a:ea typeface="Roboto" panose="02000000000000000000" pitchFamily="2" charset="0"/>
                  </a:endParaRPr>
                </a:p>
              </p:txBody>
            </p:sp>
            <p:grpSp>
              <p:nvGrpSpPr>
                <p:cNvPr id="20" name="Gruppo 19">
                  <a:extLst>
                    <a:ext uri="{FF2B5EF4-FFF2-40B4-BE49-F238E27FC236}">
                      <a16:creationId xmlns:a16="http://schemas.microsoft.com/office/drawing/2014/main" id="{E8F71D60-B7B0-CCDD-D762-126F5AB2869D}"/>
                    </a:ext>
                  </a:extLst>
                </p:cNvPr>
                <p:cNvGrpSpPr/>
                <p:nvPr/>
              </p:nvGrpSpPr>
              <p:grpSpPr>
                <a:xfrm>
                  <a:off x="6272398" y="1589917"/>
                  <a:ext cx="5012383" cy="4866086"/>
                  <a:chOff x="6303869" y="1626784"/>
                  <a:chExt cx="5012383" cy="4866086"/>
                </a:xfrm>
              </p:grpSpPr>
              <p:grpSp>
                <p:nvGrpSpPr>
                  <p:cNvPr id="21" name="Gruppo 20">
                    <a:extLst>
                      <a:ext uri="{FF2B5EF4-FFF2-40B4-BE49-F238E27FC236}">
                        <a16:creationId xmlns:a16="http://schemas.microsoft.com/office/drawing/2014/main" id="{4E0A0DCE-4CCE-736C-052D-A458E0634F3D}"/>
                      </a:ext>
                    </a:extLst>
                  </p:cNvPr>
                  <p:cNvGrpSpPr/>
                  <p:nvPr/>
                </p:nvGrpSpPr>
                <p:grpSpPr>
                  <a:xfrm>
                    <a:off x="6303869" y="1626784"/>
                    <a:ext cx="5012383" cy="4866086"/>
                    <a:chOff x="6012919" y="1002975"/>
                    <a:chExt cx="5943603" cy="5770124"/>
                  </a:xfrm>
                </p:grpSpPr>
                <p:grpSp>
                  <p:nvGrpSpPr>
                    <p:cNvPr id="23" name="Gruppo 22">
                      <a:extLst>
                        <a:ext uri="{FF2B5EF4-FFF2-40B4-BE49-F238E27FC236}">
                          <a16:creationId xmlns:a16="http://schemas.microsoft.com/office/drawing/2014/main" id="{1A245921-B9B0-E929-C863-DA5067D63B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12919" y="1002975"/>
                      <a:ext cx="5943603" cy="5770124"/>
                      <a:chOff x="6012919" y="1002975"/>
                      <a:chExt cx="5943603" cy="5770124"/>
                    </a:xfrm>
                  </p:grpSpPr>
                  <p:grpSp>
                    <p:nvGrpSpPr>
                      <p:cNvPr id="25" name="Gruppo 24">
                        <a:extLst>
                          <a:ext uri="{FF2B5EF4-FFF2-40B4-BE49-F238E27FC236}">
                            <a16:creationId xmlns:a16="http://schemas.microsoft.com/office/drawing/2014/main" id="{7A657B79-6B29-89DD-AB40-B6A83896998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12919" y="1002975"/>
                        <a:ext cx="5943603" cy="5770124"/>
                        <a:chOff x="6275435" y="1002975"/>
                        <a:chExt cx="5943603" cy="5770124"/>
                      </a:xfrm>
                    </p:grpSpPr>
                    <p:pic>
                      <p:nvPicPr>
                        <p:cNvPr id="27" name="Immagine 26">
                          <a:extLst>
                            <a:ext uri="{FF2B5EF4-FFF2-40B4-BE49-F238E27FC236}">
                              <a16:creationId xmlns:a16="http://schemas.microsoft.com/office/drawing/2014/main" id="{561F73B1-2BA0-CC91-2BE2-4BC73EF1F54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0211"/>
                        <a:stretch/>
                      </p:blipFill>
                      <p:spPr>
                        <a:xfrm>
                          <a:off x="6275435" y="1436323"/>
                          <a:ext cx="5943603" cy="533677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8" name="Immagine 27">
                          <a:extLst>
                            <a:ext uri="{FF2B5EF4-FFF2-40B4-BE49-F238E27FC236}">
                              <a16:creationId xmlns:a16="http://schemas.microsoft.com/office/drawing/2014/main" id="{9D0D034F-D494-5EE7-5475-7BBCFE3F3F2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91187" t="41987" r="211"/>
                        <a:stretch/>
                      </p:blipFill>
                      <p:spPr>
                        <a:xfrm rot="5400000">
                          <a:off x="9093535" y="-465460"/>
                          <a:ext cx="511277" cy="3448148"/>
                        </a:xfrm>
                        <a:prstGeom prst="rect">
                          <a:avLst/>
                        </a:prstGeom>
                      </p:spPr>
                    </p:pic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26" name="CasellaDiTesto 25">
                            <a:extLst>
                              <a:ext uri="{FF2B5EF4-FFF2-40B4-BE49-F238E27FC236}">
                                <a16:creationId xmlns:a16="http://schemas.microsoft.com/office/drawing/2014/main" id="{7A7A0AD3-0005-5C7C-0611-9F601BC3C9AB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486457" y="1106470"/>
                            <a:ext cx="5201405" cy="437948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it-IT" sz="1800" dirty="0">
                                <a:solidFill>
                                  <a:srgbClr val="000000"/>
                                </a:solidFill>
                                <a:latin typeface="Rockwell" panose="02060603020205020403" pitchFamily="18" charset="77"/>
                                <a:ea typeface="Roboto" panose="02000000000000000000" pitchFamily="2" charset="0"/>
                              </a:rPr>
                              <a:t>Single image: </a:t>
                            </a:r>
                            <a14:m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800" i="1" dirty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Roboto" panose="02000000000000000000" pitchFamily="2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800" b="0" i="1" dirty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Roboto" panose="02000000000000000000" pitchFamily="2" charset="0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it-IT" sz="1800" b="0" i="1" dirty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Roboto" panose="02000000000000000000" pitchFamily="2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a14:m>
                            <a:r>
                              <a:rPr lang="it-IT" dirty="0">
                                <a:latin typeface="Rockwell" panose="02060603020205020403" pitchFamily="18" charset="77"/>
                                <a:ea typeface="Roboto" panose="02000000000000000000" pitchFamily="2" charset="0"/>
                              </a:rPr>
                              <a:t> </a:t>
                            </a:r>
                            <a:r>
                              <a:rPr lang="it-IT" dirty="0" err="1">
                                <a:latin typeface="Rockwell" panose="02060603020205020403" pitchFamily="18" charset="77"/>
                                <a:ea typeface="Roboto" panose="02000000000000000000" pitchFamily="2" charset="0"/>
                              </a:rPr>
                              <a:t>predicted</a:t>
                            </a:r>
                            <a:r>
                              <a:rPr lang="it-IT" dirty="0">
                                <a:latin typeface="Rockwell" panose="02060603020205020403" pitchFamily="18" charset="77"/>
                                <a:ea typeface="Roboto" panose="02000000000000000000" pitchFamily="2" charset="0"/>
                              </a:rPr>
                              <a:t> vs. </a:t>
                            </a:r>
                            <a:r>
                              <a:rPr lang="it-IT" dirty="0" err="1">
                                <a:latin typeface="Rockwell" panose="02060603020205020403" pitchFamily="18" charset="77"/>
                                <a:ea typeface="Roboto" panose="02000000000000000000" pitchFamily="2" charset="0"/>
                              </a:rPr>
                              <a:t>injected</a:t>
                            </a:r>
                            <a:endParaRPr lang="it-IT" dirty="0">
                              <a:latin typeface="Rockwell" panose="02060603020205020403" pitchFamily="18" charset="77"/>
                              <a:ea typeface="Roboto" panose="02000000000000000000" pitchFamily="2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26" name="CasellaDiTesto 25">
                            <a:extLst>
                              <a:ext uri="{FF2B5EF4-FFF2-40B4-BE49-F238E27FC236}">
                                <a16:creationId xmlns:a16="http://schemas.microsoft.com/office/drawing/2014/main" id="{7A7A0AD3-0005-5C7C-0611-9F601BC3C9AB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486457" y="1106470"/>
                            <a:ext cx="5201405" cy="437948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stretch>
                              <a:fillRect t="-6667" b="-20000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it-IT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pic>
                  <p:nvPicPr>
                    <p:cNvPr id="24" name="Immagine 23">
                      <a:extLst>
                        <a:ext uri="{FF2B5EF4-FFF2-40B4-BE49-F238E27FC236}">
                          <a16:creationId xmlns:a16="http://schemas.microsoft.com/office/drawing/2014/main" id="{F962FD2F-3985-61F1-5853-37DCB6923F1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0661" t="67668" r="16134" b="27813"/>
                    <a:stretch/>
                  </p:blipFill>
                  <p:spPr>
                    <a:xfrm>
                      <a:off x="9055509" y="5306202"/>
                      <a:ext cx="2289479" cy="754094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2" name="Immagine 21">
                    <a:extLst>
                      <a:ext uri="{FF2B5EF4-FFF2-40B4-BE49-F238E27FC236}">
                        <a16:creationId xmlns:a16="http://schemas.microsoft.com/office/drawing/2014/main" id="{01C8948C-DA83-6B52-A529-D2AFA68278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6724" t="72672" r="9985" b="11191"/>
                  <a:stretch/>
                </p:blipFill>
                <p:spPr>
                  <a:xfrm>
                    <a:off x="9180643" y="5125208"/>
                    <a:ext cx="1627049" cy="788643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7" name="Rettangolo con angoli arrotondati 16">
                <a:extLst>
                  <a:ext uri="{FF2B5EF4-FFF2-40B4-BE49-F238E27FC236}">
                    <a16:creationId xmlns:a16="http://schemas.microsoft.com/office/drawing/2014/main" id="{2A756E2D-C285-86A4-A726-E60868842107}"/>
                  </a:ext>
                </a:extLst>
              </p:cNvPr>
              <p:cNvSpPr/>
              <p:nvPr/>
            </p:nvSpPr>
            <p:spPr>
              <a:xfrm>
                <a:off x="6202017" y="1338470"/>
                <a:ext cx="5114234" cy="5154400"/>
              </a:xfrm>
              <a:prstGeom prst="round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Rockwell" panose="02060603020205020403" pitchFamily="18" charset="77"/>
                </a:endParaRPr>
              </a:p>
            </p:txBody>
          </p:sp>
        </p:grp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38BD818C-0BA6-4478-F230-843994C268C4}"/>
                </a:ext>
              </a:extLst>
            </p:cNvPr>
            <p:cNvSpPr/>
            <p:nvPr/>
          </p:nvSpPr>
          <p:spPr>
            <a:xfrm>
              <a:off x="9121036" y="5074151"/>
              <a:ext cx="1619887" cy="787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Rockwell" panose="02060603020205020403" pitchFamily="18" charset="77"/>
              </a:endParaRP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D86B336-AE04-AE70-7B65-04FC546EE840}"/>
              </a:ext>
            </a:extLst>
          </p:cNvPr>
          <p:cNvSpPr txBox="1"/>
          <p:nvPr/>
        </p:nvSpPr>
        <p:spPr>
          <a:xfrm>
            <a:off x="0" y="1771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Ideal case: ONLY NCPA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642FB09-CE7E-CA91-BD07-8113F5969C42}"/>
              </a:ext>
            </a:extLst>
          </p:cNvPr>
          <p:cNvSpPr txBox="1"/>
          <p:nvPr/>
        </p:nvSpPr>
        <p:spPr>
          <a:xfrm>
            <a:off x="4811853" y="1928763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nm</a:t>
            </a: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3E1C055C-0278-B643-D794-AB020804E3C6}"/>
              </a:ext>
            </a:extLst>
          </p:cNvPr>
          <p:cNvSpPr/>
          <p:nvPr/>
        </p:nvSpPr>
        <p:spPr>
          <a:xfrm>
            <a:off x="3274682" y="1808984"/>
            <a:ext cx="1963644" cy="527591"/>
          </a:xfrm>
          <a:prstGeom prst="roundRect">
            <a:avLst/>
          </a:prstGeom>
          <a:solidFill>
            <a:srgbClr val="FFE699">
              <a:alpha val="23000"/>
            </a:srgb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D47BE1-8191-C1B0-E9E6-6185640ADA99}"/>
              </a:ext>
            </a:extLst>
          </p:cNvPr>
          <p:cNvSpPr txBox="1"/>
          <p:nvPr/>
        </p:nvSpPr>
        <p:spPr>
          <a:xfrm>
            <a:off x="0" y="4860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  <a:latin typeface="Silom" pitchFamily="2" charset="-34"/>
                <a:ea typeface="Silom" pitchFamily="2" charset="-34"/>
                <a:cs typeface="Silom" pitchFamily="2" charset="-34"/>
              </a:rPr>
              <a:t>SIMULATIONS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6E8D7DC9-16CE-1213-2021-7684B6DEE44D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6" name="Rettangolo 3">
              <a:extLst>
                <a:ext uri="{FF2B5EF4-FFF2-40B4-BE49-F238E27FC236}">
                  <a16:creationId xmlns:a16="http://schemas.microsoft.com/office/drawing/2014/main" id="{36288D7A-8650-B8EC-3FAD-B5E3F2603810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B66CB6BB-C03A-FF5C-4B37-DED901BAEB2C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32" name="Segnaposto numero diapositiva 17">
              <a:extLst>
                <a:ext uri="{FF2B5EF4-FFF2-40B4-BE49-F238E27FC236}">
                  <a16:creationId xmlns:a16="http://schemas.microsoft.com/office/drawing/2014/main" id="{2AB8F106-C02D-1D92-6366-32AA2F02C4B8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14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594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38BD818C-0BA6-4478-F230-843994C268C4}"/>
              </a:ext>
            </a:extLst>
          </p:cNvPr>
          <p:cNvSpPr/>
          <p:nvPr/>
        </p:nvSpPr>
        <p:spPr>
          <a:xfrm>
            <a:off x="9121036" y="5074151"/>
            <a:ext cx="1619887" cy="787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35E163EF-13A2-1FC4-7FCC-D42C7B26658E}"/>
              </a:ext>
            </a:extLst>
          </p:cNvPr>
          <p:cNvGrpSpPr/>
          <p:nvPr/>
        </p:nvGrpSpPr>
        <p:grpSpPr>
          <a:xfrm>
            <a:off x="482600" y="1371599"/>
            <a:ext cx="5372100" cy="4927601"/>
            <a:chOff x="482600" y="1371599"/>
            <a:chExt cx="5372100" cy="4927601"/>
          </a:xfrm>
        </p:grpSpPr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A56EBF4D-C7A2-A275-7EEA-C106D7DFA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74"/>
            <a:stretch/>
          </p:blipFill>
          <p:spPr>
            <a:xfrm>
              <a:off x="482600" y="1371599"/>
              <a:ext cx="5372100" cy="4927601"/>
            </a:xfrm>
            <a:prstGeom prst="rect">
              <a:avLst/>
            </a:prstGeom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05DB4F21-5D49-1DDC-CDD6-93535B1D1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16" t="49454" r="10922" b="47187"/>
            <a:stretch/>
          </p:blipFill>
          <p:spPr>
            <a:xfrm>
              <a:off x="3564029" y="3587443"/>
              <a:ext cx="1746948" cy="247956"/>
            </a:xfrm>
            <a:prstGeom prst="rect">
              <a:avLst/>
            </a:prstGeom>
          </p:spPr>
        </p:pic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761BB95E-40DD-2681-BA15-DF14B6025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16" t="85447" r="12756" b="12324"/>
            <a:stretch/>
          </p:blipFill>
          <p:spPr>
            <a:xfrm>
              <a:off x="3699470" y="5486401"/>
              <a:ext cx="1611507" cy="164591"/>
            </a:xfrm>
            <a:prstGeom prst="rect">
              <a:avLst/>
            </a:prstGeom>
          </p:spPr>
        </p:pic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D7E1D72A-7E8E-1CE2-A2EC-8F4F729E90F0}"/>
              </a:ext>
            </a:extLst>
          </p:cNvPr>
          <p:cNvGrpSpPr/>
          <p:nvPr/>
        </p:nvGrpSpPr>
        <p:grpSpPr>
          <a:xfrm>
            <a:off x="6337302" y="1362451"/>
            <a:ext cx="5372100" cy="4936749"/>
            <a:chOff x="6337300" y="1371598"/>
            <a:chExt cx="5372100" cy="4936749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B79FDD96-D36E-32E9-3B6A-50B964315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4"/>
            <a:stretch/>
          </p:blipFill>
          <p:spPr>
            <a:xfrm>
              <a:off x="6337300" y="1371598"/>
              <a:ext cx="5372100" cy="4936749"/>
            </a:xfrm>
            <a:prstGeom prst="rect">
              <a:avLst/>
            </a:prstGeom>
          </p:spPr>
        </p:pic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DAC23137-0CC4-332C-2F1B-7D35C4E3CB0B}"/>
                </a:ext>
              </a:extLst>
            </p:cNvPr>
            <p:cNvGrpSpPr/>
            <p:nvPr/>
          </p:nvGrpSpPr>
          <p:grpSpPr>
            <a:xfrm>
              <a:off x="9967573" y="5198113"/>
              <a:ext cx="313690" cy="111886"/>
              <a:chOff x="9967573" y="5198113"/>
              <a:chExt cx="313690" cy="111886"/>
            </a:xfrm>
          </p:grpSpPr>
          <p:pic>
            <p:nvPicPr>
              <p:cNvPr id="38" name="Immagine 37">
                <a:extLst>
                  <a:ext uri="{FF2B5EF4-FFF2-40B4-BE49-F238E27FC236}">
                    <a16:creationId xmlns:a16="http://schemas.microsoft.com/office/drawing/2014/main" id="{3F4F0FA9-1E4C-44EB-3AB6-2A7393EFAF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633" t="78898" r="28031" b="20329"/>
              <a:stretch/>
            </p:blipFill>
            <p:spPr>
              <a:xfrm>
                <a:off x="9967573" y="5198113"/>
                <a:ext cx="264160" cy="61214"/>
              </a:xfrm>
              <a:prstGeom prst="rect">
                <a:avLst/>
              </a:prstGeom>
            </p:spPr>
          </p:pic>
          <p:pic>
            <p:nvPicPr>
              <p:cNvPr id="39" name="Immagine 38">
                <a:extLst>
                  <a:ext uri="{FF2B5EF4-FFF2-40B4-BE49-F238E27FC236}">
                    <a16:creationId xmlns:a16="http://schemas.microsoft.com/office/drawing/2014/main" id="{8910E3DC-D80A-B6A6-2490-D1CA9986FF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633" t="78898" r="28031" b="20329"/>
              <a:stretch/>
            </p:blipFill>
            <p:spPr>
              <a:xfrm>
                <a:off x="10017103" y="5248785"/>
                <a:ext cx="264160" cy="61214"/>
              </a:xfrm>
              <a:prstGeom prst="rect">
                <a:avLst/>
              </a:prstGeom>
            </p:spPr>
          </p:pic>
        </p:grpSp>
      </p:grpSp>
      <p:sp>
        <p:nvSpPr>
          <p:cNvPr id="40" name="Freccia in giù 25">
            <a:extLst>
              <a:ext uri="{FF2B5EF4-FFF2-40B4-BE49-F238E27FC236}">
                <a16:creationId xmlns:a16="http://schemas.microsoft.com/office/drawing/2014/main" id="{BD9A4A74-6C9B-B3BF-BA17-F893B38CC03A}"/>
              </a:ext>
            </a:extLst>
          </p:cNvPr>
          <p:cNvSpPr/>
          <p:nvPr/>
        </p:nvSpPr>
        <p:spPr>
          <a:xfrm rot="10800000">
            <a:off x="7418437" y="1789471"/>
            <a:ext cx="491613" cy="2861186"/>
          </a:xfrm>
          <a:prstGeom prst="down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A407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Perpetua" panose="02020502060401020303" pitchFamily="18" charset="77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261820F-6C78-44F1-685C-607C76515F5B}"/>
              </a:ext>
            </a:extLst>
          </p:cNvPr>
          <p:cNvSpPr txBox="1"/>
          <p:nvPr/>
        </p:nvSpPr>
        <p:spPr>
          <a:xfrm>
            <a:off x="9520904" y="5190044"/>
            <a:ext cx="16170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Perpetua" panose="02020502060401020303" pitchFamily="18" charset="77"/>
              </a:rPr>
              <a:t>Mean</a:t>
            </a:r>
            <a:r>
              <a:rPr lang="it-IT" dirty="0">
                <a:latin typeface="Perpetua" panose="02020502060401020303" pitchFamily="18" charset="77"/>
              </a:rPr>
              <a:t>=0.25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BFA25431-1CEB-9803-A53B-57C73FC015CE}"/>
              </a:ext>
            </a:extLst>
          </p:cNvPr>
          <p:cNvSpPr txBox="1"/>
          <p:nvPr/>
        </p:nvSpPr>
        <p:spPr>
          <a:xfrm>
            <a:off x="9520904" y="2147091"/>
            <a:ext cx="16170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Perpetua" panose="02020502060401020303" pitchFamily="18" charset="77"/>
              </a:rPr>
              <a:t>Mean</a:t>
            </a:r>
            <a:r>
              <a:rPr lang="it-IT" dirty="0">
                <a:latin typeface="Perpetua" panose="02020502060401020303" pitchFamily="18" charset="77"/>
              </a:rPr>
              <a:t>=0.95</a:t>
            </a:r>
          </a:p>
        </p:txBody>
      </p:sp>
      <p:sp>
        <p:nvSpPr>
          <p:cNvPr id="43" name="Freccia in giù 33">
            <a:extLst>
              <a:ext uri="{FF2B5EF4-FFF2-40B4-BE49-F238E27FC236}">
                <a16:creationId xmlns:a16="http://schemas.microsoft.com/office/drawing/2014/main" id="{5FEF1B5C-6427-59E3-E667-BA455EAC4E7A}"/>
              </a:ext>
            </a:extLst>
          </p:cNvPr>
          <p:cNvSpPr/>
          <p:nvPr/>
        </p:nvSpPr>
        <p:spPr>
          <a:xfrm>
            <a:off x="1356273" y="3156154"/>
            <a:ext cx="491613" cy="2144698"/>
          </a:xfrm>
          <a:prstGeom prst="down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A407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Perpetua" panose="02020502060401020303" pitchFamily="18" charset="77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741BEEB-888B-AB9B-F74C-C7E593C304E3}"/>
              </a:ext>
            </a:extLst>
          </p:cNvPr>
          <p:cNvSpPr txBox="1"/>
          <p:nvPr/>
        </p:nvSpPr>
        <p:spPr>
          <a:xfrm>
            <a:off x="0" y="17715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Simulation</a:t>
            </a:r>
            <a:r>
              <a:rPr lang="it-IT" sz="36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of </a:t>
            </a:r>
            <a:r>
              <a:rPr lang="it-IT" sz="36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correction</a:t>
            </a:r>
            <a:r>
              <a:rPr lang="it-IT" sz="36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: </a:t>
            </a:r>
            <a:r>
              <a:rPr lang="it-IT" sz="2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from 123 to 21 nm WFE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1E8FB86-195C-0897-8E5D-ECAF7F7DF990}"/>
              </a:ext>
            </a:extLst>
          </p:cNvPr>
          <p:cNvSpPr txBox="1"/>
          <p:nvPr/>
        </p:nvSpPr>
        <p:spPr>
          <a:xfrm>
            <a:off x="0" y="4860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  <a:latin typeface="Silom" pitchFamily="2" charset="-34"/>
                <a:ea typeface="Silom" pitchFamily="2" charset="-34"/>
                <a:cs typeface="Silom" pitchFamily="2" charset="-34"/>
              </a:rPr>
              <a:t>SIMULATIONS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F88C7702-7D5A-00CD-3E54-25F6BACFF9A5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12" name="Rettangolo 3">
              <a:extLst>
                <a:ext uri="{FF2B5EF4-FFF2-40B4-BE49-F238E27FC236}">
                  <a16:creationId xmlns:a16="http://schemas.microsoft.com/office/drawing/2014/main" id="{81FC6D60-F442-C273-68D3-5D9C0E7492BE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C64EE6BB-E2B0-7811-C7D2-A0871FA46CFC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14" name="Segnaposto numero diapositiva 17">
              <a:extLst>
                <a:ext uri="{FF2B5EF4-FFF2-40B4-BE49-F238E27FC236}">
                  <a16:creationId xmlns:a16="http://schemas.microsoft.com/office/drawing/2014/main" id="{CA29A5C2-2E0C-6BEE-4C9E-EB786EA2DD40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15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214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E08691-9F72-33A1-9B7A-8803BBB5D2DD}"/>
              </a:ext>
            </a:extLst>
          </p:cNvPr>
          <p:cNvSpPr txBox="1"/>
          <p:nvPr/>
        </p:nvSpPr>
        <p:spPr>
          <a:xfrm>
            <a:off x="0" y="17715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Effects</a:t>
            </a:r>
            <a:r>
              <a:rPr lang="it-IT" sz="36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in the </a:t>
            </a:r>
            <a:r>
              <a:rPr lang="it-IT" sz="36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focal</a:t>
            </a:r>
            <a:r>
              <a:rPr lang="it-IT" sz="36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</a:t>
            </a:r>
            <a:r>
              <a:rPr lang="it-IT" sz="36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plane</a:t>
            </a:r>
            <a:endParaRPr lang="it-IT" sz="3600" dirty="0">
              <a:latin typeface="Rockwell" panose="02060603020205020403" pitchFamily="18" charset="77"/>
              <a:ea typeface="Silom" pitchFamily="2" charset="-34"/>
              <a:cs typeface="Silom" pitchFamily="2" charset="-34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5DB175E-FB31-833E-8BB4-6AA391870159}"/>
              </a:ext>
            </a:extLst>
          </p:cNvPr>
          <p:cNvGrpSpPr/>
          <p:nvPr/>
        </p:nvGrpSpPr>
        <p:grpSpPr>
          <a:xfrm>
            <a:off x="680593" y="758302"/>
            <a:ext cx="9073368" cy="5776530"/>
            <a:chOff x="680593" y="758302"/>
            <a:chExt cx="9073368" cy="577653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37A4C2F-B1BB-0FEE-6354-6DB0F7637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1" r="19311"/>
            <a:stretch/>
          </p:blipFill>
          <p:spPr>
            <a:xfrm>
              <a:off x="2438039" y="1596877"/>
              <a:ext cx="7315922" cy="4937955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4DB88BE-D728-756D-8B8E-3DF4F0A6B302}"/>
                </a:ext>
              </a:extLst>
            </p:cNvPr>
            <p:cNvSpPr txBox="1"/>
            <p:nvPr/>
          </p:nvSpPr>
          <p:spPr>
            <a:xfrm>
              <a:off x="2541462" y="758302"/>
              <a:ext cx="23050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err="1">
                  <a:latin typeface="Rockwell" panose="02060603020205020403" pitchFamily="18" charset="77"/>
                  <a:ea typeface="Roboto" panose="02000000000000000000" pitchFamily="2" charset="0"/>
                </a:rPr>
                <a:t>Example</a:t>
              </a:r>
              <a:r>
                <a:rPr lang="it-IT" sz="2000" dirty="0">
                  <a:latin typeface="Rockwell" panose="02060603020205020403" pitchFamily="18" charset="77"/>
                  <a:ea typeface="Roboto" panose="02000000000000000000" pitchFamily="2" charset="0"/>
                </a:rPr>
                <a:t>:</a:t>
              </a:r>
            </a:p>
            <a:p>
              <a:pPr algn="ctr"/>
              <a:r>
                <a:rPr lang="it-IT" sz="2000" dirty="0">
                  <a:latin typeface="Rockwell" panose="02060603020205020403" pitchFamily="18" charset="77"/>
                  <a:ea typeface="Roboto" panose="02000000000000000000" pitchFamily="2" charset="0"/>
                </a:rPr>
                <a:t>1 image of the TEST-SET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6618EF17-7B86-492C-5174-A4B91FD49D82}"/>
                </a:ext>
              </a:extLst>
            </p:cNvPr>
            <p:cNvSpPr txBox="1"/>
            <p:nvPr/>
          </p:nvSpPr>
          <p:spPr>
            <a:xfrm>
              <a:off x="680593" y="2710368"/>
              <a:ext cx="192370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dirty="0">
                  <a:solidFill>
                    <a:srgbClr val="000000"/>
                  </a:solidFill>
                  <a:latin typeface="Rockwell" panose="02060603020205020403" pitchFamily="18" charset="77"/>
                  <a:ea typeface="Roboto" panose="02000000000000000000" pitchFamily="2" charset="0"/>
                </a:rPr>
                <a:t>Linear scale</a:t>
              </a:r>
            </a:p>
            <a:p>
              <a:endParaRPr lang="it-IT" sz="2400" dirty="0"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25F1A3A-B1B7-6902-9ECF-B0A65C7A4703}"/>
                </a:ext>
              </a:extLst>
            </p:cNvPr>
            <p:cNvSpPr txBox="1"/>
            <p:nvPr/>
          </p:nvSpPr>
          <p:spPr>
            <a:xfrm>
              <a:off x="680594" y="4842093"/>
              <a:ext cx="20504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dirty="0">
                  <a:solidFill>
                    <a:srgbClr val="000000"/>
                  </a:solidFill>
                  <a:latin typeface="Rockwell" panose="02060603020205020403" pitchFamily="18" charset="77"/>
                  <a:ea typeface="Roboto" panose="02000000000000000000" pitchFamily="2" charset="0"/>
                </a:rPr>
                <a:t>Log scale</a:t>
              </a:r>
              <a:endParaRPr lang="it-IT" sz="2400" dirty="0"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647B896E-BB4E-A501-8723-A99911B1E4A3}"/>
                </a:ext>
              </a:extLst>
            </p:cNvPr>
            <p:cNvSpPr txBox="1"/>
            <p:nvPr/>
          </p:nvSpPr>
          <p:spPr>
            <a:xfrm>
              <a:off x="4626842" y="997314"/>
              <a:ext cx="27999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Rockwell" panose="02060603020205020403" pitchFamily="18" charset="77"/>
                  <a:ea typeface="Roboto" panose="02000000000000000000" pitchFamily="2" charset="0"/>
                </a:rPr>
                <a:t>After NN </a:t>
              </a:r>
              <a:r>
                <a:rPr lang="it-IT" sz="2000" dirty="0" err="1">
                  <a:latin typeface="Rockwell" panose="02060603020205020403" pitchFamily="18" charset="77"/>
                  <a:ea typeface="Roboto" panose="02000000000000000000" pitchFamily="2" charset="0"/>
                </a:rPr>
                <a:t>Prediction</a:t>
              </a:r>
              <a:r>
                <a:rPr lang="it-IT" sz="2000" dirty="0">
                  <a:latin typeface="Rockwell" panose="02060603020205020403" pitchFamily="18" charset="77"/>
                  <a:ea typeface="Roboto" panose="02000000000000000000" pitchFamily="2" charset="0"/>
                </a:rPr>
                <a:t>/</a:t>
              </a:r>
              <a:r>
                <a:rPr lang="it-IT" sz="2000" dirty="0" err="1">
                  <a:latin typeface="Rockwell" panose="02060603020205020403" pitchFamily="18" charset="77"/>
                  <a:ea typeface="Roboto" panose="02000000000000000000" pitchFamily="2" charset="0"/>
                </a:rPr>
                <a:t>Correction</a:t>
              </a:r>
              <a:endParaRPr lang="it-IT" sz="2000" dirty="0"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F5E9A33A-1010-8F07-96C1-26A1134851F1}"/>
                </a:ext>
              </a:extLst>
            </p:cNvPr>
            <p:cNvSpPr txBox="1"/>
            <p:nvPr/>
          </p:nvSpPr>
          <p:spPr>
            <a:xfrm>
              <a:off x="7207128" y="1151202"/>
              <a:ext cx="23050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err="1">
                  <a:latin typeface="Rockwell" panose="02060603020205020403" pitchFamily="18" charset="77"/>
                  <a:ea typeface="Roboto" panose="02000000000000000000" pitchFamily="2" charset="0"/>
                </a:rPr>
                <a:t>Diffraction</a:t>
              </a:r>
              <a:r>
                <a:rPr lang="it-IT" sz="2000" dirty="0">
                  <a:latin typeface="Rockwell" panose="02060603020205020403" pitchFamily="18" charset="77"/>
                  <a:ea typeface="Roboto" panose="02000000000000000000" pitchFamily="2" charset="0"/>
                </a:rPr>
                <a:t> Limit</a:t>
              </a: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E200694-8F53-7EFD-F5DC-D888851D3054}"/>
              </a:ext>
            </a:extLst>
          </p:cNvPr>
          <p:cNvSpPr txBox="1"/>
          <p:nvPr/>
        </p:nvSpPr>
        <p:spPr>
          <a:xfrm>
            <a:off x="0" y="4860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  <a:latin typeface="Silom" pitchFamily="2" charset="-34"/>
                <a:ea typeface="Silom" pitchFamily="2" charset="-34"/>
                <a:cs typeface="Silom" pitchFamily="2" charset="-34"/>
              </a:rPr>
              <a:t>SIMULATIONS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5C4CABEB-ED5F-95B7-B539-39CB78027888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27" name="Rettangolo 3">
              <a:extLst>
                <a:ext uri="{FF2B5EF4-FFF2-40B4-BE49-F238E27FC236}">
                  <a16:creationId xmlns:a16="http://schemas.microsoft.com/office/drawing/2014/main" id="{68DD1819-4139-C1CC-E310-DC2E410E1680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011D4063-7454-7E11-588A-61F0890CBA6D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29" name="Segnaposto numero diapositiva 17">
              <a:extLst>
                <a:ext uri="{FF2B5EF4-FFF2-40B4-BE49-F238E27FC236}">
                  <a16:creationId xmlns:a16="http://schemas.microsoft.com/office/drawing/2014/main" id="{2327841D-CF42-7BEB-9AF5-54803896E2CF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16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4920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8AE42BA4-6BA4-48BD-9222-F89FBC6676E2}"/>
              </a:ext>
            </a:extLst>
          </p:cNvPr>
          <p:cNvGrpSpPr/>
          <p:nvPr/>
        </p:nvGrpSpPr>
        <p:grpSpPr>
          <a:xfrm>
            <a:off x="588288" y="1153887"/>
            <a:ext cx="7829756" cy="5185465"/>
            <a:chOff x="1887000" y="1140032"/>
            <a:chExt cx="7829756" cy="5185465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8787D32-6293-2DF7-AE62-E82CBD222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7000" y="1234762"/>
              <a:ext cx="7829756" cy="4626674"/>
            </a:xfrm>
            <a:prstGeom prst="rect">
              <a:avLst/>
            </a:prstGeom>
          </p:spPr>
        </p:pic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014950EA-29BD-7A4B-F662-8C78E23C42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96209" y="5861436"/>
              <a:ext cx="1378662" cy="1203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E9A109B0-5030-B852-B2FC-5A9D7B0C4197}"/>
                    </a:ext>
                  </a:extLst>
                </p:cNvPr>
                <p:cNvSpPr txBox="1"/>
                <p:nvPr/>
              </p:nvSpPr>
              <p:spPr>
                <a:xfrm>
                  <a:off x="2262705" y="5956165"/>
                  <a:ext cx="270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>
                      <a:latin typeface="Rockwell" panose="02060603020205020403" pitchFamily="18" charset="77"/>
                    </a:rPr>
                    <a:t>CAMERA SHIFT </a:t>
                  </a:r>
                  <a14:m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9 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a14:m>
                  <a:endParaRPr lang="it-IT" dirty="0">
                    <a:latin typeface="Rockwell" panose="02060603020205020403" pitchFamily="18" charset="77"/>
                  </a:endParaRPr>
                </a:p>
              </p:txBody>
            </p:sp>
          </mc:Choice>
          <mc:Fallback xmlns="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E9A109B0-5030-B852-B2FC-5A9D7B0C41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2705" y="5956165"/>
                  <a:ext cx="2701189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402" t="-3226" b="-1935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0D60FF70-AAA7-E027-0FB1-DA7E9E2A09DC}"/>
                </a:ext>
              </a:extLst>
            </p:cNvPr>
            <p:cNvSpPr/>
            <p:nvPr/>
          </p:nvSpPr>
          <p:spPr>
            <a:xfrm>
              <a:off x="3551583" y="4280257"/>
              <a:ext cx="1156792" cy="1675908"/>
            </a:xfrm>
            <a:prstGeom prst="rect">
              <a:avLst/>
            </a:prstGeom>
            <a:solidFill>
              <a:schemeClr val="accent1">
                <a:alpha val="9662"/>
              </a:schemeClr>
            </a:solidFill>
            <a:ln w="381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Rockwell" panose="02060603020205020403" pitchFamily="18" charset="77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7FCE3969-9CF3-3463-A882-3D1CBEF6EEC8}"/>
                </a:ext>
              </a:extLst>
            </p:cNvPr>
            <p:cNvSpPr/>
            <p:nvPr/>
          </p:nvSpPr>
          <p:spPr>
            <a:xfrm>
              <a:off x="8275983" y="1140032"/>
              <a:ext cx="1156792" cy="1675908"/>
            </a:xfrm>
            <a:prstGeom prst="rect">
              <a:avLst/>
            </a:prstGeom>
            <a:solidFill>
              <a:schemeClr val="accent1">
                <a:alpha val="9662"/>
              </a:schemeClr>
            </a:solidFill>
            <a:ln w="381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Rockwell" panose="02060603020205020403" pitchFamily="18" charset="77"/>
              </a:endParaRPr>
            </a:p>
          </p:txBody>
        </p:sp>
      </p:grpSp>
      <p:sp>
        <p:nvSpPr>
          <p:cNvPr id="14" name="Elaborazione alternativa 11">
            <a:extLst>
              <a:ext uri="{FF2B5EF4-FFF2-40B4-BE49-F238E27FC236}">
                <a16:creationId xmlns:a16="http://schemas.microsoft.com/office/drawing/2014/main" id="{99642CAA-02AA-2FB7-A980-3BB19C83DFDB}"/>
              </a:ext>
            </a:extLst>
          </p:cNvPr>
          <p:cNvSpPr/>
          <p:nvPr/>
        </p:nvSpPr>
        <p:spPr>
          <a:xfrm>
            <a:off x="8314660" y="2191506"/>
            <a:ext cx="3665304" cy="167590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gradFill>
            <a:gsLst>
              <a:gs pos="0">
                <a:srgbClr val="F6F8FC">
                  <a:alpha val="19000"/>
                </a:srgbClr>
              </a:gs>
              <a:gs pos="100000">
                <a:srgbClr val="FFE699"/>
              </a:gs>
            </a:gsLst>
            <a:path path="circle">
              <a:fillToRect l="50000" t="50000" r="50000" b="5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r>
              <a:rPr lang="it-IT" sz="2000" dirty="0">
                <a:latin typeface="Rockwell" panose="02060603020205020403" pitchFamily="18" charset="77"/>
              </a:rPr>
              <a:t>I  </a:t>
            </a:r>
            <a:r>
              <a:rPr lang="it-IT" sz="2000" dirty="0" err="1">
                <a:latin typeface="Rockwell" panose="02060603020205020403" pitchFamily="18" charset="77"/>
              </a:rPr>
              <a:t>used</a:t>
            </a:r>
            <a:r>
              <a:rPr lang="it-IT" sz="2000" dirty="0">
                <a:latin typeface="Rockwell" panose="02060603020205020403" pitchFamily="18" charset="77"/>
              </a:rPr>
              <a:t> the </a:t>
            </a:r>
            <a:r>
              <a:rPr lang="it-IT" sz="2000" dirty="0" err="1">
                <a:latin typeface="Rockwell" panose="02060603020205020403" pitchFamily="18" charset="77"/>
              </a:rPr>
              <a:t>Spatial</a:t>
            </a:r>
            <a:r>
              <a:rPr lang="it-IT" sz="2000" dirty="0">
                <a:latin typeface="Rockwell" panose="02060603020205020403" pitchFamily="18" charset="77"/>
              </a:rPr>
              <a:t> Light Modulator (SLM) to </a:t>
            </a:r>
            <a:r>
              <a:rPr lang="it-IT" sz="2000" dirty="0" err="1">
                <a:latin typeface="Rockwell" panose="02060603020205020403" pitchFamily="18" charset="77"/>
              </a:rPr>
              <a:t>inject</a:t>
            </a:r>
            <a:r>
              <a:rPr lang="it-IT" sz="2000" dirty="0">
                <a:latin typeface="Rockwell" panose="02060603020205020403" pitchFamily="18" charset="77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 err="1">
                <a:latin typeface="Rockwell" panose="02060603020205020403" pitchFamily="18" charset="77"/>
              </a:rPr>
              <a:t>Aberrations</a:t>
            </a:r>
            <a:endParaRPr lang="it-IT" sz="2000" dirty="0">
              <a:latin typeface="Rockwell" panose="02060603020205020403" pitchFamily="18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latin typeface="Rockwell" panose="02060603020205020403" pitchFamily="18" charset="77"/>
              </a:rPr>
              <a:t>AO </a:t>
            </a:r>
            <a:r>
              <a:rPr lang="it-IT" sz="2000" dirty="0" err="1">
                <a:latin typeface="Rockwell" panose="02060603020205020403" pitchFamily="18" charset="77"/>
              </a:rPr>
              <a:t>residual</a:t>
            </a:r>
            <a:r>
              <a:rPr lang="it-IT" sz="2000" dirty="0">
                <a:latin typeface="Rockwell" panose="02060603020205020403" pitchFamily="18" charset="77"/>
              </a:rPr>
              <a:t> </a:t>
            </a:r>
          </a:p>
          <a:p>
            <a:r>
              <a:rPr lang="it-IT" sz="2000" dirty="0">
                <a:latin typeface="Rockwell" panose="02060603020205020403" pitchFamily="18" charset="77"/>
              </a:rPr>
              <a:t>   (</a:t>
            </a:r>
            <a:r>
              <a:rPr lang="it-IT" sz="2000" dirty="0" err="1">
                <a:latin typeface="Rockwell" panose="02060603020205020403" pitchFamily="18" charset="77"/>
              </a:rPr>
              <a:t>still</a:t>
            </a:r>
            <a:r>
              <a:rPr lang="it-IT" sz="2000" dirty="0">
                <a:latin typeface="Rockwell" panose="02060603020205020403" pitchFamily="18" charset="77"/>
              </a:rPr>
              <a:t> working)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laborazione alternativa 11">
                <a:extLst>
                  <a:ext uri="{FF2B5EF4-FFF2-40B4-BE49-F238E27FC236}">
                    <a16:creationId xmlns:a16="http://schemas.microsoft.com/office/drawing/2014/main" id="{158B239F-2400-BD0A-F91C-C488F3DC000B}"/>
                  </a:ext>
                </a:extLst>
              </p:cNvPr>
              <p:cNvSpPr/>
              <p:nvPr/>
            </p:nvSpPr>
            <p:spPr>
              <a:xfrm>
                <a:off x="8314660" y="685846"/>
                <a:ext cx="3665304" cy="1475382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gradFill>
                <a:gsLst>
                  <a:gs pos="0">
                    <a:srgbClr val="F6F8FC">
                      <a:alpha val="19000"/>
                    </a:srgbClr>
                  </a:gs>
                  <a:gs pos="100000">
                    <a:srgbClr val="FFE699"/>
                  </a:gs>
                </a:gsLst>
                <a:path path="circle">
                  <a:fillToRect l="50000" t="50000" r="50000" b="50000"/>
                </a:path>
              </a:gra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algn="ctr"/>
                <a:r>
                  <a:rPr lang="it-IT" sz="2400" i="1" u="sng" dirty="0" err="1">
                    <a:latin typeface="Rockwell" panose="02060603020205020403" pitchFamily="18" charset="77"/>
                    <a:ea typeface="Cambria Math" panose="02040503050406030204" pitchFamily="18" charset="0"/>
                  </a:rPr>
                  <a:t>Laboratory</a:t>
                </a:r>
                <a:r>
                  <a:rPr lang="it-IT" sz="2400" i="1" u="sng" dirty="0">
                    <a:latin typeface="Rockwell" panose="02060603020205020403" pitchFamily="18" charset="77"/>
                    <a:ea typeface="Cambria Math" panose="02040503050406030204" pitchFamily="18" charset="0"/>
                  </a:rPr>
                  <a:t> setup: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𝟕𝟕𝟎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𝒏𝒎</m:t>
                      </m:r>
                    </m:oMath>
                  </m:oMathPara>
                </a14:m>
                <a:endParaRPr lang="it-IT" b="1" dirty="0">
                  <a:latin typeface="Rockwell" panose="02060603020205020403" pitchFamily="18" charset="77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#=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𝟐𝟐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it-IT" b="1" dirty="0">
                  <a:latin typeface="Rockwell" panose="02060603020205020403" pitchFamily="18" charset="77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𝒑𝒊𝒙𝒔𝒊𝒛𝒆</m:t>
                      </m:r>
                      <m:r>
                        <a:rPr lang="it-IT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it-IT" b="1" dirty="0">
                  <a:latin typeface="Rockwell" panose="02060603020205020403" pitchFamily="18" charset="77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𝒅𝒆𝒇𝒐𝒄𝒖𝒔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it-IT" b="1" dirty="0"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15" name="Elaborazione alternativa 11">
                <a:extLst>
                  <a:ext uri="{FF2B5EF4-FFF2-40B4-BE49-F238E27FC236}">
                    <a16:creationId xmlns:a16="http://schemas.microsoft.com/office/drawing/2014/main" id="{158B239F-2400-BD0A-F91C-C488F3DC0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660" y="685846"/>
                <a:ext cx="3665304" cy="1475382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blipFill>
                <a:blip r:embed="rId5"/>
                <a:stretch>
                  <a:fillRect t="-5085" b="-6780"/>
                </a:stretch>
              </a:blip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uppo 16">
            <a:extLst>
              <a:ext uri="{FF2B5EF4-FFF2-40B4-BE49-F238E27FC236}">
                <a16:creationId xmlns:a16="http://schemas.microsoft.com/office/drawing/2014/main" id="{327840B0-ED6C-7461-CADC-8A5A02337495}"/>
              </a:ext>
            </a:extLst>
          </p:cNvPr>
          <p:cNvGrpSpPr/>
          <p:nvPr/>
        </p:nvGrpSpPr>
        <p:grpSpPr>
          <a:xfrm>
            <a:off x="3409663" y="2829795"/>
            <a:ext cx="5008381" cy="3620936"/>
            <a:chOff x="3409663" y="2829795"/>
            <a:chExt cx="5008381" cy="3620936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28CC205A-2496-4F5B-98F1-D7162993C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701792" y="2913542"/>
              <a:ext cx="4716252" cy="3537189"/>
            </a:xfrm>
            <a:prstGeom prst="rect">
              <a:avLst/>
            </a:prstGeom>
            <a:effectLst>
              <a:softEdge rad="290042"/>
            </a:effectLst>
          </p:spPr>
        </p:pic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2B6D70BE-6CE8-E279-518E-A7F2950B9225}"/>
                </a:ext>
              </a:extLst>
            </p:cNvPr>
            <p:cNvSpPr/>
            <p:nvPr/>
          </p:nvSpPr>
          <p:spPr>
            <a:xfrm>
              <a:off x="4756937" y="4810721"/>
              <a:ext cx="867372" cy="695453"/>
            </a:xfrm>
            <a:prstGeom prst="ellipse">
              <a:avLst/>
            </a:prstGeom>
            <a:solidFill>
              <a:schemeClr val="accent1">
                <a:alpha val="14286"/>
              </a:schemeClr>
            </a:solidFill>
            <a:ln w="1174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Rockwell" panose="02060603020205020403" pitchFamily="18" charset="77"/>
              </a:endParaRPr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3CB980FB-88FC-A35B-2634-6E07DE1C195A}"/>
                </a:ext>
              </a:extLst>
            </p:cNvPr>
            <p:cNvSpPr/>
            <p:nvPr/>
          </p:nvSpPr>
          <p:spPr>
            <a:xfrm>
              <a:off x="4806530" y="3986682"/>
              <a:ext cx="768185" cy="695454"/>
            </a:xfrm>
            <a:prstGeom prst="ellipse">
              <a:avLst/>
            </a:prstGeom>
            <a:solidFill>
              <a:schemeClr val="accent1">
                <a:alpha val="14286"/>
              </a:schemeClr>
            </a:solidFill>
            <a:ln w="1174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Rockwell" panose="02060603020205020403" pitchFamily="18" charset="77"/>
              </a:endParaRPr>
            </a:p>
          </p:txBody>
        </p:sp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F590FE2C-E6D7-2EF0-2445-53E1A784D24F}"/>
                </a:ext>
              </a:extLst>
            </p:cNvPr>
            <p:cNvCxnSpPr>
              <a:stCxn id="20" idx="7"/>
              <a:endCxn id="13" idx="2"/>
            </p:cNvCxnSpPr>
            <p:nvPr/>
          </p:nvCxnSpPr>
          <p:spPr>
            <a:xfrm flipV="1">
              <a:off x="5462217" y="2829795"/>
              <a:ext cx="2093450" cy="1258734"/>
            </a:xfrm>
            <a:prstGeom prst="line">
              <a:avLst/>
            </a:prstGeom>
            <a:ln w="349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>
              <a:extLst>
                <a:ext uri="{FF2B5EF4-FFF2-40B4-BE49-F238E27FC236}">
                  <a16:creationId xmlns:a16="http://schemas.microsoft.com/office/drawing/2014/main" id="{4A57278A-688E-7FA8-AC5C-BFE45D1E97BE}"/>
                </a:ext>
              </a:extLst>
            </p:cNvPr>
            <p:cNvCxnSpPr>
              <a:cxnSpLocks/>
              <a:stCxn id="12" idx="3"/>
              <a:endCxn id="19" idx="2"/>
            </p:cNvCxnSpPr>
            <p:nvPr/>
          </p:nvCxnSpPr>
          <p:spPr>
            <a:xfrm>
              <a:off x="3409663" y="5132066"/>
              <a:ext cx="1347274" cy="26382"/>
            </a:xfrm>
            <a:prstGeom prst="line">
              <a:avLst/>
            </a:prstGeom>
            <a:ln w="349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Elaborazione alternativa 11">
            <a:extLst>
              <a:ext uri="{FF2B5EF4-FFF2-40B4-BE49-F238E27FC236}">
                <a16:creationId xmlns:a16="http://schemas.microsoft.com/office/drawing/2014/main" id="{B884804D-64B5-873F-0586-572D45266EF2}"/>
              </a:ext>
            </a:extLst>
          </p:cNvPr>
          <p:cNvSpPr/>
          <p:nvPr/>
        </p:nvSpPr>
        <p:spPr>
          <a:xfrm>
            <a:off x="8366352" y="3909887"/>
            <a:ext cx="3665304" cy="111477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gradFill>
            <a:gsLst>
              <a:gs pos="0">
                <a:srgbClr val="F6F8FC">
                  <a:alpha val="19000"/>
                </a:srgbClr>
              </a:gs>
              <a:gs pos="100000">
                <a:srgbClr val="FFE699"/>
              </a:gs>
            </a:gsLst>
            <a:path path="circle">
              <a:fillToRect l="50000" t="50000" r="50000" b="5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r>
              <a:rPr lang="it-IT" sz="2000" dirty="0" err="1">
                <a:latin typeface="Rockwell" panose="02060603020205020403" pitchFamily="18" charset="77"/>
              </a:rPr>
              <a:t>Experimental</a:t>
            </a:r>
            <a:r>
              <a:rPr lang="it-IT" sz="2000" dirty="0">
                <a:latin typeface="Rockwell" panose="02060603020205020403" pitchFamily="18" charset="77"/>
              </a:rPr>
              <a:t> work to control </a:t>
            </a:r>
            <a:r>
              <a:rPr lang="it-IT" sz="2000" dirty="0" err="1">
                <a:latin typeface="Rockwell" panose="02060603020205020403" pitchFamily="18" charset="77"/>
              </a:rPr>
              <a:t>bench</a:t>
            </a:r>
            <a:r>
              <a:rPr lang="it-IT" sz="2000" dirty="0">
                <a:latin typeface="Rockwell" panose="02060603020205020403" pitchFamily="18" charset="77"/>
              </a:rPr>
              <a:t> and </a:t>
            </a:r>
            <a:r>
              <a:rPr lang="it-IT" sz="2000" dirty="0" err="1">
                <a:latin typeface="Rockwell" panose="02060603020205020403" pitchFamily="18" charset="77"/>
              </a:rPr>
              <a:t>train</a:t>
            </a:r>
            <a:r>
              <a:rPr lang="it-IT" sz="2000" dirty="0">
                <a:latin typeface="Rockwell" panose="02060603020205020403" pitchFamily="18" charset="77"/>
              </a:rPr>
              <a:t> the new NN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E369F9-33E4-8443-9AE2-CD8147E99969}"/>
              </a:ext>
            </a:extLst>
          </p:cNvPr>
          <p:cNvSpPr txBox="1"/>
          <p:nvPr/>
        </p:nvSpPr>
        <p:spPr>
          <a:xfrm>
            <a:off x="0" y="1771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EXPERIMENTAL:  GHOST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bench</a:t>
            </a:r>
            <a:endParaRPr lang="it-IT" sz="4000" dirty="0">
              <a:latin typeface="Rockwell" panose="02060603020205020403" pitchFamily="18" charset="77"/>
              <a:ea typeface="Silom" pitchFamily="2" charset="-34"/>
              <a:cs typeface="Silom" pitchFamily="2" charset="-34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3289C0-A6E4-4588-57E8-F06A60705534}"/>
              </a:ext>
            </a:extLst>
          </p:cNvPr>
          <p:cNvSpPr txBox="1"/>
          <p:nvPr/>
        </p:nvSpPr>
        <p:spPr>
          <a:xfrm>
            <a:off x="0" y="48608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00FF00"/>
                </a:highlight>
                <a:latin typeface="Silom" pitchFamily="2" charset="-34"/>
                <a:ea typeface="Silom" pitchFamily="2" charset="-34"/>
                <a:cs typeface="Silom" pitchFamily="2" charset="-34"/>
              </a:rPr>
              <a:t>EXPERIMENTAL</a:t>
            </a:r>
          </a:p>
        </p:txBody>
      </p:sp>
      <p:pic>
        <p:nvPicPr>
          <p:cNvPr id="4" name="Picture 1" descr="page9image36770480">
            <a:extLst>
              <a:ext uri="{FF2B5EF4-FFF2-40B4-BE49-F238E27FC236}">
                <a16:creationId xmlns:a16="http://schemas.microsoft.com/office/drawing/2014/main" id="{2488C2D0-0CE1-D58F-9E61-BE42AF259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2" r="16353"/>
          <a:stretch/>
        </p:blipFill>
        <p:spPr bwMode="auto">
          <a:xfrm>
            <a:off x="92037" y="820361"/>
            <a:ext cx="3955500" cy="326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aborazione alternativa 11">
            <a:extLst>
              <a:ext uri="{FF2B5EF4-FFF2-40B4-BE49-F238E27FC236}">
                <a16:creationId xmlns:a16="http://schemas.microsoft.com/office/drawing/2014/main" id="{87FEBC38-A6D3-6EC8-4C9C-5D0462542A44}"/>
              </a:ext>
            </a:extLst>
          </p:cNvPr>
          <p:cNvSpPr/>
          <p:nvPr/>
        </p:nvSpPr>
        <p:spPr>
          <a:xfrm>
            <a:off x="8366352" y="5067138"/>
            <a:ext cx="3665304" cy="82018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gradFill>
            <a:gsLst>
              <a:gs pos="0">
                <a:srgbClr val="F6F8FC">
                  <a:alpha val="19000"/>
                </a:srgbClr>
              </a:gs>
              <a:gs pos="100000">
                <a:srgbClr val="FFE699"/>
              </a:gs>
            </a:gsLst>
            <a:path path="circle">
              <a:fillToRect l="50000" t="50000" r="50000" b="5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r>
              <a:rPr lang="it-IT" sz="2000" dirty="0" err="1">
                <a:latin typeface="Rockwell" panose="02060603020205020403" pitchFamily="18" charset="77"/>
              </a:rPr>
              <a:t>Move</a:t>
            </a:r>
            <a:r>
              <a:rPr lang="it-IT" sz="2000" dirty="0">
                <a:latin typeface="Rockwell" panose="02060603020205020403" pitchFamily="18" charset="77"/>
              </a:rPr>
              <a:t> </a:t>
            </a:r>
            <a:r>
              <a:rPr lang="it-IT" sz="2000" dirty="0" err="1">
                <a:latin typeface="Rockwell" panose="02060603020205020403" pitchFamily="18" charset="77"/>
              </a:rPr>
              <a:t>manually</a:t>
            </a:r>
            <a:r>
              <a:rPr lang="it-IT" sz="2000" dirty="0">
                <a:latin typeface="Rockwell" panose="02060603020205020403" pitchFamily="18" charset="77"/>
              </a:rPr>
              <a:t> the camera out of focus and test the NN</a:t>
            </a:r>
          </a:p>
        </p:txBody>
      </p:sp>
      <p:sp>
        <p:nvSpPr>
          <p:cNvPr id="7" name="Elaborazione alternativa 11">
            <a:extLst>
              <a:ext uri="{FF2B5EF4-FFF2-40B4-BE49-F238E27FC236}">
                <a16:creationId xmlns:a16="http://schemas.microsoft.com/office/drawing/2014/main" id="{FE70E11D-605C-8FCE-1D8A-814A72C7820D}"/>
              </a:ext>
            </a:extLst>
          </p:cNvPr>
          <p:cNvSpPr/>
          <p:nvPr/>
        </p:nvSpPr>
        <p:spPr>
          <a:xfrm>
            <a:off x="8366352" y="5953141"/>
            <a:ext cx="3665304" cy="82018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gradFill>
            <a:gsLst>
              <a:gs pos="0">
                <a:srgbClr val="F6F8FC">
                  <a:alpha val="19000"/>
                </a:srgbClr>
              </a:gs>
              <a:gs pos="100000">
                <a:srgbClr val="FFE699"/>
              </a:gs>
            </a:gsLst>
            <a:path path="circle">
              <a:fillToRect l="50000" t="50000" r="50000" b="5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r>
              <a:rPr lang="it-IT" sz="2000" dirty="0">
                <a:latin typeface="Rockwell" panose="02060603020205020403" pitchFamily="18" charset="77"/>
              </a:rPr>
              <a:t>Use of iterative </a:t>
            </a:r>
            <a:r>
              <a:rPr lang="it-IT" sz="2000" dirty="0" err="1">
                <a:latin typeface="Rockwell" panose="02060603020205020403" pitchFamily="18" charset="77"/>
              </a:rPr>
              <a:t>process</a:t>
            </a:r>
            <a:r>
              <a:rPr lang="it-IT" sz="2000" dirty="0">
                <a:latin typeface="Rockwell" panose="02060603020205020403" pitchFamily="18" charset="77"/>
              </a:rPr>
              <a:t> </a:t>
            </a:r>
          </a:p>
          <a:p>
            <a:r>
              <a:rPr lang="it-IT" sz="2000" dirty="0">
                <a:latin typeface="Rockwell" panose="02060603020205020403" pitchFamily="18" charset="77"/>
              </a:rPr>
              <a:t>of </a:t>
            </a:r>
            <a:r>
              <a:rPr lang="it-IT" sz="2000" dirty="0" err="1">
                <a:latin typeface="Rockwell" panose="02060603020205020403" pitchFamily="18" charset="77"/>
              </a:rPr>
              <a:t>correction</a:t>
            </a:r>
            <a:endParaRPr lang="it-IT" sz="2000" dirty="0">
              <a:latin typeface="Rockwell" panose="02060603020205020403" pitchFamily="18" charset="77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A2F25AB-48AE-D42E-0341-F2C54EBD5663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24" name="Rettangolo 3">
              <a:extLst>
                <a:ext uri="{FF2B5EF4-FFF2-40B4-BE49-F238E27FC236}">
                  <a16:creationId xmlns:a16="http://schemas.microsoft.com/office/drawing/2014/main" id="{A82DC018-BF16-8C1F-7E5E-249D7BBFC01A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245FCA0-F658-D1CF-E42E-5E79A908A3E5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26" name="Segnaposto numero diapositiva 17">
              <a:extLst>
                <a:ext uri="{FF2B5EF4-FFF2-40B4-BE49-F238E27FC236}">
                  <a16:creationId xmlns:a16="http://schemas.microsoft.com/office/drawing/2014/main" id="{C72411A8-5DFE-BC97-902C-642C74D79570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17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85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B2DAAC2D-B59D-2B74-523C-79D01DDE6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t="12731" r="13042" b="10414"/>
          <a:stretch/>
        </p:blipFill>
        <p:spPr>
          <a:xfrm>
            <a:off x="406400" y="2303102"/>
            <a:ext cx="4046047" cy="277677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1CF3E5B-0E96-C410-B3F3-97378FE035D3}"/>
              </a:ext>
            </a:extLst>
          </p:cNvPr>
          <p:cNvSpPr txBox="1"/>
          <p:nvPr/>
        </p:nvSpPr>
        <p:spPr>
          <a:xfrm>
            <a:off x="0" y="17715"/>
            <a:ext cx="12191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Results</a:t>
            </a:r>
            <a:r>
              <a:rPr lang="it-IT" sz="26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on the GHOST </a:t>
            </a:r>
            <a:r>
              <a:rPr lang="it-IT" sz="26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bench</a:t>
            </a:r>
            <a:r>
              <a:rPr lang="it-IT" sz="26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with Iterative </a:t>
            </a:r>
            <a:r>
              <a:rPr lang="it-IT" sz="26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process</a:t>
            </a:r>
            <a:endParaRPr lang="it-IT" sz="2600" dirty="0">
              <a:latin typeface="Rockwell" panose="02060603020205020403" pitchFamily="18" charset="77"/>
              <a:ea typeface="Silom" pitchFamily="2" charset="-34"/>
              <a:cs typeface="Silom" pitchFamily="2" charset="-34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ECAA96-038A-771D-75D8-218B77082538}"/>
              </a:ext>
            </a:extLst>
          </p:cNvPr>
          <p:cNvSpPr txBox="1"/>
          <p:nvPr/>
        </p:nvSpPr>
        <p:spPr>
          <a:xfrm>
            <a:off x="145074" y="705421"/>
            <a:ext cx="12003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Rockwell" panose="02060603020205020403" pitchFamily="18" charset="77"/>
              </a:rPr>
              <a:t>I </a:t>
            </a:r>
            <a:r>
              <a:rPr lang="it-IT" dirty="0" err="1">
                <a:latin typeface="Rockwell" panose="02060603020205020403" pitchFamily="18" charset="77"/>
              </a:rPr>
              <a:t>chose</a:t>
            </a:r>
            <a:r>
              <a:rPr lang="it-IT" dirty="0">
                <a:latin typeface="Rockwell" panose="02060603020205020403" pitchFamily="18" charset="77"/>
              </a:rPr>
              <a:t> a set of </a:t>
            </a:r>
            <a:r>
              <a:rPr lang="it-IT" dirty="0" err="1">
                <a:latin typeface="Rockwell" panose="02060603020205020403" pitchFamily="18" charset="77"/>
              </a:rPr>
              <a:t>coefficients</a:t>
            </a:r>
            <a:r>
              <a:rPr lang="it-IT" dirty="0">
                <a:latin typeface="Rockwell" panose="02060603020205020403" pitchFamily="18" charset="77"/>
              </a:rPr>
              <a:t> </a:t>
            </a:r>
            <a:r>
              <a:rPr lang="it-IT" dirty="0" err="1">
                <a:latin typeface="Rockwell" panose="02060603020205020403" pitchFamily="18" charset="77"/>
              </a:rPr>
              <a:t>randomly</a:t>
            </a:r>
            <a:r>
              <a:rPr lang="it-IT" dirty="0">
                <a:latin typeface="Rockwell" panose="02060603020205020403" pitchFamily="18" charset="77"/>
              </a:rPr>
              <a:t> in the range [-50,+50] nm for the 21 </a:t>
            </a:r>
            <a:r>
              <a:rPr lang="it-IT" dirty="0" err="1">
                <a:latin typeface="Rockwell" panose="02060603020205020403" pitchFamily="18" charset="77"/>
              </a:rPr>
              <a:t>Zernike</a:t>
            </a:r>
            <a:r>
              <a:rPr lang="it-IT" dirty="0">
                <a:latin typeface="Rockwell" panose="02060603020205020403" pitchFamily="18" charset="77"/>
              </a:rPr>
              <a:t> </a:t>
            </a:r>
            <a:r>
              <a:rPr lang="it-IT" dirty="0" err="1">
                <a:latin typeface="Rockwell" panose="02060603020205020403" pitchFamily="18" charset="77"/>
              </a:rPr>
              <a:t>polynomials</a:t>
            </a:r>
            <a:r>
              <a:rPr lang="it-IT" dirty="0">
                <a:latin typeface="Rockwell" panose="02060603020205020403" pitchFamily="18" charset="77"/>
              </a:rPr>
              <a:t> and </a:t>
            </a:r>
            <a:r>
              <a:rPr lang="it-IT" dirty="0" err="1">
                <a:latin typeface="Rockwell" panose="02060603020205020403" pitchFamily="18" charset="77"/>
              </a:rPr>
              <a:t>then</a:t>
            </a:r>
            <a:r>
              <a:rPr lang="it-IT" dirty="0">
                <a:latin typeface="Rockwell" panose="02060603020205020403" pitchFamily="18" charset="77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latin typeface="Rockwell" panose="02060603020205020403" pitchFamily="18" charset="77"/>
              </a:rPr>
              <a:t>NCPA </a:t>
            </a:r>
            <a:r>
              <a:rPr lang="it-IT" dirty="0" err="1">
                <a:latin typeface="Rockwell" panose="02060603020205020403" pitchFamily="18" charset="77"/>
              </a:rPr>
              <a:t>is</a:t>
            </a:r>
            <a:r>
              <a:rPr lang="it-IT" dirty="0">
                <a:latin typeface="Rockwell" panose="02060603020205020403" pitchFamily="18" charset="77"/>
              </a:rPr>
              <a:t> </a:t>
            </a:r>
            <a:r>
              <a:rPr lang="it-IT" dirty="0" err="1">
                <a:latin typeface="Rockwell" panose="02060603020205020403" pitchFamily="18" charset="77"/>
              </a:rPr>
              <a:t>injected</a:t>
            </a:r>
            <a:r>
              <a:rPr lang="it-IT" dirty="0">
                <a:latin typeface="Rockwell" panose="02060603020205020403" pitchFamily="18" charset="77"/>
              </a:rPr>
              <a:t> </a:t>
            </a:r>
            <a:r>
              <a:rPr lang="it-IT" dirty="0" err="1">
                <a:latin typeface="Rockwell" panose="02060603020205020403" pitchFamily="18" charset="77"/>
              </a:rPr>
              <a:t>through</a:t>
            </a:r>
            <a:r>
              <a:rPr lang="it-IT" dirty="0">
                <a:latin typeface="Rockwell" panose="02060603020205020403" pitchFamily="18" charset="77"/>
              </a:rPr>
              <a:t> the SLM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err="1">
                <a:latin typeface="Rockwell" panose="02060603020205020403" pitchFamily="18" charset="77"/>
              </a:rPr>
              <a:t>We</a:t>
            </a:r>
            <a:r>
              <a:rPr lang="it-IT" dirty="0">
                <a:latin typeface="Rockwell" panose="02060603020205020403" pitchFamily="18" charset="77"/>
              </a:rPr>
              <a:t> </a:t>
            </a:r>
            <a:r>
              <a:rPr lang="it-IT" dirty="0" err="1">
                <a:latin typeface="Rockwell" panose="02060603020205020403" pitchFamily="18" charset="77"/>
              </a:rPr>
              <a:t>perform</a:t>
            </a:r>
            <a:r>
              <a:rPr lang="it-IT" dirty="0">
                <a:latin typeface="Rockwell" panose="02060603020205020403" pitchFamily="18" charset="77"/>
              </a:rPr>
              <a:t> a </a:t>
            </a:r>
            <a:r>
              <a:rPr lang="it-IT" dirty="0" err="1">
                <a:latin typeface="Rockwell" panose="02060603020205020403" pitchFamily="18" charset="77"/>
              </a:rPr>
              <a:t>measurement</a:t>
            </a:r>
            <a:r>
              <a:rPr lang="it-IT" dirty="0">
                <a:latin typeface="Rockwell" panose="02060603020205020403" pitchFamily="18" charset="77"/>
              </a:rPr>
              <a:t> with  NN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err="1">
                <a:latin typeface="Rockwell" panose="02060603020205020403" pitchFamily="18" charset="77"/>
              </a:rPr>
              <a:t>We</a:t>
            </a:r>
            <a:r>
              <a:rPr lang="it-IT" dirty="0">
                <a:latin typeface="Rockwell" panose="02060603020205020403" pitchFamily="18" charset="77"/>
              </a:rPr>
              <a:t> can </a:t>
            </a:r>
            <a:r>
              <a:rPr lang="it-IT" dirty="0" err="1">
                <a:latin typeface="Rockwell" panose="02060603020205020403" pitchFamily="18" charset="77"/>
              </a:rPr>
              <a:t>inject</a:t>
            </a:r>
            <a:r>
              <a:rPr lang="it-IT" dirty="0">
                <a:latin typeface="Rockwell" panose="02060603020205020403" pitchFamily="18" charset="77"/>
              </a:rPr>
              <a:t> back in the SLM </a:t>
            </a:r>
            <a:br>
              <a:rPr lang="it-IT" dirty="0">
                <a:latin typeface="Rockwell" panose="02060603020205020403" pitchFamily="18" charset="77"/>
              </a:rPr>
            </a:br>
            <a:r>
              <a:rPr lang="it-IT" dirty="0">
                <a:latin typeface="Rockwell" panose="02060603020205020403" pitchFamily="18" charset="77"/>
              </a:rPr>
              <a:t>the </a:t>
            </a:r>
            <a:r>
              <a:rPr lang="it-IT" dirty="0" err="1">
                <a:latin typeface="Rockwell" panose="02060603020205020403" pitchFamily="18" charset="77"/>
              </a:rPr>
              <a:t>values</a:t>
            </a:r>
            <a:r>
              <a:rPr lang="it-IT" dirty="0">
                <a:latin typeface="Rockwell" panose="02060603020205020403" pitchFamily="18" charset="77"/>
              </a:rPr>
              <a:t> </a:t>
            </a:r>
            <a:r>
              <a:rPr lang="it-IT" dirty="0" err="1">
                <a:latin typeface="Rockwell" panose="02060603020205020403" pitchFamily="18" charset="77"/>
              </a:rPr>
              <a:t>measured</a:t>
            </a:r>
            <a:r>
              <a:rPr lang="it-IT" dirty="0">
                <a:latin typeface="Rockwell" panose="02060603020205020403" pitchFamily="18" charset="77"/>
              </a:rPr>
              <a:t>  by NN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54D156-4D37-4885-1115-F53BC02DAE3E}"/>
              </a:ext>
            </a:extLst>
          </p:cNvPr>
          <p:cNvSpPr txBox="1"/>
          <p:nvPr/>
        </p:nvSpPr>
        <p:spPr>
          <a:xfrm>
            <a:off x="0" y="48608"/>
            <a:ext cx="189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00FF00"/>
                </a:highlight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EXPERIMENTAL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E3EA6A3-3D61-3435-172D-B68C4F486361}"/>
              </a:ext>
            </a:extLst>
          </p:cNvPr>
          <p:cNvSpPr txBox="1"/>
          <p:nvPr/>
        </p:nvSpPr>
        <p:spPr>
          <a:xfrm>
            <a:off x="2813564" y="4973086"/>
            <a:ext cx="179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Rockwell" panose="02060603020205020403" pitchFamily="18" charset="77"/>
              </a:rPr>
              <a:t># </a:t>
            </a:r>
            <a:r>
              <a:rPr lang="it-IT" dirty="0" err="1">
                <a:latin typeface="Rockwell" panose="02060603020205020403" pitchFamily="18" charset="77"/>
              </a:rPr>
              <a:t>Iteration</a:t>
            </a:r>
            <a:r>
              <a:rPr lang="it-IT" dirty="0">
                <a:latin typeface="Rockwell" panose="02060603020205020403" pitchFamily="18" charset="77"/>
              </a:rPr>
              <a:t> step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111F114-79A5-B6BF-E726-E0710C8E80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" r="71048"/>
          <a:stretch/>
        </p:blipFill>
        <p:spPr>
          <a:xfrm>
            <a:off x="4618488" y="1560533"/>
            <a:ext cx="1819629" cy="486980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F3F85D6-7F74-84DA-939E-2D9888C1B2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7" r="41815"/>
          <a:stretch/>
        </p:blipFill>
        <p:spPr>
          <a:xfrm>
            <a:off x="6405541" y="1560533"/>
            <a:ext cx="1627414" cy="486980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FFFE3F7-C722-9DC6-6CAB-FE7D4C1342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r="1"/>
          <a:stretch/>
        </p:blipFill>
        <p:spPr>
          <a:xfrm>
            <a:off x="9655879" y="1560533"/>
            <a:ext cx="2536121" cy="486980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88EDBAA-4AE7-32C9-90F7-AEE7FB73F1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0" t="36080" r="37227" b="34475"/>
          <a:stretch/>
        </p:blipFill>
        <p:spPr>
          <a:xfrm>
            <a:off x="8043157" y="1575916"/>
            <a:ext cx="1610393" cy="1610393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BBC8155-246B-A2B9-8AAE-D9E188613988}"/>
              </a:ext>
            </a:extLst>
          </p:cNvPr>
          <p:cNvSpPr txBox="1"/>
          <p:nvPr/>
        </p:nvSpPr>
        <p:spPr>
          <a:xfrm rot="16200000">
            <a:off x="-684164" y="3175078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Rockwell" panose="02060603020205020403" pitchFamily="18" charset="77"/>
              </a:rPr>
              <a:t>WFE [nm] RMS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99A70849-1024-BF8B-A089-AAA283754E53}"/>
              </a:ext>
            </a:extLst>
          </p:cNvPr>
          <p:cNvSpPr/>
          <p:nvPr/>
        </p:nvSpPr>
        <p:spPr>
          <a:xfrm>
            <a:off x="9965635" y="3186309"/>
            <a:ext cx="1033669" cy="378526"/>
          </a:xfrm>
          <a:prstGeom prst="rect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2182CC6D-60BE-FFC4-C0AA-0BA04F260535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28" name="Rettangolo 3">
              <a:extLst>
                <a:ext uri="{FF2B5EF4-FFF2-40B4-BE49-F238E27FC236}">
                  <a16:creationId xmlns:a16="http://schemas.microsoft.com/office/drawing/2014/main" id="{544711C1-94CD-6418-0F4C-DFDE4F14E113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C2170928-EBF4-E595-14A4-087F01891AD7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30" name="Segnaposto numero diapositiva 17">
              <a:extLst>
                <a:ext uri="{FF2B5EF4-FFF2-40B4-BE49-F238E27FC236}">
                  <a16:creationId xmlns:a16="http://schemas.microsoft.com/office/drawing/2014/main" id="{592B0418-9F32-8639-D6E7-055A0576BE06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18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16622F7-6A90-3018-3132-4B6CC6A0A194}"/>
              </a:ext>
            </a:extLst>
          </p:cNvPr>
          <p:cNvSpPr txBox="1"/>
          <p:nvPr/>
        </p:nvSpPr>
        <p:spPr>
          <a:xfrm>
            <a:off x="145074" y="5780592"/>
            <a:ext cx="4046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Rockwell" panose="02060603020205020403" pitchFamily="18" charset="77"/>
              </a:rPr>
              <a:t>WE PERFORM BETTER AND FASTER THAN HUMAN</a:t>
            </a:r>
          </a:p>
        </p:txBody>
      </p:sp>
    </p:spTree>
    <p:extLst>
      <p:ext uri="{BB962C8B-B14F-4D97-AF65-F5344CB8AC3E}">
        <p14:creationId xmlns:p14="http://schemas.microsoft.com/office/powerpoint/2010/main" val="152684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9">
            <a:extLst>
              <a:ext uri="{FF2B5EF4-FFF2-40B4-BE49-F238E27FC236}">
                <a16:creationId xmlns:a16="http://schemas.microsoft.com/office/drawing/2014/main" id="{22EA1348-3E4A-48BD-A061-8F2D06660A03}"/>
              </a:ext>
            </a:extLst>
          </p:cNvPr>
          <p:cNvSpPr/>
          <p:nvPr/>
        </p:nvSpPr>
        <p:spPr>
          <a:xfrm>
            <a:off x="66675" y="3396818"/>
            <a:ext cx="12058650" cy="175432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742950" marR="0" lvl="0" indent="-74295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6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AO </a:t>
            </a:r>
            <a:r>
              <a:rPr lang="it-IT" sz="3600" dirty="0" err="1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Residual</a:t>
            </a:r>
            <a:r>
              <a:rPr lang="it-IT" sz="36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 + random NCPA</a:t>
            </a:r>
          </a:p>
          <a:p>
            <a:pPr marL="742950" indent="-742950">
              <a:buFontTx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6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AO </a:t>
            </a:r>
            <a:r>
              <a:rPr lang="it-IT" sz="3600" dirty="0" err="1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residual</a:t>
            </a:r>
            <a:r>
              <a:rPr lang="it-IT" sz="36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 + </a:t>
            </a:r>
            <a:r>
              <a:rPr lang="it-IT" sz="3600" dirty="0" err="1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Fixed</a:t>
            </a:r>
            <a:r>
              <a:rPr lang="it-IT" sz="36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 NCPA</a:t>
            </a:r>
          </a:p>
          <a:p>
            <a:pPr marL="742950" indent="-742950">
              <a:buFontTx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6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Iterative </a:t>
            </a:r>
            <a:r>
              <a:rPr lang="it-IT" sz="36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correction</a:t>
            </a:r>
            <a:r>
              <a:rPr lang="it-IT" sz="36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</a:t>
            </a:r>
            <a:r>
              <a:rPr lang="it-IT" sz="36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using</a:t>
            </a:r>
            <a:r>
              <a:rPr lang="it-IT" sz="36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the AO loop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84648F1-A0F2-E765-B391-1F047674ABAE}"/>
              </a:ext>
            </a:extLst>
          </p:cNvPr>
          <p:cNvSpPr txBox="1"/>
          <p:nvPr/>
        </p:nvSpPr>
        <p:spPr>
          <a:xfrm>
            <a:off x="1432127" y="1241917"/>
            <a:ext cx="9327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latin typeface="Rockwell" panose="02060603020205020403" pitchFamily="18" charset="77"/>
              </a:rPr>
              <a:t>With AO </a:t>
            </a:r>
            <a:r>
              <a:rPr lang="it-IT" sz="3600" b="1" dirty="0" err="1">
                <a:latin typeface="Rockwell" panose="02060603020205020403" pitchFamily="18" charset="77"/>
              </a:rPr>
              <a:t>closed</a:t>
            </a:r>
            <a:r>
              <a:rPr lang="it-IT" sz="3600" b="1" dirty="0">
                <a:latin typeface="Rockwell" panose="02060603020205020403" pitchFamily="18" charset="77"/>
              </a:rPr>
              <a:t> loop </a:t>
            </a:r>
            <a:r>
              <a:rPr lang="it-IT" sz="3600" b="1" dirty="0" err="1">
                <a:latin typeface="Rockwell" panose="02060603020205020403" pitchFamily="18" charset="77"/>
              </a:rPr>
              <a:t>residual</a:t>
            </a:r>
            <a:r>
              <a:rPr lang="it-IT" sz="3600" b="1" dirty="0">
                <a:latin typeface="Rockwell" panose="02060603020205020403" pitchFamily="18" charset="77"/>
              </a:rPr>
              <a:t> </a:t>
            </a:r>
            <a:r>
              <a:rPr lang="it-IT" sz="3600" b="1" dirty="0" err="1">
                <a:latin typeface="Rockwell" panose="02060603020205020403" pitchFamily="18" charset="77"/>
              </a:rPr>
              <a:t>turbulence</a:t>
            </a:r>
            <a:endParaRPr lang="it-IT" sz="3600" b="1" dirty="0">
              <a:latin typeface="Rockwell" panose="02060603020205020403" pitchFamily="18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845FC9-2B3D-1D83-6E9C-E7301E8C906C}"/>
              </a:ext>
            </a:extLst>
          </p:cNvPr>
          <p:cNvSpPr txBox="1"/>
          <p:nvPr/>
        </p:nvSpPr>
        <p:spPr>
          <a:xfrm>
            <a:off x="888342" y="2599433"/>
            <a:ext cx="1041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Rockwell" panose="02060603020205020403" pitchFamily="18" charset="77"/>
              </a:rPr>
              <a:t>Three </a:t>
            </a:r>
            <a:r>
              <a:rPr lang="it-IT" sz="2800" dirty="0" err="1">
                <a:latin typeface="Rockwell" panose="02060603020205020403" pitchFamily="18" charset="77"/>
              </a:rPr>
              <a:t>possible</a:t>
            </a:r>
            <a:r>
              <a:rPr lang="it-IT" sz="2800" dirty="0">
                <a:latin typeface="Rockwell" panose="02060603020205020403" pitchFamily="18" charset="77"/>
              </a:rPr>
              <a:t> </a:t>
            </a:r>
            <a:r>
              <a:rPr lang="it-IT" sz="2800" dirty="0" err="1">
                <a:latin typeface="Rockwell" panose="02060603020205020403" pitchFamily="18" charset="77"/>
              </a:rPr>
              <a:t>approaches</a:t>
            </a:r>
            <a:r>
              <a:rPr lang="it-IT" sz="2800" dirty="0">
                <a:latin typeface="Rockwell" panose="02060603020205020403" pitchFamily="18" charset="77"/>
              </a:rPr>
              <a:t> to mitigate NCPA </a:t>
            </a:r>
            <a:r>
              <a:rPr lang="it-IT" sz="2800" dirty="0" err="1">
                <a:latin typeface="Rockwell" panose="02060603020205020403" pitchFamily="18" charset="77"/>
              </a:rPr>
              <a:t>using</a:t>
            </a:r>
            <a:r>
              <a:rPr lang="it-IT" sz="2800" dirty="0">
                <a:latin typeface="Rockwell" panose="02060603020205020403" pitchFamily="18" charset="77"/>
              </a:rPr>
              <a:t> NN: 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5FD21FD0-D65B-B9DD-0450-D67C36F033E6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7" name="Rettangolo 3">
              <a:extLst>
                <a:ext uri="{FF2B5EF4-FFF2-40B4-BE49-F238E27FC236}">
                  <a16:creationId xmlns:a16="http://schemas.microsoft.com/office/drawing/2014/main" id="{6F1C9111-C7EA-6F4B-29FD-51234DC13FCF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D0DF2045-B1AB-2C67-8860-663DC35FFBD0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10" name="Segnaposto numero diapositiva 17">
              <a:extLst>
                <a:ext uri="{FF2B5EF4-FFF2-40B4-BE49-F238E27FC236}">
                  <a16:creationId xmlns:a16="http://schemas.microsoft.com/office/drawing/2014/main" id="{482037B2-D6C0-BE6D-6122-663A4544CA3F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19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829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magine 58">
            <a:extLst>
              <a:ext uri="{FF2B5EF4-FFF2-40B4-BE49-F238E27FC236}">
                <a16:creationId xmlns:a16="http://schemas.microsoft.com/office/drawing/2014/main" id="{3D71BB7E-65C6-6321-960A-462EBACB2F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-1778" r="58045" b="49638"/>
          <a:stretch/>
        </p:blipFill>
        <p:spPr>
          <a:xfrm>
            <a:off x="43736" y="1605541"/>
            <a:ext cx="1854559" cy="1846386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EC76FCCF-CF4A-CED6-8C64-3CD77889CA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3" t="-2140" r="14404" b="50000"/>
          <a:stretch/>
        </p:blipFill>
        <p:spPr>
          <a:xfrm>
            <a:off x="52329" y="4093837"/>
            <a:ext cx="1854559" cy="1846386"/>
          </a:xfrm>
          <a:prstGeom prst="rect">
            <a:avLst/>
          </a:prstGeom>
        </p:spPr>
      </p:pic>
      <p:grpSp>
        <p:nvGrpSpPr>
          <p:cNvPr id="67" name="Gruppo 66">
            <a:extLst>
              <a:ext uri="{FF2B5EF4-FFF2-40B4-BE49-F238E27FC236}">
                <a16:creationId xmlns:a16="http://schemas.microsoft.com/office/drawing/2014/main" id="{C80D3E65-22A8-AB6F-995D-4FAC82F4E607}"/>
              </a:ext>
            </a:extLst>
          </p:cNvPr>
          <p:cNvGrpSpPr/>
          <p:nvPr/>
        </p:nvGrpSpPr>
        <p:grpSpPr>
          <a:xfrm>
            <a:off x="7895174" y="653990"/>
            <a:ext cx="4148517" cy="5167739"/>
            <a:chOff x="5697349" y="262228"/>
            <a:chExt cx="4148517" cy="5167739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6E2D1C7-BDA3-3166-DFC5-9C951B0014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6000"/>
            </a:blip>
            <a:srcRect l="11857" t="3537" r="13396" b="6525"/>
            <a:stretch/>
          </p:blipFill>
          <p:spPr>
            <a:xfrm rot="10800000">
              <a:off x="5966230" y="1070651"/>
              <a:ext cx="3610754" cy="4214366"/>
            </a:xfrm>
            <a:prstGeom prst="rect">
              <a:avLst/>
            </a:prstGeom>
          </p:spPr>
        </p:pic>
        <p:grpSp>
          <p:nvGrpSpPr>
            <p:cNvPr id="66" name="Gruppo 65">
              <a:extLst>
                <a:ext uri="{FF2B5EF4-FFF2-40B4-BE49-F238E27FC236}">
                  <a16:creationId xmlns:a16="http://schemas.microsoft.com/office/drawing/2014/main" id="{224EB2D9-35AA-7D92-70D9-012B5A2644DA}"/>
                </a:ext>
              </a:extLst>
            </p:cNvPr>
            <p:cNvGrpSpPr/>
            <p:nvPr/>
          </p:nvGrpSpPr>
          <p:grpSpPr>
            <a:xfrm>
              <a:off x="5697349" y="262228"/>
              <a:ext cx="4148517" cy="5167739"/>
              <a:chOff x="7630924" y="339370"/>
              <a:chExt cx="4148517" cy="5167739"/>
            </a:xfrm>
          </p:grpSpPr>
          <p:sp>
            <p:nvSpPr>
              <p:cNvPr id="58" name="CasellaDiTesto 57">
                <a:extLst>
                  <a:ext uri="{FF2B5EF4-FFF2-40B4-BE49-F238E27FC236}">
                    <a16:creationId xmlns:a16="http://schemas.microsoft.com/office/drawing/2014/main" id="{905F36E2-9AE5-8F14-90E3-A917E2FAE2ED}"/>
                  </a:ext>
                </a:extLst>
              </p:cNvPr>
              <p:cNvSpPr txBox="1"/>
              <p:nvPr/>
            </p:nvSpPr>
            <p:spPr>
              <a:xfrm>
                <a:off x="9310096" y="339370"/>
                <a:ext cx="83548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200" b="1" dirty="0">
                    <a:latin typeface="Rockwell" panose="02060603020205020403" pitchFamily="18" charset="77"/>
                  </a:rPr>
                  <a:t>NN</a:t>
                </a:r>
              </a:p>
            </p:txBody>
          </p:sp>
          <p:sp>
            <p:nvSpPr>
              <p:cNvPr id="57" name="Elaborazione alternativa 11">
                <a:extLst>
                  <a:ext uri="{FF2B5EF4-FFF2-40B4-BE49-F238E27FC236}">
                    <a16:creationId xmlns:a16="http://schemas.microsoft.com/office/drawing/2014/main" id="{BBAFDC28-A061-6D2F-7AAF-1FF75DEE77CE}"/>
                  </a:ext>
                </a:extLst>
              </p:cNvPr>
              <p:cNvSpPr/>
              <p:nvPr/>
            </p:nvSpPr>
            <p:spPr>
              <a:xfrm>
                <a:off x="7630924" y="1002843"/>
                <a:ext cx="4148517" cy="4504266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  <a:alpha val="11000"/>
                </a:schemeClr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algn="ctr"/>
                <a:endParaRPr lang="it-IT" sz="1600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p:grpSp>
      </p:grp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41E26C90-B9C6-9385-5DD1-0E6EF9795B77}"/>
              </a:ext>
            </a:extLst>
          </p:cNvPr>
          <p:cNvSpPr txBox="1"/>
          <p:nvPr/>
        </p:nvSpPr>
        <p:spPr>
          <a:xfrm>
            <a:off x="7941612" y="3321342"/>
            <a:ext cx="1009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Rockwell" panose="02060603020205020403" pitchFamily="18" charset="77"/>
              </a:rPr>
              <a:t>PCA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012E00FA-0249-ABE1-45C5-10E55CAEA7DC}"/>
              </a:ext>
            </a:extLst>
          </p:cNvPr>
          <p:cNvSpPr txBox="1"/>
          <p:nvPr/>
        </p:nvSpPr>
        <p:spPr>
          <a:xfrm>
            <a:off x="0" y="1771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Short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Summary</a:t>
            </a:r>
            <a:endParaRPr lang="it-IT" sz="4000" dirty="0">
              <a:latin typeface="Rockwell" panose="02060603020205020403" pitchFamily="18" charset="77"/>
              <a:ea typeface="Silom" pitchFamily="2" charset="-34"/>
              <a:cs typeface="Silom" pitchFamily="2" charset="-34"/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96D2A501-765A-F829-A451-D37D37383A42}"/>
              </a:ext>
            </a:extLst>
          </p:cNvPr>
          <p:cNvSpPr txBox="1"/>
          <p:nvPr/>
        </p:nvSpPr>
        <p:spPr>
          <a:xfrm>
            <a:off x="74291" y="3795431"/>
            <a:ext cx="177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Rockwell" panose="02060603020205020403" pitchFamily="18" charset="77"/>
              </a:rPr>
              <a:t>In </a:t>
            </a:r>
            <a:r>
              <a:rPr lang="it-IT" dirty="0" err="1">
                <a:latin typeface="Rockwell" panose="02060603020205020403" pitchFamily="18" charset="77"/>
              </a:rPr>
              <a:t>Laboratory</a:t>
            </a:r>
            <a:endParaRPr lang="it-IT" dirty="0">
              <a:latin typeface="Rockwell" panose="02060603020205020403" pitchFamily="18" charset="77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8E6A4448-A9AE-844E-E3B4-BED6DB0628F0}"/>
              </a:ext>
            </a:extLst>
          </p:cNvPr>
          <p:cNvSpPr txBox="1"/>
          <p:nvPr/>
        </p:nvSpPr>
        <p:spPr>
          <a:xfrm>
            <a:off x="148309" y="1322018"/>
            <a:ext cx="1778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Rockwell" panose="02060603020205020403" pitchFamily="18" charset="77"/>
              </a:rPr>
              <a:t>On </a:t>
            </a:r>
            <a:r>
              <a:rPr lang="it-IT" dirty="0" err="1">
                <a:latin typeface="Rockwell" panose="02060603020205020403" pitchFamily="18" charset="77"/>
              </a:rPr>
              <a:t>Sky</a:t>
            </a:r>
            <a:endParaRPr lang="it-IT" dirty="0">
              <a:latin typeface="Rockwell" panose="02060603020205020403" pitchFamily="18" charset="77"/>
            </a:endParaRPr>
          </a:p>
        </p:txBody>
      </p:sp>
      <p:pic>
        <p:nvPicPr>
          <p:cNvPr id="73" name="Immagine 72">
            <a:extLst>
              <a:ext uri="{FF2B5EF4-FFF2-40B4-BE49-F238E27FC236}">
                <a16:creationId xmlns:a16="http://schemas.microsoft.com/office/drawing/2014/main" id="{5912E3F1-BD3B-6B65-CC7D-08BC4CA48C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r="57680" b="50000"/>
          <a:stretch/>
        </p:blipFill>
        <p:spPr>
          <a:xfrm>
            <a:off x="5839413" y="1691350"/>
            <a:ext cx="1778868" cy="1758420"/>
          </a:xfrm>
          <a:prstGeom prst="rect">
            <a:avLst/>
          </a:prstGeom>
        </p:spPr>
      </p:pic>
      <p:grpSp>
        <p:nvGrpSpPr>
          <p:cNvPr id="78" name="Gruppo 77">
            <a:extLst>
              <a:ext uri="{FF2B5EF4-FFF2-40B4-BE49-F238E27FC236}">
                <a16:creationId xmlns:a16="http://schemas.microsoft.com/office/drawing/2014/main" id="{CE8F182D-C7C3-119B-9EA4-BB277EA57CAE}"/>
              </a:ext>
            </a:extLst>
          </p:cNvPr>
          <p:cNvGrpSpPr/>
          <p:nvPr/>
        </p:nvGrpSpPr>
        <p:grpSpPr>
          <a:xfrm>
            <a:off x="1973119" y="1959586"/>
            <a:ext cx="3779382" cy="4669705"/>
            <a:chOff x="1863119" y="1511934"/>
            <a:chExt cx="3779382" cy="4669705"/>
          </a:xfrm>
        </p:grpSpPr>
        <p:grpSp>
          <p:nvGrpSpPr>
            <p:cNvPr id="64" name="Gruppo 63">
              <a:extLst>
                <a:ext uri="{FF2B5EF4-FFF2-40B4-BE49-F238E27FC236}">
                  <a16:creationId xmlns:a16="http://schemas.microsoft.com/office/drawing/2014/main" id="{83F9ABA4-7BA3-4123-9B86-9FD25598992C}"/>
                </a:ext>
              </a:extLst>
            </p:cNvPr>
            <p:cNvGrpSpPr/>
            <p:nvPr/>
          </p:nvGrpSpPr>
          <p:grpSpPr>
            <a:xfrm>
              <a:off x="1863119" y="1517852"/>
              <a:ext cx="1880317" cy="3741572"/>
              <a:chOff x="2144523" y="1520395"/>
              <a:chExt cx="1880317" cy="3741572"/>
            </a:xfrm>
          </p:grpSpPr>
          <p:pic>
            <p:nvPicPr>
              <p:cNvPr id="60" name="Immagine 59">
                <a:extLst>
                  <a:ext uri="{FF2B5EF4-FFF2-40B4-BE49-F238E27FC236}">
                    <a16:creationId xmlns:a16="http://schemas.microsoft.com/office/drawing/2014/main" id="{F7FC9868-A2AB-26B9-2BD3-976FE5F46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51" t="50428" r="13536" b="-2568"/>
              <a:stretch/>
            </p:blipFill>
            <p:spPr>
              <a:xfrm>
                <a:off x="2170281" y="3415581"/>
                <a:ext cx="1854559" cy="1846386"/>
              </a:xfrm>
              <a:prstGeom prst="rect">
                <a:avLst/>
              </a:prstGeom>
            </p:spPr>
          </p:pic>
          <p:pic>
            <p:nvPicPr>
              <p:cNvPr id="62" name="Immagine 61">
                <a:extLst>
                  <a:ext uri="{FF2B5EF4-FFF2-40B4-BE49-F238E27FC236}">
                    <a16:creationId xmlns:a16="http://schemas.microsoft.com/office/drawing/2014/main" id="{4B972938-CC97-DB3C-7C23-4853E95FB3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2" t="50539" r="56855" b="-2679"/>
              <a:stretch/>
            </p:blipFill>
            <p:spPr>
              <a:xfrm>
                <a:off x="2144523" y="1520395"/>
                <a:ext cx="1854559" cy="1846386"/>
              </a:xfrm>
              <a:prstGeom prst="rect">
                <a:avLst/>
              </a:prstGeom>
            </p:spPr>
          </p:pic>
        </p:grp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BD5D2DCB-14B1-F97D-F8A3-BCA292A11633}"/>
                </a:ext>
              </a:extLst>
            </p:cNvPr>
            <p:cNvSpPr txBox="1"/>
            <p:nvPr/>
          </p:nvSpPr>
          <p:spPr>
            <a:xfrm>
              <a:off x="2261556" y="5812307"/>
              <a:ext cx="304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Rockwell" panose="02060603020205020403" pitchFamily="18" charset="77"/>
                </a:rPr>
                <a:t>Use of </a:t>
              </a:r>
              <a:r>
                <a:rPr lang="it-IT" dirty="0" err="1">
                  <a:latin typeface="Rockwell" panose="02060603020205020403" pitchFamily="18" charset="77"/>
                </a:rPr>
                <a:t>extrafocal</a:t>
              </a:r>
              <a:r>
                <a:rPr lang="it-IT" dirty="0">
                  <a:latin typeface="Rockwell" panose="02060603020205020403" pitchFamily="18" charset="77"/>
                </a:rPr>
                <a:t> images</a:t>
              </a:r>
            </a:p>
          </p:txBody>
        </p:sp>
        <p:grpSp>
          <p:nvGrpSpPr>
            <p:cNvPr id="77" name="Gruppo 76">
              <a:extLst>
                <a:ext uri="{FF2B5EF4-FFF2-40B4-BE49-F238E27FC236}">
                  <a16:creationId xmlns:a16="http://schemas.microsoft.com/office/drawing/2014/main" id="{96D14B43-21ED-44D6-6404-D1C6F5647518}"/>
                </a:ext>
              </a:extLst>
            </p:cNvPr>
            <p:cNvGrpSpPr/>
            <p:nvPr/>
          </p:nvGrpSpPr>
          <p:grpSpPr>
            <a:xfrm>
              <a:off x="3846468" y="1511934"/>
              <a:ext cx="1796033" cy="3643283"/>
              <a:chOff x="4053100" y="1513028"/>
              <a:chExt cx="1796033" cy="3643283"/>
            </a:xfrm>
          </p:grpSpPr>
          <p:pic>
            <p:nvPicPr>
              <p:cNvPr id="74" name="Immagine 73">
                <a:extLst>
                  <a:ext uri="{FF2B5EF4-FFF2-40B4-BE49-F238E27FC236}">
                    <a16:creationId xmlns:a16="http://schemas.microsoft.com/office/drawing/2014/main" id="{F2BE14FE-3E52-4FC2-D296-0192639A1A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1" t="50269" r="57799" b="-269"/>
              <a:stretch/>
            </p:blipFill>
            <p:spPr>
              <a:xfrm>
                <a:off x="4070265" y="1513028"/>
                <a:ext cx="1778868" cy="1758420"/>
              </a:xfrm>
              <a:prstGeom prst="rect">
                <a:avLst/>
              </a:prstGeom>
            </p:spPr>
          </p:pic>
          <p:pic>
            <p:nvPicPr>
              <p:cNvPr id="75" name="Immagine 74">
                <a:extLst>
                  <a:ext uri="{FF2B5EF4-FFF2-40B4-BE49-F238E27FC236}">
                    <a16:creationId xmlns:a16="http://schemas.microsoft.com/office/drawing/2014/main" id="{5E8B926F-54B6-A94A-8EA6-9EEBB1300A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50" t="50048" r="15130" b="-48"/>
              <a:stretch/>
            </p:blipFill>
            <p:spPr>
              <a:xfrm>
                <a:off x="4053100" y="3397891"/>
                <a:ext cx="1778868" cy="1758420"/>
              </a:xfrm>
              <a:prstGeom prst="rect">
                <a:avLst/>
              </a:prstGeom>
            </p:spPr>
          </p:pic>
        </p:grpSp>
      </p:grpSp>
      <p:pic>
        <p:nvPicPr>
          <p:cNvPr id="76" name="Immagine 75">
            <a:extLst>
              <a:ext uri="{FF2B5EF4-FFF2-40B4-BE49-F238E27FC236}">
                <a16:creationId xmlns:a16="http://schemas.microsoft.com/office/drawing/2014/main" id="{1B700732-C0B9-3991-6BEC-BEA5142277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7" t="86" r="15073" b="49914"/>
          <a:stretch/>
        </p:blipFill>
        <p:spPr>
          <a:xfrm>
            <a:off x="5799095" y="4181803"/>
            <a:ext cx="1778868" cy="1758420"/>
          </a:xfrm>
          <a:prstGeom prst="rect">
            <a:avLst/>
          </a:prstGeom>
        </p:spPr>
      </p:pic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9E60E674-C803-F3DD-D1E7-9784E3FDB39E}"/>
              </a:ext>
            </a:extLst>
          </p:cNvPr>
          <p:cNvSpPr txBox="1"/>
          <p:nvPr/>
        </p:nvSpPr>
        <p:spPr>
          <a:xfrm>
            <a:off x="43737" y="884263"/>
            <a:ext cx="375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Rockwell" panose="02060603020205020403" pitchFamily="18" charset="77"/>
              </a:rPr>
              <a:t>STARTING FROM THIS..</a:t>
            </a: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C72F2B1C-DD4A-30DE-6CD3-BAF37565F494}"/>
              </a:ext>
            </a:extLst>
          </p:cNvPr>
          <p:cNvSpPr txBox="1"/>
          <p:nvPr/>
        </p:nvSpPr>
        <p:spPr>
          <a:xfrm>
            <a:off x="3892069" y="884263"/>
            <a:ext cx="375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B050"/>
                </a:solidFill>
                <a:latin typeface="Rockwell" panose="02060603020205020403" pitchFamily="18" charset="77"/>
              </a:rPr>
              <a:t>WE WANT TO OBTAIN THIS…</a:t>
            </a:r>
          </a:p>
        </p:txBody>
      </p:sp>
      <p:sp>
        <p:nvSpPr>
          <p:cNvPr id="81" name="Rettangolo con angoli arrotondati 80">
            <a:extLst>
              <a:ext uri="{FF2B5EF4-FFF2-40B4-BE49-F238E27FC236}">
                <a16:creationId xmlns:a16="http://schemas.microsoft.com/office/drawing/2014/main" id="{88D68206-FDC2-30E7-F595-C1F91D8317CA}"/>
              </a:ext>
            </a:extLst>
          </p:cNvPr>
          <p:cNvSpPr/>
          <p:nvPr/>
        </p:nvSpPr>
        <p:spPr>
          <a:xfrm>
            <a:off x="52329" y="1353137"/>
            <a:ext cx="3754669" cy="2364869"/>
          </a:xfrm>
          <a:prstGeom prst="roundRect">
            <a:avLst/>
          </a:prstGeom>
          <a:noFill/>
          <a:ln w="952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2" name="Rettangolo con angoli arrotondati 81">
            <a:extLst>
              <a:ext uri="{FF2B5EF4-FFF2-40B4-BE49-F238E27FC236}">
                <a16:creationId xmlns:a16="http://schemas.microsoft.com/office/drawing/2014/main" id="{FAE41AC1-B770-D9F1-A11D-9216AECB774C}"/>
              </a:ext>
            </a:extLst>
          </p:cNvPr>
          <p:cNvSpPr/>
          <p:nvPr/>
        </p:nvSpPr>
        <p:spPr>
          <a:xfrm>
            <a:off x="25577" y="3811890"/>
            <a:ext cx="3754669" cy="2364869"/>
          </a:xfrm>
          <a:prstGeom prst="roundRect">
            <a:avLst/>
          </a:prstGeom>
          <a:noFill/>
          <a:ln w="952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DAFDDD1F-57E6-ABB0-E94E-F50D1FD3C57A}"/>
              </a:ext>
            </a:extLst>
          </p:cNvPr>
          <p:cNvSpPr/>
          <p:nvPr/>
        </p:nvSpPr>
        <p:spPr>
          <a:xfrm>
            <a:off x="3892069" y="1361902"/>
            <a:ext cx="3754669" cy="2364869"/>
          </a:xfrm>
          <a:prstGeom prst="roundRect">
            <a:avLst/>
          </a:prstGeom>
          <a:noFill/>
          <a:ln w="952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6BBE2D5D-E216-8424-2BC8-C00C2BE2E937}"/>
              </a:ext>
            </a:extLst>
          </p:cNvPr>
          <p:cNvSpPr/>
          <p:nvPr/>
        </p:nvSpPr>
        <p:spPr>
          <a:xfrm>
            <a:off x="3854533" y="3810510"/>
            <a:ext cx="3754669" cy="2364869"/>
          </a:xfrm>
          <a:prstGeom prst="roundRect">
            <a:avLst/>
          </a:prstGeom>
          <a:noFill/>
          <a:ln w="952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0B9058E-51F4-EDAB-BD77-9BBAC056417E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3" name="Rettangolo 3">
              <a:extLst>
                <a:ext uri="{FF2B5EF4-FFF2-40B4-BE49-F238E27FC236}">
                  <a16:creationId xmlns:a16="http://schemas.microsoft.com/office/drawing/2014/main" id="{8070C2FA-50E4-F353-3DB1-C4A3FF467E75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B7CC2B44-88F7-383A-3D60-82B76B81CE9A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10" name="Segnaposto numero diapositiva 17">
              <a:extLst>
                <a:ext uri="{FF2B5EF4-FFF2-40B4-BE49-F238E27FC236}">
                  <a16:creationId xmlns:a16="http://schemas.microsoft.com/office/drawing/2014/main" id="{331BB6C7-41D4-79C5-C31D-366634CEF442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2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2219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38BD818C-0BA6-4478-F230-843994C268C4}"/>
              </a:ext>
            </a:extLst>
          </p:cNvPr>
          <p:cNvSpPr/>
          <p:nvPr/>
        </p:nvSpPr>
        <p:spPr>
          <a:xfrm>
            <a:off x="9121036" y="5074151"/>
            <a:ext cx="1619887" cy="787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Rockwell" panose="02060603020205020403" pitchFamily="18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92E7D4E-CDA8-CA25-E066-118711F86BB4}"/>
              </a:ext>
            </a:extLst>
          </p:cNvPr>
          <p:cNvSpPr txBox="1"/>
          <p:nvPr/>
        </p:nvSpPr>
        <p:spPr>
          <a:xfrm>
            <a:off x="3190241" y="2099999"/>
            <a:ext cx="18100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Rockwell" panose="02060603020205020403" pitchFamily="18" charset="77"/>
                <a:ea typeface="Roboto" panose="02000000000000000000" pitchFamily="2" charset="0"/>
              </a:rPr>
              <a:t>Median</a:t>
            </a:r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=4.9 nm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B184C12-D838-3619-7BAB-CB0C245FCD78}"/>
              </a:ext>
            </a:extLst>
          </p:cNvPr>
          <p:cNvSpPr txBox="1"/>
          <p:nvPr/>
        </p:nvSpPr>
        <p:spPr>
          <a:xfrm>
            <a:off x="3210560" y="2575860"/>
            <a:ext cx="18100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Rockwell" panose="02060603020205020403" pitchFamily="18" charset="77"/>
                <a:ea typeface="Roboto" panose="02000000000000000000" pitchFamily="2" charset="0"/>
              </a:rPr>
              <a:t>Mean</a:t>
            </a:r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=5.4 nm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8F0794D-A242-24BB-AA00-D18D549055FB}"/>
              </a:ext>
            </a:extLst>
          </p:cNvPr>
          <p:cNvGrpSpPr/>
          <p:nvPr/>
        </p:nvGrpSpPr>
        <p:grpSpPr>
          <a:xfrm>
            <a:off x="157387" y="827305"/>
            <a:ext cx="5098107" cy="5501805"/>
            <a:chOff x="185369" y="803723"/>
            <a:chExt cx="5098107" cy="5501805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47CB87D0-3417-E218-FB22-9F7BCE64F933}"/>
                </a:ext>
              </a:extLst>
            </p:cNvPr>
            <p:cNvGrpSpPr/>
            <p:nvPr/>
          </p:nvGrpSpPr>
          <p:grpSpPr>
            <a:xfrm>
              <a:off x="185369" y="803723"/>
              <a:ext cx="5098107" cy="5501805"/>
              <a:chOff x="185369" y="803723"/>
              <a:chExt cx="5098107" cy="5501805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E87F5A3D-6573-0FEE-4B8D-3FA4B30275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28" r="8042"/>
              <a:stretch/>
            </p:blipFill>
            <p:spPr>
              <a:xfrm>
                <a:off x="185369" y="1389609"/>
                <a:ext cx="5098107" cy="4915919"/>
              </a:xfrm>
              <a:prstGeom prst="rect">
                <a:avLst/>
              </a:prstGeom>
            </p:spPr>
          </p:pic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77C2AA4-8296-8352-FC46-6BE21FBD68E9}"/>
                  </a:ext>
                </a:extLst>
              </p:cNvPr>
              <p:cNvSpPr txBox="1"/>
              <p:nvPr/>
            </p:nvSpPr>
            <p:spPr>
              <a:xfrm>
                <a:off x="911043" y="803723"/>
                <a:ext cx="429577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800" dirty="0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TESTSET: </a:t>
                </a:r>
                <a:r>
                  <a:rPr lang="it-IT" sz="1800" dirty="0" err="1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prediction</a:t>
                </a:r>
                <a:r>
                  <a:rPr lang="it-IT" sz="1800" dirty="0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 </a:t>
                </a:r>
                <a:r>
                  <a:rPr lang="it-IT" sz="1800" dirty="0" err="1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error</a:t>
                </a:r>
                <a:r>
                  <a:rPr lang="it-IT" sz="1800" dirty="0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 </a:t>
                </a:r>
                <a:r>
                  <a:rPr lang="it-IT" sz="1800" dirty="0" err="1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distribution</a:t>
                </a:r>
                <a:r>
                  <a:rPr lang="it-IT" sz="1800" dirty="0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 </a:t>
                </a:r>
                <a:r>
                  <a:rPr lang="it-IT" dirty="0">
                    <a:solidFill>
                      <a:srgbClr val="000000"/>
                    </a:solidFill>
                    <a:latin typeface="Rockwell" panose="02060603020205020403" pitchFamily="18" charset="77"/>
                    <a:ea typeface="Roboto" panose="02000000000000000000" pitchFamily="2" charset="0"/>
                  </a:rPr>
                  <a:t>for 100 images</a:t>
                </a:r>
                <a:endParaRPr lang="it-IT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8C48A21E-08A8-6BF4-E050-D8389B09B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476" t="18972" r="14185" b="69797"/>
              <a:stretch/>
            </p:blipFill>
            <p:spPr>
              <a:xfrm>
                <a:off x="2957342" y="1851994"/>
                <a:ext cx="2197771" cy="1104971"/>
              </a:xfrm>
              <a:prstGeom prst="rect">
                <a:avLst/>
              </a:prstGeom>
            </p:spPr>
          </p:pic>
        </p:grp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9CE328E9-DDC4-C617-C634-BCD004A60944}"/>
                </a:ext>
              </a:extLst>
            </p:cNvPr>
            <p:cNvSpPr/>
            <p:nvPr/>
          </p:nvSpPr>
          <p:spPr>
            <a:xfrm>
              <a:off x="3046659" y="2589582"/>
              <a:ext cx="2063249" cy="7033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Rockwell" panose="02060603020205020403" pitchFamily="18" charset="77"/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A0817F46-1526-98BC-A4B0-0A7337C62A75}"/>
              </a:ext>
            </a:extLst>
          </p:cNvPr>
          <p:cNvGrpSpPr/>
          <p:nvPr/>
        </p:nvGrpSpPr>
        <p:grpSpPr>
          <a:xfrm>
            <a:off x="5583238" y="1027392"/>
            <a:ext cx="5990535" cy="5192440"/>
            <a:chOff x="5449819" y="1220918"/>
            <a:chExt cx="5990535" cy="5192440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10ED374C-739A-9561-B969-25E6BB259210}"/>
                </a:ext>
              </a:extLst>
            </p:cNvPr>
            <p:cNvGrpSpPr/>
            <p:nvPr/>
          </p:nvGrpSpPr>
          <p:grpSpPr>
            <a:xfrm>
              <a:off x="6217706" y="1220918"/>
              <a:ext cx="5222648" cy="5179660"/>
              <a:chOff x="6217706" y="1220918"/>
              <a:chExt cx="5222648" cy="5179660"/>
            </a:xfrm>
          </p:grpSpPr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0407C1CB-3E24-4233-2D4B-D430A6A5AA42}"/>
                  </a:ext>
                </a:extLst>
              </p:cNvPr>
              <p:cNvGrpSpPr/>
              <p:nvPr/>
            </p:nvGrpSpPr>
            <p:grpSpPr>
              <a:xfrm>
                <a:off x="6217706" y="1220918"/>
                <a:ext cx="5222648" cy="5179660"/>
                <a:chOff x="6139762" y="865258"/>
                <a:chExt cx="5754329" cy="5706964"/>
              </a:xfrm>
            </p:grpSpPr>
            <p:grpSp>
              <p:nvGrpSpPr>
                <p:cNvPr id="24" name="Gruppo 23">
                  <a:extLst>
                    <a:ext uri="{FF2B5EF4-FFF2-40B4-BE49-F238E27FC236}">
                      <a16:creationId xmlns:a16="http://schemas.microsoft.com/office/drawing/2014/main" id="{E058BF4C-5B4C-307A-CF65-B07E4ACF8C2A}"/>
                    </a:ext>
                  </a:extLst>
                </p:cNvPr>
                <p:cNvGrpSpPr/>
                <p:nvPr/>
              </p:nvGrpSpPr>
              <p:grpSpPr>
                <a:xfrm>
                  <a:off x="6139762" y="865258"/>
                  <a:ext cx="5754329" cy="5706964"/>
                  <a:chOff x="5877332" y="1319716"/>
                  <a:chExt cx="5754329" cy="5706964"/>
                </a:xfrm>
              </p:grpSpPr>
              <p:grpSp>
                <p:nvGrpSpPr>
                  <p:cNvPr id="26" name="Gruppo 25">
                    <a:extLst>
                      <a:ext uri="{FF2B5EF4-FFF2-40B4-BE49-F238E27FC236}">
                        <a16:creationId xmlns:a16="http://schemas.microsoft.com/office/drawing/2014/main" id="{5C725E8D-FE8C-7FDC-0510-F9D01CB05398}"/>
                      </a:ext>
                    </a:extLst>
                  </p:cNvPr>
                  <p:cNvGrpSpPr/>
                  <p:nvPr/>
                </p:nvGrpSpPr>
                <p:grpSpPr>
                  <a:xfrm>
                    <a:off x="5877332" y="1513534"/>
                    <a:ext cx="5754329" cy="5513146"/>
                    <a:chOff x="5877332" y="1513534"/>
                    <a:chExt cx="5754329" cy="5513146"/>
                  </a:xfrm>
                </p:grpSpPr>
                <p:pic>
                  <p:nvPicPr>
                    <p:cNvPr id="28" name="Immagine 27">
                      <a:extLst>
                        <a:ext uri="{FF2B5EF4-FFF2-40B4-BE49-F238E27FC236}">
                          <a16:creationId xmlns:a16="http://schemas.microsoft.com/office/drawing/2014/main" id="{477F0D91-BC01-38C1-DD09-008B990DDA6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7691"/>
                    <a:stretch/>
                  </p:blipFill>
                  <p:spPr>
                    <a:xfrm>
                      <a:off x="5877332" y="1714900"/>
                      <a:ext cx="5754329" cy="53117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Immagine 28">
                      <a:extLst>
                        <a:ext uri="{FF2B5EF4-FFF2-40B4-BE49-F238E27FC236}">
                          <a16:creationId xmlns:a16="http://schemas.microsoft.com/office/drawing/2014/main" id="{DCA0D839-A696-8F65-9E45-3DBB054764A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92379" t="7151" b="540"/>
                    <a:stretch/>
                  </p:blipFill>
                  <p:spPr>
                    <a:xfrm rot="5400000">
                      <a:off x="8717952" y="-183306"/>
                      <a:ext cx="438543" cy="3832223"/>
                    </a:xfrm>
                    <a:prstGeom prst="rect">
                      <a:avLst/>
                    </a:prstGeom>
                  </p:spPr>
                </p:pic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" name="CasellaDiTesto 26">
                        <a:extLst>
                          <a:ext uri="{FF2B5EF4-FFF2-40B4-BE49-F238E27FC236}">
                            <a16:creationId xmlns:a16="http://schemas.microsoft.com/office/drawing/2014/main" id="{4C80283D-99AB-E619-7DC4-B204CEC7D35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599551" y="1319716"/>
                        <a:ext cx="4458983" cy="71212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it-IT" sz="1800" dirty="0">
                            <a:solidFill>
                              <a:srgbClr val="000000"/>
                            </a:solidFill>
                            <a:latin typeface="Rockwell" panose="02060603020205020403" pitchFamily="18" charset="77"/>
                            <a:ea typeface="Roboto" panose="02000000000000000000" pitchFamily="2" charset="0"/>
                          </a:rPr>
                          <a:t>Single image: </a:t>
                        </a: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sz="180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Roboto" panose="02000000000000000000" pitchFamily="2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Roboto" panose="02000000000000000000" pitchFamily="2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it-IT" sz="1800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Roboto" panose="02000000000000000000" pitchFamily="2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a14:m>
                        <a:r>
                          <a:rPr lang="it-IT" dirty="0">
                            <a:latin typeface="Rockwell" panose="02060603020205020403" pitchFamily="18" charset="77"/>
                            <a:ea typeface="Roboto" panose="02000000000000000000" pitchFamily="2" charset="0"/>
                          </a:rPr>
                          <a:t> </a:t>
                        </a:r>
                        <a:r>
                          <a:rPr lang="it-IT" dirty="0" err="1">
                            <a:latin typeface="Rockwell" panose="02060603020205020403" pitchFamily="18" charset="77"/>
                            <a:ea typeface="Roboto" panose="02000000000000000000" pitchFamily="2" charset="0"/>
                          </a:rPr>
                          <a:t>predicted</a:t>
                        </a:r>
                        <a:r>
                          <a:rPr lang="it-IT" dirty="0">
                            <a:latin typeface="Rockwell" panose="02060603020205020403" pitchFamily="18" charset="77"/>
                            <a:ea typeface="Roboto" panose="02000000000000000000" pitchFamily="2" charset="0"/>
                          </a:rPr>
                          <a:t> vs. </a:t>
                        </a:r>
                        <a:r>
                          <a:rPr lang="it-IT" dirty="0" err="1">
                            <a:latin typeface="Rockwell" panose="02060603020205020403" pitchFamily="18" charset="77"/>
                            <a:ea typeface="Roboto" panose="02000000000000000000" pitchFamily="2" charset="0"/>
                          </a:rPr>
                          <a:t>injected</a:t>
                        </a:r>
                        <a:endParaRPr lang="it-IT" dirty="0">
                          <a:latin typeface="Rockwell" panose="02060603020205020403" pitchFamily="18" charset="77"/>
                          <a:ea typeface="Roboto" panose="02000000000000000000" pitchFamily="2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" name="CasellaDiTesto 26">
                        <a:extLst>
                          <a:ext uri="{FF2B5EF4-FFF2-40B4-BE49-F238E27FC236}">
                            <a16:creationId xmlns:a16="http://schemas.microsoft.com/office/drawing/2014/main" id="{4C80283D-99AB-E619-7DC4-B204CEC7D35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599551" y="1319716"/>
                        <a:ext cx="4458983" cy="71212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t="-5882" b="-13725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pic>
              <p:nvPicPr>
                <p:cNvPr id="25" name="Immagine 24">
                  <a:extLst>
                    <a:ext uri="{FF2B5EF4-FFF2-40B4-BE49-F238E27FC236}">
                      <a16:creationId xmlns:a16="http://schemas.microsoft.com/office/drawing/2014/main" id="{ACB92AFF-0B11-1766-DAB2-43641ACB35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223" t="70509" r="35298" b="23995"/>
                <a:stretch/>
              </p:blipFill>
              <p:spPr>
                <a:xfrm>
                  <a:off x="7560330" y="5018879"/>
                  <a:ext cx="2421873" cy="522490"/>
                </a:xfrm>
                <a:prstGeom prst="rect">
                  <a:avLst/>
                </a:prstGeom>
              </p:spPr>
            </p:pic>
          </p:grpSp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69266B39-2603-B857-5A68-CF1C102386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96" t="82552" r="59894" b="13110"/>
              <a:stretch/>
            </p:blipFill>
            <p:spPr>
              <a:xfrm>
                <a:off x="7283542" y="5388832"/>
                <a:ext cx="1018033" cy="412402"/>
              </a:xfrm>
              <a:prstGeom prst="rect">
                <a:avLst/>
              </a:prstGeom>
            </p:spPr>
          </p:pic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6FC6F7C0-300D-7DB9-80A7-0FC921EC073A}"/>
                  </a:ext>
                </a:extLst>
              </p:cNvPr>
              <p:cNvSpPr/>
              <p:nvPr/>
            </p:nvSpPr>
            <p:spPr>
              <a:xfrm>
                <a:off x="7530834" y="5392654"/>
                <a:ext cx="2596393" cy="4124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Rockwell" panose="02060603020205020403" pitchFamily="18" charset="77"/>
                </a:endParaRPr>
              </a:p>
            </p:txBody>
          </p:sp>
        </p:grpSp>
        <p:sp>
          <p:nvSpPr>
            <p:cNvPr id="19" name="Rettangolo con angoli arrotondati 18">
              <a:extLst>
                <a:ext uri="{FF2B5EF4-FFF2-40B4-BE49-F238E27FC236}">
                  <a16:creationId xmlns:a16="http://schemas.microsoft.com/office/drawing/2014/main" id="{C33857E8-5DCE-03F4-DE51-8528D5AED41D}"/>
                </a:ext>
              </a:extLst>
            </p:cNvPr>
            <p:cNvSpPr/>
            <p:nvPr/>
          </p:nvSpPr>
          <p:spPr>
            <a:xfrm>
              <a:off x="6202017" y="1258958"/>
              <a:ext cx="5114234" cy="5154400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Rockwell" panose="02060603020205020403" pitchFamily="18" charset="77"/>
              </a:endParaRPr>
            </a:p>
          </p:txBody>
        </p:sp>
        <p:sp>
          <p:nvSpPr>
            <p:cNvPr id="20" name="Freccia a destra 26">
              <a:extLst>
                <a:ext uri="{FF2B5EF4-FFF2-40B4-BE49-F238E27FC236}">
                  <a16:creationId xmlns:a16="http://schemas.microsoft.com/office/drawing/2014/main" id="{EE3451FD-CC2C-C2E9-A873-CF67BC573B49}"/>
                </a:ext>
              </a:extLst>
            </p:cNvPr>
            <p:cNvSpPr/>
            <p:nvPr/>
          </p:nvSpPr>
          <p:spPr>
            <a:xfrm>
              <a:off x="5449819" y="3523305"/>
              <a:ext cx="647756" cy="1031271"/>
            </a:xfrm>
            <a:prstGeom prst="rightArrow">
              <a:avLst/>
            </a:prstGeom>
            <a:solidFill>
              <a:srgbClr val="FFE699"/>
            </a:solidFill>
            <a:ln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D3639EE-B994-EBA3-3F04-67FEF94FE0B3}"/>
              </a:ext>
            </a:extLst>
          </p:cNvPr>
          <p:cNvSpPr txBox="1"/>
          <p:nvPr/>
        </p:nvSpPr>
        <p:spPr>
          <a:xfrm>
            <a:off x="3709121" y="3481100"/>
            <a:ext cx="1769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Example</a:t>
            </a:r>
            <a:r>
              <a:rPr lang="it-IT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</a:p>
          <a:p>
            <a:pPr algn="ctr"/>
            <a:r>
              <a:rPr lang="it-IT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on 1 image</a:t>
            </a:r>
            <a:endParaRPr lang="it-IT" dirty="0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71A90B5-C72F-6D5C-0F11-2EFA039FE2FD}"/>
              </a:ext>
            </a:extLst>
          </p:cNvPr>
          <p:cNvSpPr txBox="1"/>
          <p:nvPr/>
        </p:nvSpPr>
        <p:spPr>
          <a:xfrm>
            <a:off x="0" y="17715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1. </a:t>
            </a:r>
            <a:r>
              <a:rPr lang="it-IT" sz="28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AO </a:t>
            </a:r>
            <a:r>
              <a:rPr lang="it-IT" sz="2800" dirty="0" err="1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Residual</a:t>
            </a:r>
            <a:r>
              <a:rPr lang="it-IT" sz="28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 + random NCPA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8D7111D-82E9-90ED-654F-52F9387537F9}"/>
              </a:ext>
            </a:extLst>
          </p:cNvPr>
          <p:cNvSpPr txBox="1"/>
          <p:nvPr/>
        </p:nvSpPr>
        <p:spPr>
          <a:xfrm>
            <a:off x="4798739" y="2142708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nm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DE8A581D-9F28-274E-E169-3225593D8A08}"/>
              </a:ext>
            </a:extLst>
          </p:cNvPr>
          <p:cNvSpPr/>
          <p:nvPr/>
        </p:nvSpPr>
        <p:spPr>
          <a:xfrm>
            <a:off x="3190241" y="2031063"/>
            <a:ext cx="2041332" cy="527591"/>
          </a:xfrm>
          <a:prstGeom prst="roundRect">
            <a:avLst/>
          </a:prstGeom>
          <a:solidFill>
            <a:srgbClr val="FFE699">
              <a:alpha val="23000"/>
            </a:srgb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CC2ECFD-43CD-62EB-35F6-59FE8199EF8C}"/>
              </a:ext>
            </a:extLst>
          </p:cNvPr>
          <p:cNvSpPr txBox="1"/>
          <p:nvPr/>
        </p:nvSpPr>
        <p:spPr>
          <a:xfrm>
            <a:off x="0" y="4860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  <a:latin typeface="Silom" pitchFamily="2" charset="-34"/>
                <a:ea typeface="Silom" pitchFamily="2" charset="-34"/>
                <a:cs typeface="Silom" pitchFamily="2" charset="-34"/>
              </a:rPr>
              <a:t>SIMULATIONS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00D3008-07E8-11A5-930C-31203A3C465B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5" name="Rettangolo 3">
              <a:extLst>
                <a:ext uri="{FF2B5EF4-FFF2-40B4-BE49-F238E27FC236}">
                  <a16:creationId xmlns:a16="http://schemas.microsoft.com/office/drawing/2014/main" id="{E04866B8-BCF1-CAB4-412E-5C002C2F7C6C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3EBAD45A-FD89-E5D6-FD6A-858EC8F6A912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7" name="Segnaposto numero diapositiva 17">
              <a:extLst>
                <a:ext uri="{FF2B5EF4-FFF2-40B4-BE49-F238E27FC236}">
                  <a16:creationId xmlns:a16="http://schemas.microsoft.com/office/drawing/2014/main" id="{DE2CDBFE-C2FF-AF19-4451-55D3BEDB36B1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20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38BD818C-0BA6-4478-F230-843994C268C4}"/>
              </a:ext>
            </a:extLst>
          </p:cNvPr>
          <p:cNvSpPr/>
          <p:nvPr/>
        </p:nvSpPr>
        <p:spPr>
          <a:xfrm>
            <a:off x="9121036" y="5074151"/>
            <a:ext cx="1619887" cy="787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Rockwell" panose="02060603020205020403" pitchFamily="18" charset="77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A570172-3C78-C12F-7611-0109A1FC51F4}"/>
              </a:ext>
            </a:extLst>
          </p:cNvPr>
          <p:cNvGrpSpPr/>
          <p:nvPr/>
        </p:nvGrpSpPr>
        <p:grpSpPr>
          <a:xfrm>
            <a:off x="547255" y="1439626"/>
            <a:ext cx="5295900" cy="4859677"/>
            <a:chOff x="800098" y="1476375"/>
            <a:chExt cx="5295900" cy="4859677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064839C-7332-450E-F5C2-5962CDBDC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37"/>
            <a:stretch/>
          </p:blipFill>
          <p:spPr>
            <a:xfrm>
              <a:off x="800098" y="1476375"/>
              <a:ext cx="5295900" cy="4859677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A0322791-DECA-DA10-0C13-6DCB465BE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33" t="45618" r="11047" b="49926"/>
            <a:stretch/>
          </p:blipFill>
          <p:spPr>
            <a:xfrm>
              <a:off x="3397051" y="3429000"/>
              <a:ext cx="2138512" cy="353960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9834F188-8E53-7941-0DBB-FED231FD8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89" t="69615" r="13291" b="28034"/>
            <a:stretch/>
          </p:blipFill>
          <p:spPr>
            <a:xfrm>
              <a:off x="3752837" y="4733165"/>
              <a:ext cx="1727862" cy="188696"/>
            </a:xfrm>
            <a:prstGeom prst="rect">
              <a:avLst/>
            </a:prstGeom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2F1406A7-FE3C-B7AB-8C3D-5183A49D38AD}"/>
              </a:ext>
            </a:extLst>
          </p:cNvPr>
          <p:cNvGrpSpPr/>
          <p:nvPr/>
        </p:nvGrpSpPr>
        <p:grpSpPr>
          <a:xfrm>
            <a:off x="6376555" y="1439625"/>
            <a:ext cx="5295900" cy="4859678"/>
            <a:chOff x="6095998" y="1476375"/>
            <a:chExt cx="5295900" cy="4859678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BC0821A9-B6A4-0B9C-5BCA-3C45DA736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37"/>
            <a:stretch/>
          </p:blipFill>
          <p:spPr>
            <a:xfrm>
              <a:off x="6095998" y="1476375"/>
              <a:ext cx="5295900" cy="4859678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D947A252-57C4-019B-8F5C-7F381CD93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2" t="82857" r="19127" b="14672"/>
            <a:stretch/>
          </p:blipFill>
          <p:spPr>
            <a:xfrm>
              <a:off x="9280154" y="5427346"/>
              <a:ext cx="1340891" cy="204912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391ED3A1-5930-628D-EE19-839DE909C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13" t="40723" r="19705" b="56806"/>
            <a:stretch/>
          </p:blipFill>
          <p:spPr>
            <a:xfrm>
              <a:off x="9319488" y="3186694"/>
              <a:ext cx="1292070" cy="204912"/>
            </a:xfrm>
            <a:prstGeom prst="rect">
              <a:avLst/>
            </a:prstGeom>
          </p:spPr>
        </p:pic>
      </p:grpSp>
      <p:cxnSp>
        <p:nvCxnSpPr>
          <p:cNvPr id="16" name="Connettore 1 14">
            <a:extLst>
              <a:ext uri="{FF2B5EF4-FFF2-40B4-BE49-F238E27FC236}">
                <a16:creationId xmlns:a16="http://schemas.microsoft.com/office/drawing/2014/main" id="{15EC50B1-2ED5-160D-0B6C-384CAC0003E7}"/>
              </a:ext>
            </a:extLst>
          </p:cNvPr>
          <p:cNvCxnSpPr/>
          <p:nvPr/>
        </p:nvCxnSpPr>
        <p:spPr>
          <a:xfrm>
            <a:off x="1178978" y="4696608"/>
            <a:ext cx="4210664" cy="0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7">
            <a:extLst>
              <a:ext uri="{FF2B5EF4-FFF2-40B4-BE49-F238E27FC236}">
                <a16:creationId xmlns:a16="http://schemas.microsoft.com/office/drawing/2014/main" id="{C98CCBCE-77DC-104B-97F0-861220E9BDE2}"/>
              </a:ext>
            </a:extLst>
          </p:cNvPr>
          <p:cNvCxnSpPr/>
          <p:nvPr/>
        </p:nvCxnSpPr>
        <p:spPr>
          <a:xfrm>
            <a:off x="6987388" y="2454856"/>
            <a:ext cx="4210664" cy="0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8">
            <a:extLst>
              <a:ext uri="{FF2B5EF4-FFF2-40B4-BE49-F238E27FC236}">
                <a16:creationId xmlns:a16="http://schemas.microsoft.com/office/drawing/2014/main" id="{805B5595-87A8-6AA7-713D-B0A53AD7893C}"/>
              </a:ext>
            </a:extLst>
          </p:cNvPr>
          <p:cNvCxnSpPr/>
          <p:nvPr/>
        </p:nvCxnSpPr>
        <p:spPr>
          <a:xfrm>
            <a:off x="4128176" y="1422575"/>
            <a:ext cx="563807" cy="0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2D07777-7589-AA04-7C53-A7819094C260}"/>
              </a:ext>
            </a:extLst>
          </p:cNvPr>
          <p:cNvSpPr txBox="1"/>
          <p:nvPr/>
        </p:nvSpPr>
        <p:spPr>
          <a:xfrm>
            <a:off x="4843956" y="1153640"/>
            <a:ext cx="3718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Rockwell" panose="02060603020205020403" pitchFamily="18" charset="77"/>
              </a:rPr>
              <a:t>AO limits for WFE and SR</a:t>
            </a:r>
            <a:endParaRPr lang="it-IT" sz="2400" dirty="0">
              <a:solidFill>
                <a:srgbClr val="FF0000"/>
              </a:solidFill>
              <a:latin typeface="Rockwell" panose="02060603020205020403" pitchFamily="18" charset="77"/>
            </a:endParaRPr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175C4948-8356-A5D9-B58A-45B1D4BCAF86}"/>
              </a:ext>
            </a:extLst>
          </p:cNvPr>
          <p:cNvSpPr/>
          <p:nvPr/>
        </p:nvSpPr>
        <p:spPr>
          <a:xfrm rot="10800000">
            <a:off x="7432290" y="2691026"/>
            <a:ext cx="491613" cy="2194083"/>
          </a:xfrm>
          <a:prstGeom prst="down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A407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Rockwell" panose="02060603020205020403" pitchFamily="18" charset="77"/>
            </a:endParaRPr>
          </a:p>
        </p:txBody>
      </p:sp>
      <p:sp>
        <p:nvSpPr>
          <p:cNvPr id="21" name="Freccia in giù 22">
            <a:extLst>
              <a:ext uri="{FF2B5EF4-FFF2-40B4-BE49-F238E27FC236}">
                <a16:creationId xmlns:a16="http://schemas.microsoft.com/office/drawing/2014/main" id="{CB4F5156-251B-F03B-FA5A-BD18097D56A9}"/>
              </a:ext>
            </a:extLst>
          </p:cNvPr>
          <p:cNvSpPr/>
          <p:nvPr/>
        </p:nvSpPr>
        <p:spPr>
          <a:xfrm>
            <a:off x="1370128" y="3014798"/>
            <a:ext cx="491613" cy="1493306"/>
          </a:xfrm>
          <a:prstGeom prst="down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A407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Rockwell" panose="02060603020205020403" pitchFamily="18" charset="77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839A70-3FF0-4F9F-7949-3D3839B0D48E}"/>
              </a:ext>
            </a:extLst>
          </p:cNvPr>
          <p:cNvSpPr txBox="1"/>
          <p:nvPr/>
        </p:nvSpPr>
        <p:spPr>
          <a:xfrm>
            <a:off x="0" y="17715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1. </a:t>
            </a:r>
            <a:r>
              <a:rPr lang="it-IT" sz="28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AO </a:t>
            </a:r>
            <a:r>
              <a:rPr lang="it-IT" sz="2800" dirty="0" err="1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Residual</a:t>
            </a:r>
            <a:r>
              <a:rPr lang="it-IT" sz="28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 + random NCPA</a:t>
            </a:r>
            <a:endParaRPr lang="it-IT" sz="2600" dirty="0">
              <a:solidFill>
                <a:srgbClr val="000000"/>
              </a:solidFill>
              <a:latin typeface="Rockwell" panose="02060603020205020403" pitchFamily="18" charset="77"/>
              <a:ea typeface="Roboto" panose="02000000000000000000" pitchFamily="2" charset="0"/>
            </a:endParaRPr>
          </a:p>
          <a:p>
            <a:pPr algn="ctr"/>
            <a:r>
              <a:rPr lang="it-IT" sz="28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</a:t>
            </a:r>
            <a:r>
              <a:rPr lang="it-IT" sz="32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From 133 nm to </a:t>
            </a:r>
            <a:r>
              <a:rPr lang="it-IT" sz="3200" b="1" dirty="0">
                <a:solidFill>
                  <a:srgbClr val="FF0000"/>
                </a:solidFill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58</a:t>
            </a:r>
            <a:r>
              <a:rPr lang="it-IT" sz="32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nm WFE RMS</a:t>
            </a:r>
            <a:endParaRPr lang="it-IT" sz="1600" dirty="0">
              <a:latin typeface="Rockwell" panose="02060603020205020403" pitchFamily="18" charset="77"/>
              <a:ea typeface="Silom" pitchFamily="2" charset="-34"/>
              <a:cs typeface="Silom" pitchFamily="2" charset="-34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A13DE3-80A4-9EB7-D4E7-159E3C9D5B1B}"/>
              </a:ext>
            </a:extLst>
          </p:cNvPr>
          <p:cNvSpPr txBox="1"/>
          <p:nvPr/>
        </p:nvSpPr>
        <p:spPr>
          <a:xfrm>
            <a:off x="0" y="4860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  <a:latin typeface="Silom" pitchFamily="2" charset="-34"/>
                <a:ea typeface="Silom" pitchFamily="2" charset="-34"/>
                <a:cs typeface="Silom" pitchFamily="2" charset="-34"/>
              </a:rPr>
              <a:t>SIMULATIONS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811E527-1128-ED0F-65B3-239F579073A2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5" name="Rettangolo 3">
              <a:extLst>
                <a:ext uri="{FF2B5EF4-FFF2-40B4-BE49-F238E27FC236}">
                  <a16:creationId xmlns:a16="http://schemas.microsoft.com/office/drawing/2014/main" id="{C91FEE1A-8C7E-4962-3A0C-B3DF7023F96C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ED8A4FBD-493D-4046-D502-A5871C6E55B9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7" name="Segnaposto numero diapositiva 17">
              <a:extLst>
                <a:ext uri="{FF2B5EF4-FFF2-40B4-BE49-F238E27FC236}">
                  <a16:creationId xmlns:a16="http://schemas.microsoft.com/office/drawing/2014/main" id="{E990EAF1-957B-7AC6-FE74-0F6328CCC501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21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709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38BD818C-0BA6-4478-F230-843994C268C4}"/>
              </a:ext>
            </a:extLst>
          </p:cNvPr>
          <p:cNvSpPr/>
          <p:nvPr/>
        </p:nvSpPr>
        <p:spPr>
          <a:xfrm>
            <a:off x="9121036" y="5074151"/>
            <a:ext cx="1619887" cy="787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Rockwell" panose="02060603020205020403" pitchFamily="18" charset="77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5F0F01C-BC76-5EED-1E98-77CFF78531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11384" r="8259" b="2881"/>
          <a:stretch/>
        </p:blipFill>
        <p:spPr>
          <a:xfrm>
            <a:off x="295275" y="965568"/>
            <a:ext cx="10982321" cy="5508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con angoli arrotondati 8">
                <a:extLst>
                  <a:ext uri="{FF2B5EF4-FFF2-40B4-BE49-F238E27FC236}">
                    <a16:creationId xmlns:a16="http://schemas.microsoft.com/office/drawing/2014/main" id="{DE955686-504A-448E-8A26-09AC4370363D}"/>
                  </a:ext>
                </a:extLst>
              </p:cNvPr>
              <p:cNvSpPr/>
              <p:nvPr/>
            </p:nvSpPr>
            <p:spPr>
              <a:xfrm>
                <a:off x="1030515" y="2334355"/>
                <a:ext cx="10130966" cy="2189289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2400" i="1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Take home </a:t>
                </a:r>
                <a:r>
                  <a:rPr lang="it-IT" sz="2400" i="1" dirty="0" err="1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message</a:t>
                </a:r>
                <a:r>
                  <a:rPr lang="it-IT" sz="2400" i="1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:</a:t>
                </a:r>
              </a:p>
              <a:p>
                <a:pPr algn="ctr"/>
                <a:r>
                  <a:rPr lang="it-IT" sz="2400" i="1" u="sng" dirty="0" err="1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We</a:t>
                </a:r>
                <a:r>
                  <a:rPr lang="it-IT" sz="2400" i="1" u="sng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 can </a:t>
                </a:r>
                <a:r>
                  <a:rPr lang="it-IT" sz="2400" i="1" u="sng" dirty="0" err="1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infer</a:t>
                </a:r>
                <a:r>
                  <a:rPr lang="it-IT" sz="2400" i="1" u="sng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 the NCPA </a:t>
                </a:r>
                <a:r>
                  <a:rPr lang="it-IT" sz="2400" i="1" u="sng" dirty="0" err="1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as</a:t>
                </a:r>
                <a:r>
                  <a:rPr lang="it-IT" sz="2400" i="1" u="sng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 the </a:t>
                </a:r>
                <a:r>
                  <a:rPr lang="it-IT" sz="2400" i="1" u="sng" dirty="0" err="1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average</a:t>
                </a:r>
                <a:r>
                  <a:rPr lang="it-IT" sz="2400" i="1" u="sng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 of the </a:t>
                </a:r>
                <a:r>
                  <a:rPr lang="it-IT" sz="2400" i="1" u="sng" dirty="0" err="1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predicted</a:t>
                </a:r>
                <a:r>
                  <a:rPr lang="it-IT" sz="2400" i="1" u="sng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 </a:t>
                </a:r>
                <a:r>
                  <a:rPr lang="it-IT" sz="2400" i="1" u="sng" dirty="0" err="1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aberrations</a:t>
                </a:r>
                <a:r>
                  <a:rPr lang="it-IT" sz="2400" i="1" u="sng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endParaRPr lang="it-IT" sz="24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Roboto" panose="02000000000000000000" pitchFamily="2" charset="0"/>
                  <a:sym typeface="Wingdings" panose="05000000000000000000" pitchFamily="2" charset="2"/>
                </a:endParaRPr>
              </a:p>
              <a:p>
                <a:pPr algn="ctr"/>
                <a:r>
                  <a:rPr lang="it-IT" sz="2400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From </a:t>
                </a:r>
                <a:r>
                  <a:rPr lang="it-IT" sz="2400" dirty="0" err="1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initial</a:t>
                </a:r>
                <a:r>
                  <a:rPr lang="it-IT" sz="2400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 </a:t>
                </a:r>
                <a:r>
                  <a:rPr lang="it-IT" sz="2400" dirty="0" err="1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value</a:t>
                </a:r>
                <a:r>
                  <a:rPr lang="it-IT" sz="2400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 of  </a:t>
                </a:r>
                <a:r>
                  <a:rPr lang="it-IT" sz="2400" b="1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sym typeface="Wingdings" panose="05000000000000000000" pitchFamily="2" charset="2"/>
                      </a:rPr>
                      <m:t>𝐖𝐅𝐄</m:t>
                    </m:r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sym typeface="Wingdings" panose="05000000000000000000" pitchFamily="2" charset="2"/>
                      </a:rPr>
                      <m:t>𝟏𝟑𝟗</m:t>
                    </m:r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  <a:sym typeface="Wingdings" panose="05000000000000000000" pitchFamily="2" charset="2"/>
                      </a:rPr>
                      <m:t>𝒏𝒎</m:t>
                    </m:r>
                  </m:oMath>
                </a14:m>
                <a:r>
                  <a:rPr lang="it-IT" sz="2400" b="1" i="1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  </a:t>
                </a:r>
                <a:r>
                  <a:rPr lang="it-IT" sz="2400" b="0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to  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𝟓𝟕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𝒏𝒎</m:t>
                    </m:r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400" b="0" i="1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 </a:t>
                </a:r>
                <a:r>
                  <a:rPr lang="it-IT" sz="2000" b="1" i="1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(AO </a:t>
                </a:r>
                <a:r>
                  <a:rPr lang="it-IT" sz="2000" b="1" i="1" dirty="0" err="1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residual</a:t>
                </a:r>
                <a:r>
                  <a:rPr lang="it-IT" sz="2000" b="1" i="1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 </a:t>
                </a:r>
                <a:r>
                  <a:rPr lang="it-IT" sz="2000" b="1" i="1" dirty="0" err="1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limit</a:t>
                </a:r>
                <a:r>
                  <a:rPr lang="it-IT" sz="2000" b="1" i="1" dirty="0">
                    <a:solidFill>
                      <a:schemeClr val="tx1"/>
                    </a:solidFill>
                    <a:latin typeface="Rockwell" panose="02060603020205020403" pitchFamily="18" charset="77"/>
                    <a:ea typeface="Roboto" panose="02000000000000000000" pitchFamily="2" charset="0"/>
                    <a:sym typeface="Wingdings" panose="05000000000000000000" pitchFamily="2" charset="2"/>
                  </a:rPr>
                  <a:t> 50 nm)</a:t>
                </a:r>
                <a:endParaRPr lang="it-IT" sz="2400" b="1" i="1" dirty="0">
                  <a:solidFill>
                    <a:schemeClr val="tx1"/>
                  </a:solidFill>
                  <a:latin typeface="Rockwell" panose="02060603020205020403" pitchFamily="18" charset="77"/>
                  <a:ea typeface="Roboto" panose="02000000000000000000" pitchFamily="2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" name="Rettangolo con angoli arrotondati 8">
                <a:extLst>
                  <a:ext uri="{FF2B5EF4-FFF2-40B4-BE49-F238E27FC236}">
                    <a16:creationId xmlns:a16="http://schemas.microsoft.com/office/drawing/2014/main" id="{DE955686-504A-448E-8A26-09AC43703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515" y="2334355"/>
                <a:ext cx="10130966" cy="218928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6744C6-AFF1-A0F2-15FF-50D403FAA0B2}"/>
              </a:ext>
            </a:extLst>
          </p:cNvPr>
          <p:cNvSpPr txBox="1"/>
          <p:nvPr/>
        </p:nvSpPr>
        <p:spPr>
          <a:xfrm>
            <a:off x="0" y="1771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2.</a:t>
            </a:r>
            <a:r>
              <a:rPr lang="it-IT" sz="26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8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AO </a:t>
            </a:r>
            <a:r>
              <a:rPr lang="it-IT" sz="2800" dirty="0" err="1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residual</a:t>
            </a:r>
            <a:r>
              <a:rPr lang="it-IT" sz="28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 + </a:t>
            </a:r>
            <a:r>
              <a:rPr lang="it-IT" sz="2800" dirty="0" err="1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Fixed</a:t>
            </a:r>
            <a:r>
              <a:rPr lang="it-IT" sz="28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 NCPA</a:t>
            </a:r>
            <a:endParaRPr lang="it-IT" sz="2600" dirty="0">
              <a:latin typeface="Rockwell" panose="02060603020205020403" pitchFamily="18" charset="77"/>
              <a:ea typeface="Silom" pitchFamily="2" charset="-34"/>
              <a:cs typeface="Silom" pitchFamily="2" charset="-34"/>
            </a:endParaRPr>
          </a:p>
          <a:p>
            <a:pPr algn="ctr"/>
            <a:r>
              <a:rPr lang="it-IT" sz="28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#100 fast </a:t>
            </a:r>
            <a:r>
              <a:rPr lang="it-IT" sz="28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exposures</a:t>
            </a:r>
            <a:r>
              <a:rPr lang="it-IT" sz="28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with </a:t>
            </a:r>
            <a:r>
              <a:rPr lang="it-IT" sz="28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fixed</a:t>
            </a:r>
            <a:r>
              <a:rPr lang="it-IT" sz="28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NCPA…. From 139 to </a:t>
            </a:r>
            <a:r>
              <a:rPr lang="it-IT" sz="2800" b="1" dirty="0">
                <a:solidFill>
                  <a:srgbClr val="FF0000"/>
                </a:solidFill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57</a:t>
            </a:r>
            <a:r>
              <a:rPr lang="it-IT" sz="28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nm WFE RMS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D7875A-9B75-EC0A-4ACD-4EDB0274AE83}"/>
              </a:ext>
            </a:extLst>
          </p:cNvPr>
          <p:cNvSpPr txBox="1"/>
          <p:nvPr/>
        </p:nvSpPr>
        <p:spPr>
          <a:xfrm>
            <a:off x="0" y="4860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  <a:latin typeface="Silom" pitchFamily="2" charset="-34"/>
                <a:ea typeface="Silom" pitchFamily="2" charset="-34"/>
                <a:cs typeface="Silom" pitchFamily="2" charset="-34"/>
              </a:rPr>
              <a:t>SIMULATIONS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6918FE8-5CF8-4414-3C4D-FF0995F019E6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5" name="Rettangolo 3">
              <a:extLst>
                <a:ext uri="{FF2B5EF4-FFF2-40B4-BE49-F238E27FC236}">
                  <a16:creationId xmlns:a16="http://schemas.microsoft.com/office/drawing/2014/main" id="{D1AB0790-6672-7254-A2AE-9995696A4AFC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2ACCCAFC-691F-3088-3E13-FA1A81F158F6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7" name="Segnaposto numero diapositiva 17">
              <a:extLst>
                <a:ext uri="{FF2B5EF4-FFF2-40B4-BE49-F238E27FC236}">
                  <a16:creationId xmlns:a16="http://schemas.microsoft.com/office/drawing/2014/main" id="{D73043E0-E0D1-8520-163C-33F305F21D62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22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28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38BD818C-0BA6-4478-F230-843994C268C4}"/>
              </a:ext>
            </a:extLst>
          </p:cNvPr>
          <p:cNvSpPr/>
          <p:nvPr/>
        </p:nvSpPr>
        <p:spPr>
          <a:xfrm>
            <a:off x="9121036" y="5074151"/>
            <a:ext cx="1619887" cy="787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Rockwell" panose="02060603020205020403" pitchFamily="18" charset="77"/>
            </a:endParaRPr>
          </a:p>
        </p:txBody>
      </p:sp>
      <p:pic>
        <p:nvPicPr>
          <p:cNvPr id="1025" name="Picture 1" descr="page12image11577296">
            <a:extLst>
              <a:ext uri="{FF2B5EF4-FFF2-40B4-BE49-F238E27FC236}">
                <a16:creationId xmlns:a16="http://schemas.microsoft.com/office/drawing/2014/main" id="{D8FF2164-D891-66DA-04D5-34181E177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b="1917"/>
          <a:stretch/>
        </p:blipFill>
        <p:spPr bwMode="auto">
          <a:xfrm>
            <a:off x="1894278" y="1033617"/>
            <a:ext cx="8423386" cy="560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B3C4A82-C592-8664-6DF6-157D6913B55E}"/>
              </a:ext>
            </a:extLst>
          </p:cNvPr>
          <p:cNvSpPr txBox="1"/>
          <p:nvPr/>
        </p:nvSpPr>
        <p:spPr>
          <a:xfrm>
            <a:off x="268944" y="44005"/>
            <a:ext cx="11923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3. </a:t>
            </a:r>
            <a:r>
              <a:rPr lang="it-IT" sz="28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Iterative </a:t>
            </a:r>
            <a:r>
              <a:rPr lang="it-IT" sz="28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correction</a:t>
            </a:r>
            <a:r>
              <a:rPr lang="it-IT" sz="28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</a:t>
            </a:r>
            <a:r>
              <a:rPr lang="it-IT" sz="28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using</a:t>
            </a:r>
            <a:r>
              <a:rPr lang="it-IT" sz="28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the AO loop</a:t>
            </a:r>
            <a:endParaRPr lang="it-IT" sz="2600" dirty="0">
              <a:latin typeface="Rockwell" panose="02060603020205020403" pitchFamily="18" charset="77"/>
              <a:ea typeface="Silom" pitchFamily="2" charset="-34"/>
              <a:cs typeface="Silom" pitchFamily="2" charset="-34"/>
            </a:endParaRPr>
          </a:p>
          <a:p>
            <a:pPr algn="ctr"/>
            <a:r>
              <a:rPr lang="it-IT" sz="32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From 184 nm to</a:t>
            </a:r>
            <a:r>
              <a:rPr lang="it-IT" sz="3200" b="1" dirty="0">
                <a:solidFill>
                  <a:srgbClr val="FF0000"/>
                </a:solidFill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50.5 </a:t>
            </a:r>
            <a:r>
              <a:rPr lang="it-IT" sz="32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nm WFE RMS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1EFE183-6C00-796C-ECBE-ED36EE036293}"/>
              </a:ext>
            </a:extLst>
          </p:cNvPr>
          <p:cNvSpPr txBox="1"/>
          <p:nvPr/>
        </p:nvSpPr>
        <p:spPr>
          <a:xfrm>
            <a:off x="9448800" y="5989518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i="1" dirty="0">
                <a:solidFill>
                  <a:schemeClr val="tx1"/>
                </a:solidFill>
                <a:latin typeface="Rockwell" panose="02060603020205020403" pitchFamily="18" charset="77"/>
                <a:ea typeface="Roboto" panose="02000000000000000000" pitchFamily="2" charset="0"/>
                <a:sym typeface="Wingdings" panose="05000000000000000000" pitchFamily="2" charset="2"/>
              </a:rPr>
              <a:t>(AO </a:t>
            </a:r>
            <a:r>
              <a:rPr lang="it-IT" sz="1800" i="1" dirty="0" err="1">
                <a:solidFill>
                  <a:schemeClr val="tx1"/>
                </a:solidFill>
                <a:latin typeface="Rockwell" panose="02060603020205020403" pitchFamily="18" charset="77"/>
                <a:ea typeface="Roboto" panose="02000000000000000000" pitchFamily="2" charset="0"/>
                <a:sym typeface="Wingdings" panose="05000000000000000000" pitchFamily="2" charset="2"/>
              </a:rPr>
              <a:t>residual</a:t>
            </a:r>
            <a:r>
              <a:rPr lang="it-IT" sz="1800" i="1" dirty="0">
                <a:solidFill>
                  <a:schemeClr val="tx1"/>
                </a:solidFill>
                <a:latin typeface="Rockwell" panose="02060603020205020403" pitchFamily="18" charset="77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it-IT" sz="1800" i="1" dirty="0" err="1">
                <a:solidFill>
                  <a:schemeClr val="tx1"/>
                </a:solidFill>
                <a:latin typeface="Rockwell" panose="02060603020205020403" pitchFamily="18" charset="77"/>
                <a:ea typeface="Roboto" panose="02000000000000000000" pitchFamily="2" charset="0"/>
                <a:sym typeface="Wingdings" panose="05000000000000000000" pitchFamily="2" charset="2"/>
              </a:rPr>
              <a:t>limit</a:t>
            </a:r>
            <a:r>
              <a:rPr lang="it-IT" sz="1800" i="1" dirty="0">
                <a:solidFill>
                  <a:schemeClr val="tx1"/>
                </a:solidFill>
                <a:latin typeface="Rockwell" panose="02060603020205020403" pitchFamily="18" charset="77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it-IT" sz="1800" i="1" dirty="0">
                <a:solidFill>
                  <a:srgbClr val="FF0000"/>
                </a:solidFill>
                <a:latin typeface="Rockwell" panose="02060603020205020403" pitchFamily="18" charset="77"/>
                <a:ea typeface="Roboto" panose="02000000000000000000" pitchFamily="2" charset="0"/>
                <a:sym typeface="Wingdings" panose="05000000000000000000" pitchFamily="2" charset="2"/>
              </a:rPr>
              <a:t>50</a:t>
            </a:r>
            <a:r>
              <a:rPr lang="it-IT" sz="1800" i="1" dirty="0">
                <a:solidFill>
                  <a:schemeClr val="tx1"/>
                </a:solidFill>
                <a:latin typeface="Rockwell" panose="02060603020205020403" pitchFamily="18" charset="77"/>
                <a:ea typeface="Roboto" panose="02000000000000000000" pitchFamily="2" charset="0"/>
                <a:sym typeface="Wingdings" panose="05000000000000000000" pitchFamily="2" charset="2"/>
              </a:rPr>
              <a:t> nm)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EA538E-995D-0474-6E63-264B3C1C2570}"/>
              </a:ext>
            </a:extLst>
          </p:cNvPr>
          <p:cNvSpPr txBox="1"/>
          <p:nvPr/>
        </p:nvSpPr>
        <p:spPr>
          <a:xfrm>
            <a:off x="0" y="4860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  <a:latin typeface="Silom" pitchFamily="2" charset="-34"/>
                <a:ea typeface="Silom" pitchFamily="2" charset="-34"/>
                <a:cs typeface="Silom" pitchFamily="2" charset="-34"/>
              </a:rPr>
              <a:t>SIMULATIONS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695FEAB1-E593-0150-D570-1AE6FBC0E9FE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5" name="Rettangolo 3">
              <a:extLst>
                <a:ext uri="{FF2B5EF4-FFF2-40B4-BE49-F238E27FC236}">
                  <a16:creationId xmlns:a16="http://schemas.microsoft.com/office/drawing/2014/main" id="{999F2168-2563-65B5-F518-524A568D40A4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BB611064-385D-2E1C-E9D8-922DD5FCD64A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8" name="Segnaposto numero diapositiva 17">
              <a:extLst>
                <a:ext uri="{FF2B5EF4-FFF2-40B4-BE49-F238E27FC236}">
                  <a16:creationId xmlns:a16="http://schemas.microsoft.com/office/drawing/2014/main" id="{D7AE72AE-9EE5-969D-BF7C-F06DBE232B51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23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264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71CF3E5B-0E96-C410-B3F3-97378FE035D3}"/>
              </a:ext>
            </a:extLst>
          </p:cNvPr>
          <p:cNvSpPr txBox="1"/>
          <p:nvPr/>
        </p:nvSpPr>
        <p:spPr>
          <a:xfrm>
            <a:off x="0" y="1771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Experimental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Results</a:t>
            </a:r>
            <a:endParaRPr lang="it-IT" sz="4000" dirty="0">
              <a:latin typeface="Rockwell" panose="02060603020205020403" pitchFamily="18" charset="77"/>
              <a:ea typeface="Silom" pitchFamily="2" charset="-34"/>
              <a:cs typeface="Silom" pitchFamily="2" charset="-34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ECAA96-038A-771D-75D8-218B77082538}"/>
              </a:ext>
            </a:extLst>
          </p:cNvPr>
          <p:cNvSpPr txBox="1"/>
          <p:nvPr/>
        </p:nvSpPr>
        <p:spPr>
          <a:xfrm>
            <a:off x="94405" y="3105834"/>
            <a:ext cx="12003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Rockwell" panose="02060603020205020403" pitchFamily="18" charset="77"/>
              </a:rPr>
              <a:t>ON-GOING ???</a:t>
            </a:r>
          </a:p>
          <a:p>
            <a:pPr algn="ctr"/>
            <a:r>
              <a:rPr lang="it-IT" sz="3600" dirty="0" err="1">
                <a:latin typeface="Rockwell" panose="02060603020205020403" pitchFamily="18" charset="77"/>
              </a:rPr>
              <a:t>let’s</a:t>
            </a:r>
            <a:r>
              <a:rPr lang="it-IT" sz="3600" dirty="0">
                <a:latin typeface="Rockwell" panose="02060603020205020403" pitchFamily="18" charset="77"/>
              </a:rPr>
              <a:t> </a:t>
            </a:r>
            <a:r>
              <a:rPr lang="it-IT" sz="3600" dirty="0" err="1">
                <a:latin typeface="Rockwell" panose="02060603020205020403" pitchFamily="18" charset="77"/>
              </a:rPr>
              <a:t>see</a:t>
            </a:r>
            <a:endParaRPr lang="it-IT" sz="3600" dirty="0">
              <a:latin typeface="Rockwell" panose="02060603020205020403" pitchFamily="18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54D156-4D37-4885-1115-F53BC02DAE3E}"/>
              </a:ext>
            </a:extLst>
          </p:cNvPr>
          <p:cNvSpPr txBox="1"/>
          <p:nvPr/>
        </p:nvSpPr>
        <p:spPr>
          <a:xfrm>
            <a:off x="0" y="48608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00FF00"/>
                </a:highlight>
                <a:latin typeface="Silom" pitchFamily="2" charset="-34"/>
                <a:ea typeface="Silom" pitchFamily="2" charset="-34"/>
                <a:cs typeface="Silom" pitchFamily="2" charset="-34"/>
              </a:rPr>
              <a:t>EXPERIMENTAL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86BFDBE-33D7-1DA1-871E-CA9664FE7A6B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5" name="Rettangolo 3">
              <a:extLst>
                <a:ext uri="{FF2B5EF4-FFF2-40B4-BE49-F238E27FC236}">
                  <a16:creationId xmlns:a16="http://schemas.microsoft.com/office/drawing/2014/main" id="{C5729363-6C10-F1FF-A00D-0E0EC852C23E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513AA746-3487-F394-0CA6-54D5A8F8711C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14" name="Segnaposto numero diapositiva 17">
              <a:extLst>
                <a:ext uri="{FF2B5EF4-FFF2-40B4-BE49-F238E27FC236}">
                  <a16:creationId xmlns:a16="http://schemas.microsoft.com/office/drawing/2014/main" id="{ACDF3D9B-A934-C9EC-580A-F7C293971EF3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24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53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9">
            <a:extLst>
              <a:ext uri="{FF2B5EF4-FFF2-40B4-BE49-F238E27FC236}">
                <a16:creationId xmlns:a16="http://schemas.microsoft.com/office/drawing/2014/main" id="{22EA1348-3E4A-48BD-A061-8F2D06660A03}"/>
              </a:ext>
            </a:extLst>
          </p:cNvPr>
          <p:cNvSpPr/>
          <p:nvPr/>
        </p:nvSpPr>
        <p:spPr>
          <a:xfrm>
            <a:off x="1" y="-32893"/>
            <a:ext cx="12192000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600" b="1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CONCLUSIONS</a:t>
            </a:r>
            <a:endParaRPr lang="it-IT" sz="3600" b="1" i="0" strike="noStrike" kern="1200" cap="none" spc="0" baseline="0" dirty="0">
              <a:solidFill>
                <a:srgbClr val="000000"/>
              </a:solidFill>
              <a:uFillTx/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EC98FC7-3A55-42CF-B32C-6C8E981DEB80}"/>
              </a:ext>
            </a:extLst>
          </p:cNvPr>
          <p:cNvSpPr txBox="1"/>
          <p:nvPr/>
        </p:nvSpPr>
        <p:spPr>
          <a:xfrm>
            <a:off x="65094" y="612844"/>
            <a:ext cx="1212690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ckwell" panose="02060603020205020403" pitchFamily="18" charset="77"/>
                <a:ea typeface="Roboto" panose="02000000000000000000" pitchFamily="2" charset="0"/>
              </a:rPr>
              <a:t>This new proposed algorithm based on NN and PCA coefficients </a:t>
            </a:r>
            <a:r>
              <a:rPr lang="en-US" sz="2000" b="1" dirty="0">
                <a:solidFill>
                  <a:srgbClr val="37FF36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WORKS</a:t>
            </a:r>
            <a:r>
              <a:rPr lang="en-US" sz="2000" dirty="0">
                <a:latin typeface="Rockwell" panose="02060603020205020403" pitchFamily="18" charset="77"/>
                <a:ea typeface="Roboto" panose="02000000000000000000" pitchFamily="2" charset="0"/>
              </a:rPr>
              <a:t>….. correctly identify relations between defocused images and wavefront phase at the pupil plane.</a:t>
            </a:r>
          </a:p>
          <a:p>
            <a:r>
              <a:rPr lang="en-US" sz="2000" dirty="0">
                <a:latin typeface="Rockwell" panose="02060603020205020403" pitchFamily="18" charset="77"/>
                <a:ea typeface="Roboto" panose="02000000000000000000" pitchFamily="2" charset="0"/>
              </a:rPr>
              <a:t>				</a:t>
            </a:r>
          </a:p>
          <a:p>
            <a:endParaRPr lang="en-US" sz="2000" dirty="0">
              <a:latin typeface="Rockwell" panose="02060603020205020403" pitchFamily="18" charset="77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ckwell" panose="02060603020205020403" pitchFamily="18" charset="77"/>
                <a:ea typeface="Roboto" panose="02000000000000000000" pitchFamily="2" charset="0"/>
              </a:rPr>
              <a:t>It is possible to use it to mitigate completely all the static/quasi static aberrations in </a:t>
            </a:r>
            <a:r>
              <a:rPr lang="en-US" sz="2000" b="1" dirty="0">
                <a:latin typeface="Rockwell" panose="02060603020205020403" pitchFamily="18" charset="77"/>
                <a:ea typeface="Roboto" panose="02000000000000000000" pitchFamily="2" charset="0"/>
              </a:rPr>
              <a:t>CONTROLLED</a:t>
            </a:r>
            <a:r>
              <a:rPr lang="en-US" sz="2000" dirty="0">
                <a:latin typeface="Rockwell" panose="02060603020205020403" pitchFamily="18" charset="77"/>
                <a:ea typeface="Roboto" panose="02000000000000000000" pitchFamily="2" charset="0"/>
              </a:rPr>
              <a:t> conditions   (such as Laboratory condition, the instrument has a calibration/reference source, characterizing optical elements or the entire optical path)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ckwell" panose="02060603020205020403" pitchFamily="18" charset="77"/>
                <a:ea typeface="Roboto" panose="02000000000000000000" pitchFamily="2" charset="0"/>
              </a:rPr>
              <a:t>Compared to MANUAL trial-and-error approach: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latin typeface="Rockwell" panose="02060603020205020403" pitchFamily="18" charset="77"/>
                <a:ea typeface="Roboto" panose="02000000000000000000" pitchFamily="2" charset="0"/>
              </a:rPr>
              <a:t>FASTER</a:t>
            </a:r>
            <a:r>
              <a:rPr lang="en-US" sz="2000" dirty="0">
                <a:latin typeface="Rockwell" panose="02060603020205020403" pitchFamily="18" charset="77"/>
                <a:ea typeface="Roboto" panose="02000000000000000000" pitchFamily="2" charset="0"/>
              </a:rPr>
              <a:t> …&lt; 1 minute </a:t>
            </a:r>
            <a:r>
              <a:rPr lang="en-US" sz="2000" dirty="0">
                <a:latin typeface="Rockwell" panose="02060603020205020403" pitchFamily="18" charset="77"/>
                <a:ea typeface="Roboto" panose="02000000000000000000" pitchFamily="2" charset="0"/>
                <a:sym typeface="Wingdings" pitchFamily="2" charset="2"/>
              </a:rPr>
              <a:t> </a:t>
            </a:r>
            <a:r>
              <a:rPr lang="en-US" sz="2000" dirty="0">
                <a:latin typeface="Rockwell" panose="02060603020205020403" pitchFamily="18" charset="77"/>
                <a:ea typeface="Roboto" panose="02000000000000000000" pitchFamily="2" charset="0"/>
              </a:rPr>
              <a:t>NN prediction on one image &lt;  1 </a:t>
            </a:r>
            <a:r>
              <a:rPr lang="en-US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ms</a:t>
            </a:r>
            <a:endParaRPr lang="en-US" sz="2000" dirty="0">
              <a:latin typeface="Rockwell" panose="02060603020205020403" pitchFamily="18" charset="77"/>
              <a:ea typeface="Roboto" panose="02000000000000000000" pitchFamily="2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latin typeface="Rockwell" panose="02060603020205020403" pitchFamily="18" charset="77"/>
                <a:ea typeface="Roboto" panose="02000000000000000000" pitchFamily="2" charset="0"/>
              </a:rPr>
              <a:t>BETTER</a:t>
            </a:r>
            <a:r>
              <a:rPr lang="en-US" sz="2000" dirty="0">
                <a:latin typeface="Rockwell" panose="02060603020205020403" pitchFamily="18" charset="77"/>
                <a:ea typeface="Roboto" panose="02000000000000000000" pitchFamily="2" charset="0"/>
              </a:rPr>
              <a:t>… </a:t>
            </a:r>
            <a:r>
              <a:rPr lang="en-US" sz="2000" b="1" dirty="0">
                <a:latin typeface="Rockwell" panose="02060603020205020403" pitchFamily="18" charset="77"/>
                <a:ea typeface="Roboto" panose="02000000000000000000" pitchFamily="2" charset="0"/>
              </a:rPr>
              <a:t>7% </a:t>
            </a:r>
            <a:r>
              <a:rPr lang="en-US" sz="2000" dirty="0">
                <a:latin typeface="Rockwell" panose="02060603020205020403" pitchFamily="18" charset="77"/>
                <a:ea typeface="Roboto" panose="02000000000000000000" pitchFamily="2" charset="0"/>
              </a:rPr>
              <a:t>more in terms of maximum in the </a:t>
            </a:r>
            <a:r>
              <a:rPr lang="en-US" sz="2000" b="1" dirty="0">
                <a:latin typeface="Rockwell" panose="02060603020205020403" pitchFamily="18" charset="77"/>
                <a:ea typeface="Roboto" panose="02000000000000000000" pitchFamily="2" charset="0"/>
              </a:rPr>
              <a:t>peak</a:t>
            </a:r>
            <a:r>
              <a:rPr lang="en-US" sz="2000" dirty="0">
                <a:latin typeface="Rockwell" panose="02060603020205020403" pitchFamily="18" charset="77"/>
                <a:ea typeface="Roboto" panose="02000000000000000000" pitchFamily="2" charset="0"/>
              </a:rPr>
              <a:t> compared to values found MANUALLY by an EXPERT in optics.</a:t>
            </a:r>
          </a:p>
          <a:p>
            <a:r>
              <a:rPr lang="en-US" sz="2000" dirty="0">
                <a:latin typeface="Rockwell" panose="02060603020205020403" pitchFamily="18" charset="77"/>
                <a:ea typeface="Roboto" panose="02000000000000000000" pitchFamily="2" charset="0"/>
              </a:rPr>
              <a:t>					</a:t>
            </a:r>
            <a:endParaRPr lang="en-US" sz="2000" dirty="0">
              <a:highlight>
                <a:srgbClr val="FFFF00"/>
              </a:highlight>
              <a:latin typeface="Rockwell" panose="02060603020205020403" pitchFamily="18" charset="77"/>
              <a:ea typeface="Roboto" panose="02000000000000000000" pitchFamily="2" charset="0"/>
            </a:endParaRPr>
          </a:p>
          <a:p>
            <a:endParaRPr lang="it-IT" sz="2000" dirty="0">
              <a:latin typeface="Rockwell" panose="02060603020205020403" pitchFamily="18" charset="77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It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is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possible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to use 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this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algorithm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to 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minimize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NCPA 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using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the NN on: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A single image 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Series of images in 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frozen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flow 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condition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with the 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same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NCPA (FAST IMAGING APPROACH)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Single or 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series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of images 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but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with the 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real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time 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correction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thanks to some Active Optical 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Elements</a:t>
            </a:r>
            <a:b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</a:b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(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such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as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DM,DL or SLM …. </a:t>
            </a:r>
            <a:r>
              <a:rPr lang="it-IT" sz="2000" dirty="0" err="1">
                <a:latin typeface="Rockwell" panose="02060603020205020403" pitchFamily="18" charset="77"/>
                <a:ea typeface="Roboto" panose="02000000000000000000" pitchFamily="2" charset="0"/>
              </a:rPr>
              <a:t>typically</a:t>
            </a:r>
            <a:r>
              <a:rPr lang="it-IT" sz="2000" dirty="0">
                <a:latin typeface="Rockwell" panose="02060603020205020403" pitchFamily="18" charset="77"/>
                <a:ea typeface="Roboto" panose="02000000000000000000" pitchFamily="2" charset="0"/>
              </a:rPr>
              <a:t> on AO system)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Rockwell" panose="02060603020205020403" pitchFamily="18" charset="77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4" name="Elaborazione alternativa 11">
            <a:extLst>
              <a:ext uri="{FF2B5EF4-FFF2-40B4-BE49-F238E27FC236}">
                <a16:creationId xmlns:a16="http://schemas.microsoft.com/office/drawing/2014/main" id="{20449DF8-A589-52F0-A56B-B74FBD7EE4C7}"/>
              </a:ext>
            </a:extLst>
          </p:cNvPr>
          <p:cNvSpPr/>
          <p:nvPr/>
        </p:nvSpPr>
        <p:spPr>
          <a:xfrm>
            <a:off x="65093" y="1391896"/>
            <a:ext cx="12061813" cy="39704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100000">
                <a:srgbClr val="37FF36"/>
              </a:gs>
            </a:gsLst>
            <a:lin ang="0" scaled="0"/>
            <a:tileRect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/>
            <a:r>
              <a:rPr lang="it-IT" sz="2400" b="1" i="1" u="sng" dirty="0">
                <a:latin typeface="Rockwell" panose="02060603020205020403" pitchFamily="18" charset="77"/>
                <a:ea typeface="Cambria Math" panose="02040503050406030204" pitchFamily="18" charset="0"/>
              </a:rPr>
              <a:t>IDEAL CONDITION</a:t>
            </a:r>
            <a:endParaRPr lang="it-IT" b="1" dirty="0">
              <a:latin typeface="Rockwell" panose="02060603020205020403" pitchFamily="18" charset="77"/>
            </a:endParaRPr>
          </a:p>
        </p:txBody>
      </p:sp>
      <p:sp>
        <p:nvSpPr>
          <p:cNvPr id="5" name="Elaborazione alternativa 11">
            <a:extLst>
              <a:ext uri="{FF2B5EF4-FFF2-40B4-BE49-F238E27FC236}">
                <a16:creationId xmlns:a16="http://schemas.microsoft.com/office/drawing/2014/main" id="{540E8B86-FA0F-BBC8-2B2D-A4DBA0FE9AED}"/>
              </a:ext>
            </a:extLst>
          </p:cNvPr>
          <p:cNvSpPr/>
          <p:nvPr/>
        </p:nvSpPr>
        <p:spPr>
          <a:xfrm>
            <a:off x="65093" y="4081670"/>
            <a:ext cx="12061813" cy="39704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val f6"/>
              <a:gd name="f11" fmla="?: f7 f3 1"/>
              <a:gd name="f12" fmla="?: f8 f4 1"/>
              <a:gd name="f13" fmla="?: f9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min f25 f24"/>
              <a:gd name="f29" fmla="*/ f28 1 6"/>
              <a:gd name="f30" fmla="+- f21 0 f29"/>
              <a:gd name="f31" fmla="+- f22 0 f29"/>
              <a:gd name="f32" fmla="*/ f29 29289 1"/>
              <a:gd name="f33" fmla="*/ f29 f18 1"/>
              <a:gd name="f34" fmla="*/ f32 1 100000"/>
              <a:gd name="f35" fmla="*/ f30 f18 1"/>
              <a:gd name="f36" fmla="*/ f31 f18 1"/>
              <a:gd name="f37" fmla="+- f21 0 f34"/>
              <a:gd name="f38" fmla="+- f22 0 f34"/>
              <a:gd name="f39" fmla="*/ f34 f18 1"/>
              <a:gd name="f40" fmla="*/ f37 f18 1"/>
              <a:gd name="f41" fmla="*/ f38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9" t="f39" r="f40" b="f41"/>
            <a:pathLst>
              <a:path>
                <a:moveTo>
                  <a:pt x="f23" y="f33"/>
                </a:moveTo>
                <a:arcTo wR="f33" hR="f33" stAng="f0" swAng="f1"/>
                <a:lnTo>
                  <a:pt x="f35" y="f23"/>
                </a:lnTo>
                <a:arcTo wR="f33" hR="f33" stAng="f2" swAng="f1"/>
                <a:lnTo>
                  <a:pt x="f26" y="f36"/>
                </a:lnTo>
                <a:arcTo wR="f33" hR="f33" stAng="f6" swAng="f1"/>
                <a:lnTo>
                  <a:pt x="f33" y="f27"/>
                </a:lnTo>
                <a:arcTo wR="f33" hR="f33" stAng="f1" swAng="f1"/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86000">
                <a:srgbClr val="FFFF00"/>
              </a:gs>
              <a:gs pos="100000">
                <a:srgbClr val="37FF36"/>
              </a:gs>
            </a:gsLst>
            <a:lin ang="0" scaled="0"/>
            <a:tileRect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/>
            <a:r>
              <a:rPr lang="it-IT" sz="2400" b="1" i="1" u="sng" dirty="0">
                <a:latin typeface="Rockwell" panose="02060603020205020403" pitchFamily="18" charset="77"/>
                <a:ea typeface="Cambria Math" panose="02040503050406030204" pitchFamily="18" charset="0"/>
              </a:rPr>
              <a:t>TURBULENCE CONDITION</a:t>
            </a:r>
            <a:endParaRPr lang="it-IT" b="1" dirty="0">
              <a:latin typeface="Rockwell" panose="02060603020205020403" pitchFamily="18" charset="77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12AE0BE-49C4-B8E4-0605-3D521ED56249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14" name="Rettangolo 3">
              <a:extLst>
                <a:ext uri="{FF2B5EF4-FFF2-40B4-BE49-F238E27FC236}">
                  <a16:creationId xmlns:a16="http://schemas.microsoft.com/office/drawing/2014/main" id="{B2575744-1638-F8FF-1A02-B77AC7649FFC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6053C9D-5B6E-A89A-EFB4-20481D7D5FF0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16" name="Segnaposto numero diapositiva 17">
              <a:extLst>
                <a:ext uri="{FF2B5EF4-FFF2-40B4-BE49-F238E27FC236}">
                  <a16:creationId xmlns:a16="http://schemas.microsoft.com/office/drawing/2014/main" id="{7AC5CA68-D984-E461-44DE-144CA022DA23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25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108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9">
            <a:extLst>
              <a:ext uri="{FF2B5EF4-FFF2-40B4-BE49-F238E27FC236}">
                <a16:creationId xmlns:a16="http://schemas.microsoft.com/office/drawing/2014/main" id="{22EA1348-3E4A-48BD-A061-8F2D06660A03}"/>
              </a:ext>
            </a:extLst>
          </p:cNvPr>
          <p:cNvSpPr/>
          <p:nvPr/>
        </p:nvSpPr>
        <p:spPr>
          <a:xfrm>
            <a:off x="66675" y="3429000"/>
            <a:ext cx="12058650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600" i="0" strike="noStrike" kern="1200" cap="none" spc="0" baseline="0" dirty="0">
                <a:solidFill>
                  <a:srgbClr val="000000"/>
                </a:solidFill>
                <a:uFillTx/>
                <a:latin typeface="Rockwell" panose="02060603020205020403" pitchFamily="18" charset="77"/>
                <a:ea typeface="Roboto" panose="02000000000000000000" pitchFamily="2" charset="0"/>
              </a:rPr>
              <a:t>Thank </a:t>
            </a:r>
            <a:r>
              <a:rPr lang="it-IT" sz="3600" i="0" strike="noStrike" kern="1200" cap="none" spc="0" baseline="0" dirty="0" err="1">
                <a:solidFill>
                  <a:srgbClr val="000000"/>
                </a:solidFill>
                <a:uFillTx/>
                <a:latin typeface="Rockwell" panose="02060603020205020403" pitchFamily="18" charset="77"/>
                <a:ea typeface="Roboto" panose="02000000000000000000" pitchFamily="2" charset="0"/>
              </a:rPr>
              <a:t>you</a:t>
            </a:r>
            <a:r>
              <a:rPr lang="it-IT" sz="3600" i="0" strike="noStrike" kern="1200" cap="none" spc="0" baseline="0" dirty="0">
                <a:solidFill>
                  <a:srgbClr val="000000"/>
                </a:solidFill>
                <a:uFillTx/>
                <a:latin typeface="Rockwell" panose="02060603020205020403" pitchFamily="18" charset="77"/>
                <a:ea typeface="Roboto" panose="02000000000000000000" pitchFamily="2" charset="0"/>
              </a:rPr>
              <a:t> for the</a:t>
            </a:r>
            <a:r>
              <a:rPr lang="it-IT" sz="36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3600" dirty="0" err="1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attention</a:t>
            </a:r>
            <a:endParaRPr lang="it-IT" sz="3600" i="0" strike="noStrike" kern="1200" cap="none" spc="0" baseline="0" dirty="0">
              <a:solidFill>
                <a:srgbClr val="000000"/>
              </a:solidFill>
              <a:uFillTx/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829ACE03-1787-8B4A-722E-73CDA01E6DCA}"/>
              </a:ext>
            </a:extLst>
          </p:cNvPr>
          <p:cNvSpPr/>
          <p:nvPr/>
        </p:nvSpPr>
        <p:spPr>
          <a:xfrm>
            <a:off x="481412" y="5358032"/>
            <a:ext cx="11229176" cy="1377961"/>
          </a:xfrm>
          <a:prstGeom prst="roundRect">
            <a:avLst/>
          </a:prstGeom>
          <a:solidFill>
            <a:schemeClr val="accent1">
              <a:alpha val="21304"/>
            </a:schemeClr>
          </a:solidFill>
          <a:ln w="57150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CE1CBC-67DF-E3A1-D1E0-EF38F1BF95FB}"/>
              </a:ext>
            </a:extLst>
          </p:cNvPr>
          <p:cNvSpPr txBox="1"/>
          <p:nvPr/>
        </p:nvSpPr>
        <p:spPr>
          <a:xfrm>
            <a:off x="481412" y="5363970"/>
            <a:ext cx="112291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u="sng" dirty="0">
                <a:latin typeface="Rockwell" panose="02060603020205020403" pitchFamily="18" charset="77"/>
              </a:rPr>
              <a:t>ORIGINAL IDEA: </a:t>
            </a:r>
          </a:p>
          <a:p>
            <a:pPr algn="ctr"/>
            <a:r>
              <a:rPr lang="it-IT" sz="1400" dirty="0" err="1">
                <a:latin typeface="Rockwell" panose="02060603020205020403" pitchFamily="18" charset="77"/>
              </a:rPr>
              <a:t>Terreri</a:t>
            </a:r>
            <a:r>
              <a:rPr lang="it-IT" sz="1400" dirty="0">
                <a:latin typeface="Rockwell" panose="02060603020205020403" pitchFamily="18" charset="77"/>
              </a:rPr>
              <a:t> et al 2022, A&amp;A, </a:t>
            </a:r>
            <a:r>
              <a:rPr lang="it-IT" sz="1400" b="1" dirty="0" err="1">
                <a:latin typeface="Rockwell" panose="02060603020205020403" pitchFamily="18" charset="77"/>
              </a:rPr>
              <a:t>Neural</a:t>
            </a:r>
            <a:r>
              <a:rPr lang="it-IT" sz="1400" b="1" dirty="0">
                <a:latin typeface="Rockwell" panose="02060603020205020403" pitchFamily="18" charset="77"/>
              </a:rPr>
              <a:t> networks and PCA </a:t>
            </a:r>
            <a:r>
              <a:rPr lang="it-IT" sz="1400" b="1" dirty="0" err="1">
                <a:latin typeface="Rockwell" panose="02060603020205020403" pitchFamily="18" charset="77"/>
              </a:rPr>
              <a:t>coefficients</a:t>
            </a:r>
            <a:r>
              <a:rPr lang="it-IT" sz="1400" b="1" dirty="0">
                <a:latin typeface="Rockwell" panose="02060603020205020403" pitchFamily="18" charset="77"/>
              </a:rPr>
              <a:t> to </a:t>
            </a:r>
            <a:r>
              <a:rPr lang="it-IT" sz="1400" b="1" dirty="0" err="1">
                <a:latin typeface="Rockwell" panose="02060603020205020403" pitchFamily="18" charset="77"/>
              </a:rPr>
              <a:t>identify</a:t>
            </a:r>
            <a:r>
              <a:rPr lang="it-IT" sz="1400" b="1" dirty="0">
                <a:latin typeface="Rockwell" panose="02060603020205020403" pitchFamily="18" charset="77"/>
              </a:rPr>
              <a:t> and </a:t>
            </a:r>
            <a:r>
              <a:rPr lang="it-IT" sz="1400" b="1" dirty="0" err="1">
                <a:latin typeface="Rockwell" panose="02060603020205020403" pitchFamily="18" charset="77"/>
              </a:rPr>
              <a:t>correct</a:t>
            </a:r>
            <a:r>
              <a:rPr lang="it-IT" sz="1400" b="1" dirty="0">
                <a:latin typeface="Rockwell" panose="02060603020205020403" pitchFamily="18" charset="77"/>
              </a:rPr>
              <a:t> </a:t>
            </a:r>
            <a:r>
              <a:rPr lang="it-IT" sz="1400" b="1" dirty="0" err="1">
                <a:latin typeface="Rockwell" panose="02060603020205020403" pitchFamily="18" charset="77"/>
              </a:rPr>
              <a:t>aberrations</a:t>
            </a:r>
            <a:r>
              <a:rPr lang="it-IT" sz="1400" b="1" dirty="0">
                <a:latin typeface="Rockwell" panose="02060603020205020403" pitchFamily="18" charset="77"/>
              </a:rPr>
              <a:t> in </a:t>
            </a:r>
            <a:r>
              <a:rPr lang="it-IT" sz="1400" b="1" dirty="0" err="1">
                <a:latin typeface="Rockwell" panose="02060603020205020403" pitchFamily="18" charset="77"/>
              </a:rPr>
              <a:t>adaptive</a:t>
            </a:r>
            <a:r>
              <a:rPr lang="it-IT" sz="1400" b="1" dirty="0">
                <a:latin typeface="Rockwell" panose="02060603020205020403" pitchFamily="18" charset="77"/>
              </a:rPr>
              <a:t> </a:t>
            </a:r>
            <a:r>
              <a:rPr lang="it-IT" sz="1400" b="1" dirty="0" err="1">
                <a:latin typeface="Rockwell" panose="02060603020205020403" pitchFamily="18" charset="77"/>
              </a:rPr>
              <a:t>optics</a:t>
            </a:r>
            <a:r>
              <a:rPr lang="it-IT" sz="1400" dirty="0">
                <a:latin typeface="Rockwell" panose="02060603020205020403" pitchFamily="18" charset="77"/>
              </a:rPr>
              <a:t>, </a:t>
            </a:r>
            <a:r>
              <a:rPr lang="it-IT" sz="1400" b="0" i="0" u="none" strike="noStrike" dirty="0">
                <a:solidFill>
                  <a:srgbClr val="333333"/>
                </a:solidFill>
                <a:effectLst/>
                <a:latin typeface="Rockwell" panose="02060603020205020403" pitchFamily="18" charset="77"/>
              </a:rPr>
              <a:t>DOI:10.1051/0004-6361/202142881</a:t>
            </a:r>
          </a:p>
          <a:p>
            <a:pPr algn="ctr"/>
            <a:endParaRPr lang="it-IT" sz="1400" b="0" i="0" u="none" strike="noStrike" dirty="0">
              <a:solidFill>
                <a:srgbClr val="333333"/>
              </a:solidFill>
              <a:effectLst/>
              <a:latin typeface="Rockwell" panose="02060603020205020403" pitchFamily="18" charset="77"/>
            </a:endParaRPr>
          </a:p>
          <a:p>
            <a:pPr algn="ctr"/>
            <a:r>
              <a:rPr lang="it-IT" sz="1400" u="sng" dirty="0">
                <a:solidFill>
                  <a:srgbClr val="333333"/>
                </a:solidFill>
                <a:latin typeface="Rockwell" panose="02060603020205020403" pitchFamily="18" charset="77"/>
              </a:rPr>
              <a:t>EXPERIMENTAL RESULTS:</a:t>
            </a:r>
          </a:p>
          <a:p>
            <a:pPr algn="ctr"/>
            <a:r>
              <a:rPr lang="it-IT" sz="1400" dirty="0">
                <a:solidFill>
                  <a:srgbClr val="333333"/>
                </a:solidFill>
                <a:latin typeface="Rockwell" panose="02060603020205020403" pitchFamily="18" charset="77"/>
              </a:rPr>
              <a:t> </a:t>
            </a:r>
            <a:r>
              <a:rPr lang="it-IT" sz="1400" dirty="0" err="1">
                <a:solidFill>
                  <a:srgbClr val="333333"/>
                </a:solidFill>
                <a:latin typeface="Rockwell" panose="02060603020205020403" pitchFamily="18" charset="77"/>
              </a:rPr>
              <a:t>Terreri</a:t>
            </a:r>
            <a:r>
              <a:rPr lang="it-IT" sz="1400" dirty="0">
                <a:solidFill>
                  <a:srgbClr val="333333"/>
                </a:solidFill>
                <a:latin typeface="Rockwell" panose="02060603020205020403" pitchFamily="18" charset="77"/>
              </a:rPr>
              <a:t> et al. 2022, SPIE </a:t>
            </a:r>
            <a:r>
              <a:rPr lang="it-IT" sz="1400" dirty="0" err="1">
                <a:solidFill>
                  <a:srgbClr val="333333"/>
                </a:solidFill>
                <a:latin typeface="Rockwell" panose="02060603020205020403" pitchFamily="18" charset="77"/>
              </a:rPr>
              <a:t>Proceedings</a:t>
            </a:r>
            <a:r>
              <a:rPr lang="it-IT" sz="1400" dirty="0">
                <a:solidFill>
                  <a:srgbClr val="333333"/>
                </a:solidFill>
                <a:latin typeface="Rockwell" panose="02060603020205020403" pitchFamily="18" charset="77"/>
              </a:rPr>
              <a:t>, </a:t>
            </a:r>
            <a:r>
              <a:rPr lang="it-IT" sz="1400" b="1" dirty="0" err="1">
                <a:solidFill>
                  <a:srgbClr val="333333"/>
                </a:solidFill>
                <a:latin typeface="Rockwell" panose="02060603020205020403" pitchFamily="18" charset="77"/>
              </a:rPr>
              <a:t>Exp</a:t>
            </a:r>
            <a:r>
              <a:rPr lang="it-IT" sz="1400" b="1" dirty="0" err="1">
                <a:latin typeface="Rockwell" panose="02060603020205020403" pitchFamily="18" charset="77"/>
              </a:rPr>
              <a:t>erimental</a:t>
            </a:r>
            <a:r>
              <a:rPr lang="it-IT" sz="1400" b="1" dirty="0">
                <a:latin typeface="Rockwell" panose="02060603020205020403" pitchFamily="18" charset="77"/>
              </a:rPr>
              <a:t> </a:t>
            </a:r>
            <a:r>
              <a:rPr lang="it-IT" sz="1400" b="1" dirty="0" err="1">
                <a:latin typeface="Rockwell" panose="02060603020205020403" pitchFamily="18" charset="77"/>
              </a:rPr>
              <a:t>verification</a:t>
            </a:r>
            <a:r>
              <a:rPr lang="it-IT" sz="1400" b="1" dirty="0">
                <a:latin typeface="Rockwell" panose="02060603020205020403" pitchFamily="18" charset="77"/>
              </a:rPr>
              <a:t> of NN and PCA for NCPA </a:t>
            </a:r>
            <a:r>
              <a:rPr lang="it-IT" sz="1400" b="1" dirty="0" err="1">
                <a:latin typeface="Rockwell" panose="02060603020205020403" pitchFamily="18" charset="77"/>
              </a:rPr>
              <a:t>mitigation</a:t>
            </a:r>
            <a:r>
              <a:rPr lang="it-IT" sz="1400" b="1" dirty="0">
                <a:latin typeface="Rockwell" panose="02060603020205020403" pitchFamily="18" charset="77"/>
              </a:rPr>
              <a:t> </a:t>
            </a:r>
            <a:endParaRPr lang="it-IT" sz="1400" dirty="0">
              <a:latin typeface="Rockwell" panose="02060603020205020403" pitchFamily="18" charset="77"/>
            </a:endParaRPr>
          </a:p>
          <a:p>
            <a:pPr algn="ctr"/>
            <a:endParaRPr lang="it-IT" sz="1200" u="sng" dirty="0">
              <a:latin typeface="Rockwell" panose="02060603020205020403" pitchFamily="18" charset="77"/>
            </a:endParaRPr>
          </a:p>
        </p:txBody>
      </p:sp>
      <p:pic>
        <p:nvPicPr>
          <p:cNvPr id="5" name="Immagine 4" descr="Immagine che contiene persona, interni, strumento ad arco&#10;&#10;Descrizione generata automaticamente">
            <a:extLst>
              <a:ext uri="{FF2B5EF4-FFF2-40B4-BE49-F238E27FC236}">
                <a16:creationId xmlns:a16="http://schemas.microsoft.com/office/drawing/2014/main" id="{669254B4-C2D1-744C-6389-E8429161A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68" y="1950312"/>
            <a:ext cx="2618392" cy="2618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8985A1D-24EC-E0A3-2DE0-03A225837C78}"/>
                  </a:ext>
                </a:extLst>
              </p:cNvPr>
              <p:cNvSpPr txBox="1"/>
              <p:nvPr/>
            </p:nvSpPr>
            <p:spPr>
              <a:xfrm>
                <a:off x="0" y="66743"/>
                <a:ext cx="1219200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800" b="0" i="1" baseline="30000" dirty="0" smtClean="0">
                        <a:effectLst/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i="1" dirty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𝑁𝐶𝑃𝐴</m:t>
                    </m:r>
                  </m:oMath>
                </a14:m>
                <a:r>
                  <a:rPr lang="it-IT" dirty="0"/>
                  <a:t> stands for «</a:t>
                </a:r>
                <a:r>
                  <a:rPr lang="it-IT" b="1" dirty="0" err="1"/>
                  <a:t>Neural</a:t>
                </a:r>
                <a:r>
                  <a:rPr lang="it-IT" b="1" dirty="0"/>
                  <a:t> Network 2 </a:t>
                </a:r>
                <a:r>
                  <a:rPr lang="it-IT" b="1" dirty="0" err="1"/>
                  <a:t>Optimize</a:t>
                </a:r>
                <a:r>
                  <a:rPr lang="it-IT" b="1" dirty="0"/>
                  <a:t> NCPA» </a:t>
                </a:r>
              </a:p>
              <a:p>
                <a:pPr algn="ctr"/>
                <a:endParaRPr lang="it-IT" b="1" dirty="0"/>
              </a:p>
              <a:p>
                <a:r>
                  <a:rPr lang="it-IT" dirty="0"/>
                  <a:t>But </a:t>
                </a:r>
                <a:r>
                  <a:rPr lang="it-IT" dirty="0" err="1"/>
                  <a:t>if</a:t>
                </a:r>
                <a:r>
                  <a:rPr lang="it-IT" dirty="0"/>
                  <a:t> </a:t>
                </a:r>
                <a:r>
                  <a:rPr lang="it-IT" dirty="0" err="1"/>
                  <a:t>you</a:t>
                </a:r>
                <a:r>
                  <a:rPr lang="it-IT" dirty="0"/>
                  <a:t> switch </a:t>
                </a:r>
                <a:r>
                  <a:rPr lang="it-IT" dirty="0" err="1"/>
                  <a:t>apex</a:t>
                </a:r>
                <a:r>
                  <a:rPr lang="it-IT" dirty="0"/>
                  <a:t> with </a:t>
                </a:r>
                <a:r>
                  <a:rPr lang="it-IT" dirty="0" err="1"/>
                  <a:t>pedic</a:t>
                </a:r>
                <a:r>
                  <a:rPr lang="it-IT" dirty="0"/>
                  <a:t> </a:t>
                </a:r>
                <a:r>
                  <a:rPr lang="it-IT" dirty="0" err="1"/>
                  <a:t>it</a:t>
                </a:r>
                <a:r>
                  <a:rPr lang="it-IT" dirty="0"/>
                  <a:t> </a:t>
                </a:r>
                <a:r>
                  <a:rPr lang="it-IT" dirty="0" err="1"/>
                  <a:t>probably</a:t>
                </a:r>
                <a:r>
                  <a:rPr lang="it-IT" dirty="0"/>
                  <a:t> </a:t>
                </a:r>
                <a:r>
                  <a:rPr lang="it-IT" dirty="0" err="1"/>
                  <a:t>brought</a:t>
                </a:r>
                <a:r>
                  <a:rPr lang="it-IT" dirty="0"/>
                  <a:t> to </a:t>
                </a:r>
                <a:r>
                  <a:rPr lang="it-IT" dirty="0" err="1"/>
                  <a:t>your</a:t>
                </a:r>
                <a:r>
                  <a:rPr lang="it-IT" dirty="0"/>
                  <a:t> mind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dirty="0" smtClean="0">
                            <a:effectLst/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dirty="0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1800" b="0" i="1" dirty="0" smtClean="0">
                        <a:effectLst/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sz="1800" b="0" i="1" dirty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 brute formula for </a:t>
                </a:r>
                <a:r>
                  <a:rPr lang="it-IT" dirty="0" err="1"/>
                  <a:t>Nitrous</a:t>
                </a:r>
                <a:r>
                  <a:rPr lang="it-IT" dirty="0"/>
                  <a:t> </a:t>
                </a:r>
                <a:r>
                  <a:rPr lang="it-IT" dirty="0" err="1"/>
                  <a:t>Oxide</a:t>
                </a:r>
                <a:r>
                  <a:rPr lang="it-IT" dirty="0"/>
                  <a:t> (NOS) </a:t>
                </a:r>
                <a:r>
                  <a:rPr lang="it-IT" dirty="0" err="1"/>
                  <a:t>used</a:t>
                </a:r>
                <a:r>
                  <a:rPr lang="it-IT" dirty="0"/>
                  <a:t> in cars to </a:t>
                </a:r>
                <a:r>
                  <a:rPr lang="it-IT" dirty="0" err="1"/>
                  <a:t>boost</a:t>
                </a:r>
                <a:r>
                  <a:rPr lang="it-IT" dirty="0"/>
                  <a:t> the output of the </a:t>
                </a:r>
                <a:r>
                  <a:rPr lang="it-IT" dirty="0" err="1"/>
                  <a:t>engine</a:t>
                </a:r>
                <a:r>
                  <a:rPr lang="it-IT" dirty="0"/>
                  <a:t> for a limited duration…          </a:t>
                </a:r>
                <a:r>
                  <a:rPr lang="it-IT" b="1" dirty="0"/>
                  <a:t>BECAUSE WE WANT TO REMOVE THE NCPA FASTLY</a:t>
                </a:r>
              </a:p>
              <a:p>
                <a:r>
                  <a:rPr lang="it-IT" dirty="0"/>
                  <a:t>Or the </a:t>
                </a:r>
                <a:r>
                  <a:rPr lang="it-IT" dirty="0" err="1"/>
                  <a:t>anesthetic</a:t>
                </a:r>
                <a:r>
                  <a:rPr lang="it-IT" dirty="0"/>
                  <a:t> </a:t>
                </a:r>
                <a:r>
                  <a:rPr lang="it-IT" dirty="0" err="1"/>
                  <a:t>used</a:t>
                </a:r>
                <a:r>
                  <a:rPr lang="it-IT" dirty="0"/>
                  <a:t> in surgery…                                             </a:t>
                </a:r>
                <a:r>
                  <a:rPr lang="it-IT" b="1" dirty="0"/>
                  <a:t>BECAUSE WE WANT THE ABERRATIONS TO GO TO SLEEP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8985A1D-24EC-E0A3-2DE0-03A225837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6743"/>
                <a:ext cx="12192000" cy="1477328"/>
              </a:xfrm>
              <a:prstGeom prst="rect">
                <a:avLst/>
              </a:prstGeom>
              <a:blipFill>
                <a:blip r:embed="rId3"/>
                <a:stretch>
                  <a:fillRect l="-416" t="-2564" b="-59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0DFD00-1C1C-F677-43C7-03A501917B26}"/>
              </a:ext>
            </a:extLst>
          </p:cNvPr>
          <p:cNvSpPr txBox="1"/>
          <p:nvPr/>
        </p:nvSpPr>
        <p:spPr>
          <a:xfrm>
            <a:off x="11158331" y="959759"/>
            <a:ext cx="1391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/>
              <a:t>😜</a:t>
            </a:r>
            <a:endParaRPr lang="it-IT" dirty="0"/>
          </a:p>
        </p:txBody>
      </p:sp>
      <p:pic>
        <p:nvPicPr>
          <p:cNvPr id="8" name="Immagine 7" descr="Immagine che contiene bottiglia, interni, blu&#10;&#10;Descrizione generata automaticamente">
            <a:extLst>
              <a:ext uri="{FF2B5EF4-FFF2-40B4-BE49-F238E27FC236}">
                <a16:creationId xmlns:a16="http://schemas.microsoft.com/office/drawing/2014/main" id="{A5961382-A334-6C8E-1811-CDB4659B7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070" y="1949375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6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8B752EAB-739E-216A-93CB-9C468E14A3E9}"/>
              </a:ext>
            </a:extLst>
          </p:cNvPr>
          <p:cNvSpPr txBox="1"/>
          <p:nvPr/>
        </p:nvSpPr>
        <p:spPr>
          <a:xfrm>
            <a:off x="2184399" y="-1189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Rockwell" panose="02060603020205020403" pitchFamily="18" charset="77"/>
              </a:rPr>
              <a:t>Published</a:t>
            </a:r>
            <a:r>
              <a:rPr lang="it-IT" sz="2000" dirty="0">
                <a:latin typeface="Rockwell" panose="02060603020205020403" pitchFamily="18" charset="77"/>
              </a:rPr>
              <a:t> papers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4E67BF0-BC57-CF7B-AE97-F05FB4EEF4E7}"/>
              </a:ext>
            </a:extLst>
          </p:cNvPr>
          <p:cNvSpPr txBox="1"/>
          <p:nvPr/>
        </p:nvSpPr>
        <p:spPr>
          <a:xfrm>
            <a:off x="2184399" y="355909"/>
            <a:ext cx="10007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A.Terreri</a:t>
            </a:r>
            <a:r>
              <a:rPr lang="it-IT" sz="1400" dirty="0"/>
              <a:t> et al.2022, </a:t>
            </a:r>
            <a:r>
              <a:rPr lang="it-IT" sz="1400" dirty="0" err="1"/>
              <a:t>A&amp;A,</a:t>
            </a:r>
            <a:r>
              <a:rPr lang="it-IT" sz="1400" b="1" dirty="0" err="1"/>
              <a:t>Neural</a:t>
            </a:r>
            <a:r>
              <a:rPr lang="it-IT" sz="1400" b="1" dirty="0"/>
              <a:t> Networks and PCA </a:t>
            </a:r>
            <a:r>
              <a:rPr lang="it-IT" sz="1400" b="1" dirty="0" err="1"/>
              <a:t>coefficients</a:t>
            </a:r>
            <a:r>
              <a:rPr lang="it-IT" sz="1400" b="1" dirty="0"/>
              <a:t> to </a:t>
            </a:r>
            <a:r>
              <a:rPr lang="it-IT" sz="1400" b="1" dirty="0" err="1"/>
              <a:t>identify</a:t>
            </a:r>
            <a:r>
              <a:rPr lang="it-IT" sz="1400" b="1" dirty="0"/>
              <a:t> and </a:t>
            </a:r>
            <a:r>
              <a:rPr lang="it-IT" sz="1400" b="1" dirty="0" err="1"/>
              <a:t>correct</a:t>
            </a:r>
            <a:r>
              <a:rPr lang="it-IT" sz="1400" b="1" dirty="0"/>
              <a:t> </a:t>
            </a:r>
            <a:r>
              <a:rPr lang="it-IT" sz="1400" b="1" dirty="0" err="1"/>
              <a:t>aberrations</a:t>
            </a:r>
            <a:r>
              <a:rPr lang="it-IT" sz="1400" b="1" dirty="0"/>
              <a:t> in </a:t>
            </a:r>
            <a:r>
              <a:rPr lang="it-IT" sz="1400" b="1" dirty="0" err="1"/>
              <a:t>Adaptive</a:t>
            </a:r>
            <a:r>
              <a:rPr lang="it-IT" sz="1400" b="1" dirty="0"/>
              <a:t> </a:t>
            </a:r>
            <a:r>
              <a:rPr lang="it-IT" sz="1400" b="1" dirty="0" err="1"/>
              <a:t>Optics</a:t>
            </a:r>
            <a:r>
              <a:rPr lang="it-IT" sz="1400" b="1" dirty="0"/>
              <a:t> </a:t>
            </a:r>
            <a:br>
              <a:rPr lang="it-IT" sz="1400" b="1" dirty="0"/>
            </a:br>
            <a:r>
              <a:rPr lang="it-IT" sz="1400" dirty="0"/>
              <a:t>DOI: 10.1051/0004-6361/202142881</a:t>
            </a:r>
            <a:endParaRPr lang="it-IT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A.Terreri</a:t>
            </a:r>
            <a:r>
              <a:rPr lang="it-IT" sz="1400" dirty="0"/>
              <a:t> et al.2022, SPIE, </a:t>
            </a:r>
            <a:r>
              <a:rPr lang="it-IT" sz="1400" b="1" dirty="0" err="1"/>
              <a:t>Experimental</a:t>
            </a:r>
            <a:r>
              <a:rPr lang="it-IT" sz="1400" b="1" dirty="0"/>
              <a:t> </a:t>
            </a:r>
            <a:r>
              <a:rPr lang="it-IT" sz="1400" b="1" dirty="0" err="1"/>
              <a:t>verification</a:t>
            </a:r>
            <a:r>
              <a:rPr lang="it-IT" sz="1400" b="1" dirty="0"/>
              <a:t> of NN and PCA for NCPA </a:t>
            </a:r>
            <a:r>
              <a:rPr lang="it-IT" sz="1400" b="1" dirty="0" err="1"/>
              <a:t>mitigation</a:t>
            </a:r>
            <a:br>
              <a:rPr lang="it-IT" sz="1400" b="1" dirty="0"/>
            </a:br>
            <a:r>
              <a:rPr lang="it-IT" sz="1400" dirty="0"/>
              <a:t>DOI:10.1117/12.2629249</a:t>
            </a:r>
            <a:endParaRPr lang="it-IT" sz="1400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006A68-02EC-815B-7C80-11D26E6B1564}"/>
              </a:ext>
            </a:extLst>
          </p:cNvPr>
          <p:cNvSpPr txBox="1"/>
          <p:nvPr/>
        </p:nvSpPr>
        <p:spPr>
          <a:xfrm>
            <a:off x="2095703" y="119923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Rockwell" panose="02060603020205020403" pitchFamily="18" charset="77"/>
              </a:rPr>
              <a:t>Papers </a:t>
            </a:r>
            <a:r>
              <a:rPr lang="it-IT" sz="2000" dirty="0" err="1">
                <a:latin typeface="Rockwell" panose="02060603020205020403" pitchFamily="18" charset="77"/>
              </a:rPr>
              <a:t>as</a:t>
            </a:r>
            <a:r>
              <a:rPr lang="it-IT" sz="2000" dirty="0">
                <a:latin typeface="Rockwell" panose="02060603020205020403" pitchFamily="18" charset="77"/>
              </a:rPr>
              <a:t> co-</a:t>
            </a:r>
            <a:r>
              <a:rPr lang="it-IT" sz="2000" dirty="0" err="1">
                <a:latin typeface="Rockwell" panose="02060603020205020403" pitchFamily="18" charset="77"/>
              </a:rPr>
              <a:t>author</a:t>
            </a:r>
            <a:endParaRPr lang="it-IT" sz="2000" dirty="0">
              <a:latin typeface="Rockwell" panose="02060603020205020403" pitchFamily="18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BD5F055-700A-468B-0833-666AAB297266}"/>
              </a:ext>
            </a:extLst>
          </p:cNvPr>
          <p:cNvSpPr txBox="1"/>
          <p:nvPr/>
        </p:nvSpPr>
        <p:spPr>
          <a:xfrm>
            <a:off x="2184402" y="1379232"/>
            <a:ext cx="100075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/>
              <a:t>G.Viavattene</a:t>
            </a:r>
            <a:r>
              <a:rPr lang="it-IT" sz="1200" dirty="0"/>
              <a:t> et al. 2022, SPIE, DOI: 10.1117/12.2629400 , </a:t>
            </a:r>
            <a:r>
              <a:rPr lang="it-IT" sz="1200" b="1" dirty="0"/>
              <a:t>ELVIS: the </a:t>
            </a:r>
            <a:r>
              <a:rPr lang="it-IT" sz="1200" b="1" dirty="0" err="1"/>
              <a:t>exoplanets</a:t>
            </a:r>
            <a:r>
              <a:rPr lang="it-IT" sz="1200" b="1" dirty="0"/>
              <a:t> </a:t>
            </a:r>
            <a:r>
              <a:rPr lang="it-IT" sz="1200" b="1" dirty="0" err="1"/>
              <a:t>at</a:t>
            </a:r>
            <a:r>
              <a:rPr lang="it-IT" sz="1200" b="1" dirty="0"/>
              <a:t> LBT with a </a:t>
            </a:r>
            <a:r>
              <a:rPr lang="it-IT" sz="1200" b="1" dirty="0" err="1"/>
              <a:t>visible</a:t>
            </a:r>
            <a:r>
              <a:rPr lang="it-IT" sz="1200" b="1" dirty="0"/>
              <a:t> IFS for SHARK-VIS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/>
              <a:t>F</a:t>
            </a:r>
            <a:r>
              <a:rPr lang="it-IT" sz="1200" dirty="0"/>
              <a:t>. </a:t>
            </a:r>
            <a:r>
              <a:rPr lang="it-IT" sz="1200" dirty="0" err="1"/>
              <a:t>Pedichini</a:t>
            </a:r>
            <a:r>
              <a:rPr lang="it-IT" sz="1200" dirty="0"/>
              <a:t> et al.2022, SPIE, </a:t>
            </a:r>
            <a:r>
              <a:rPr lang="it-IT" sz="1200" b="1" i="1" dirty="0"/>
              <a:t>SHARK-VIS ready for the stars: </a:t>
            </a:r>
            <a:r>
              <a:rPr lang="it-IT" sz="1200" b="1" i="1" dirty="0" err="1"/>
              <a:t>instrument</a:t>
            </a:r>
            <a:r>
              <a:rPr lang="it-IT" sz="1200" b="1" i="1" dirty="0"/>
              <a:t> </a:t>
            </a:r>
            <a:r>
              <a:rPr lang="it-IT" sz="1200" b="1" i="1" dirty="0" err="1"/>
              <a:t>description</a:t>
            </a:r>
            <a:r>
              <a:rPr lang="it-IT" sz="1200" b="1" i="1" dirty="0"/>
              <a:t> and </a:t>
            </a:r>
            <a:r>
              <a:rPr lang="it-IT" sz="1200" b="1" i="1" dirty="0" err="1"/>
              <a:t>final</a:t>
            </a:r>
            <a:r>
              <a:rPr lang="it-IT" sz="1200" b="1" i="1" dirty="0"/>
              <a:t> </a:t>
            </a:r>
            <a:r>
              <a:rPr lang="it-IT" sz="1200" b="1" i="1" dirty="0" err="1"/>
              <a:t>laboratory</a:t>
            </a:r>
            <a:r>
              <a:rPr lang="it-IT" sz="1200" b="1" i="1" dirty="0"/>
              <a:t> performance test,</a:t>
            </a:r>
            <a:r>
              <a:rPr lang="it-IT" sz="1200" dirty="0"/>
              <a:t> DOI: 10.1117/12.2629244</a:t>
            </a:r>
            <a:endParaRPr lang="it-IT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/>
              <a:t> </a:t>
            </a:r>
            <a:r>
              <a:rPr lang="it-IT" sz="1200" dirty="0" err="1"/>
              <a:t>R.Briguglio</a:t>
            </a:r>
            <a:r>
              <a:rPr lang="it-IT" sz="1200" dirty="0"/>
              <a:t> et al 2022, SPIE, </a:t>
            </a:r>
            <a:r>
              <a:rPr lang="it-IT" sz="1200" b="1" dirty="0" err="1"/>
              <a:t>Demonstrating</a:t>
            </a:r>
            <a:r>
              <a:rPr lang="it-IT" sz="1200" b="1" dirty="0"/>
              <a:t> the sub-</a:t>
            </a:r>
            <a:r>
              <a:rPr lang="it-IT" sz="1200" b="1" dirty="0" err="1"/>
              <a:t>nanometer</a:t>
            </a:r>
            <a:r>
              <a:rPr lang="it-IT" sz="1200" b="1" dirty="0"/>
              <a:t> </a:t>
            </a:r>
            <a:r>
              <a:rPr lang="it-IT" sz="1200" b="1" dirty="0" err="1"/>
              <a:t>sensitivity</a:t>
            </a:r>
            <a:r>
              <a:rPr lang="it-IT" sz="1200" b="1" dirty="0"/>
              <a:t> of a </a:t>
            </a:r>
            <a:r>
              <a:rPr lang="it-IT" sz="1200" b="1" dirty="0" err="1"/>
              <a:t>pyramid</a:t>
            </a:r>
            <a:r>
              <a:rPr lang="it-IT" sz="1200" b="1" dirty="0"/>
              <a:t> </a:t>
            </a:r>
            <a:r>
              <a:rPr lang="it-IT" sz="1200" b="1" dirty="0" err="1"/>
              <a:t>WaveFrontSensor</a:t>
            </a:r>
            <a:r>
              <a:rPr lang="it-IT" sz="1200" b="1" dirty="0"/>
              <a:t> for </a:t>
            </a:r>
            <a:r>
              <a:rPr lang="it-IT" sz="1200" b="1" dirty="0" err="1"/>
              <a:t>active</a:t>
            </a:r>
            <a:r>
              <a:rPr lang="it-IT" sz="1200" b="1" dirty="0"/>
              <a:t> </a:t>
            </a:r>
            <a:r>
              <a:rPr lang="it-IT" sz="1200" b="1" dirty="0" err="1"/>
              <a:t>space</a:t>
            </a:r>
            <a:r>
              <a:rPr lang="it-IT" sz="1200" b="1" dirty="0"/>
              <a:t> </a:t>
            </a:r>
            <a:r>
              <a:rPr lang="it-IT" sz="1200" b="1" dirty="0" err="1"/>
              <a:t>telescopes</a:t>
            </a:r>
            <a:r>
              <a:rPr lang="it-IT" sz="1200" b="1" dirty="0"/>
              <a:t>, </a:t>
            </a:r>
            <a:br>
              <a:rPr lang="it-IT" sz="1200" b="1" dirty="0"/>
            </a:br>
            <a:r>
              <a:rPr lang="it-IT" sz="1200" dirty="0"/>
              <a:t>DOI: 10.1117/12.2599825</a:t>
            </a:r>
            <a:endParaRPr lang="it-IT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/>
              <a:t>G.Viavattene</a:t>
            </a:r>
            <a:r>
              <a:rPr lang="it-IT" sz="1200" dirty="0"/>
              <a:t> et al. 2022, </a:t>
            </a:r>
            <a:r>
              <a:rPr lang="it-IT" sz="1200" b="1" dirty="0"/>
              <a:t>IBIS-TRE-01: </a:t>
            </a:r>
            <a:r>
              <a:rPr lang="it-IT" sz="1200" b="1" dirty="0" err="1"/>
              <a:t>Conceptual</a:t>
            </a:r>
            <a:r>
              <a:rPr lang="it-IT" sz="1200" b="1" dirty="0"/>
              <a:t> design of the IBIS 2.0 </a:t>
            </a:r>
            <a:r>
              <a:rPr lang="it-IT" sz="1200" b="1" dirty="0" err="1"/>
              <a:t>polarimentric</a:t>
            </a:r>
            <a:r>
              <a:rPr lang="it-IT" sz="1200" b="1" dirty="0"/>
              <a:t> </a:t>
            </a:r>
            <a:r>
              <a:rPr lang="it-IT" sz="1200" b="1" dirty="0" err="1"/>
              <a:t>unit</a:t>
            </a:r>
            <a:r>
              <a:rPr lang="it-IT" sz="1200" b="1" dirty="0"/>
              <a:t>,</a:t>
            </a:r>
            <a:r>
              <a:rPr lang="it-IT" sz="1200" dirty="0"/>
              <a:t> DOI:10.20371/INAF/</a:t>
            </a:r>
            <a:r>
              <a:rPr lang="it-IT" sz="1200" dirty="0" err="1"/>
              <a:t>TechRep</a:t>
            </a:r>
            <a:r>
              <a:rPr lang="it-IT" sz="1200" dirty="0"/>
              <a:t>/136</a:t>
            </a:r>
            <a:endParaRPr lang="it-IT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/>
              <a:t>R.Briguglio</a:t>
            </a:r>
            <a:r>
              <a:rPr lang="it-IT" sz="1200" dirty="0"/>
              <a:t> et al.2022, SPIE, </a:t>
            </a:r>
            <a:r>
              <a:rPr lang="it-IT" sz="1200" b="1" dirty="0" err="1"/>
              <a:t>Laboratory</a:t>
            </a:r>
            <a:r>
              <a:rPr lang="it-IT" sz="1200" b="1" dirty="0"/>
              <a:t> </a:t>
            </a:r>
            <a:r>
              <a:rPr lang="it-IT" sz="1200" b="1" dirty="0" err="1"/>
              <a:t>characterization</a:t>
            </a:r>
            <a:r>
              <a:rPr lang="it-IT" sz="1200" b="1" dirty="0"/>
              <a:t> of a large format, contactless </a:t>
            </a:r>
            <a:r>
              <a:rPr lang="it-IT" sz="1200" b="1" dirty="0" err="1"/>
              <a:t>active</a:t>
            </a:r>
            <a:r>
              <a:rPr lang="it-IT" sz="1200" b="1" dirty="0"/>
              <a:t> </a:t>
            </a:r>
            <a:r>
              <a:rPr lang="it-IT" sz="1200" b="1" dirty="0" err="1"/>
              <a:t>mirror</a:t>
            </a:r>
            <a:r>
              <a:rPr lang="it-IT" sz="1200" b="1" dirty="0"/>
              <a:t> with </a:t>
            </a:r>
            <a:r>
              <a:rPr lang="it-IT" sz="1200" b="1" dirty="0" err="1"/>
              <a:t>intrinsic</a:t>
            </a:r>
            <a:r>
              <a:rPr lang="it-IT" sz="1200" b="1" dirty="0"/>
              <a:t> </a:t>
            </a:r>
            <a:r>
              <a:rPr lang="it-IT" sz="1200" b="1" dirty="0" err="1"/>
              <a:t>rejection</a:t>
            </a:r>
            <a:r>
              <a:rPr lang="it-IT" sz="1200" b="1" dirty="0"/>
              <a:t> of </a:t>
            </a:r>
            <a:r>
              <a:rPr lang="it-IT" sz="1200" b="1" dirty="0" err="1"/>
              <a:t>vibrations</a:t>
            </a:r>
            <a:r>
              <a:rPr lang="it-IT" sz="1200" b="1" dirty="0"/>
              <a:t>,</a:t>
            </a:r>
            <a:r>
              <a:rPr lang="it-IT" sz="1200" dirty="0"/>
              <a:t> </a:t>
            </a:r>
            <a:br>
              <a:rPr lang="it-IT" sz="1200" dirty="0"/>
            </a:br>
            <a:r>
              <a:rPr lang="it-IT" sz="1200" dirty="0"/>
              <a:t>DOI:10.1117/12.2628730</a:t>
            </a:r>
            <a:endParaRPr lang="it-IT" sz="12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6522C29-694A-B7F4-340A-F31C4C5F213B}"/>
              </a:ext>
            </a:extLst>
          </p:cNvPr>
          <p:cNvSpPr txBox="1"/>
          <p:nvPr/>
        </p:nvSpPr>
        <p:spPr>
          <a:xfrm>
            <a:off x="2184402" y="3381853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Rockwell" panose="02060603020205020403" pitchFamily="18" charset="77"/>
              </a:rPr>
              <a:t>Talks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1403474-2357-6533-BAFC-7877D0191579}"/>
              </a:ext>
            </a:extLst>
          </p:cNvPr>
          <p:cNvSpPr txBox="1"/>
          <p:nvPr/>
        </p:nvSpPr>
        <p:spPr>
          <a:xfrm>
            <a:off x="2184400" y="3656950"/>
            <a:ext cx="1000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/>
              <a:t>Workshop «</a:t>
            </a:r>
            <a:r>
              <a:rPr lang="it-IT" sz="1200" b="1" dirty="0" err="1"/>
              <a:t>Wavefront</a:t>
            </a:r>
            <a:r>
              <a:rPr lang="it-IT" sz="1200" b="1" dirty="0"/>
              <a:t> sensing in the VLT/ELT </a:t>
            </a:r>
            <a:r>
              <a:rPr lang="it-IT" sz="1200" b="1" dirty="0" err="1"/>
              <a:t>era»,Firenze</a:t>
            </a:r>
            <a:r>
              <a:rPr lang="it-IT" sz="1200" b="1" dirty="0"/>
              <a:t>, 2019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/>
              <a:t>Workshop «Network of Young </a:t>
            </a:r>
            <a:r>
              <a:rPr lang="it-IT" sz="1200" b="1" dirty="0" err="1"/>
              <a:t>Researcher</a:t>
            </a:r>
            <a:r>
              <a:rPr lang="it-IT" sz="1200" b="1" dirty="0"/>
              <a:t> in </a:t>
            </a:r>
            <a:r>
              <a:rPr lang="it-IT" sz="1200" b="1" dirty="0" err="1"/>
              <a:t>Instrumentation</a:t>
            </a:r>
            <a:r>
              <a:rPr lang="it-IT" sz="1200" b="1" dirty="0"/>
              <a:t> for </a:t>
            </a:r>
            <a:r>
              <a:rPr lang="it-IT" sz="1200" b="1" dirty="0" err="1"/>
              <a:t>Astronomy</a:t>
            </a:r>
            <a:r>
              <a:rPr lang="it-IT" sz="1200" b="1" dirty="0"/>
              <a:t>»,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/>
              <a:t>ESA-ESO SCIOPS, 2022, DOI: 10.5281/zenodo.6568531, </a:t>
            </a:r>
            <a:r>
              <a:rPr lang="it-IT" sz="1200" b="1" dirty="0" err="1"/>
              <a:t>Neural</a:t>
            </a:r>
            <a:r>
              <a:rPr lang="it-IT" sz="1200" b="1" dirty="0"/>
              <a:t> Networks and PCA </a:t>
            </a:r>
            <a:r>
              <a:rPr lang="it-IT" sz="1200" b="1" dirty="0" err="1"/>
              <a:t>coefficients</a:t>
            </a:r>
            <a:r>
              <a:rPr lang="it-IT" sz="1200" b="1" dirty="0"/>
              <a:t> to </a:t>
            </a:r>
            <a:r>
              <a:rPr lang="it-IT" sz="1200" b="1" dirty="0" err="1"/>
              <a:t>identify</a:t>
            </a:r>
            <a:r>
              <a:rPr lang="it-IT" sz="1200" b="1" dirty="0"/>
              <a:t> and </a:t>
            </a:r>
            <a:r>
              <a:rPr lang="it-IT" sz="1200" b="1" dirty="0" err="1"/>
              <a:t>correct</a:t>
            </a:r>
            <a:r>
              <a:rPr lang="it-IT" sz="1200" b="1" dirty="0"/>
              <a:t> </a:t>
            </a:r>
            <a:r>
              <a:rPr lang="it-IT" sz="1200" b="1" dirty="0" err="1"/>
              <a:t>aberrations</a:t>
            </a:r>
            <a:r>
              <a:rPr lang="it-IT" sz="1200" b="1" dirty="0"/>
              <a:t> in </a:t>
            </a:r>
            <a:r>
              <a:rPr lang="it-IT" sz="1200" b="1" dirty="0" err="1"/>
              <a:t>Adaptive</a:t>
            </a:r>
            <a:r>
              <a:rPr lang="it-IT" sz="1200" b="1" dirty="0"/>
              <a:t> </a:t>
            </a:r>
            <a:r>
              <a:rPr lang="it-IT" sz="1200" b="1" dirty="0" err="1"/>
              <a:t>Optics</a:t>
            </a:r>
            <a:endParaRPr lang="it-IT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/>
              <a:t>Workshop Ottica Adattiva Italiana «ADONI», Teramo,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/>
              <a:t>Conference «Machine Learning </a:t>
            </a:r>
            <a:r>
              <a:rPr lang="it-IT" sz="1200" b="1" dirty="0" err="1"/>
              <a:t>at</a:t>
            </a:r>
            <a:r>
              <a:rPr lang="it-IT" sz="1200" b="1" dirty="0"/>
              <a:t> Galileo Galilei Institute», Firenze,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dirty="0"/>
              <a:t>AO4ELT, Porto, 2022 (SCHEDULED)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EDC0A4B-0CE8-4F2F-74A7-3C0C90FA973F}"/>
              </a:ext>
            </a:extLst>
          </p:cNvPr>
          <p:cNvSpPr txBox="1"/>
          <p:nvPr/>
        </p:nvSpPr>
        <p:spPr>
          <a:xfrm>
            <a:off x="2184398" y="5162652"/>
            <a:ext cx="100076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/>
              <a:t>INAF, «Deep Learning @INAF», Pula (Sardegna), 16-19 </a:t>
            </a:r>
            <a:r>
              <a:rPr lang="it-IT" sz="1200" dirty="0" err="1"/>
              <a:t>September</a:t>
            </a:r>
            <a:r>
              <a:rPr lang="it-IT" sz="1200" dirty="0"/>
              <a:t>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/>
              <a:t>International School of Space Science, L’Aquila, «</a:t>
            </a:r>
            <a:r>
              <a:rPr lang="it-IT" sz="1200" dirty="0" err="1"/>
              <a:t>Dynamical</a:t>
            </a:r>
            <a:r>
              <a:rPr lang="it-IT" sz="1200" dirty="0"/>
              <a:t> system and machine learning </a:t>
            </a:r>
            <a:r>
              <a:rPr lang="it-IT" sz="1200" dirty="0" err="1"/>
              <a:t>approaches</a:t>
            </a:r>
            <a:r>
              <a:rPr lang="it-IT" sz="1200" dirty="0"/>
              <a:t> to Sun-Earth relations», 1-5 </a:t>
            </a:r>
            <a:r>
              <a:rPr lang="it-IT" sz="1200" dirty="0" err="1"/>
              <a:t>February</a:t>
            </a:r>
            <a:r>
              <a:rPr lang="it-IT" sz="1200" dirty="0"/>
              <a:t>,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/>
              <a:t>Space Science Institute, «Applications of Statistical Methods and Machine Learning in the Space Sciences», </a:t>
            </a:r>
            <a:r>
              <a:rPr lang="it-IT" sz="1200" dirty="0" err="1"/>
              <a:t>May</a:t>
            </a:r>
            <a:r>
              <a:rPr lang="it-IT" sz="1200" dirty="0"/>
              <a:t> 17-21,2021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/>
              <a:t>CFAO, University of California (Santa Cruz), «</a:t>
            </a:r>
            <a:r>
              <a:rPr lang="it-IT" sz="1200" dirty="0" err="1"/>
              <a:t>Summer</a:t>
            </a:r>
            <a:r>
              <a:rPr lang="it-IT" sz="1200" dirty="0"/>
              <a:t> school on </a:t>
            </a:r>
            <a:r>
              <a:rPr lang="it-IT" sz="1200" dirty="0" err="1"/>
              <a:t>Adaptive</a:t>
            </a:r>
            <a:r>
              <a:rPr lang="it-IT" sz="1200" dirty="0"/>
              <a:t> </a:t>
            </a:r>
            <a:r>
              <a:rPr lang="it-IT" sz="1200" dirty="0" err="1"/>
              <a:t>Optics</a:t>
            </a:r>
            <a:r>
              <a:rPr lang="it-IT" sz="1200" dirty="0"/>
              <a:t>», 16-20 August 2021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E1D2BF3-EA07-2B49-D184-66258C9E9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532" y="6194292"/>
            <a:ext cx="414137" cy="54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35EDE48-31B7-7419-CD16-B0D895370FA0}"/>
              </a:ext>
            </a:extLst>
          </p:cNvPr>
          <p:cNvSpPr txBox="1"/>
          <p:nvPr/>
        </p:nvSpPr>
        <p:spPr>
          <a:xfrm>
            <a:off x="2184397" y="6107004"/>
            <a:ext cx="9956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3 </a:t>
            </a:r>
            <a:r>
              <a:rPr lang="it-IT" sz="1400" dirty="0" err="1"/>
              <a:t>months</a:t>
            </a:r>
            <a:r>
              <a:rPr lang="it-IT" sz="1400" dirty="0"/>
              <a:t> Internship </a:t>
            </a:r>
            <a:r>
              <a:rPr lang="it-IT" sz="1400" dirty="0" err="1"/>
              <a:t>at</a:t>
            </a:r>
            <a:r>
              <a:rPr lang="it-IT" sz="1400" dirty="0"/>
              <a:t> the </a:t>
            </a:r>
            <a:r>
              <a:rPr lang="it-IT" sz="1400" dirty="0" err="1"/>
              <a:t>European</a:t>
            </a:r>
            <a:r>
              <a:rPr lang="it-IT" sz="1400" dirty="0"/>
              <a:t> Southern </a:t>
            </a:r>
            <a:r>
              <a:rPr lang="it-IT" sz="1400" dirty="0" err="1"/>
              <a:t>Observatory</a:t>
            </a:r>
            <a:r>
              <a:rPr lang="it-IT" sz="1400" dirty="0"/>
              <a:t> (</a:t>
            </a:r>
            <a:r>
              <a:rPr lang="it-IT" sz="1400" b="1" dirty="0"/>
              <a:t>ESO</a:t>
            </a:r>
            <a:r>
              <a:rPr lang="it-IT" sz="1400" dirty="0"/>
              <a:t>) in Garching Bei </a:t>
            </a:r>
            <a:r>
              <a:rPr lang="it-IT" sz="1400" dirty="0" err="1"/>
              <a:t>Munchen</a:t>
            </a:r>
            <a:r>
              <a:rPr lang="it-IT" sz="1400" dirty="0"/>
              <a:t>, Germany, 7 April – 8 </a:t>
            </a:r>
            <a:r>
              <a:rPr lang="it-IT" sz="1400" dirty="0" err="1"/>
              <a:t>July</a:t>
            </a:r>
            <a:r>
              <a:rPr lang="it-IT" sz="1400" dirty="0"/>
              <a:t> 2022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C1AEFFE-99F6-98C9-7295-FC1B7DAFA48E}"/>
              </a:ext>
            </a:extLst>
          </p:cNvPr>
          <p:cNvSpPr txBox="1"/>
          <p:nvPr/>
        </p:nvSpPr>
        <p:spPr>
          <a:xfrm>
            <a:off x="2184399" y="2835120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Rockwell" panose="02060603020205020403" pitchFamily="18" charset="77"/>
              </a:rPr>
              <a:t>Poster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65AC9F5-CFF3-A29B-7B92-48F0119863A0}"/>
              </a:ext>
            </a:extLst>
          </p:cNvPr>
          <p:cNvSpPr txBox="1"/>
          <p:nvPr/>
        </p:nvSpPr>
        <p:spPr>
          <a:xfrm>
            <a:off x="2184402" y="3168576"/>
            <a:ext cx="121919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/>
              <a:t>A.Terreri</a:t>
            </a:r>
            <a:r>
              <a:rPr lang="it-IT" sz="1200" dirty="0"/>
              <a:t> et al.2022, Poster, DOI:10.1117/12.2629249, </a:t>
            </a:r>
            <a:r>
              <a:rPr lang="it-IT" sz="1200" b="1" dirty="0" err="1"/>
              <a:t>Experimental</a:t>
            </a:r>
            <a:r>
              <a:rPr lang="it-IT" sz="1200" b="1" dirty="0"/>
              <a:t> </a:t>
            </a:r>
            <a:r>
              <a:rPr lang="it-IT" sz="1200" b="1" dirty="0" err="1"/>
              <a:t>verification</a:t>
            </a:r>
            <a:r>
              <a:rPr lang="it-IT" sz="1200" b="1" dirty="0"/>
              <a:t> of NN and PCA for NCPA </a:t>
            </a:r>
            <a:r>
              <a:rPr lang="it-IT" sz="1200" b="1" dirty="0" err="1"/>
              <a:t>mitigation</a:t>
            </a:r>
            <a:endParaRPr lang="it-IT" sz="1200" b="1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785EEA2-D51D-92F8-9F5E-9B5A108FB0D5}"/>
              </a:ext>
            </a:extLst>
          </p:cNvPr>
          <p:cNvSpPr txBox="1"/>
          <p:nvPr/>
        </p:nvSpPr>
        <p:spPr>
          <a:xfrm>
            <a:off x="0" y="2642623"/>
            <a:ext cx="20957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SUMMARY </a:t>
            </a:r>
          </a:p>
          <a:p>
            <a:pPr algn="ctr"/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of </a:t>
            </a:r>
          </a:p>
          <a:p>
            <a:pPr algn="ctr"/>
            <a:r>
              <a:rPr lang="it-IT" sz="2400" dirty="0">
                <a:latin typeface="Rockwell" panose="02060603020205020403" pitchFamily="18" charset="77"/>
                <a:ea typeface="Roboto" panose="02000000000000000000" pitchFamily="2" charset="0"/>
              </a:rPr>
              <a:t>PhD activities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C88FDA3-B691-0E9F-3211-5181B80A95C2}"/>
              </a:ext>
            </a:extLst>
          </p:cNvPr>
          <p:cNvSpPr txBox="1"/>
          <p:nvPr/>
        </p:nvSpPr>
        <p:spPr>
          <a:xfrm>
            <a:off x="2117727" y="4825140"/>
            <a:ext cx="10074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Rockwell" panose="02060603020205020403" pitchFamily="18" charset="77"/>
              </a:rPr>
              <a:t>Schools 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6D1BAE0-843D-857D-3D4D-C70BBE147725}"/>
              </a:ext>
            </a:extLst>
          </p:cNvPr>
          <p:cNvSpPr txBox="1"/>
          <p:nvPr/>
        </p:nvSpPr>
        <p:spPr>
          <a:xfrm>
            <a:off x="2184399" y="5957360"/>
            <a:ext cx="1219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Rockwell" panose="02060603020205020403" pitchFamily="18" charset="77"/>
              </a:rPr>
              <a:t>Internship </a:t>
            </a:r>
          </a:p>
        </p:txBody>
      </p:sp>
    </p:spTree>
    <p:extLst>
      <p:ext uri="{BB962C8B-B14F-4D97-AF65-F5344CB8AC3E}">
        <p14:creationId xmlns:p14="http://schemas.microsoft.com/office/powerpoint/2010/main" val="3722836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8662AC-AAA6-4DCD-B3EE-96FEF2656960}"/>
              </a:ext>
            </a:extLst>
          </p:cNvPr>
          <p:cNvSpPr txBox="1"/>
          <p:nvPr/>
        </p:nvSpPr>
        <p:spPr>
          <a:xfrm>
            <a:off x="214" y="43539"/>
            <a:ext cx="933477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solidFill>
                  <a:srgbClr val="ED1C24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NN_0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700E5A7-4A44-44D6-9FBD-52F1953B39C6}"/>
              </a:ext>
            </a:extLst>
          </p:cNvPr>
          <p:cNvSpPr txBox="1"/>
          <p:nvPr/>
        </p:nvSpPr>
        <p:spPr>
          <a:xfrm>
            <a:off x="4963619" y="16545"/>
            <a:ext cx="2097257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NO Turbolenza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1F0C527-E965-4C75-A2C4-ADE097094FBE}"/>
              </a:ext>
            </a:extLst>
          </p:cNvPr>
          <p:cNvSpPr txBox="1"/>
          <p:nvPr/>
        </p:nvSpPr>
        <p:spPr>
          <a:xfrm>
            <a:off x="870987" y="609540"/>
            <a:ext cx="1880083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FLUSSO 1e6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1DE209-036E-4BB4-9B11-D87DDA2A2258}"/>
              </a:ext>
            </a:extLst>
          </p:cNvPr>
          <p:cNvSpPr txBox="1"/>
          <p:nvPr/>
        </p:nvSpPr>
        <p:spPr>
          <a:xfrm>
            <a:off x="3483305" y="696619"/>
            <a:ext cx="1880083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FLUSSO 1e5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80E3B3-CA61-4080-A7BB-5696D267F108}"/>
              </a:ext>
            </a:extLst>
          </p:cNvPr>
          <p:cNvSpPr txBox="1"/>
          <p:nvPr/>
        </p:nvSpPr>
        <p:spPr>
          <a:xfrm>
            <a:off x="6182701" y="609540"/>
            <a:ext cx="1880083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FLUSSO 1e4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E5AC913-F25D-45EA-8DE2-E2CBC1E1B6D2}"/>
              </a:ext>
            </a:extLst>
          </p:cNvPr>
          <p:cNvSpPr txBox="1"/>
          <p:nvPr/>
        </p:nvSpPr>
        <p:spPr>
          <a:xfrm>
            <a:off x="3483305" y="3746500"/>
            <a:ext cx="1934264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RMS= 1.2 nm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6060975-A60E-463D-9A82-E8A761C4D24C}"/>
              </a:ext>
            </a:extLst>
          </p:cNvPr>
          <p:cNvSpPr txBox="1"/>
          <p:nvPr/>
        </p:nvSpPr>
        <p:spPr>
          <a:xfrm>
            <a:off x="6356854" y="3744323"/>
            <a:ext cx="1934264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RMS= 0.8 nm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2E487FA-BCBE-4A0E-86DE-3AB27AE5FE15}"/>
              </a:ext>
            </a:extLst>
          </p:cNvPr>
          <p:cNvSpPr txBox="1"/>
          <p:nvPr/>
        </p:nvSpPr>
        <p:spPr>
          <a:xfrm>
            <a:off x="653293" y="3702961"/>
            <a:ext cx="1934264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RMS= 0.8 nm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78C724C-B6D4-46C2-99DA-ED9701928F2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8514"/>
          <a:stretch>
            <a:fillRect/>
          </a:stretch>
        </p:blipFill>
        <p:spPr>
          <a:xfrm>
            <a:off x="8272554" y="982231"/>
            <a:ext cx="3156551" cy="258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D00EBB8-18F2-425E-B15F-510919535CA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7634"/>
          <a:stretch>
            <a:fillRect/>
          </a:stretch>
        </p:blipFill>
        <p:spPr>
          <a:xfrm>
            <a:off x="5455605" y="1000518"/>
            <a:ext cx="3164823" cy="256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FB40F01-FAB8-4E59-A263-2E4F10E0A57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r="8575"/>
          <a:stretch>
            <a:fillRect/>
          </a:stretch>
        </p:blipFill>
        <p:spPr>
          <a:xfrm>
            <a:off x="2754903" y="1019674"/>
            <a:ext cx="3132168" cy="256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8FD4212-698C-47C3-AD7A-D3B2E9B7A27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r="9363"/>
          <a:stretch>
            <a:fillRect/>
          </a:stretch>
        </p:blipFill>
        <p:spPr>
          <a:xfrm>
            <a:off x="87291" y="1018804"/>
            <a:ext cx="3083406" cy="255136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FCBDDB2-B5C8-4220-802D-3D42655FDF8D}"/>
              </a:ext>
            </a:extLst>
          </p:cNvPr>
          <p:cNvSpPr txBox="1"/>
          <p:nvPr/>
        </p:nvSpPr>
        <p:spPr>
          <a:xfrm>
            <a:off x="8969173" y="609540"/>
            <a:ext cx="1880083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FLUSSO 1e3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2FCE00F-FCE4-4E84-BB10-48A1C09316CD}"/>
              </a:ext>
            </a:extLst>
          </p:cNvPr>
          <p:cNvSpPr txBox="1"/>
          <p:nvPr/>
        </p:nvSpPr>
        <p:spPr>
          <a:xfrm>
            <a:off x="8925634" y="3744323"/>
            <a:ext cx="1856678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RMS= 13 nm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EEB4B2B-BFB8-4132-BBAA-6CF0A480D3D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8598659" y="4206703"/>
            <a:ext cx="3331141" cy="249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2A96CED-1F33-4E6E-B70C-40E6224BE0E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-657" y="4179709"/>
            <a:ext cx="3331141" cy="249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D8BE900-9146-4FE1-AE33-0CDFD0DB8C90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2720943" y="4179709"/>
            <a:ext cx="3331141" cy="249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8403987-7288-450F-B340-768D1CB19B9A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660236" y="4206703"/>
            <a:ext cx="3331141" cy="2498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C375950-B694-412A-B3D7-B5B2BB99B5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9584"/>
          <a:stretch>
            <a:fillRect/>
          </a:stretch>
        </p:blipFill>
        <p:spPr>
          <a:xfrm>
            <a:off x="8859890" y="843342"/>
            <a:ext cx="3287167" cy="2726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CC6316-1402-4062-827C-257965F23CEF}"/>
              </a:ext>
            </a:extLst>
          </p:cNvPr>
          <p:cNvSpPr txBox="1"/>
          <p:nvPr/>
        </p:nvSpPr>
        <p:spPr>
          <a:xfrm>
            <a:off x="214" y="0"/>
            <a:ext cx="1166297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solidFill>
                  <a:srgbClr val="ED1C24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NN_0.5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3DE3A2-9E84-4224-8464-33E10FE6860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7505"/>
          <a:stretch>
            <a:fillRect/>
          </a:stretch>
        </p:blipFill>
        <p:spPr>
          <a:xfrm>
            <a:off x="5921904" y="816785"/>
            <a:ext cx="3395578" cy="27533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964424-FCD1-46D8-8827-53DC8F0616BF}"/>
              </a:ext>
            </a:extLst>
          </p:cNvPr>
          <p:cNvSpPr txBox="1"/>
          <p:nvPr/>
        </p:nvSpPr>
        <p:spPr>
          <a:xfrm>
            <a:off x="9709330" y="435387"/>
            <a:ext cx="1880083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FLUSSO 1e3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18A7AF-1711-419D-96AE-32A854E1010F}"/>
              </a:ext>
            </a:extLst>
          </p:cNvPr>
          <p:cNvSpPr txBox="1"/>
          <p:nvPr/>
        </p:nvSpPr>
        <p:spPr>
          <a:xfrm>
            <a:off x="6879319" y="435387"/>
            <a:ext cx="1880083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FLUSSO 1e4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699A82D-BC91-4711-8A62-7D4BF0F2B32C}"/>
              </a:ext>
            </a:extLst>
          </p:cNvPr>
          <p:cNvSpPr txBox="1"/>
          <p:nvPr/>
        </p:nvSpPr>
        <p:spPr>
          <a:xfrm>
            <a:off x="4441154" y="0"/>
            <a:ext cx="3079770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Turbolenza 50nm RMS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CEC29D3-E4F1-464B-8A09-EBB4C462922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r="8120"/>
          <a:stretch>
            <a:fillRect/>
          </a:stretch>
        </p:blipFill>
        <p:spPr>
          <a:xfrm>
            <a:off x="2917303" y="789355"/>
            <a:ext cx="3439987" cy="28082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A5154F9-318C-4126-87C0-51C044A87D36}"/>
              </a:ext>
            </a:extLst>
          </p:cNvPr>
          <p:cNvSpPr txBox="1"/>
          <p:nvPr/>
        </p:nvSpPr>
        <p:spPr>
          <a:xfrm>
            <a:off x="3744537" y="435387"/>
            <a:ext cx="1880083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FLUSSO 1e5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5798206-67FA-45A5-92AF-FFA9A18FD40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2307" r="9553"/>
          <a:stretch>
            <a:fillRect/>
          </a:stretch>
        </p:blipFill>
        <p:spPr>
          <a:xfrm>
            <a:off x="43753" y="789356"/>
            <a:ext cx="3308936" cy="28156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4CB8830-E630-4537-BF5F-AE2E444BC05C}"/>
              </a:ext>
            </a:extLst>
          </p:cNvPr>
          <p:cNvSpPr txBox="1"/>
          <p:nvPr/>
        </p:nvSpPr>
        <p:spPr>
          <a:xfrm>
            <a:off x="731664" y="459333"/>
            <a:ext cx="1880083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FLUSSO 1e6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824BD83-0721-470E-B18A-C3D21870661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l="15766" r="14032"/>
          <a:stretch>
            <a:fillRect/>
          </a:stretch>
        </p:blipFill>
        <p:spPr>
          <a:xfrm>
            <a:off x="3455005" y="3931103"/>
            <a:ext cx="2788214" cy="2773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A9075BE-029B-4261-B49C-179E8D12A29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 l="12279" r="16486"/>
          <a:stretch>
            <a:fillRect/>
          </a:stretch>
        </p:blipFill>
        <p:spPr>
          <a:xfrm>
            <a:off x="259269" y="3928491"/>
            <a:ext cx="2829140" cy="2773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366F4B7-4DF3-49C1-8B04-E7F823F8D331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 l="14019" r="14745"/>
          <a:stretch>
            <a:fillRect/>
          </a:stretch>
        </p:blipFill>
        <p:spPr>
          <a:xfrm>
            <a:off x="6388202" y="3931103"/>
            <a:ext cx="2829140" cy="2773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7F52109-2D4F-4F2C-ADF3-B61AE7F6F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 l="16474" r="17200"/>
          <a:stretch>
            <a:fillRect/>
          </a:stretch>
        </p:blipFill>
        <p:spPr>
          <a:xfrm>
            <a:off x="9382790" y="3928491"/>
            <a:ext cx="2634087" cy="277384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EC360D1-6E05-4B65-91AD-C7CF08476341}"/>
              </a:ext>
            </a:extLst>
          </p:cNvPr>
          <p:cNvSpPr txBox="1"/>
          <p:nvPr/>
        </p:nvSpPr>
        <p:spPr>
          <a:xfrm>
            <a:off x="6705164" y="3709057"/>
            <a:ext cx="1934264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RMS= 3.5 nm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B8DC02B-208A-43D8-B87D-79A78059D287}"/>
              </a:ext>
            </a:extLst>
          </p:cNvPr>
          <p:cNvSpPr txBox="1"/>
          <p:nvPr/>
        </p:nvSpPr>
        <p:spPr>
          <a:xfrm>
            <a:off x="9752867" y="3706878"/>
            <a:ext cx="2089499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RMS= 18.9 nm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EE1CA26-DBE0-4FBB-936C-47987436AE55}"/>
              </a:ext>
            </a:extLst>
          </p:cNvPr>
          <p:cNvSpPr txBox="1"/>
          <p:nvPr/>
        </p:nvSpPr>
        <p:spPr>
          <a:xfrm>
            <a:off x="3831614" y="3709057"/>
            <a:ext cx="1934264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RMS= 3.8 nm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44C6592-CA8C-4C3D-A73C-F416E1A89C29}"/>
              </a:ext>
            </a:extLst>
          </p:cNvPr>
          <p:cNvSpPr txBox="1"/>
          <p:nvPr/>
        </p:nvSpPr>
        <p:spPr>
          <a:xfrm>
            <a:off x="827448" y="3709057"/>
            <a:ext cx="1934264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RMS= 3.7 nm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6A3BA5A-D062-83C0-F9B8-CECA8703B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9" t="10491" r="17417" b="5160"/>
          <a:stretch/>
        </p:blipFill>
        <p:spPr>
          <a:xfrm>
            <a:off x="7097685" y="1229330"/>
            <a:ext cx="4702232" cy="447499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135DFE2-B184-5F20-5AB5-30B0A3C02E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8573" r="18066" b="4542"/>
          <a:stretch/>
        </p:blipFill>
        <p:spPr>
          <a:xfrm>
            <a:off x="392084" y="1124230"/>
            <a:ext cx="4702233" cy="460954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0CE6079-1E21-AA83-01C2-5ACBF4CA8655}"/>
              </a:ext>
            </a:extLst>
          </p:cNvPr>
          <p:cNvSpPr txBox="1"/>
          <p:nvPr/>
        </p:nvSpPr>
        <p:spPr>
          <a:xfrm>
            <a:off x="2784583" y="6071429"/>
            <a:ext cx="649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Simulated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the ESO library PO4AO by </a:t>
            </a:r>
            <a:r>
              <a:rPr lang="it-IT" dirty="0" err="1"/>
              <a:t>T.C.Heritier</a:t>
            </a:r>
            <a:r>
              <a:rPr lang="it-IT" dirty="0"/>
              <a:t> 2020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2374F45-EF9F-D0E9-062D-F81D875214E5}"/>
              </a:ext>
            </a:extLst>
          </p:cNvPr>
          <p:cNvSpPr txBox="1"/>
          <p:nvPr/>
        </p:nvSpPr>
        <p:spPr>
          <a:xfrm>
            <a:off x="0" y="1771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AO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residual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and NCPA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9052F8DA-8E97-2651-6B56-C01ED65236E5}"/>
                  </a:ext>
                </a:extLst>
              </p:cNvPr>
              <p:cNvSpPr txBox="1"/>
              <p:nvPr/>
            </p:nvSpPr>
            <p:spPr>
              <a:xfrm>
                <a:off x="9590622" y="5704323"/>
                <a:ext cx="2407072" cy="618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800" b="0" i="0" u="none" strike="noStrike" kern="1200" cap="none" spc="0" baseline="0" smtClean="0">
                          <a:solidFill>
                            <a:schemeClr val="bg1"/>
                          </a:solidFill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WF</m:t>
                      </m:r>
                      <m:r>
                        <a:rPr lang="it-IT" sz="1800" b="0" i="1" u="none" strike="noStrike" kern="1200" cap="none" spc="0" baseline="0" smtClean="0">
                          <a:solidFill>
                            <a:schemeClr val="bg1"/>
                          </a:solidFill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it-IT" sz="1800" b="0" i="1" u="none" strike="noStrike" kern="1200" cap="none" spc="0" baseline="0" smtClean="0">
                          <a:solidFill>
                            <a:schemeClr val="bg1"/>
                          </a:solidFill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𝑁𝐶𝑃𝐴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9052F8DA-8E97-2651-6B56-C01ED6523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0622" y="5704323"/>
                <a:ext cx="2407072" cy="618311"/>
              </a:xfrm>
              <a:prstGeom prst="rect">
                <a:avLst/>
              </a:prstGeom>
              <a:blipFill>
                <a:blip r:embed="rId10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uppo 7">
            <a:extLst>
              <a:ext uri="{FF2B5EF4-FFF2-40B4-BE49-F238E27FC236}">
                <a16:creationId xmlns:a16="http://schemas.microsoft.com/office/drawing/2014/main" id="{C4CF9268-7C42-2E1D-E1A6-46DCD6883A8D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10" name="Rettangolo 3">
              <a:extLst>
                <a:ext uri="{FF2B5EF4-FFF2-40B4-BE49-F238E27FC236}">
                  <a16:creationId xmlns:a16="http://schemas.microsoft.com/office/drawing/2014/main" id="{2D4B9CDA-D51A-1D65-1551-E7604060526F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AB956CC2-9BD0-70F4-0109-191130EB9147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17" name="Segnaposto numero diapositiva 17">
              <a:extLst>
                <a:ext uri="{FF2B5EF4-FFF2-40B4-BE49-F238E27FC236}">
                  <a16:creationId xmlns:a16="http://schemas.microsoft.com/office/drawing/2014/main" id="{51FB53B1-5688-77B0-4383-95999197F5D3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3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5565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71EB856-2115-4683-B6E2-2AF4408FF3D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7148"/>
          <a:stretch>
            <a:fillRect/>
          </a:stretch>
        </p:blipFill>
        <p:spPr>
          <a:xfrm>
            <a:off x="8795018" y="827668"/>
            <a:ext cx="3239710" cy="261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5E1FCC1-F904-40A2-937E-D46E090C33A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657" r="15034"/>
          <a:stretch>
            <a:fillRect/>
          </a:stretch>
        </p:blipFill>
        <p:spPr>
          <a:xfrm>
            <a:off x="2612532" y="3999024"/>
            <a:ext cx="3445647" cy="296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6816245-7859-48CB-8060-0A09DAE3D64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6259" t="5504" r="18252"/>
          <a:stretch>
            <a:fillRect/>
          </a:stretch>
        </p:blipFill>
        <p:spPr>
          <a:xfrm>
            <a:off x="9186866" y="4085666"/>
            <a:ext cx="2655421" cy="287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F13F272-D851-4041-B89A-4CB4C5494DC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5010" t="5512" r="18424"/>
          <a:stretch>
            <a:fillRect/>
          </a:stretch>
        </p:blipFill>
        <p:spPr>
          <a:xfrm>
            <a:off x="6270213" y="4086536"/>
            <a:ext cx="2698960" cy="287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0028995-FB07-42CA-8F96-70E03E2BDD4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l="15022" r="18424"/>
          <a:stretch>
            <a:fillRect/>
          </a:stretch>
        </p:blipFill>
        <p:spPr>
          <a:xfrm>
            <a:off x="304984" y="3918042"/>
            <a:ext cx="2698960" cy="30416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0D00E5-1F36-4D45-92C1-9ABBAB4F6ED1}"/>
              </a:ext>
            </a:extLst>
          </p:cNvPr>
          <p:cNvSpPr txBox="1"/>
          <p:nvPr/>
        </p:nvSpPr>
        <p:spPr>
          <a:xfrm>
            <a:off x="214" y="436"/>
            <a:ext cx="933477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solidFill>
                  <a:srgbClr val="ED1C24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NN_1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9C3BB6-0264-40EC-BC79-A964366F4147}"/>
              </a:ext>
            </a:extLst>
          </p:cNvPr>
          <p:cNvSpPr txBox="1"/>
          <p:nvPr/>
        </p:nvSpPr>
        <p:spPr>
          <a:xfrm>
            <a:off x="9578714" y="435821"/>
            <a:ext cx="1880083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FLUSSO 1e3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0322854-2BA1-4C0F-99F3-9846338214B0}"/>
              </a:ext>
            </a:extLst>
          </p:cNvPr>
          <p:cNvSpPr txBox="1"/>
          <p:nvPr/>
        </p:nvSpPr>
        <p:spPr>
          <a:xfrm>
            <a:off x="6879319" y="435821"/>
            <a:ext cx="1880083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FLUSSO 1e4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114A7F-1AF1-4B2A-9070-53C3CF5244A8}"/>
              </a:ext>
            </a:extLst>
          </p:cNvPr>
          <p:cNvSpPr txBox="1"/>
          <p:nvPr/>
        </p:nvSpPr>
        <p:spPr>
          <a:xfrm>
            <a:off x="4441154" y="436"/>
            <a:ext cx="3312590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Turbolenza 100 nm RMS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97CFC6-9CBA-452D-B197-CA220FF203E7}"/>
              </a:ext>
            </a:extLst>
          </p:cNvPr>
          <p:cNvSpPr txBox="1"/>
          <p:nvPr/>
        </p:nvSpPr>
        <p:spPr>
          <a:xfrm>
            <a:off x="3744537" y="435821"/>
            <a:ext cx="1880083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FLUSSO 1e5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C124CBE-2163-4879-AA66-E2910167AB6C}"/>
              </a:ext>
            </a:extLst>
          </p:cNvPr>
          <p:cNvSpPr txBox="1"/>
          <p:nvPr/>
        </p:nvSpPr>
        <p:spPr>
          <a:xfrm>
            <a:off x="731664" y="459768"/>
            <a:ext cx="1880083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FLUSSO 1e6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69A9B65-23D5-4398-9E9E-33C2B2D636D9}"/>
              </a:ext>
            </a:extLst>
          </p:cNvPr>
          <p:cNvSpPr txBox="1"/>
          <p:nvPr/>
        </p:nvSpPr>
        <p:spPr>
          <a:xfrm>
            <a:off x="6705164" y="3709492"/>
            <a:ext cx="1934264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RMS= 7.5 nm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E1298A2-86F2-4D15-A9C4-E4BB6C9043B6}"/>
              </a:ext>
            </a:extLst>
          </p:cNvPr>
          <p:cNvSpPr txBox="1"/>
          <p:nvPr/>
        </p:nvSpPr>
        <p:spPr>
          <a:xfrm>
            <a:off x="9752867" y="3707315"/>
            <a:ext cx="1856678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RMS= 26 nm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7521574-C343-4DE9-94A8-391141B08E79}"/>
              </a:ext>
            </a:extLst>
          </p:cNvPr>
          <p:cNvSpPr txBox="1"/>
          <p:nvPr/>
        </p:nvSpPr>
        <p:spPr>
          <a:xfrm>
            <a:off x="3831614" y="3709492"/>
            <a:ext cx="1934264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RMS= 7.1 nm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0C278AA-10AB-473D-94D4-292B79B102F4}"/>
              </a:ext>
            </a:extLst>
          </p:cNvPr>
          <p:cNvSpPr txBox="1"/>
          <p:nvPr/>
        </p:nvSpPr>
        <p:spPr>
          <a:xfrm>
            <a:off x="827448" y="3709492"/>
            <a:ext cx="1934264" cy="4309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it-IT" sz="2177">
                <a:latin typeface="Liberation Sans" pitchFamily="18"/>
                <a:ea typeface="Noto Sans CJK SC" pitchFamily="2"/>
                <a:cs typeface="Lohit Devanagari" pitchFamily="2"/>
              </a:rPr>
              <a:t>RMS= 6.9 nm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BBB2651-B474-4470-B7B9-9BC470C9940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 r="8200"/>
          <a:stretch>
            <a:fillRect/>
          </a:stretch>
        </p:blipFill>
        <p:spPr>
          <a:xfrm>
            <a:off x="5878365" y="788920"/>
            <a:ext cx="3308501" cy="2703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FDC4869-5045-45A1-9218-284D28816AE1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 r="8797"/>
          <a:stretch>
            <a:fillRect/>
          </a:stretch>
        </p:blipFill>
        <p:spPr>
          <a:xfrm>
            <a:off x="2988704" y="829847"/>
            <a:ext cx="3237533" cy="266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014B8B6-C63B-430C-9638-B78BE0E22AC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 r="7363"/>
          <a:stretch>
            <a:fillRect/>
          </a:stretch>
        </p:blipFill>
        <p:spPr>
          <a:xfrm>
            <a:off x="89903" y="824622"/>
            <a:ext cx="3276718" cy="2652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9A4174-9580-468C-AC88-10B703CC3C7D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9B3B570-4D15-45CF-AE42-027F7F2A5720}" type="slidenum">
              <a:t>31</a:t>
            </a:fld>
            <a:endParaRPr lang="it-IT" sz="1200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  <p:sp>
        <p:nvSpPr>
          <p:cNvPr id="13" name="Rettangolo 31">
            <a:extLst>
              <a:ext uri="{FF2B5EF4-FFF2-40B4-BE49-F238E27FC236}">
                <a16:creationId xmlns:a16="http://schemas.microsoft.com/office/drawing/2014/main" id="{9C494247-F0A3-4D19-9C4F-40FE312B7132}"/>
              </a:ext>
            </a:extLst>
          </p:cNvPr>
          <p:cNvSpPr/>
          <p:nvPr/>
        </p:nvSpPr>
        <p:spPr>
          <a:xfrm>
            <a:off x="0" y="6581000"/>
            <a:ext cx="4900470" cy="23083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900" b="0" i="0" u="none" strike="noStrike" kern="1200" cap="none" spc="0" baseline="0">
                <a:solidFill>
                  <a:srgbClr val="000000"/>
                </a:solidFill>
                <a:uFillTx/>
                <a:latin typeface="Adobe Garamond Pro Bold" pitchFamily="18"/>
              </a:rPr>
              <a:t>2020 Workshop for PhD Program in Astronomy, Astrophysics and Space </a:t>
            </a:r>
            <a:r>
              <a:rPr lang="it-IT" sz="800" b="0" i="0" u="none" strike="noStrike" kern="1200" cap="none" spc="0" baseline="0">
                <a:solidFill>
                  <a:srgbClr val="000000"/>
                </a:solidFill>
                <a:uFillTx/>
                <a:latin typeface="Adobe Garamond Pro Bold" pitchFamily="18"/>
              </a:rPr>
              <a:t>Science</a:t>
            </a:r>
            <a:endParaRPr lang="it-IT" sz="9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Rettangolo 32">
            <a:extLst>
              <a:ext uri="{FF2B5EF4-FFF2-40B4-BE49-F238E27FC236}">
                <a16:creationId xmlns:a16="http://schemas.microsoft.com/office/drawing/2014/main" id="{B717FB7A-E019-448F-BD79-E6C7CF82EFB3}"/>
              </a:ext>
            </a:extLst>
          </p:cNvPr>
          <p:cNvSpPr/>
          <p:nvPr/>
        </p:nvSpPr>
        <p:spPr>
          <a:xfrm>
            <a:off x="0" y="6592522"/>
            <a:ext cx="12191996" cy="2654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100" b="0" i="0" u="none" strike="noStrike" kern="1200" cap="none" spc="0" baseline="0">
                <a:solidFill>
                  <a:srgbClr val="000000"/>
                </a:solidFill>
                <a:uFillTx/>
                <a:latin typeface="Adobe Garamond Pro Bold" pitchFamily="18"/>
              </a:rPr>
              <a:t>Terreri Alessandro</a:t>
            </a:r>
            <a:endParaRPr lang="it-IT" sz="11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20" name="Connettore diritto 16">
            <a:extLst>
              <a:ext uri="{FF2B5EF4-FFF2-40B4-BE49-F238E27FC236}">
                <a16:creationId xmlns:a16="http://schemas.microsoft.com/office/drawing/2014/main" id="{4C66A7CA-7D5C-4D5F-B748-2A9CAFFC3278}"/>
              </a:ext>
            </a:extLst>
          </p:cNvPr>
          <p:cNvCxnSpPr/>
          <p:nvPr/>
        </p:nvCxnSpPr>
        <p:spPr>
          <a:xfrm>
            <a:off x="1285504" y="323213"/>
            <a:ext cx="9200226" cy="0"/>
          </a:xfrm>
          <a:prstGeom prst="straightConnector1">
            <a:avLst/>
          </a:prstGeom>
          <a:noFill/>
          <a:ln w="28575" cap="flat">
            <a:solidFill>
              <a:srgbClr val="00A0C6"/>
            </a:solidFill>
            <a:prstDash val="solid"/>
            <a:miter/>
          </a:ln>
        </p:spPr>
      </p:cxnSp>
      <p:cxnSp>
        <p:nvCxnSpPr>
          <p:cNvPr id="21" name="Connettore diritto 19">
            <a:extLst>
              <a:ext uri="{FF2B5EF4-FFF2-40B4-BE49-F238E27FC236}">
                <a16:creationId xmlns:a16="http://schemas.microsoft.com/office/drawing/2014/main" id="{3D105C16-BC9E-49C5-9074-192CA99C26F4}"/>
              </a:ext>
            </a:extLst>
          </p:cNvPr>
          <p:cNvCxnSpPr/>
          <p:nvPr/>
        </p:nvCxnSpPr>
        <p:spPr>
          <a:xfrm>
            <a:off x="1285504" y="989844"/>
            <a:ext cx="9200226" cy="0"/>
          </a:xfrm>
          <a:prstGeom prst="straightConnector1">
            <a:avLst/>
          </a:prstGeom>
          <a:noFill/>
          <a:ln w="28575" cap="flat">
            <a:solidFill>
              <a:srgbClr val="00A0C6"/>
            </a:solidFill>
            <a:prstDash val="solid"/>
            <a:miter/>
          </a:ln>
        </p:spPr>
      </p:cxnSp>
      <p:pic>
        <p:nvPicPr>
          <p:cNvPr id="55" name="Google Shape;240;p10">
            <a:extLst>
              <a:ext uri="{FF2B5EF4-FFF2-40B4-BE49-F238E27FC236}">
                <a16:creationId xmlns:a16="http://schemas.microsoft.com/office/drawing/2014/main" id="{6D826B6D-D672-4B54-BF1B-021CBA9250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0907" t="10609" r="10790" b="11087"/>
          <a:stretch/>
        </p:blipFill>
        <p:spPr>
          <a:xfrm rot="10800000">
            <a:off x="8450650" y="3175160"/>
            <a:ext cx="3063105" cy="306310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36060499-D052-42A9-949A-25817C7CE6E2}"/>
              </a:ext>
            </a:extLst>
          </p:cNvPr>
          <p:cNvSpPr/>
          <p:nvPr/>
        </p:nvSpPr>
        <p:spPr>
          <a:xfrm>
            <a:off x="219078" y="374013"/>
            <a:ext cx="12058650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600" i="0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HIGH CONTRAST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3AD2EED-B3D9-4188-8189-B273E02F963A}"/>
              </a:ext>
            </a:extLst>
          </p:cNvPr>
          <p:cNvSpPr txBox="1"/>
          <p:nvPr/>
        </p:nvSpPr>
        <p:spPr>
          <a:xfrm>
            <a:off x="7180449" y="1178499"/>
            <a:ext cx="61366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dirty="0" err="1">
                <a:solidFill>
                  <a:srgbClr val="000000"/>
                </a:solidFill>
              </a:rPr>
              <a:t>Distinguish</a:t>
            </a:r>
            <a:r>
              <a:rPr lang="it-IT" sz="2400" dirty="0">
                <a:solidFill>
                  <a:srgbClr val="000000"/>
                </a:solidFill>
              </a:rPr>
              <a:t> star in multiple system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dirty="0">
                <a:solidFill>
                  <a:srgbClr val="000000"/>
                </a:solidFill>
              </a:rPr>
              <a:t>Solar </a:t>
            </a:r>
            <a:r>
              <a:rPr lang="it-IT" sz="2400" dirty="0" err="1">
                <a:solidFill>
                  <a:srgbClr val="000000"/>
                </a:solidFill>
              </a:rPr>
              <a:t>Granulation</a:t>
            </a:r>
            <a:r>
              <a:rPr lang="it-IT" sz="2400" dirty="0">
                <a:solidFill>
                  <a:srgbClr val="000000"/>
                </a:solidFill>
              </a:rPr>
              <a:t> studies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dirty="0" err="1">
                <a:solidFill>
                  <a:srgbClr val="000000"/>
                </a:solidFill>
              </a:rPr>
              <a:t>Identification</a:t>
            </a:r>
            <a:r>
              <a:rPr lang="it-IT" sz="2400" dirty="0">
                <a:solidFill>
                  <a:srgbClr val="000000"/>
                </a:solidFill>
              </a:rPr>
              <a:t> of </a:t>
            </a:r>
            <a:r>
              <a:rPr lang="it-IT" sz="2400" dirty="0" err="1">
                <a:solidFill>
                  <a:srgbClr val="000000"/>
                </a:solidFill>
              </a:rPr>
              <a:t>exoplanets</a:t>
            </a:r>
            <a:r>
              <a:rPr lang="it-IT" sz="2400" dirty="0">
                <a:solidFill>
                  <a:srgbClr val="000000"/>
                </a:solidFill>
              </a:rPr>
              <a:t> (2)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dirty="0">
                <a:solidFill>
                  <a:srgbClr val="000000"/>
                </a:solidFill>
              </a:rPr>
              <a:t>Better </a:t>
            </a:r>
            <a:r>
              <a:rPr lang="it-IT" sz="2400" dirty="0" err="1">
                <a:solidFill>
                  <a:srgbClr val="000000"/>
                </a:solidFill>
              </a:rPr>
              <a:t>photometry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estimation</a:t>
            </a:r>
            <a:r>
              <a:rPr lang="it-IT" sz="2400" dirty="0">
                <a:solidFill>
                  <a:srgbClr val="000000"/>
                </a:solidFill>
              </a:rPr>
              <a:t> (AGN)</a:t>
            </a:r>
          </a:p>
        </p:txBody>
      </p:sp>
      <p:pic>
        <p:nvPicPr>
          <p:cNvPr id="1026" name="Picture 2" descr="Figure 3:">
            <a:extLst>
              <a:ext uri="{FF2B5EF4-FFF2-40B4-BE49-F238E27FC236}">
                <a16:creationId xmlns:a16="http://schemas.microsoft.com/office/drawing/2014/main" id="{0840AA96-D34D-4606-AB22-5BF736BA2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66" b="76321"/>
          <a:stretch/>
        </p:blipFill>
        <p:spPr bwMode="auto">
          <a:xfrm>
            <a:off x="219078" y="1793693"/>
            <a:ext cx="3391027" cy="326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59CA8CE-96AD-4E62-8F89-2A846C96BA5E}"/>
              </a:ext>
            </a:extLst>
          </p:cNvPr>
          <p:cNvSpPr txBox="1"/>
          <p:nvPr/>
        </p:nvSpPr>
        <p:spPr>
          <a:xfrm>
            <a:off x="2028410" y="1086099"/>
            <a:ext cx="3296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0000"/>
                </a:solidFill>
              </a:rPr>
              <a:t>4m solar </a:t>
            </a:r>
            <a:r>
              <a:rPr lang="it-IT" sz="1800" dirty="0" err="1">
                <a:solidFill>
                  <a:srgbClr val="000000"/>
                </a:solidFill>
              </a:rPr>
              <a:t>granulation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simulation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endParaRPr lang="it-IT" dirty="0"/>
          </a:p>
        </p:txBody>
      </p:sp>
      <p:pic>
        <p:nvPicPr>
          <p:cNvPr id="35" name="Picture 2" descr="Figure 3:">
            <a:extLst>
              <a:ext uri="{FF2B5EF4-FFF2-40B4-BE49-F238E27FC236}">
                <a16:creationId xmlns:a16="http://schemas.microsoft.com/office/drawing/2014/main" id="{3B476342-0FFD-44FB-988A-C2C6D306F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4857" r="49691" b="51464"/>
          <a:stretch/>
        </p:blipFill>
        <p:spPr bwMode="auto">
          <a:xfrm>
            <a:off x="3676738" y="1787983"/>
            <a:ext cx="3391027" cy="326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90BFC98-BB63-4053-95DC-99D2817F0609}"/>
              </a:ext>
            </a:extLst>
          </p:cNvPr>
          <p:cNvSpPr txBox="1"/>
          <p:nvPr/>
        </p:nvSpPr>
        <p:spPr>
          <a:xfrm>
            <a:off x="308105" y="1388149"/>
            <a:ext cx="3296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without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correction</a:t>
            </a:r>
            <a:endParaRPr lang="it-IT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BADD94-99B0-4F00-9ECC-C9B8E093547B}"/>
              </a:ext>
            </a:extLst>
          </p:cNvPr>
          <p:cNvSpPr txBox="1"/>
          <p:nvPr/>
        </p:nvSpPr>
        <p:spPr>
          <a:xfrm>
            <a:off x="3630685" y="1388149"/>
            <a:ext cx="3483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000000"/>
                </a:solidFill>
              </a:rPr>
              <a:t> with </a:t>
            </a:r>
            <a:r>
              <a:rPr lang="it-IT" sz="1800" dirty="0" err="1">
                <a:solidFill>
                  <a:srgbClr val="000000"/>
                </a:solidFill>
              </a:rPr>
              <a:t>correction</a:t>
            </a:r>
            <a:r>
              <a:rPr lang="it-IT" sz="1800" dirty="0">
                <a:solidFill>
                  <a:srgbClr val="000000"/>
                </a:solidFill>
              </a:rPr>
              <a:t> (2000modes)</a:t>
            </a:r>
            <a:endParaRPr lang="it-IT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B8C8D5E3-F58B-47CC-8912-E573EE2B2E62}"/>
              </a:ext>
            </a:extLst>
          </p:cNvPr>
          <p:cNvSpPr txBox="1"/>
          <p:nvPr/>
        </p:nvSpPr>
        <p:spPr>
          <a:xfrm>
            <a:off x="8450650" y="2807201"/>
            <a:ext cx="3063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000000"/>
                </a:solidFill>
              </a:rPr>
              <a:t>Fast imaging and CADI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273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magine 15">
            <a:extLst>
              <a:ext uri="{FF2B5EF4-FFF2-40B4-BE49-F238E27FC236}">
                <a16:creationId xmlns:a16="http://schemas.microsoft.com/office/drawing/2014/main" id="{807BB73E-2B33-1383-FF4C-E68A375D6D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4"/>
          <a:stretch>
            <a:fillRect/>
          </a:stretch>
        </p:blipFill>
        <p:spPr>
          <a:xfrm>
            <a:off x="5134649" y="1826340"/>
            <a:ext cx="2256726" cy="18654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0" name="Rettangolo 9">
            <a:extLst>
              <a:ext uri="{FF2B5EF4-FFF2-40B4-BE49-F238E27FC236}">
                <a16:creationId xmlns:a16="http://schemas.microsoft.com/office/drawing/2014/main" id="{2C651237-802E-2938-E6A6-20C9A38A47AD}"/>
              </a:ext>
            </a:extLst>
          </p:cNvPr>
          <p:cNvSpPr/>
          <p:nvPr/>
        </p:nvSpPr>
        <p:spPr>
          <a:xfrm>
            <a:off x="497558" y="926804"/>
            <a:ext cx="2104699" cy="63440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square" lIns="91440" tIns="45720" rIns="91440" bIns="4572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600" b="0" i="0" u="none" strike="noStrike" kern="0" cap="none" spc="0" baseline="0" dirty="0">
                <a:ln>
                  <a:noFill/>
                </a:ln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  <a:cs typeface="Lohit Devanagari" pitchFamily="2"/>
              </a:rPr>
              <a:t>ZERNIKE</a:t>
            </a:r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2A90F9F5-A34F-99EF-8E20-D61F6D90B996}"/>
              </a:ext>
            </a:extLst>
          </p:cNvPr>
          <p:cNvSpPr txBox="1"/>
          <p:nvPr/>
        </p:nvSpPr>
        <p:spPr>
          <a:xfrm>
            <a:off x="3938035" y="932471"/>
            <a:ext cx="4102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>
                <a:latin typeface="Rockwell" panose="02060603020205020403" pitchFamily="18" charset="77"/>
                <a:ea typeface="Roboto" panose="02000000000000000000" pitchFamily="2" charset="0"/>
              </a:rPr>
              <a:t>Both</a:t>
            </a:r>
            <a: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800" dirty="0" err="1">
                <a:latin typeface="Rockwell" panose="02060603020205020403" pitchFamily="18" charset="77"/>
                <a:ea typeface="Roboto" panose="02000000000000000000" pitchFamily="2" charset="0"/>
              </a:rPr>
              <a:t>encode</a:t>
            </a:r>
            <a: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  <a:t> the </a:t>
            </a:r>
            <a:r>
              <a:rPr lang="it-IT" sz="2800" dirty="0" err="1">
                <a:latin typeface="Rockwell" panose="02060603020205020403" pitchFamily="18" charset="77"/>
                <a:ea typeface="Roboto" panose="02000000000000000000" pitchFamily="2" charset="0"/>
              </a:rPr>
              <a:t>same</a:t>
            </a:r>
            <a:r>
              <a:rPr lang="it-IT" sz="2800" dirty="0">
                <a:latin typeface="Rockwell" panose="02060603020205020403" pitchFamily="18" charset="77"/>
                <a:ea typeface="Roboto" panose="02000000000000000000" pitchFamily="2" charset="0"/>
              </a:rPr>
              <a:t> out of focus image</a:t>
            </a:r>
          </a:p>
        </p:txBody>
      </p:sp>
      <p:sp>
        <p:nvSpPr>
          <p:cNvPr id="81" name="Rettangolo 12">
            <a:extLst>
              <a:ext uri="{FF2B5EF4-FFF2-40B4-BE49-F238E27FC236}">
                <a16:creationId xmlns:a16="http://schemas.microsoft.com/office/drawing/2014/main" id="{69DD2EE2-5315-3E6F-E39F-D4DD325897F5}"/>
              </a:ext>
            </a:extLst>
          </p:cNvPr>
          <p:cNvSpPr/>
          <p:nvPr/>
        </p:nvSpPr>
        <p:spPr>
          <a:xfrm>
            <a:off x="9118302" y="955437"/>
            <a:ext cx="2089637" cy="63440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square" lIns="91440" tIns="45720" rIns="91440" bIns="4572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600" b="0" i="0" u="none" strike="noStrike" kern="0" cap="none" spc="0" baseline="0" dirty="0">
                <a:ln>
                  <a:noFill/>
                </a:ln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  <a:cs typeface="Lohit Devanagari" pitchFamily="2"/>
              </a:rPr>
              <a:t>PCA</a:t>
            </a:r>
          </a:p>
        </p:txBody>
      </p:sp>
      <p:pic>
        <p:nvPicPr>
          <p:cNvPr id="18433" name="Picture 1" descr="page6image37430832">
            <a:extLst>
              <a:ext uri="{FF2B5EF4-FFF2-40B4-BE49-F238E27FC236}">
                <a16:creationId xmlns:a16="http://schemas.microsoft.com/office/drawing/2014/main" id="{E6CE820C-C46A-2DA3-E6BD-E7CEB59D3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8104"/>
          <a:stretch/>
        </p:blipFill>
        <p:spPr bwMode="auto">
          <a:xfrm>
            <a:off x="8356069" y="1588392"/>
            <a:ext cx="3835928" cy="416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page6image37430832">
            <a:extLst>
              <a:ext uri="{FF2B5EF4-FFF2-40B4-BE49-F238E27FC236}">
                <a16:creationId xmlns:a16="http://schemas.microsoft.com/office/drawing/2014/main" id="{7116EF77-E9E8-699C-7885-E75F62FCB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4"/>
          <a:stretch/>
        </p:blipFill>
        <p:spPr bwMode="auto">
          <a:xfrm>
            <a:off x="66728" y="1574244"/>
            <a:ext cx="3451434" cy="416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ttangolo 86">
            <a:extLst>
              <a:ext uri="{FF2B5EF4-FFF2-40B4-BE49-F238E27FC236}">
                <a16:creationId xmlns:a16="http://schemas.microsoft.com/office/drawing/2014/main" id="{831B8D6D-C9E5-300A-0D47-25E807998675}"/>
              </a:ext>
            </a:extLst>
          </p:cNvPr>
          <p:cNvSpPr/>
          <p:nvPr/>
        </p:nvSpPr>
        <p:spPr>
          <a:xfrm>
            <a:off x="506481" y="2659133"/>
            <a:ext cx="2183000" cy="96424"/>
          </a:xfrm>
          <a:prstGeom prst="rect">
            <a:avLst/>
          </a:prstGeom>
          <a:solidFill>
            <a:srgbClr val="FFE699">
              <a:alpha val="5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193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85" name="Freccia a destra 40">
            <a:extLst>
              <a:ext uri="{FF2B5EF4-FFF2-40B4-BE49-F238E27FC236}">
                <a16:creationId xmlns:a16="http://schemas.microsoft.com/office/drawing/2014/main" id="{FE35E14D-ECA4-BA5B-56CF-B71C002D702A}"/>
              </a:ext>
            </a:extLst>
          </p:cNvPr>
          <p:cNvSpPr/>
          <p:nvPr/>
        </p:nvSpPr>
        <p:spPr>
          <a:xfrm>
            <a:off x="3420407" y="2205687"/>
            <a:ext cx="558947" cy="889881"/>
          </a:xfrm>
          <a:prstGeom prst="rightArrow">
            <a:avLst/>
          </a:prstGeom>
          <a:solidFill>
            <a:srgbClr val="FFE699"/>
          </a:solidFill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86" name="Freccia a destra 26">
            <a:extLst>
              <a:ext uri="{FF2B5EF4-FFF2-40B4-BE49-F238E27FC236}">
                <a16:creationId xmlns:a16="http://schemas.microsoft.com/office/drawing/2014/main" id="{ECC70E53-BEB1-A0F4-0AA4-FA0A2AE437C2}"/>
              </a:ext>
            </a:extLst>
          </p:cNvPr>
          <p:cNvSpPr/>
          <p:nvPr/>
        </p:nvSpPr>
        <p:spPr>
          <a:xfrm rot="10800000">
            <a:off x="8126917" y="2193887"/>
            <a:ext cx="558947" cy="889881"/>
          </a:xfrm>
          <a:prstGeom prst="rightArrow">
            <a:avLst/>
          </a:prstGeom>
          <a:solidFill>
            <a:srgbClr val="FFE699"/>
          </a:solidFill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84" name="Rettangolo 83">
            <a:extLst>
              <a:ext uri="{FF2B5EF4-FFF2-40B4-BE49-F238E27FC236}">
                <a16:creationId xmlns:a16="http://schemas.microsoft.com/office/drawing/2014/main" id="{27CC851F-8E19-FD5E-F08D-688D337DDDD1}"/>
              </a:ext>
            </a:extLst>
          </p:cNvPr>
          <p:cNvSpPr/>
          <p:nvPr/>
        </p:nvSpPr>
        <p:spPr>
          <a:xfrm>
            <a:off x="9071621" y="2647331"/>
            <a:ext cx="2183000" cy="96424"/>
          </a:xfrm>
          <a:prstGeom prst="rect">
            <a:avLst/>
          </a:prstGeom>
          <a:solidFill>
            <a:srgbClr val="FFE699">
              <a:alpha val="5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193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F942EA4-F33B-6DA0-8AB4-94A4CA9BF4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62" r="8065"/>
          <a:stretch/>
        </p:blipFill>
        <p:spPr>
          <a:xfrm>
            <a:off x="5941514" y="4571738"/>
            <a:ext cx="2744350" cy="202026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7EEDD24-C7C4-191C-1410-99B48AA7D4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43" r="8103"/>
          <a:stretch/>
        </p:blipFill>
        <p:spPr>
          <a:xfrm>
            <a:off x="3111256" y="4533664"/>
            <a:ext cx="2743200" cy="203410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BD884E2-149C-2D9D-DE06-022AD197CE78}"/>
              </a:ext>
            </a:extLst>
          </p:cNvPr>
          <p:cNvSpPr/>
          <p:nvPr/>
        </p:nvSpPr>
        <p:spPr>
          <a:xfrm>
            <a:off x="3163330" y="4546779"/>
            <a:ext cx="2691125" cy="2016413"/>
          </a:xfrm>
          <a:prstGeom prst="rect">
            <a:avLst/>
          </a:prstGeom>
          <a:solidFill>
            <a:srgbClr val="FFE699">
              <a:alpha val="3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193" dirty="0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F9C1525-308F-80F5-CF26-D75BD8CADEA1}"/>
              </a:ext>
            </a:extLst>
          </p:cNvPr>
          <p:cNvSpPr/>
          <p:nvPr/>
        </p:nvSpPr>
        <p:spPr>
          <a:xfrm>
            <a:off x="5906530" y="4543442"/>
            <a:ext cx="2830408" cy="2016413"/>
          </a:xfrm>
          <a:prstGeom prst="rect">
            <a:avLst/>
          </a:prstGeom>
          <a:solidFill>
            <a:srgbClr val="FFE699">
              <a:alpha val="3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193" dirty="0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3DF679E-BE75-65D5-838B-80FF469A850D}"/>
              </a:ext>
            </a:extLst>
          </p:cNvPr>
          <p:cNvCxnSpPr>
            <a:stCxn id="87" idx="3"/>
            <a:endCxn id="3" idx="0"/>
          </p:cNvCxnSpPr>
          <p:nvPr/>
        </p:nvCxnSpPr>
        <p:spPr>
          <a:xfrm>
            <a:off x="2689481" y="2707345"/>
            <a:ext cx="1819412" cy="183943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16E50CA9-0095-CE54-F9F7-AD442E4F6677}"/>
              </a:ext>
            </a:extLst>
          </p:cNvPr>
          <p:cNvCxnSpPr>
            <a:cxnSpLocks/>
            <a:stCxn id="84" idx="1"/>
            <a:endCxn id="7" idx="0"/>
          </p:cNvCxnSpPr>
          <p:nvPr/>
        </p:nvCxnSpPr>
        <p:spPr>
          <a:xfrm flipH="1">
            <a:off x="7321734" y="2695543"/>
            <a:ext cx="1749887" cy="184789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88C8043-0D29-7AA6-7C49-0DCEC041EECB}"/>
              </a:ext>
            </a:extLst>
          </p:cNvPr>
          <p:cNvSpPr txBox="1"/>
          <p:nvPr/>
        </p:nvSpPr>
        <p:spPr>
          <a:xfrm>
            <a:off x="0" y="1771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Two sides of the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same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coin</a:t>
            </a:r>
            <a:endParaRPr lang="it-IT" sz="4000" dirty="0">
              <a:latin typeface="Rockwell" panose="02060603020205020403" pitchFamily="18" charset="77"/>
              <a:ea typeface="Silom" pitchFamily="2" charset="-34"/>
              <a:cs typeface="Silom" pitchFamily="2" charset="-34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53953B03-6D07-5221-C7C5-3C46317D3484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21" name="Rettangolo 3">
              <a:extLst>
                <a:ext uri="{FF2B5EF4-FFF2-40B4-BE49-F238E27FC236}">
                  <a16:creationId xmlns:a16="http://schemas.microsoft.com/office/drawing/2014/main" id="{3A2508FC-7A11-6435-4F03-D552C761C08F}"/>
                </a:ext>
              </a:extLst>
            </p:cNvPr>
            <p:cNvSpPr/>
            <p:nvPr/>
          </p:nvSpPr>
          <p:spPr>
            <a:xfrm>
              <a:off x="0" y="6614900"/>
              <a:ext cx="12191996" cy="261610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Machine Learning </a:t>
              </a: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at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Galileo Galilei Institute 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865B0DA-9E4D-4137-3B99-A93743109AC9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23" name="Segnaposto numero diapositiva 17">
              <a:extLst>
                <a:ext uri="{FF2B5EF4-FFF2-40B4-BE49-F238E27FC236}">
                  <a16:creationId xmlns:a16="http://schemas.microsoft.com/office/drawing/2014/main" id="{334F1335-2180-6198-915C-EFE905F22FE3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32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/38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laborazione alternativa 11">
                <a:extLst>
                  <a:ext uri="{FF2B5EF4-FFF2-40B4-BE49-F238E27FC236}">
                    <a16:creationId xmlns:a16="http://schemas.microsoft.com/office/drawing/2014/main" id="{0001AC55-9CCC-D502-CEC3-626A0E009CA7}"/>
                  </a:ext>
                </a:extLst>
              </p:cNvPr>
              <p:cNvSpPr/>
              <p:nvPr/>
            </p:nvSpPr>
            <p:spPr>
              <a:xfrm>
                <a:off x="28230" y="5705707"/>
                <a:ext cx="3489932" cy="723401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gradFill>
                <a:gsLst>
                  <a:gs pos="0">
                    <a:srgbClr val="F6F8FC">
                      <a:alpha val="19000"/>
                    </a:srgbClr>
                  </a:gs>
                  <a:gs pos="100000">
                    <a:srgbClr val="FFE699"/>
                  </a:gs>
                </a:gsLst>
                <a:path path="circle">
                  <a:fillToRect l="50000" t="50000" r="50000" b="50000"/>
                </a:path>
              </a:gra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𝑁𝐶𝑃𝐴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p>
                        <m:e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it-IT" sz="2400" dirty="0"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4" name="Elaborazione alternativa 11">
                <a:extLst>
                  <a:ext uri="{FF2B5EF4-FFF2-40B4-BE49-F238E27FC236}">
                    <a16:creationId xmlns:a16="http://schemas.microsoft.com/office/drawing/2014/main" id="{0001AC55-9CCC-D502-CEC3-626A0E009C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0" y="5705707"/>
                <a:ext cx="3489932" cy="723401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blipFill>
                <a:blip r:embed="rId7"/>
                <a:stretch>
                  <a:fillRect t="-179661" b="-267797"/>
                </a:stretch>
              </a:blip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Elaborazione alternativa 11">
                <a:extLst>
                  <a:ext uri="{FF2B5EF4-FFF2-40B4-BE49-F238E27FC236}">
                    <a16:creationId xmlns:a16="http://schemas.microsoft.com/office/drawing/2014/main" id="{BBA05DC2-B213-A250-3552-9FAE48F8B6DF}"/>
                  </a:ext>
                </a:extLst>
              </p:cNvPr>
              <p:cNvSpPr/>
              <p:nvPr/>
            </p:nvSpPr>
            <p:spPr>
              <a:xfrm>
                <a:off x="8685863" y="5767998"/>
                <a:ext cx="3134101" cy="723401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gradFill>
                <a:gsLst>
                  <a:gs pos="0">
                    <a:srgbClr val="F6F8FC">
                      <a:alpha val="19000"/>
                    </a:srgbClr>
                  </a:gs>
                  <a:gs pos="100000">
                    <a:srgbClr val="FFE699"/>
                  </a:gs>
                </a:gsLst>
                <a:path path="circle">
                  <a:fillToRect l="50000" t="50000" r="50000" b="50000"/>
                </a:path>
              </a:gra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500</m:t>
                          </m:r>
                        </m:sup>
                        <m:e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𝑃𝐶𝐴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it-IT" sz="2400" dirty="0">
                              <a:latin typeface="Rockwell" panose="02060603020205020403" pitchFamily="18" charset="77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it-IT" sz="2400" dirty="0"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5" name="Elaborazione alternativa 11">
                <a:extLst>
                  <a:ext uri="{FF2B5EF4-FFF2-40B4-BE49-F238E27FC236}">
                    <a16:creationId xmlns:a16="http://schemas.microsoft.com/office/drawing/2014/main" id="{BBA05DC2-B213-A250-3552-9FAE48F8B6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5863" y="5767998"/>
                <a:ext cx="3134101" cy="723401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blipFill>
                <a:blip r:embed="rId8"/>
                <a:stretch>
                  <a:fillRect l="-3614" t="-179661" b="-269492"/>
                </a:stretch>
              </a:blip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7A0570CF-7515-9CCD-2686-94AC5A44DF3A}"/>
              </a:ext>
            </a:extLst>
          </p:cNvPr>
          <p:cNvSpPr/>
          <p:nvPr/>
        </p:nvSpPr>
        <p:spPr>
          <a:xfrm>
            <a:off x="3246783" y="5738191"/>
            <a:ext cx="357808" cy="55659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DD66B522-A99D-ABAE-6EFE-D17E6B4E09A1}"/>
              </a:ext>
            </a:extLst>
          </p:cNvPr>
          <p:cNvSpPr/>
          <p:nvPr/>
        </p:nvSpPr>
        <p:spPr>
          <a:xfrm>
            <a:off x="9768519" y="5734718"/>
            <a:ext cx="357808" cy="55659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3" grpId="0" animBg="1"/>
      <p:bldP spid="7" grpId="0" animBg="1"/>
      <p:bldP spid="6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9">
            <a:extLst>
              <a:ext uri="{FF2B5EF4-FFF2-40B4-BE49-F238E27FC236}">
                <a16:creationId xmlns:a16="http://schemas.microsoft.com/office/drawing/2014/main" id="{22EA1348-3E4A-48BD-A061-8F2D06660A03}"/>
              </a:ext>
            </a:extLst>
          </p:cNvPr>
          <p:cNvSpPr/>
          <p:nvPr/>
        </p:nvSpPr>
        <p:spPr>
          <a:xfrm>
            <a:off x="66678" y="221613"/>
            <a:ext cx="12058650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600" i="0" strike="noStrike" kern="1200" cap="none" spc="0" baseline="0" dirty="0">
                <a:solidFill>
                  <a:srgbClr val="000000"/>
                </a:solidFill>
                <a:uFillTx/>
                <a:latin typeface="Rockwell" panose="02060603020205020403" pitchFamily="18" charset="77"/>
              </a:rPr>
              <a:t>TURBULENCE </a:t>
            </a:r>
            <a:r>
              <a:rPr lang="it-IT" sz="3600" i="0" strike="noStrike" kern="1200" cap="none" spc="0" baseline="0" dirty="0" err="1">
                <a:solidFill>
                  <a:srgbClr val="000000"/>
                </a:solidFill>
                <a:uFillTx/>
                <a:latin typeface="Rockwell" panose="02060603020205020403" pitchFamily="18" charset="77"/>
              </a:rPr>
              <a:t>frozen</a:t>
            </a:r>
            <a:r>
              <a:rPr lang="it-IT" sz="3600" i="0" strike="noStrike" kern="1200" cap="none" spc="0" baseline="0" dirty="0">
                <a:solidFill>
                  <a:srgbClr val="000000"/>
                </a:solidFill>
                <a:uFillTx/>
                <a:latin typeface="Rockwell" panose="02060603020205020403" pitchFamily="18" charset="77"/>
              </a:rPr>
              <a:t> flow by FAST IMAGING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25D83E9-6617-4244-BF0F-1597D28CBB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13646" r="6369" b="17068"/>
          <a:stretch/>
        </p:blipFill>
        <p:spPr>
          <a:xfrm>
            <a:off x="763285" y="1213990"/>
            <a:ext cx="10847050" cy="518046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D74E60-3C3C-4E5A-8A44-F8ABC04EC3A3}"/>
              </a:ext>
            </a:extLst>
          </p:cNvPr>
          <p:cNvSpPr txBox="1"/>
          <p:nvPr/>
        </p:nvSpPr>
        <p:spPr>
          <a:xfrm>
            <a:off x="4843460" y="952686"/>
            <a:ext cx="2275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Rockwell" panose="02060603020205020403" pitchFamily="18" charset="77"/>
              </a:rPr>
              <a:t>AO </a:t>
            </a:r>
            <a:r>
              <a:rPr lang="it-IT" sz="2400" dirty="0" err="1">
                <a:latin typeface="Rockwell" panose="02060603020205020403" pitchFamily="18" charset="77"/>
              </a:rPr>
              <a:t>residual</a:t>
            </a:r>
            <a:endParaRPr lang="it-IT" sz="2400" dirty="0">
              <a:latin typeface="Rockwell" panose="02060603020205020403" pitchFamily="18" charset="77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2F3086-F434-4DC0-8962-CB78D501EAEC}"/>
              </a:ext>
            </a:extLst>
          </p:cNvPr>
          <p:cNvSpPr txBox="1"/>
          <p:nvPr/>
        </p:nvSpPr>
        <p:spPr>
          <a:xfrm>
            <a:off x="2545072" y="1600900"/>
            <a:ext cx="710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Rockwell" panose="02060603020205020403" pitchFamily="18" charset="77"/>
              </a:rPr>
              <a:t>FAST IMAGING </a:t>
            </a:r>
            <a:r>
              <a:rPr lang="it-IT" dirty="0" err="1">
                <a:latin typeface="Rockwell" panose="02060603020205020403" pitchFamily="18" charset="77"/>
              </a:rPr>
              <a:t>allows</a:t>
            </a:r>
            <a:r>
              <a:rPr lang="it-IT" dirty="0">
                <a:latin typeface="Rockwell" panose="02060603020205020403" pitchFamily="18" charset="77"/>
              </a:rPr>
              <a:t> freezing of </a:t>
            </a:r>
            <a:r>
              <a:rPr lang="it-IT" dirty="0" err="1">
                <a:latin typeface="Rockwell" panose="02060603020205020403" pitchFamily="18" charset="77"/>
              </a:rPr>
              <a:t>turbulence</a:t>
            </a:r>
            <a:endParaRPr lang="it-IT" dirty="0">
              <a:latin typeface="Rockwell" panose="02060603020205020403" pitchFamily="18" charset="77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F2082C3-9918-473D-9E48-657E7DE66693}"/>
              </a:ext>
            </a:extLst>
          </p:cNvPr>
          <p:cNvSpPr txBox="1"/>
          <p:nvPr/>
        </p:nvSpPr>
        <p:spPr>
          <a:xfrm>
            <a:off x="1042985" y="952686"/>
            <a:ext cx="2275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Rockwell" panose="02060603020205020403" pitchFamily="18" charset="77"/>
              </a:rPr>
              <a:t>Fixed</a:t>
            </a:r>
            <a:r>
              <a:rPr lang="it-IT" sz="2400" dirty="0">
                <a:latin typeface="Rockwell" panose="02060603020205020403" pitchFamily="18" charset="77"/>
              </a:rPr>
              <a:t> NCPA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787F069-ABB8-40BD-A22B-EFF6C4A807FC}"/>
              </a:ext>
            </a:extLst>
          </p:cNvPr>
          <p:cNvSpPr txBox="1"/>
          <p:nvPr/>
        </p:nvSpPr>
        <p:spPr>
          <a:xfrm>
            <a:off x="7337234" y="952961"/>
            <a:ext cx="4273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Rockwell" panose="02060603020205020403" pitchFamily="18" charset="77"/>
              </a:rPr>
              <a:t>AO </a:t>
            </a:r>
            <a:r>
              <a:rPr lang="it-IT" sz="2400" dirty="0" err="1">
                <a:latin typeface="Rockwell" panose="02060603020205020403" pitchFamily="18" charset="77"/>
              </a:rPr>
              <a:t>residual</a:t>
            </a:r>
            <a:r>
              <a:rPr lang="it-IT" sz="2400" dirty="0">
                <a:latin typeface="Rockwell" panose="02060603020205020403" pitchFamily="18" charset="77"/>
              </a:rPr>
              <a:t>+ </a:t>
            </a:r>
            <a:r>
              <a:rPr lang="it-IT" sz="2400" dirty="0" err="1">
                <a:latin typeface="Rockwell" panose="02060603020205020403" pitchFamily="18" charset="77"/>
              </a:rPr>
              <a:t>Fixed</a:t>
            </a:r>
            <a:r>
              <a:rPr lang="it-IT" sz="2400" dirty="0">
                <a:latin typeface="Rockwell" panose="02060603020205020403" pitchFamily="18" charset="77"/>
              </a:rPr>
              <a:t> NCPA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3220D70-3694-4A37-B9F8-5F12A0B49D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4963" r="6875" b="17035"/>
          <a:stretch/>
        </p:blipFill>
        <p:spPr>
          <a:xfrm>
            <a:off x="771428" y="1347348"/>
            <a:ext cx="10847051" cy="51729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52AE237-3EC6-4AE3-8A6A-CC09B9D5F7D9}"/>
              </a:ext>
            </a:extLst>
          </p:cNvPr>
          <p:cNvSpPr txBox="1"/>
          <p:nvPr/>
        </p:nvSpPr>
        <p:spPr>
          <a:xfrm>
            <a:off x="4774335" y="1657359"/>
            <a:ext cx="264333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Rockwell" panose="02060603020205020403" pitchFamily="18" charset="77"/>
              </a:rPr>
              <a:t>AVERAGING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953E7BB-DFF8-493E-A73A-DEDF5476ED0D}"/>
              </a:ext>
            </a:extLst>
          </p:cNvPr>
          <p:cNvSpPr txBox="1"/>
          <p:nvPr/>
        </p:nvSpPr>
        <p:spPr>
          <a:xfrm>
            <a:off x="8192335" y="1634891"/>
            <a:ext cx="264333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Rockwell" panose="02060603020205020403" pitchFamily="18" charset="77"/>
              </a:rPr>
              <a:t>AVERAGING 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81437C15-812B-A54F-3746-66ADD77AA901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20" name="Rettangolo 3">
              <a:extLst>
                <a:ext uri="{FF2B5EF4-FFF2-40B4-BE49-F238E27FC236}">
                  <a16:creationId xmlns:a16="http://schemas.microsoft.com/office/drawing/2014/main" id="{D8DE59EB-463A-F51A-D74A-B125E0598F0E}"/>
                </a:ext>
              </a:extLst>
            </p:cNvPr>
            <p:cNvSpPr/>
            <p:nvPr/>
          </p:nvSpPr>
          <p:spPr>
            <a:xfrm>
              <a:off x="0" y="6614900"/>
              <a:ext cx="12191996" cy="261610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AASS PhD WORKSHOP 2022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7BEA31C9-BE1F-A1DA-8E65-9F5731C06DF4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22" name="Segnaposto numero diapositiva 17">
              <a:extLst>
                <a:ext uri="{FF2B5EF4-FFF2-40B4-BE49-F238E27FC236}">
                  <a16:creationId xmlns:a16="http://schemas.microsoft.com/office/drawing/2014/main" id="{2D39E44B-D1A5-B7C4-F413-02F40D740781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33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/34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65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71CF3E5B-0E96-C410-B3F3-97378FE035D3}"/>
              </a:ext>
            </a:extLst>
          </p:cNvPr>
          <p:cNvSpPr txBox="1"/>
          <p:nvPr/>
        </p:nvSpPr>
        <p:spPr>
          <a:xfrm>
            <a:off x="0" y="1771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New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results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after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improving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image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centering</a:t>
            </a:r>
            <a:endParaRPr lang="it-IT" sz="4000" dirty="0">
              <a:latin typeface="Rockwell" panose="02060603020205020403" pitchFamily="18" charset="77"/>
              <a:ea typeface="Silom" pitchFamily="2" charset="-34"/>
              <a:cs typeface="Silom" pitchFamily="2" charset="-34"/>
            </a:endParaRPr>
          </a:p>
        </p:txBody>
      </p:sp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:a16="http://schemas.microsoft.com/office/drawing/2014/main" id="{9DD43BA9-B325-109B-D93B-EAF63108CF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t="12731" r="13042" b="10414"/>
          <a:stretch/>
        </p:blipFill>
        <p:spPr>
          <a:xfrm>
            <a:off x="264627" y="1714715"/>
            <a:ext cx="4615946" cy="324480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D19FF1E3-2E85-5C5B-65C9-9721608591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0" t="36080" r="37227" b="34475"/>
          <a:stretch/>
        </p:blipFill>
        <p:spPr>
          <a:xfrm>
            <a:off x="1744711" y="1658246"/>
            <a:ext cx="2260600" cy="22606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BD0504E-53CB-BD20-7200-91CE08837F76}"/>
              </a:ext>
            </a:extLst>
          </p:cNvPr>
          <p:cNvSpPr txBox="1"/>
          <p:nvPr/>
        </p:nvSpPr>
        <p:spPr>
          <a:xfrm>
            <a:off x="1851890" y="4981505"/>
            <a:ext cx="179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Rockwell" panose="02060603020205020403" pitchFamily="18" charset="77"/>
              </a:rPr>
              <a:t># </a:t>
            </a:r>
            <a:r>
              <a:rPr lang="it-IT" dirty="0" err="1">
                <a:latin typeface="Rockwell" panose="02060603020205020403" pitchFamily="18" charset="77"/>
              </a:rPr>
              <a:t>Iteration</a:t>
            </a:r>
            <a:r>
              <a:rPr lang="it-IT" dirty="0">
                <a:latin typeface="Rockwell" panose="02060603020205020403" pitchFamily="18" charset="77"/>
              </a:rPr>
              <a:t> step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1E8B5A1-38A3-AA16-74C1-51AA742077C2}"/>
              </a:ext>
            </a:extLst>
          </p:cNvPr>
          <p:cNvSpPr txBox="1"/>
          <p:nvPr/>
        </p:nvSpPr>
        <p:spPr>
          <a:xfrm>
            <a:off x="43736" y="1288914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Rockwell" panose="02060603020205020403" pitchFamily="18" charset="77"/>
              </a:rPr>
              <a:t>WFE [nm]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1D9FCCF5-4DB7-C7C1-CAD3-1F2697F99B43}"/>
              </a:ext>
            </a:extLst>
          </p:cNvPr>
          <p:cNvGrpSpPr/>
          <p:nvPr/>
        </p:nvGrpSpPr>
        <p:grpSpPr>
          <a:xfrm>
            <a:off x="5184362" y="878627"/>
            <a:ext cx="6822393" cy="5583247"/>
            <a:chOff x="5104706" y="1075659"/>
            <a:chExt cx="5980576" cy="4894329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9A9A4590-D950-EB69-94AB-5F4A4F24F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1" r="71048"/>
            <a:stretch/>
          </p:blipFill>
          <p:spPr>
            <a:xfrm>
              <a:off x="5104706" y="1075659"/>
              <a:ext cx="1828801" cy="4894329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6B009F4F-8206-AAC7-F48A-27415E592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07" r="41815"/>
            <a:stretch/>
          </p:blipFill>
          <p:spPr>
            <a:xfrm>
              <a:off x="6900767" y="1075659"/>
              <a:ext cx="1635617" cy="4894329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9A5605A9-500D-9F4C-0EC9-BC575A582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2" r="1"/>
            <a:stretch/>
          </p:blipFill>
          <p:spPr>
            <a:xfrm>
              <a:off x="8536384" y="1075659"/>
              <a:ext cx="2548898" cy="4894329"/>
            </a:xfrm>
            <a:prstGeom prst="rect">
              <a:avLst/>
            </a:prstGeom>
          </p:spPr>
        </p:pic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9241B67-5DB9-3D77-86D4-F2268B45E460}"/>
              </a:ext>
            </a:extLst>
          </p:cNvPr>
          <p:cNvSpPr txBox="1"/>
          <p:nvPr/>
        </p:nvSpPr>
        <p:spPr>
          <a:xfrm>
            <a:off x="177094" y="5483720"/>
            <a:ext cx="5007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Rockwell" panose="02060603020205020403" pitchFamily="18" charset="77"/>
              </a:rPr>
              <a:t>STILL WORKING TO IMPROVE RECENTERING</a:t>
            </a:r>
          </a:p>
          <a:p>
            <a:pPr algn="ctr"/>
            <a:r>
              <a:rPr lang="it-IT" u="sng" dirty="0">
                <a:latin typeface="Rockwell" panose="02060603020205020403" pitchFamily="18" charset="77"/>
              </a:rPr>
              <a:t>EVEN IF IT IS NOT NECESSARY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3EA519B-B568-E48E-93EC-D4E26BFF308A}"/>
              </a:ext>
            </a:extLst>
          </p:cNvPr>
          <p:cNvSpPr txBox="1"/>
          <p:nvPr/>
        </p:nvSpPr>
        <p:spPr>
          <a:xfrm>
            <a:off x="4639305" y="4918620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100</a:t>
            </a:r>
            <a:endParaRPr lang="it-IT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876D56A-2412-6E62-C7E8-250BE2DC335D}"/>
              </a:ext>
            </a:extLst>
          </p:cNvPr>
          <p:cNvSpPr txBox="1"/>
          <p:nvPr/>
        </p:nvSpPr>
        <p:spPr>
          <a:xfrm>
            <a:off x="5721482" y="1116919"/>
            <a:ext cx="122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Rockwell" panose="02060603020205020403" pitchFamily="18" charset="77"/>
              </a:rPr>
              <a:t>FLAT SLM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6E2473-79AA-3623-FA16-B11E49C4C768}"/>
              </a:ext>
            </a:extLst>
          </p:cNvPr>
          <p:cNvSpPr txBox="1"/>
          <p:nvPr/>
        </p:nvSpPr>
        <p:spPr>
          <a:xfrm>
            <a:off x="0" y="48608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00FF00"/>
                </a:highlight>
                <a:latin typeface="Silom" pitchFamily="2" charset="-34"/>
                <a:ea typeface="Silom" pitchFamily="2" charset="-34"/>
                <a:cs typeface="Silom" pitchFamily="2" charset="-34"/>
              </a:rPr>
              <a:t>EXPERIMENTAL</a:t>
            </a:r>
          </a:p>
        </p:txBody>
      </p:sp>
    </p:spTree>
    <p:extLst>
      <p:ext uri="{BB962C8B-B14F-4D97-AF65-F5344CB8AC3E}">
        <p14:creationId xmlns:p14="http://schemas.microsoft.com/office/powerpoint/2010/main" val="1026232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>
            <a:extLst>
              <a:ext uri="{FF2B5EF4-FFF2-40B4-BE49-F238E27FC236}">
                <a16:creationId xmlns:a16="http://schemas.microsoft.com/office/drawing/2014/main" id="{3C607C30-BDE9-E091-63A0-072DCDDCB7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" r="9156"/>
          <a:stretch/>
        </p:blipFill>
        <p:spPr>
          <a:xfrm>
            <a:off x="7563469" y="951443"/>
            <a:ext cx="4521311" cy="376855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11553F7-BDFE-5503-77DA-9576069AAB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9" t="10491" r="17417" b="5160"/>
          <a:stretch/>
        </p:blipFill>
        <p:spPr>
          <a:xfrm>
            <a:off x="647757" y="889565"/>
            <a:ext cx="6014084" cy="57234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Elaborazione alternativa 11">
                <a:extLst>
                  <a:ext uri="{FF2B5EF4-FFF2-40B4-BE49-F238E27FC236}">
                    <a16:creationId xmlns:a16="http://schemas.microsoft.com/office/drawing/2014/main" id="{387C7EC7-2AFE-D894-C1C2-B9247F0126C0}"/>
                  </a:ext>
                </a:extLst>
              </p:cNvPr>
              <p:cNvSpPr/>
              <p:nvPr/>
            </p:nvSpPr>
            <p:spPr>
              <a:xfrm>
                <a:off x="7151970" y="5556766"/>
                <a:ext cx="4392273" cy="893909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gradFill>
                <a:gsLst>
                  <a:gs pos="0">
                    <a:srgbClr val="F6F8FC">
                      <a:alpha val="19000"/>
                    </a:srgbClr>
                  </a:gs>
                  <a:gs pos="100000">
                    <a:srgbClr val="FFE699"/>
                  </a:gs>
                </a:gsLst>
                <a:path path="circle">
                  <a:fillToRect l="50000" t="50000" r="50000" b="50000"/>
                </a:path>
              </a:gra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r>
                  <a:rPr lang="it-IT" sz="2400" dirty="0"/>
                  <a:t>SR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𝑝𝑒𝑎𝑘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𝑎𝑏𝑒𝑟𝑟𝑎𝑡𝑡𝑒𝑑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𝑖𝑚𝑎𝑔𝑒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𝑝𝑒𝑎𝑘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𝑡h𝑒𝑜𝑟𝑒𝑡𝑖𝑐𝑎𝑙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𝑖𝑚𝑎𝑔𝑒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7" name="Elaborazione alternativa 11">
                <a:extLst>
                  <a:ext uri="{FF2B5EF4-FFF2-40B4-BE49-F238E27FC236}">
                    <a16:creationId xmlns:a16="http://schemas.microsoft.com/office/drawing/2014/main" id="{387C7EC7-2AFE-D894-C1C2-B9247F0126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970" y="5556766"/>
                <a:ext cx="4392273" cy="893909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roce 21">
            <a:extLst>
              <a:ext uri="{FF2B5EF4-FFF2-40B4-BE49-F238E27FC236}">
                <a16:creationId xmlns:a16="http://schemas.microsoft.com/office/drawing/2014/main" id="{EAA196A7-13DA-C5CD-7303-ABD8C4951448}"/>
              </a:ext>
            </a:extLst>
          </p:cNvPr>
          <p:cNvSpPr/>
          <p:nvPr/>
        </p:nvSpPr>
        <p:spPr>
          <a:xfrm>
            <a:off x="3744144" y="3485386"/>
            <a:ext cx="196475" cy="196475"/>
          </a:xfrm>
          <a:prstGeom prst="plus">
            <a:avLst/>
          </a:prstGeom>
          <a:solidFill>
            <a:srgbClr val="4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7B7E765-06BB-49BA-F184-A5A0E2109A6F}"/>
              </a:ext>
            </a:extLst>
          </p:cNvPr>
          <p:cNvSpPr txBox="1"/>
          <p:nvPr/>
        </p:nvSpPr>
        <p:spPr>
          <a:xfrm>
            <a:off x="55620" y="199076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When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is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the image good?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7B427793-944A-F6B3-A01F-A33D0FA489A1}"/>
              </a:ext>
            </a:extLst>
          </p:cNvPr>
          <p:cNvGrpSpPr/>
          <p:nvPr/>
        </p:nvGrpSpPr>
        <p:grpSpPr>
          <a:xfrm>
            <a:off x="3994277" y="1025861"/>
            <a:ext cx="3680248" cy="2313163"/>
            <a:chOff x="3994277" y="1025861"/>
            <a:chExt cx="3680248" cy="2313163"/>
          </a:xfrm>
        </p:grpSpPr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F9F00F10-486C-0F1D-679F-97E2D6CBADDC}"/>
                </a:ext>
              </a:extLst>
            </p:cNvPr>
            <p:cNvGrpSpPr/>
            <p:nvPr/>
          </p:nvGrpSpPr>
          <p:grpSpPr>
            <a:xfrm>
              <a:off x="3994277" y="1626026"/>
              <a:ext cx="2536986" cy="1712998"/>
              <a:chOff x="3994277" y="1626026"/>
              <a:chExt cx="2536986" cy="1712998"/>
            </a:xfrm>
          </p:grpSpPr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D6031E8F-FC92-2FE4-D2BF-903E3D4A5940}"/>
                  </a:ext>
                </a:extLst>
              </p:cNvPr>
              <p:cNvSpPr/>
              <p:nvPr/>
            </p:nvSpPr>
            <p:spPr>
              <a:xfrm rot="3651115" flipH="1" flipV="1">
                <a:off x="4127042" y="2239162"/>
                <a:ext cx="303059" cy="318203"/>
              </a:xfrm>
              <a:prstGeom prst="ellipse">
                <a:avLst/>
              </a:prstGeom>
              <a:noFill/>
              <a:ln w="66675">
                <a:solidFill>
                  <a:srgbClr val="FFFF00">
                    <a:alpha val="8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Ovale 14">
                <a:extLst>
                  <a:ext uri="{FF2B5EF4-FFF2-40B4-BE49-F238E27FC236}">
                    <a16:creationId xmlns:a16="http://schemas.microsoft.com/office/drawing/2014/main" id="{D19C0717-67BA-6791-5158-FF3245DAB2BB}"/>
                  </a:ext>
                </a:extLst>
              </p:cNvPr>
              <p:cNvSpPr/>
              <p:nvPr/>
            </p:nvSpPr>
            <p:spPr>
              <a:xfrm rot="3651115" flipH="1" flipV="1">
                <a:off x="4001849" y="3028393"/>
                <a:ext cx="303059" cy="318203"/>
              </a:xfrm>
              <a:prstGeom prst="ellipse">
                <a:avLst/>
              </a:prstGeom>
              <a:noFill/>
              <a:ln w="66675">
                <a:solidFill>
                  <a:srgbClr val="FFFF00">
                    <a:alpha val="8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5" name="Connettore 1 24">
                <a:extLst>
                  <a:ext uri="{FF2B5EF4-FFF2-40B4-BE49-F238E27FC236}">
                    <a16:creationId xmlns:a16="http://schemas.microsoft.com/office/drawing/2014/main" id="{EA23CB7F-7A88-A839-F5AC-2E41BBF49859}"/>
                  </a:ext>
                </a:extLst>
              </p:cNvPr>
              <p:cNvCxnSpPr>
                <a:cxnSpLocks/>
                <a:stCxn id="10" idx="4"/>
                <a:endCxn id="3" idx="1"/>
              </p:cNvCxnSpPr>
              <p:nvPr/>
            </p:nvCxnSpPr>
            <p:spPr>
              <a:xfrm flipV="1">
                <a:off x="4417525" y="1626026"/>
                <a:ext cx="2113738" cy="694744"/>
              </a:xfrm>
              <a:prstGeom prst="line">
                <a:avLst/>
              </a:prstGeom>
              <a:ln w="63500">
                <a:solidFill>
                  <a:srgbClr val="FFFF00">
                    <a:alpha val="82000"/>
                  </a:srgbClr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1 29">
                <a:extLst>
                  <a:ext uri="{FF2B5EF4-FFF2-40B4-BE49-F238E27FC236}">
                    <a16:creationId xmlns:a16="http://schemas.microsoft.com/office/drawing/2014/main" id="{CE801374-33D2-69D7-48E2-FE98EDE6A3EF}"/>
                  </a:ext>
                </a:extLst>
              </p:cNvPr>
              <p:cNvCxnSpPr>
                <a:cxnSpLocks/>
                <a:stCxn id="15" idx="4"/>
                <a:endCxn id="3" idx="1"/>
              </p:cNvCxnSpPr>
              <p:nvPr/>
            </p:nvCxnSpPr>
            <p:spPr>
              <a:xfrm flipV="1">
                <a:off x="4292332" y="1626026"/>
                <a:ext cx="2238931" cy="1483975"/>
              </a:xfrm>
              <a:prstGeom prst="line">
                <a:avLst/>
              </a:prstGeom>
              <a:ln w="63500">
                <a:solidFill>
                  <a:srgbClr val="FFFF00">
                    <a:alpha val="82000"/>
                  </a:srgbClr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3E213575-E7FE-DC67-3775-7C7BFE351789}"/>
                </a:ext>
              </a:extLst>
            </p:cNvPr>
            <p:cNvSpPr txBox="1"/>
            <p:nvPr/>
          </p:nvSpPr>
          <p:spPr>
            <a:xfrm>
              <a:off x="6531263" y="1025861"/>
              <a:ext cx="114326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 err="1">
                  <a:latin typeface="Rockwell" panose="02060603020205020403" pitchFamily="18" charset="77"/>
                </a:rPr>
                <a:t>Speckles</a:t>
              </a:r>
              <a:endParaRPr lang="it-IT" dirty="0">
                <a:latin typeface="Rockwell" panose="02060603020205020403" pitchFamily="18" charset="77"/>
              </a:endParaRPr>
            </a:p>
            <a:p>
              <a:pPr algn="ctr"/>
              <a:r>
                <a:rPr lang="it-IT" dirty="0">
                  <a:latin typeface="Rockwell" panose="02060603020205020403" pitchFamily="18" charset="77"/>
                </a:rPr>
                <a:t>&amp; </a:t>
              </a:r>
            </a:p>
            <a:p>
              <a:pPr algn="ctr"/>
              <a:r>
                <a:rPr lang="it-IT" dirty="0">
                  <a:latin typeface="Rockwell" panose="02060603020205020403" pitchFamily="18" charset="77"/>
                </a:rPr>
                <a:t>AO</a:t>
              </a:r>
              <a:br>
                <a:rPr lang="it-IT" dirty="0">
                  <a:latin typeface="Rockwell" panose="02060603020205020403" pitchFamily="18" charset="77"/>
                </a:rPr>
              </a:br>
              <a:r>
                <a:rPr lang="it-IT" dirty="0">
                  <a:latin typeface="Rockwell" panose="02060603020205020403" pitchFamily="18" charset="77"/>
                </a:rPr>
                <a:t> </a:t>
              </a:r>
              <a:r>
                <a:rPr lang="it-IT" dirty="0" err="1">
                  <a:latin typeface="Rockwell" panose="02060603020205020403" pitchFamily="18" charset="77"/>
                </a:rPr>
                <a:t>residual</a:t>
              </a:r>
              <a:endParaRPr lang="it-IT" dirty="0">
                <a:latin typeface="Rockwell" panose="02060603020205020403" pitchFamily="18" charset="77"/>
              </a:endParaRPr>
            </a:p>
          </p:txBody>
        </p: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BC06274-6B84-6692-BAEE-76B3C5718FE7}"/>
              </a:ext>
            </a:extLst>
          </p:cNvPr>
          <p:cNvSpPr txBox="1"/>
          <p:nvPr/>
        </p:nvSpPr>
        <p:spPr>
          <a:xfrm>
            <a:off x="2740760" y="1009475"/>
            <a:ext cx="20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Rockwell" panose="02060603020205020403" pitchFamily="18" charset="77"/>
              </a:rPr>
              <a:t>Aberrated</a:t>
            </a:r>
            <a:r>
              <a:rPr lang="it-IT" dirty="0">
                <a:solidFill>
                  <a:schemeClr val="bg1"/>
                </a:solidFill>
                <a:latin typeface="Rockwell" panose="02060603020205020403" pitchFamily="18" charset="77"/>
              </a:rPr>
              <a:t> image</a:t>
            </a:r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6299AEA6-82A1-2ABF-CAFC-6009207F7F72}"/>
              </a:ext>
            </a:extLst>
          </p:cNvPr>
          <p:cNvGrpSpPr/>
          <p:nvPr/>
        </p:nvGrpSpPr>
        <p:grpSpPr>
          <a:xfrm>
            <a:off x="2903991" y="2682085"/>
            <a:ext cx="4770534" cy="1751667"/>
            <a:chOff x="2903991" y="2682085"/>
            <a:chExt cx="4770534" cy="1751667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09BC8999-4DC7-543B-CDE5-241FAE40E279}"/>
                </a:ext>
              </a:extLst>
            </p:cNvPr>
            <p:cNvSpPr txBox="1"/>
            <p:nvPr/>
          </p:nvSpPr>
          <p:spPr>
            <a:xfrm>
              <a:off x="6635073" y="2792994"/>
              <a:ext cx="10394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>
                  <a:latin typeface="Rockwell" panose="02060603020205020403" pitchFamily="18" charset="77"/>
                </a:rPr>
                <a:t>Control </a:t>
              </a:r>
            </a:p>
            <a:p>
              <a:pPr algn="ctr"/>
              <a:r>
                <a:rPr lang="it-IT" dirty="0" err="1">
                  <a:latin typeface="Rockwell" panose="02060603020205020403" pitchFamily="18" charset="77"/>
                </a:rPr>
                <a:t>radius</a:t>
              </a:r>
              <a:endParaRPr lang="it-IT" dirty="0">
                <a:latin typeface="Rockwell" panose="02060603020205020403" pitchFamily="18" charset="77"/>
              </a:endParaRP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FB142BE2-9C5B-1AAD-6110-05A314C80236}"/>
                </a:ext>
              </a:extLst>
            </p:cNvPr>
            <p:cNvSpPr/>
            <p:nvPr/>
          </p:nvSpPr>
          <p:spPr>
            <a:xfrm rot="3651115" flipH="1" flipV="1">
              <a:off x="2947757" y="2638319"/>
              <a:ext cx="1751667" cy="1839199"/>
            </a:xfrm>
            <a:prstGeom prst="ellipse">
              <a:avLst/>
            </a:prstGeom>
            <a:noFill/>
            <a:ln w="66675">
              <a:solidFill>
                <a:srgbClr val="FFFF00">
                  <a:alpha val="8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7" name="Connettore 1 36">
              <a:extLst>
                <a:ext uri="{FF2B5EF4-FFF2-40B4-BE49-F238E27FC236}">
                  <a16:creationId xmlns:a16="http://schemas.microsoft.com/office/drawing/2014/main" id="{03D009AA-0CF4-A5A1-3EBA-2FC3ABA3A1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7851" y="3069473"/>
              <a:ext cx="1917222" cy="399250"/>
            </a:xfrm>
            <a:prstGeom prst="line">
              <a:avLst/>
            </a:prstGeom>
            <a:ln w="63500">
              <a:solidFill>
                <a:srgbClr val="FFFF00">
                  <a:alpha val="82000"/>
                </a:srgb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C53F091A-C171-54F2-3E4B-71CCD165ED22}"/>
              </a:ext>
            </a:extLst>
          </p:cNvPr>
          <p:cNvGrpSpPr/>
          <p:nvPr/>
        </p:nvGrpSpPr>
        <p:grpSpPr>
          <a:xfrm>
            <a:off x="3194773" y="3547462"/>
            <a:ext cx="8701216" cy="1947032"/>
            <a:chOff x="3194773" y="3547462"/>
            <a:chExt cx="8701216" cy="1947032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CB88DCA1-C582-D626-8E48-99F4E7A19BA9}"/>
                </a:ext>
              </a:extLst>
            </p:cNvPr>
            <p:cNvSpPr txBox="1"/>
            <p:nvPr/>
          </p:nvSpPr>
          <p:spPr>
            <a:xfrm>
              <a:off x="6607834" y="4848163"/>
              <a:ext cx="5288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Rockwell" panose="02060603020205020403" pitchFamily="18" charset="77"/>
                </a:rPr>
                <a:t>NCPA EFFECT </a:t>
              </a:r>
              <a:r>
                <a:rPr lang="it-IT" dirty="0" err="1">
                  <a:latin typeface="Rockwell" panose="02060603020205020403" pitchFamily="18" charset="77"/>
                </a:rPr>
                <a:t>consists</a:t>
              </a:r>
              <a:r>
                <a:rPr lang="it-IT" dirty="0">
                  <a:latin typeface="Rockwell" panose="02060603020205020403" pitchFamily="18" charset="77"/>
                </a:rPr>
                <a:t> of </a:t>
              </a:r>
              <a:r>
                <a:rPr lang="it-IT" dirty="0" err="1">
                  <a:latin typeface="Rockwell" panose="02060603020205020403" pitchFamily="18" charset="77"/>
                </a:rPr>
                <a:t>static</a:t>
              </a:r>
              <a:r>
                <a:rPr lang="it-IT" dirty="0">
                  <a:latin typeface="Rockwell" panose="02060603020205020403" pitchFamily="18" charset="77"/>
                </a:rPr>
                <a:t>/</a:t>
              </a:r>
              <a:r>
                <a:rPr lang="it-IT" dirty="0" err="1">
                  <a:latin typeface="Rockwell" panose="02060603020205020403" pitchFamily="18" charset="77"/>
                </a:rPr>
                <a:t>quasi-static</a:t>
              </a:r>
              <a:r>
                <a:rPr lang="it-IT" dirty="0">
                  <a:latin typeface="Rockwell" panose="02060603020205020403" pitchFamily="18" charset="77"/>
                </a:rPr>
                <a:t> or </a:t>
              </a:r>
              <a:r>
                <a:rPr lang="it-IT" dirty="0" err="1">
                  <a:latin typeface="Rockwell" panose="02060603020205020403" pitchFamily="18" charset="77"/>
                </a:rPr>
                <a:t>slowly</a:t>
              </a:r>
              <a:r>
                <a:rPr lang="it-IT" dirty="0">
                  <a:latin typeface="Rockwell" panose="02060603020205020403" pitchFamily="18" charset="77"/>
                </a:rPr>
                <a:t> </a:t>
              </a:r>
              <a:r>
                <a:rPr lang="it-IT" dirty="0" err="1">
                  <a:latin typeface="Rockwell" panose="02060603020205020403" pitchFamily="18" charset="77"/>
                </a:rPr>
                <a:t>evolving</a:t>
              </a:r>
              <a:r>
                <a:rPr lang="it-IT" dirty="0">
                  <a:latin typeface="Rockwell" panose="02060603020205020403" pitchFamily="18" charset="77"/>
                </a:rPr>
                <a:t> </a:t>
              </a:r>
              <a:r>
                <a:rPr lang="it-IT" dirty="0" err="1">
                  <a:latin typeface="Rockwell" panose="02060603020205020403" pitchFamily="18" charset="77"/>
                </a:rPr>
                <a:t>intensity</a:t>
              </a:r>
              <a:r>
                <a:rPr lang="it-IT" dirty="0">
                  <a:latin typeface="Rockwell" panose="02060603020205020403" pitchFamily="18" charset="77"/>
                </a:rPr>
                <a:t> </a:t>
              </a:r>
              <a:r>
                <a:rPr lang="it-IT" dirty="0" err="1">
                  <a:latin typeface="Rockwell" panose="02060603020205020403" pitchFamily="18" charset="77"/>
                </a:rPr>
                <a:t>structures</a:t>
              </a:r>
              <a:r>
                <a:rPr lang="it-IT" dirty="0">
                  <a:latin typeface="Rockwell" panose="02060603020205020403" pitchFamily="18" charset="77"/>
                </a:rPr>
                <a:t> like </a:t>
              </a:r>
              <a:r>
                <a:rPr lang="it-IT" dirty="0" err="1">
                  <a:latin typeface="Rockwell" panose="02060603020205020403" pitchFamily="18" charset="77"/>
                </a:rPr>
                <a:t>these</a:t>
              </a:r>
              <a:r>
                <a:rPr lang="it-IT" dirty="0">
                  <a:latin typeface="Rockwell" panose="02060603020205020403" pitchFamily="18" charset="77"/>
                </a:rPr>
                <a:t>.</a:t>
              </a:r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B1221B36-D216-B264-B832-5B42C0019E67}"/>
                </a:ext>
              </a:extLst>
            </p:cNvPr>
            <p:cNvSpPr/>
            <p:nvPr/>
          </p:nvSpPr>
          <p:spPr>
            <a:xfrm rot="3651115" flipV="1">
              <a:off x="3416812" y="3325423"/>
              <a:ext cx="385591" cy="829670"/>
            </a:xfrm>
            <a:prstGeom prst="ellipse">
              <a:avLst/>
            </a:prstGeom>
            <a:noFill/>
            <a:ln w="666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3" name="Connettore 1 42">
              <a:extLst>
                <a:ext uri="{FF2B5EF4-FFF2-40B4-BE49-F238E27FC236}">
                  <a16:creationId xmlns:a16="http://schemas.microsoft.com/office/drawing/2014/main" id="{B4FCBCDF-803D-E4B4-63AC-7062F6BC49FC}"/>
                </a:ext>
              </a:extLst>
            </p:cNvPr>
            <p:cNvCxnSpPr>
              <a:cxnSpLocks/>
              <a:stCxn id="8" idx="6"/>
              <a:endCxn id="5" idx="1"/>
            </p:cNvCxnSpPr>
            <p:nvPr/>
          </p:nvCxnSpPr>
          <p:spPr>
            <a:xfrm>
              <a:off x="3703512" y="3908639"/>
              <a:ext cx="2904322" cy="1262690"/>
            </a:xfrm>
            <a:prstGeom prst="line">
              <a:avLst/>
            </a:prstGeom>
            <a:ln w="63500">
              <a:solidFill>
                <a:srgbClr val="FFFF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C5A5597F-DF30-342F-AAC7-2214F0ED4638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39" name="Rettangolo 3">
              <a:extLst>
                <a:ext uri="{FF2B5EF4-FFF2-40B4-BE49-F238E27FC236}">
                  <a16:creationId xmlns:a16="http://schemas.microsoft.com/office/drawing/2014/main" id="{1950B4A9-0150-B6BA-8844-D5520698E971}"/>
                </a:ext>
              </a:extLst>
            </p:cNvPr>
            <p:cNvSpPr/>
            <p:nvPr/>
          </p:nvSpPr>
          <p:spPr>
            <a:xfrm>
              <a:off x="0" y="6614900"/>
              <a:ext cx="12191996" cy="261610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AASS PhD WORKSHOP 2022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294F8E9C-9C05-3CF7-9B3E-CF8D62CBBB80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45" name="Segnaposto numero diapositiva 17">
              <a:extLst>
                <a:ext uri="{FF2B5EF4-FFF2-40B4-BE49-F238E27FC236}">
                  <a16:creationId xmlns:a16="http://schemas.microsoft.com/office/drawing/2014/main" id="{144CD4EA-0227-3C50-2C22-885BA2CE700C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35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/34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903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38BD818C-0BA6-4478-F230-843994C268C4}"/>
              </a:ext>
            </a:extLst>
          </p:cNvPr>
          <p:cNvSpPr/>
          <p:nvPr/>
        </p:nvSpPr>
        <p:spPr>
          <a:xfrm>
            <a:off x="9121036" y="5074151"/>
            <a:ext cx="1619887" cy="787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Rockwell" panose="02060603020205020403" pitchFamily="18" charset="77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CCB7553-FFCF-B941-C000-827556737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26" y="922635"/>
            <a:ext cx="9615948" cy="540897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7E1ABC-53FC-9BAF-AA67-A2CED161246A}"/>
              </a:ext>
            </a:extLst>
          </p:cNvPr>
          <p:cNvSpPr txBox="1"/>
          <p:nvPr/>
        </p:nvSpPr>
        <p:spPr>
          <a:xfrm>
            <a:off x="1564005" y="1215403"/>
            <a:ext cx="351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Rockwell" panose="02060603020205020403" pitchFamily="18" charset="77"/>
                <a:ea typeface="Roboto" panose="02000000000000000000" pitchFamily="2" charset="0"/>
              </a:rPr>
              <a:t>Phase</a:t>
            </a:r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 screen [4096x4096] pixel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093C449-7871-F1D1-61D6-E722EF02FB6B}"/>
              </a:ext>
            </a:extLst>
          </p:cNvPr>
          <p:cNvSpPr txBox="1"/>
          <p:nvPr/>
        </p:nvSpPr>
        <p:spPr>
          <a:xfrm>
            <a:off x="6861395" y="1261569"/>
            <a:ext cx="2368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LBT </a:t>
            </a:r>
            <a:r>
              <a:rPr lang="it-IT" dirty="0" err="1">
                <a:latin typeface="Rockwell" panose="02060603020205020403" pitchFamily="18" charset="77"/>
                <a:ea typeface="Roboto" panose="02000000000000000000" pitchFamily="2" charset="0"/>
              </a:rPr>
              <a:t>Pupil</a:t>
            </a:r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  <a:cs typeface="Calibri" panose="020F0502020204030204" pitchFamily="34" charset="0"/>
              </a:rPr>
              <a:t>Ø</a:t>
            </a:r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 8200mm</a:t>
            </a:r>
          </a:p>
          <a:p>
            <a:pPr algn="ctr"/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[440x440]pixel</a:t>
            </a:r>
          </a:p>
          <a:p>
            <a:pPr algn="ctr"/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Sampling: 18mm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489208E-4641-51F7-3FE7-D84856A5BD9D}"/>
              </a:ext>
            </a:extLst>
          </p:cNvPr>
          <p:cNvSpPr txBox="1"/>
          <p:nvPr/>
        </p:nvSpPr>
        <p:spPr>
          <a:xfrm>
            <a:off x="1457325" y="1574334"/>
            <a:ext cx="34431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latin typeface="Rockwell" panose="02060603020205020403" pitchFamily="18" charset="77"/>
                <a:ea typeface="Roboto" panose="02000000000000000000" pitchFamily="2" charset="0"/>
              </a:rPr>
              <a:t>Kolmogorov</a:t>
            </a:r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dirty="0" err="1">
                <a:latin typeface="Rockwell" panose="02060603020205020403" pitchFamily="18" charset="77"/>
                <a:ea typeface="Roboto" panose="02000000000000000000" pitchFamily="2" charset="0"/>
              </a:rPr>
              <a:t>spectrum</a:t>
            </a:r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</a:p>
          <a:p>
            <a:pPr algn="ctr"/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high pass </a:t>
            </a:r>
            <a:r>
              <a:rPr lang="it-IT" dirty="0" err="1">
                <a:latin typeface="Rockwell" panose="02060603020205020403" pitchFamily="18" charset="77"/>
                <a:ea typeface="Roboto" panose="02000000000000000000" pitchFamily="2" charset="0"/>
              </a:rPr>
              <a:t>filtered</a:t>
            </a:r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b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</a:br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to match AO </a:t>
            </a:r>
            <a:r>
              <a:rPr lang="it-IT" dirty="0" err="1">
                <a:latin typeface="Rockwell" panose="02060603020205020403" pitchFamily="18" charset="77"/>
                <a:ea typeface="Roboto" panose="02000000000000000000" pitchFamily="2" charset="0"/>
              </a:rPr>
              <a:t>residual</a:t>
            </a:r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dirty="0" err="1">
                <a:latin typeface="Rockwell" panose="02060603020205020403" pitchFamily="18" charset="77"/>
                <a:ea typeface="Roboto" panose="02000000000000000000" pitchFamily="2" charset="0"/>
              </a:rPr>
              <a:t>during</a:t>
            </a:r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dirty="0" err="1">
                <a:latin typeface="Rockwell" panose="02060603020205020403" pitchFamily="18" charset="77"/>
                <a:ea typeface="Roboto" panose="02000000000000000000" pitchFamily="2" charset="0"/>
              </a:rPr>
              <a:t>calibration</a:t>
            </a:r>
            <a:r>
              <a:rPr lang="it-IT" dirty="0">
                <a:latin typeface="Rockwell" panose="02060603020205020403" pitchFamily="18" charset="77"/>
                <a:ea typeface="Roboto" panose="02000000000000000000" pitchFamily="2" charset="0"/>
              </a:rPr>
              <a:t> @LBT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25317FB7-6BB6-FAEC-C940-5A30846560DD}"/>
                  </a:ext>
                </a:extLst>
              </p:cNvPr>
              <p:cNvSpPr txBox="1"/>
              <p:nvPr/>
            </p:nvSpPr>
            <p:spPr>
              <a:xfrm>
                <a:off x="3847449" y="5483948"/>
                <a:ext cx="483679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i="1" dirty="0" smtClean="0">
                          <a:latin typeface="Cambria Math" panose="02040503050406030204" pitchFamily="18" charset="0"/>
                        </a:rPr>
                        <m:t>𝑊𝐹𝐸</m:t>
                      </m:r>
                      <m:r>
                        <a:rPr lang="it-IT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it-IT" sz="2800" b="0" i="1" dirty="0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it-IT" sz="2800" b="0" i="1" dirty="0" smtClean="0"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it-IT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dirty="0" smtClean="0">
                          <a:latin typeface="Cambria Math" panose="02040503050406030204" pitchFamily="18" charset="0"/>
                        </a:rPr>
                        <m:t>𝑅𝑀𝑆</m:t>
                      </m:r>
                    </m:oMath>
                  </m:oMathPara>
                </a14:m>
                <a:endParaRPr lang="it-IT" sz="2800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25317FB7-6BB6-FAEC-C940-5A3084656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449" y="5483948"/>
                <a:ext cx="4836795" cy="523220"/>
              </a:xfrm>
              <a:prstGeom prst="rect">
                <a:avLst/>
              </a:prstGeom>
              <a:blipFill>
                <a:blip r:embed="rId4"/>
                <a:stretch>
                  <a:fillRect b="-243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tangolo 14">
            <a:extLst>
              <a:ext uri="{FF2B5EF4-FFF2-40B4-BE49-F238E27FC236}">
                <a16:creationId xmlns:a16="http://schemas.microsoft.com/office/drawing/2014/main" id="{65C1C45B-A02E-51E1-3F23-071DE1B879C6}"/>
              </a:ext>
            </a:extLst>
          </p:cNvPr>
          <p:cNvSpPr/>
          <p:nvPr/>
        </p:nvSpPr>
        <p:spPr>
          <a:xfrm>
            <a:off x="2558845" y="2720592"/>
            <a:ext cx="7211961" cy="2632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Rockwell" panose="02060603020205020403" pitchFamily="18" charset="77"/>
              </a:rPr>
              <a:t>BEWARE !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Rockwell" panose="02060603020205020403" pitchFamily="18" charset="77"/>
              </a:rPr>
              <a:t>From now on, simulations will contain high order aberrations (from the phase screen) unknown to the neural network during the training…</a:t>
            </a:r>
            <a:endParaRPr lang="it-IT" sz="2800" dirty="0">
              <a:solidFill>
                <a:srgbClr val="FF0000"/>
              </a:solidFill>
              <a:latin typeface="Rockwell" panose="02060603020205020403" pitchFamily="18" charset="77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59363D7-61CB-FF25-DE6F-BB9F6B2ADCE3}"/>
              </a:ext>
            </a:extLst>
          </p:cNvPr>
          <p:cNvSpPr txBox="1"/>
          <p:nvPr/>
        </p:nvSpPr>
        <p:spPr>
          <a:xfrm>
            <a:off x="0" y="1771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AO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residual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model 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12559F48-0BA5-DDA5-1A67-8310C3FA6AAF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20" name="Rettangolo 3">
              <a:extLst>
                <a:ext uri="{FF2B5EF4-FFF2-40B4-BE49-F238E27FC236}">
                  <a16:creationId xmlns:a16="http://schemas.microsoft.com/office/drawing/2014/main" id="{EAA1B22C-2882-EECF-B011-586E9164404C}"/>
                </a:ext>
              </a:extLst>
            </p:cNvPr>
            <p:cNvSpPr/>
            <p:nvPr/>
          </p:nvSpPr>
          <p:spPr>
            <a:xfrm>
              <a:off x="0" y="6614900"/>
              <a:ext cx="12191996" cy="261610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AASS PhD WORKSHOP 2022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5FA62D95-895B-D731-6E7A-F5B83DB3207F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22" name="Segnaposto numero diapositiva 17">
              <a:extLst>
                <a:ext uri="{FF2B5EF4-FFF2-40B4-BE49-F238E27FC236}">
                  <a16:creationId xmlns:a16="http://schemas.microsoft.com/office/drawing/2014/main" id="{0316F40C-66E2-F879-34D1-740569BDA152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36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/34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05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9">
            <a:extLst>
              <a:ext uri="{FF2B5EF4-FFF2-40B4-BE49-F238E27FC236}">
                <a16:creationId xmlns:a16="http://schemas.microsoft.com/office/drawing/2014/main" id="{22EA1348-3E4A-48BD-A061-8F2D06660A03}"/>
              </a:ext>
            </a:extLst>
          </p:cNvPr>
          <p:cNvSpPr/>
          <p:nvPr/>
        </p:nvSpPr>
        <p:spPr>
          <a:xfrm>
            <a:off x="66678" y="221613"/>
            <a:ext cx="12058650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6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Good </a:t>
            </a:r>
            <a:r>
              <a:rPr lang="it-IT" sz="3600" dirty="0" err="1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fit</a:t>
            </a:r>
            <a:r>
              <a:rPr lang="it-IT" sz="36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 of AO </a:t>
            </a:r>
            <a:r>
              <a:rPr lang="it-IT" sz="3600" dirty="0" err="1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residual</a:t>
            </a:r>
            <a:r>
              <a:rPr lang="it-IT" sz="36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 vs </a:t>
            </a:r>
            <a:r>
              <a:rPr lang="it-IT" sz="3600" dirty="0" err="1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experimental</a:t>
            </a:r>
            <a:r>
              <a:rPr lang="it-IT" sz="3600" dirty="0">
                <a:solidFill>
                  <a:srgbClr val="000000"/>
                </a:solidFill>
                <a:latin typeface="Rockwell" panose="02060603020205020403" pitchFamily="18" charset="77"/>
                <a:ea typeface="Roboto" panose="02000000000000000000" pitchFamily="2" charset="0"/>
              </a:rPr>
              <a:t> data!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B95E4DF-D9B5-43FD-A8BA-D0963EAD67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"/>
          <a:stretch/>
        </p:blipFill>
        <p:spPr>
          <a:xfrm>
            <a:off x="5965511" y="1048306"/>
            <a:ext cx="6226489" cy="507527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B8D01D7-A16E-436E-8BBA-7CC9BF86CCCD}"/>
              </a:ext>
            </a:extLst>
          </p:cNvPr>
          <p:cNvSpPr txBox="1"/>
          <p:nvPr/>
        </p:nvSpPr>
        <p:spPr>
          <a:xfrm>
            <a:off x="8265180" y="2926667"/>
            <a:ext cx="25192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λ</a:t>
            </a:r>
            <a:r>
              <a:rPr lang="en-US" sz="3200" dirty="0">
                <a:latin typeface="Rockwell" panose="02060603020205020403" pitchFamily="18" charset="77"/>
                <a:ea typeface="Segoe UI Symbol" panose="020B0502040204020203" pitchFamily="34" charset="0"/>
              </a:rPr>
              <a:t> = 630nm</a:t>
            </a:r>
            <a:endParaRPr lang="it-IT" sz="3200" dirty="0">
              <a:latin typeface="Rockwell" panose="02060603020205020403" pitchFamily="18" charset="77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62E648-F37D-4A7D-B935-9A07F9C475B0}"/>
              </a:ext>
            </a:extLst>
          </p:cNvPr>
          <p:cNvSpPr txBox="1"/>
          <p:nvPr/>
        </p:nvSpPr>
        <p:spPr>
          <a:xfrm>
            <a:off x="7489537" y="1164694"/>
            <a:ext cx="40705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Rockwell" panose="02060603020205020403" pitchFamily="18" charset="77"/>
              </a:rPr>
              <a:t>PSF RADIAL PROFILE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7D228F1-6189-4FAC-9803-7A45F6F7D3B5}"/>
              </a:ext>
            </a:extLst>
          </p:cNvPr>
          <p:cNvSpPr txBox="1"/>
          <p:nvPr/>
        </p:nvSpPr>
        <p:spPr>
          <a:xfrm>
            <a:off x="6853084" y="5610076"/>
            <a:ext cx="52722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latin typeface="Rockwell" panose="02060603020205020403" pitchFamily="18" charset="77"/>
              </a:rPr>
              <a:t>mas</a:t>
            </a:r>
          </a:p>
        </p:txBody>
      </p:sp>
      <p:pic>
        <p:nvPicPr>
          <p:cNvPr id="40962" name="Picture 2" descr="page8image36941600">
            <a:extLst>
              <a:ext uri="{FF2B5EF4-FFF2-40B4-BE49-F238E27FC236}">
                <a16:creationId xmlns:a16="http://schemas.microsoft.com/office/drawing/2014/main" id="{2C8F0A63-37BA-AD81-8E14-DFE4B9EF7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11663" r="3608" b="50742"/>
          <a:stretch/>
        </p:blipFill>
        <p:spPr bwMode="auto">
          <a:xfrm>
            <a:off x="182808" y="1744133"/>
            <a:ext cx="6226489" cy="210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age8image36941600">
            <a:extLst>
              <a:ext uri="{FF2B5EF4-FFF2-40B4-BE49-F238E27FC236}">
                <a16:creationId xmlns:a16="http://schemas.microsoft.com/office/drawing/2014/main" id="{4DB76FA3-4FAF-1054-1DDA-1B7FE4E88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52001" r="3608" b="8022"/>
          <a:stretch/>
        </p:blipFill>
        <p:spPr bwMode="auto">
          <a:xfrm>
            <a:off x="182807" y="4366040"/>
            <a:ext cx="6226489" cy="223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F29DA5-4AE4-2005-E3D5-9E305C46C54E}"/>
              </a:ext>
            </a:extLst>
          </p:cNvPr>
          <p:cNvSpPr txBox="1"/>
          <p:nvPr/>
        </p:nvSpPr>
        <p:spPr>
          <a:xfrm>
            <a:off x="182806" y="1254725"/>
            <a:ext cx="5913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Rockwell" panose="02060603020205020403" pitchFamily="18" charset="77"/>
              </a:rPr>
              <a:t>SIMULATED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EE51ECA-3B43-E2A0-A640-C581ADDC467A}"/>
              </a:ext>
            </a:extLst>
          </p:cNvPr>
          <p:cNvSpPr txBox="1"/>
          <p:nvPr/>
        </p:nvSpPr>
        <p:spPr>
          <a:xfrm>
            <a:off x="182806" y="4001246"/>
            <a:ext cx="5913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Rockwell" panose="02060603020205020403" pitchFamily="18" charset="77"/>
              </a:rPr>
              <a:t>EXPERIMENTAL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60C8CFF3-4381-8A01-B492-68252D93107E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14" name="Rettangolo 3">
              <a:extLst>
                <a:ext uri="{FF2B5EF4-FFF2-40B4-BE49-F238E27FC236}">
                  <a16:creationId xmlns:a16="http://schemas.microsoft.com/office/drawing/2014/main" id="{B95A2061-EFC3-F122-EC9B-76F28F9E0BAC}"/>
                </a:ext>
              </a:extLst>
            </p:cNvPr>
            <p:cNvSpPr/>
            <p:nvPr/>
          </p:nvSpPr>
          <p:spPr>
            <a:xfrm>
              <a:off x="0" y="6614900"/>
              <a:ext cx="12191996" cy="261610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AASS PhD WORKSHOP 2022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EBB5205-8013-FCF6-5724-24CED37BCE2F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21" name="Segnaposto numero diapositiva 17">
              <a:extLst>
                <a:ext uri="{FF2B5EF4-FFF2-40B4-BE49-F238E27FC236}">
                  <a16:creationId xmlns:a16="http://schemas.microsoft.com/office/drawing/2014/main" id="{63ED4068-0972-1F3D-FAE3-B5D9F90B01B4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37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/34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658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497BC13F-62B8-4EF5-A745-CCBDAE0F85CF}"/>
              </a:ext>
            </a:extLst>
          </p:cNvPr>
          <p:cNvGrpSpPr/>
          <p:nvPr/>
        </p:nvGrpSpPr>
        <p:grpSpPr>
          <a:xfrm>
            <a:off x="309746" y="2336587"/>
            <a:ext cx="6415145" cy="3408952"/>
            <a:chOff x="65685" y="908587"/>
            <a:chExt cx="6994511" cy="3716822"/>
          </a:xfrm>
        </p:grpSpPr>
        <p:pic>
          <p:nvPicPr>
            <p:cNvPr id="17" name="Immagine 16" descr="Immagine che contiene testo, luce, traffico, semaforo&#10;&#10;Descrizione generata automaticamente">
              <a:extLst>
                <a:ext uri="{FF2B5EF4-FFF2-40B4-BE49-F238E27FC236}">
                  <a16:creationId xmlns:a16="http://schemas.microsoft.com/office/drawing/2014/main" id="{EFD49DC0-1DFA-4EF7-8149-FC533A3BD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40" t="11771" r="25331" b="49317"/>
            <a:stretch/>
          </p:blipFill>
          <p:spPr>
            <a:xfrm>
              <a:off x="743942" y="3039601"/>
              <a:ext cx="6296628" cy="1585808"/>
            </a:xfrm>
            <a:prstGeom prst="rect">
              <a:avLst/>
            </a:prstGeom>
          </p:spPr>
        </p:pic>
        <p:pic>
          <p:nvPicPr>
            <p:cNvPr id="19" name="Immagine 18" descr="Immagine che contiene testo, luce, traffico, semaforo&#10;&#10;Descrizione generata automaticamente">
              <a:extLst>
                <a:ext uri="{FF2B5EF4-FFF2-40B4-BE49-F238E27FC236}">
                  <a16:creationId xmlns:a16="http://schemas.microsoft.com/office/drawing/2014/main" id="{756327F7-1D43-4010-BDB8-20168575BD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4" t="49846" r="25108" b="11379"/>
            <a:stretch/>
          </p:blipFill>
          <p:spPr>
            <a:xfrm>
              <a:off x="728243" y="1223783"/>
              <a:ext cx="6331953" cy="1580191"/>
            </a:xfrm>
            <a:prstGeom prst="rect">
              <a:avLst/>
            </a:prstGeom>
          </p:spPr>
        </p:pic>
        <p:pic>
          <p:nvPicPr>
            <p:cNvPr id="20" name="Immagine 19" descr="Immagine che contiene testo, luce, traffico, semaforo&#10;&#10;Descrizione generata automaticamente">
              <a:extLst>
                <a:ext uri="{FF2B5EF4-FFF2-40B4-BE49-F238E27FC236}">
                  <a16:creationId xmlns:a16="http://schemas.microsoft.com/office/drawing/2014/main" id="{3F1CE2EC-3F16-4C7E-97A2-EF395B362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9" t="5527" r="24857" b="88676"/>
            <a:stretch/>
          </p:blipFill>
          <p:spPr>
            <a:xfrm>
              <a:off x="579563" y="988156"/>
              <a:ext cx="6425724" cy="236224"/>
            </a:xfrm>
            <a:prstGeom prst="rect">
              <a:avLst/>
            </a:prstGeom>
          </p:spPr>
        </p:pic>
        <p:pic>
          <p:nvPicPr>
            <p:cNvPr id="24" name="Immagine 23" descr="Immagine che contiene testo, luce, traffico, semaforo&#10;&#10;Descrizione generata automaticamente">
              <a:extLst>
                <a:ext uri="{FF2B5EF4-FFF2-40B4-BE49-F238E27FC236}">
                  <a16:creationId xmlns:a16="http://schemas.microsoft.com/office/drawing/2014/main" id="{BA75305C-39D4-4B12-921D-2CFB6E7F9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5" r="15313"/>
            <a:stretch/>
          </p:blipFill>
          <p:spPr>
            <a:xfrm>
              <a:off x="65685" y="908587"/>
              <a:ext cx="644752" cy="36461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EBF2676-EB94-4631-8CAA-9DFFD85D3F56}"/>
                  </a:ext>
                </a:extLst>
              </p:cNvPr>
              <p:cNvSpPr txBox="1"/>
              <p:nvPr/>
            </p:nvSpPr>
            <p:spPr>
              <a:xfrm>
                <a:off x="2445960" y="938260"/>
                <a:ext cx="73000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0" dirty="0">
                    <a:latin typeface="Rockwell" panose="02060603020205020403" pitchFamily="18" charset="77"/>
                  </a:rPr>
                  <a:t>TYPICAL BEST SCENARIO @LBT</a:t>
                </a:r>
                <a14:m>
                  <m:oMath xmlns:m="http://schemas.openxmlformats.org/officeDocument/2006/math">
                    <m:r>
                      <a:rPr lang="it-IT" sz="20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𝐴𝑂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𝑟𝑒𝑠𝑖𝑑𝑢𝑎𝑙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sz="2000" b="1" i="1" smtClean="0">
                        <a:latin typeface="Cambria Math" panose="02040503050406030204" pitchFamily="18" charset="0"/>
                      </a:rPr>
                      <m:t>𝟖𝟎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𝑅𝑀𝑆</m:t>
                    </m:r>
                  </m:oMath>
                </a14:m>
                <a:endParaRPr lang="it-IT" sz="2000" b="0" dirty="0"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EBF2676-EB94-4631-8CAA-9DFFD85D3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960" y="938260"/>
                <a:ext cx="7300076" cy="400110"/>
              </a:xfrm>
              <a:prstGeom prst="rect">
                <a:avLst/>
              </a:prstGeom>
              <a:blipFill>
                <a:blip r:embed="rId4"/>
                <a:stretch>
                  <a:fillRect l="-694" b="-181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AE326CE-484E-41DF-9319-E006F5CD76E0}"/>
              </a:ext>
            </a:extLst>
          </p:cNvPr>
          <p:cNvSpPr txBox="1"/>
          <p:nvPr/>
        </p:nvSpPr>
        <p:spPr>
          <a:xfrm>
            <a:off x="8071323" y="2031573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i="1" dirty="0" err="1">
                <a:latin typeface="Cambria Math" panose="02040503050406030204" pitchFamily="18" charset="0"/>
              </a:rPr>
              <a:t>Strehl</a:t>
            </a:r>
            <a:r>
              <a:rPr lang="it-IT" b="0" i="1" dirty="0">
                <a:latin typeface="Cambria Math" panose="02040503050406030204" pitchFamily="18" charset="0"/>
              </a:rPr>
              <a:t> vs NCPA</a:t>
            </a:r>
          </a:p>
        </p:txBody>
      </p:sp>
      <p:graphicFrame>
        <p:nvGraphicFramePr>
          <p:cNvPr id="16" name="Grafico 15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/>
        </p:nvGraphicFramePr>
        <p:xfrm>
          <a:off x="6697709" y="2233621"/>
          <a:ext cx="5373264" cy="4030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BD0F6926-D682-4675-A40A-441CD5C91347}"/>
                  </a:ext>
                </a:extLst>
              </p:cNvPr>
              <p:cNvSpPr txBox="1"/>
              <p:nvPr/>
            </p:nvSpPr>
            <p:spPr>
              <a:xfrm>
                <a:off x="10331932" y="3119975"/>
                <a:ext cx="1425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BD0F6926-D682-4675-A40A-441CD5C91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1932" y="3119975"/>
                <a:ext cx="142525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172FD731-0312-4D72-8B92-EC353F3B8ADF}"/>
                  </a:ext>
                </a:extLst>
              </p:cNvPr>
              <p:cNvSpPr txBox="1"/>
              <p:nvPr/>
            </p:nvSpPr>
            <p:spPr>
              <a:xfrm>
                <a:off x="10331932" y="3769527"/>
                <a:ext cx="1425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solidFill>
                            <a:srgbClr val="0FB5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b="1" i="1" smtClean="0">
                          <a:solidFill>
                            <a:srgbClr val="0FB5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it-IT" b="1" i="1" smtClean="0">
                          <a:solidFill>
                            <a:srgbClr val="0FB5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it-IT" b="1" i="1" smtClean="0">
                          <a:solidFill>
                            <a:srgbClr val="0FB5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𝟐𝟎</m:t>
                      </m:r>
                      <m:r>
                        <a:rPr lang="it-IT" b="1" i="1" smtClean="0">
                          <a:solidFill>
                            <a:srgbClr val="0FB55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b="1" dirty="0">
                  <a:solidFill>
                    <a:srgbClr val="0FB55A"/>
                  </a:solidFill>
                </a:endParaRPr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172FD731-0312-4D72-8B92-EC353F3B8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1932" y="3769527"/>
                <a:ext cx="142525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ttangolo 17">
            <a:extLst>
              <a:ext uri="{FF2B5EF4-FFF2-40B4-BE49-F238E27FC236}">
                <a16:creationId xmlns:a16="http://schemas.microsoft.com/office/drawing/2014/main" id="{75DB4044-3AD7-CB0C-C63F-B2822AF44C9F}"/>
              </a:ext>
            </a:extLst>
          </p:cNvPr>
          <p:cNvSpPr/>
          <p:nvPr/>
        </p:nvSpPr>
        <p:spPr>
          <a:xfrm>
            <a:off x="1543051" y="5489444"/>
            <a:ext cx="836468" cy="278007"/>
          </a:xfrm>
          <a:prstGeom prst="rect">
            <a:avLst/>
          </a:prstGeom>
          <a:noFill/>
          <a:ln w="666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5ED0337E-165D-0231-82D5-DCD2196CDE09}"/>
              </a:ext>
            </a:extLst>
          </p:cNvPr>
          <p:cNvSpPr/>
          <p:nvPr/>
        </p:nvSpPr>
        <p:spPr>
          <a:xfrm>
            <a:off x="4435201" y="5492908"/>
            <a:ext cx="836468" cy="278007"/>
          </a:xfrm>
          <a:prstGeom prst="rect">
            <a:avLst/>
          </a:prstGeom>
          <a:noFill/>
          <a:ln w="66675">
            <a:solidFill>
              <a:srgbClr val="00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D5EED6D-318C-4F2B-8795-3C75CFD7C4E0}"/>
              </a:ext>
            </a:extLst>
          </p:cNvPr>
          <p:cNvSpPr/>
          <p:nvPr/>
        </p:nvSpPr>
        <p:spPr>
          <a:xfrm>
            <a:off x="5859124" y="5495212"/>
            <a:ext cx="836468" cy="278007"/>
          </a:xfrm>
          <a:prstGeom prst="rect">
            <a:avLst/>
          </a:prstGeom>
          <a:noFill/>
          <a:ln w="66675">
            <a:solidFill>
              <a:srgbClr val="00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125D10F-EA65-539B-C748-86449369341D}"/>
              </a:ext>
            </a:extLst>
          </p:cNvPr>
          <p:cNvSpPr txBox="1"/>
          <p:nvPr/>
        </p:nvSpPr>
        <p:spPr>
          <a:xfrm>
            <a:off x="807860" y="1931931"/>
            <a:ext cx="6132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Rockwell" panose="02060603020205020403" pitchFamily="18" charset="77"/>
              </a:rPr>
              <a:t>||-------No AO </a:t>
            </a:r>
            <a:r>
              <a:rPr lang="it-IT" dirty="0" err="1">
                <a:latin typeface="Rockwell" panose="02060603020205020403" pitchFamily="18" charset="77"/>
              </a:rPr>
              <a:t>residual</a:t>
            </a:r>
            <a:r>
              <a:rPr lang="it-IT" dirty="0">
                <a:latin typeface="Rockwell" panose="02060603020205020403" pitchFamily="18" charset="77"/>
              </a:rPr>
              <a:t>-----||-----With AO </a:t>
            </a:r>
            <a:r>
              <a:rPr lang="it-IT" dirty="0" err="1">
                <a:latin typeface="Rockwell" panose="02060603020205020403" pitchFamily="18" charset="77"/>
              </a:rPr>
              <a:t>residual</a:t>
            </a:r>
            <a:r>
              <a:rPr lang="it-IT" dirty="0">
                <a:latin typeface="Rockwell" panose="02060603020205020403" pitchFamily="18" charset="77"/>
              </a:rPr>
              <a:t>-----||</a:t>
            </a:r>
          </a:p>
        </p:txBody>
      </p: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8E8043D7-8C27-7AF9-F8D6-FAE31D7AD01D}"/>
              </a:ext>
            </a:extLst>
          </p:cNvPr>
          <p:cNvCxnSpPr/>
          <p:nvPr/>
        </p:nvCxnSpPr>
        <p:spPr>
          <a:xfrm flipV="1">
            <a:off x="3835985" y="2116597"/>
            <a:ext cx="0" cy="4143375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>
            <a:extLst>
              <a:ext uri="{FF2B5EF4-FFF2-40B4-BE49-F238E27FC236}">
                <a16:creationId xmlns:a16="http://schemas.microsoft.com/office/drawing/2014/main" id="{8F633485-87D0-D31F-378F-CFB101281301}"/>
              </a:ext>
            </a:extLst>
          </p:cNvPr>
          <p:cNvSpPr/>
          <p:nvPr/>
        </p:nvSpPr>
        <p:spPr>
          <a:xfrm>
            <a:off x="2999517" y="5491175"/>
            <a:ext cx="836468" cy="278007"/>
          </a:xfrm>
          <a:prstGeom prst="rect">
            <a:avLst/>
          </a:prstGeom>
          <a:noFill/>
          <a:ln w="666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3D4E14B0-FD6C-FA08-B69A-EE71047718EC}"/>
                  </a:ext>
                </a:extLst>
              </p:cNvPr>
              <p:cNvSpPr txBox="1"/>
              <p:nvPr/>
            </p:nvSpPr>
            <p:spPr>
              <a:xfrm>
                <a:off x="1" y="17715"/>
                <a:ext cx="121665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4000" dirty="0">
                    <a:latin typeface="Rockwell" panose="02060603020205020403" pitchFamily="18" charset="77"/>
                    <a:ea typeface="Silom" pitchFamily="2" charset="-34"/>
                    <a:cs typeface="Silom" pitchFamily="2" charset="-34"/>
                  </a:rPr>
                  <a:t>NCPA </a:t>
                </a:r>
                <a:r>
                  <a:rPr lang="it-IT" sz="4000" dirty="0" err="1">
                    <a:latin typeface="Rockwell" panose="02060603020205020403" pitchFamily="18" charset="77"/>
                    <a:ea typeface="Silom" pitchFamily="2" charset="-34"/>
                    <a:cs typeface="Silom" pitchFamily="2" charset="-34"/>
                  </a:rPr>
                  <a:t>is</a:t>
                </a:r>
                <a:r>
                  <a:rPr lang="it-IT" sz="4000" dirty="0">
                    <a:latin typeface="Rockwell" panose="02060603020205020403" pitchFamily="18" charset="77"/>
                    <a:ea typeface="Silom" pitchFamily="2" charset="-34"/>
                    <a:cs typeface="Silom" pitchFamily="2" charset="-34"/>
                  </a:rPr>
                  <a:t> </a:t>
                </a:r>
                <a:r>
                  <a:rPr lang="it-IT" sz="4000" dirty="0" err="1">
                    <a:latin typeface="Rockwell" panose="02060603020205020403" pitchFamily="18" charset="77"/>
                    <a:ea typeface="Silom" pitchFamily="2" charset="-34"/>
                    <a:cs typeface="Silom" pitchFamily="2" charset="-34"/>
                  </a:rPr>
                  <a:t>critical</a:t>
                </a:r>
                <a:r>
                  <a:rPr lang="it-IT" sz="4000" dirty="0">
                    <a:latin typeface="Rockwell" panose="02060603020205020403" pitchFamily="18" charset="77"/>
                    <a:ea typeface="Silom" pitchFamily="2" charset="-34"/>
                    <a:cs typeface="Silom" pitchFamily="2" charset="-34"/>
                  </a:rPr>
                  <a:t> in the </a:t>
                </a:r>
                <a:r>
                  <a:rPr lang="it-IT" sz="4000" dirty="0" err="1">
                    <a:latin typeface="Rockwell" panose="02060603020205020403" pitchFamily="18" charset="77"/>
                    <a:ea typeface="Silom" pitchFamily="2" charset="-34"/>
                    <a:cs typeface="Silom" pitchFamily="2" charset="-34"/>
                  </a:rPr>
                  <a:t>visible</a:t>
                </a:r>
                <a14:m>
                  <m:oMath xmlns:m="http://schemas.openxmlformats.org/officeDocument/2006/math">
                    <m:r>
                      <a:rPr lang="it-IT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ilom" pitchFamily="2" charset="-34"/>
                      </a:rPr>
                      <m:t> </m:t>
                    </m:r>
                    <m:r>
                      <a:rPr lang="it-IT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ilom" pitchFamily="2" charset="-34"/>
                      </a:rPr>
                      <m:t>𝜆</m:t>
                    </m:r>
                    <m:r>
                      <a:rPr lang="it-IT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ilom" pitchFamily="2" charset="-34"/>
                      </a:rPr>
                      <m:t>&lt;1 </m:t>
                    </m:r>
                    <m:r>
                      <a:rPr lang="it-IT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ilom" pitchFamily="2" charset="-34"/>
                      </a:rPr>
                      <m:t>𝜇</m:t>
                    </m:r>
                    <m:r>
                      <a:rPr lang="it-IT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ilom" pitchFamily="2" charset="-34"/>
                      </a:rPr>
                      <m:t>𝑚</m:t>
                    </m:r>
                  </m:oMath>
                </a14:m>
                <a:r>
                  <a:rPr lang="it-IT" sz="4000" dirty="0">
                    <a:latin typeface="Rockwell" panose="02060603020205020403" pitchFamily="18" charset="77"/>
                    <a:ea typeface="Silom" pitchFamily="2" charset="-34"/>
                    <a:cs typeface="Silom" pitchFamily="2" charset="-34"/>
                  </a:rPr>
                  <a:t> </a:t>
                </a:r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3D4E14B0-FD6C-FA08-B69A-EE7104771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7715"/>
                <a:ext cx="12166524" cy="707886"/>
              </a:xfrm>
              <a:prstGeom prst="rect">
                <a:avLst/>
              </a:prstGeom>
              <a:blipFill>
                <a:blip r:embed="rId8"/>
                <a:stretch>
                  <a:fillRect t="-15789" b="-350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C81CA70C-C6F1-2743-51D6-29C9D96EF45C}"/>
                  </a:ext>
                </a:extLst>
              </p:cNvPr>
              <p:cNvSpPr txBox="1"/>
              <p:nvPr/>
            </p:nvSpPr>
            <p:spPr>
              <a:xfrm>
                <a:off x="1011717" y="1450745"/>
                <a:ext cx="33043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0" dirty="0" err="1">
                    <a:latin typeface="Rockwell" panose="02060603020205020403" pitchFamily="18" charset="77"/>
                  </a:rPr>
                  <a:t>Example</a:t>
                </a:r>
                <a:r>
                  <a:rPr lang="it-IT" b="0" dirty="0">
                    <a:latin typeface="Rockwell" panose="02060603020205020403" pitchFamily="18" charset="77"/>
                  </a:rPr>
                  <a:t>: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𝑁𝐶𝑃𝐴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it-IT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𝑅𝑀𝑆</m:t>
                    </m:r>
                  </m:oMath>
                </a14:m>
                <a:endParaRPr lang="it-IT" dirty="0"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C81CA70C-C6F1-2743-51D6-29C9D96EF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717" y="1450745"/>
                <a:ext cx="3304366" cy="369332"/>
              </a:xfrm>
              <a:prstGeom prst="rect">
                <a:avLst/>
              </a:prstGeom>
              <a:blipFill>
                <a:blip r:embed="rId9"/>
                <a:stretch>
                  <a:fillRect l="-1533" t="-6667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po 2">
            <a:extLst>
              <a:ext uri="{FF2B5EF4-FFF2-40B4-BE49-F238E27FC236}">
                <a16:creationId xmlns:a16="http://schemas.microsoft.com/office/drawing/2014/main" id="{6F81AB15-1AEE-1C49-65ED-8BF0985E057F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9E694090-8E73-675B-9840-9E9B7885113B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0FFAA08E-0D60-F929-D8C3-DB9429638517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6" name="Segnaposto numero diapositiva 17">
              <a:extLst>
                <a:ext uri="{FF2B5EF4-FFF2-40B4-BE49-F238E27FC236}">
                  <a16:creationId xmlns:a16="http://schemas.microsoft.com/office/drawing/2014/main" id="{D5A81377-B8EB-7E25-8FBF-CE45BA41969A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4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566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lo 3D 2" descr="Lampadina">
                <a:extLst>
                  <a:ext uri="{FF2B5EF4-FFF2-40B4-BE49-F238E27FC236}">
                    <a16:creationId xmlns:a16="http://schemas.microsoft.com/office/drawing/2014/main" id="{8915082E-ADB7-6985-1076-37E9F1E1DE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5565493">
              <a:off x="455002" y="2972955"/>
              <a:ext cx="582723" cy="912090"/>
            </p:xfrm>
            <a:graphic>
              <a:graphicData uri="http://schemas.microsoft.com/office/drawing/2017/model3d">
                <am3d:model3d r:embed="rId3">
                  <am3d:spPr>
                    <a:xfrm rot="5565493">
                      <a:off x="0" y="0"/>
                      <a:ext cx="582723" cy="912090"/>
                    </a:xfrm>
                    <a:prstGeom prst="rect">
                      <a:avLst/>
                    </a:prstGeom>
                  </am3d:spPr>
                  <am3d:camera>
                    <am3d:pos x="0" y="0" z="612852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0752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876295" ay="-1748283" az="-98846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1147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lo 3D 2" descr="Lampadina">
                <a:extLst>
                  <a:ext uri="{FF2B5EF4-FFF2-40B4-BE49-F238E27FC236}">
                    <a16:creationId xmlns:a16="http://schemas.microsoft.com/office/drawing/2014/main" id="{8915082E-ADB7-6985-1076-37E9F1E1DE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565493">
                <a:off x="455002" y="2972955"/>
                <a:ext cx="582723" cy="91209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uppo 31">
            <a:extLst>
              <a:ext uri="{FF2B5EF4-FFF2-40B4-BE49-F238E27FC236}">
                <a16:creationId xmlns:a16="http://schemas.microsoft.com/office/drawing/2014/main" id="{FDDDA2FA-1911-64AE-427A-0453A5752F6A}"/>
              </a:ext>
            </a:extLst>
          </p:cNvPr>
          <p:cNvGrpSpPr/>
          <p:nvPr/>
        </p:nvGrpSpPr>
        <p:grpSpPr>
          <a:xfrm>
            <a:off x="-2468137" y="-1630"/>
            <a:ext cx="7680123" cy="7038235"/>
            <a:chOff x="-2171743" y="-119614"/>
            <a:chExt cx="7680123" cy="7038235"/>
          </a:xfrm>
        </p:grpSpPr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5014EEBE-5511-AB32-1DF0-EB2E25DF09ED}"/>
                </a:ext>
              </a:extLst>
            </p:cNvPr>
            <p:cNvSpPr/>
            <p:nvPr/>
          </p:nvSpPr>
          <p:spPr>
            <a:xfrm>
              <a:off x="-2171743" y="-60621"/>
              <a:ext cx="7379174" cy="6979242"/>
            </a:xfrm>
            <a:prstGeom prst="ellipse">
              <a:avLst/>
            </a:prstGeom>
            <a:gradFill flip="none" rotWithShape="1">
              <a:gsLst>
                <a:gs pos="0">
                  <a:srgbClr val="F8F5A7"/>
                </a:gs>
                <a:gs pos="75000">
                  <a:schemeClr val="accent4">
                    <a:lumMod val="20000"/>
                    <a:lumOff val="80000"/>
                    <a:alpha val="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Rockwell" panose="02060603020205020403" pitchFamily="18" charset="77"/>
              </a:endParaRPr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A54C3099-B80E-4B75-CC60-3660A59CF2C9}"/>
                </a:ext>
              </a:extLst>
            </p:cNvPr>
            <p:cNvSpPr/>
            <p:nvPr/>
          </p:nvSpPr>
          <p:spPr>
            <a:xfrm>
              <a:off x="2270701" y="-119614"/>
              <a:ext cx="323767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Rockwell" panose="02060603020205020403" pitchFamily="18" charset="77"/>
              </a:endParaRPr>
            </a:p>
          </p:txBody>
        </p:sp>
      </p:grpSp>
      <p:sp>
        <p:nvSpPr>
          <p:cNvPr id="25" name="Ovale 24">
            <a:extLst>
              <a:ext uri="{FF2B5EF4-FFF2-40B4-BE49-F238E27FC236}">
                <a16:creationId xmlns:a16="http://schemas.microsoft.com/office/drawing/2014/main" id="{8090CFC9-C879-E6E1-FE44-F4F942C47E05}"/>
              </a:ext>
            </a:extLst>
          </p:cNvPr>
          <p:cNvSpPr/>
          <p:nvPr/>
        </p:nvSpPr>
        <p:spPr>
          <a:xfrm>
            <a:off x="425393" y="1754865"/>
            <a:ext cx="3113970" cy="3348269"/>
          </a:xfrm>
          <a:prstGeom prst="ellipse">
            <a:avLst/>
          </a:prstGeom>
          <a:gradFill flip="none" rotWithShape="1">
            <a:gsLst>
              <a:gs pos="0">
                <a:srgbClr val="F8F5A7"/>
              </a:gs>
              <a:gs pos="75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Rockwell" panose="02060603020205020403" pitchFamily="18" charset="77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B055412B-F5AD-5F6E-518E-0262799CDBA4}"/>
              </a:ext>
            </a:extLst>
          </p:cNvPr>
          <p:cNvCxnSpPr>
            <a:cxnSpLocks/>
          </p:cNvCxnSpPr>
          <p:nvPr/>
        </p:nvCxnSpPr>
        <p:spPr>
          <a:xfrm>
            <a:off x="1982378" y="48511"/>
            <a:ext cx="0" cy="311603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241CCD80-5482-9720-0384-6F989125CE11}"/>
              </a:ext>
            </a:extLst>
          </p:cNvPr>
          <p:cNvCxnSpPr>
            <a:cxnSpLocks/>
          </p:cNvCxnSpPr>
          <p:nvPr/>
        </p:nvCxnSpPr>
        <p:spPr>
          <a:xfrm flipV="1">
            <a:off x="1982378" y="3680847"/>
            <a:ext cx="2137" cy="317715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Modello 3D 37" descr="Lampadina">
                <a:extLst>
                  <a:ext uri="{FF2B5EF4-FFF2-40B4-BE49-F238E27FC236}">
                    <a16:creationId xmlns:a16="http://schemas.microsoft.com/office/drawing/2014/main" id="{FF4CE690-D2EC-E077-72CE-B7838172615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6083580">
              <a:off x="353312" y="3056368"/>
              <a:ext cx="633393" cy="709399"/>
            </p:xfrm>
            <a:graphic>
              <a:graphicData uri="http://schemas.microsoft.com/office/drawing/2017/model3d">
                <am3d:model3d r:embed="rId3">
                  <am3d:spPr>
                    <a:xfrm rot="6083580">
                      <a:off x="0" y="0"/>
                      <a:ext cx="633393" cy="709399"/>
                    </a:xfrm>
                    <a:prstGeom prst="rect">
                      <a:avLst/>
                    </a:prstGeom>
                  </am3d:spPr>
                  <am3d:camera>
                    <am3d:pos x="0" y="0" z="612852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0752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674009" ay="314797" az="-941385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147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Modello 3D 37" descr="Lampadina">
                <a:extLst>
                  <a:ext uri="{FF2B5EF4-FFF2-40B4-BE49-F238E27FC236}">
                    <a16:creationId xmlns:a16="http://schemas.microsoft.com/office/drawing/2014/main" id="{FF4CE690-D2EC-E077-72CE-B783817261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083580">
                <a:off x="353312" y="3056368"/>
                <a:ext cx="633393" cy="709399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EDAA810-635C-FC81-7869-36AF5D630B48}"/>
              </a:ext>
            </a:extLst>
          </p:cNvPr>
          <p:cNvCxnSpPr/>
          <p:nvPr/>
        </p:nvCxnSpPr>
        <p:spPr>
          <a:xfrm>
            <a:off x="6980015" y="2970683"/>
            <a:ext cx="0" cy="922149"/>
          </a:xfrm>
          <a:prstGeom prst="straightConnector1">
            <a:avLst/>
          </a:prstGeom>
          <a:ln w="50800" cap="rnd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6EF77B2-2FDB-9AAA-125C-510E27CC35F6}"/>
              </a:ext>
            </a:extLst>
          </p:cNvPr>
          <p:cNvCxnSpPr/>
          <p:nvPr/>
        </p:nvCxnSpPr>
        <p:spPr>
          <a:xfrm>
            <a:off x="3297314" y="2967454"/>
            <a:ext cx="0" cy="922149"/>
          </a:xfrm>
          <a:prstGeom prst="straightConnector1">
            <a:avLst/>
          </a:prstGeom>
          <a:ln w="63500" cap="rnd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riangolo 39">
            <a:extLst>
              <a:ext uri="{FF2B5EF4-FFF2-40B4-BE49-F238E27FC236}">
                <a16:creationId xmlns:a16="http://schemas.microsoft.com/office/drawing/2014/main" id="{22BE593F-F8A9-78C8-1DAD-CDB7BC389AF6}"/>
              </a:ext>
            </a:extLst>
          </p:cNvPr>
          <p:cNvSpPr/>
          <p:nvPr/>
        </p:nvSpPr>
        <p:spPr>
          <a:xfrm rot="5400000">
            <a:off x="4976644" y="1519074"/>
            <a:ext cx="528918" cy="3819853"/>
          </a:xfrm>
          <a:prstGeom prst="triangle">
            <a:avLst>
              <a:gd name="adj" fmla="val 50261"/>
            </a:avLst>
          </a:prstGeom>
          <a:solidFill>
            <a:srgbClr val="FDF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Rockwell" panose="02060603020205020403" pitchFamily="18" charset="77"/>
            </a:endParaRPr>
          </a:p>
        </p:txBody>
      </p:sp>
      <p:sp>
        <p:nvSpPr>
          <p:cNvPr id="47" name="Triangolo 46">
            <a:extLst>
              <a:ext uri="{FF2B5EF4-FFF2-40B4-BE49-F238E27FC236}">
                <a16:creationId xmlns:a16="http://schemas.microsoft.com/office/drawing/2014/main" id="{02538B74-D7AB-F065-3FCC-1AB3E43E2B18}"/>
              </a:ext>
            </a:extLst>
          </p:cNvPr>
          <p:cNvSpPr/>
          <p:nvPr/>
        </p:nvSpPr>
        <p:spPr>
          <a:xfrm rot="16200000" flipH="1">
            <a:off x="8703902" y="1519729"/>
            <a:ext cx="528918" cy="3819853"/>
          </a:xfrm>
          <a:prstGeom prst="triangle">
            <a:avLst>
              <a:gd name="adj" fmla="val 50261"/>
            </a:avLst>
          </a:prstGeom>
          <a:gradFill>
            <a:gsLst>
              <a:gs pos="0">
                <a:srgbClr val="FEFBE1"/>
              </a:gs>
              <a:gs pos="100000">
                <a:srgbClr val="FEFBE1">
                  <a:alpha val="20719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Rockwell" panose="02060603020205020403" pitchFamily="18" charset="77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D2CE3F50-2E8C-878D-1633-F6D5648FD4DD}"/>
              </a:ext>
            </a:extLst>
          </p:cNvPr>
          <p:cNvCxnSpPr>
            <a:cxnSpLocks/>
          </p:cNvCxnSpPr>
          <p:nvPr/>
        </p:nvCxnSpPr>
        <p:spPr>
          <a:xfrm>
            <a:off x="8931362" y="2970683"/>
            <a:ext cx="0" cy="922149"/>
          </a:xfrm>
          <a:prstGeom prst="straightConnector1">
            <a:avLst/>
          </a:prstGeom>
          <a:ln w="50800" cap="rnd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DAA197EE-F69A-0BE4-643A-36EF703ADF7E}"/>
              </a:ext>
            </a:extLst>
          </p:cNvPr>
          <p:cNvCxnSpPr>
            <a:cxnSpLocks/>
          </p:cNvCxnSpPr>
          <p:nvPr/>
        </p:nvCxnSpPr>
        <p:spPr>
          <a:xfrm>
            <a:off x="10887164" y="2970682"/>
            <a:ext cx="0" cy="922149"/>
          </a:xfrm>
          <a:prstGeom prst="straightConnector1">
            <a:avLst/>
          </a:prstGeom>
          <a:ln w="50800" cap="rnd">
            <a:solidFill>
              <a:schemeClr val="tx1">
                <a:alpha val="22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57272A80-9A84-BD25-D4AE-15E5772F68F6}"/>
              </a:ext>
            </a:extLst>
          </p:cNvPr>
          <p:cNvSpPr txBox="1"/>
          <p:nvPr/>
        </p:nvSpPr>
        <p:spPr>
          <a:xfrm>
            <a:off x="6477458" y="2112745"/>
            <a:ext cx="1004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FOCAL </a:t>
            </a:r>
          </a:p>
          <a:p>
            <a:pPr algn="ctr"/>
            <a:r>
              <a:rPr lang="it-IT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PLANE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2C69DE15-9819-5293-A7B3-4E3ED4A48D89}"/>
              </a:ext>
            </a:extLst>
          </p:cNvPr>
          <p:cNvSpPr txBox="1"/>
          <p:nvPr/>
        </p:nvSpPr>
        <p:spPr>
          <a:xfrm>
            <a:off x="8064458" y="2112746"/>
            <a:ext cx="1733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EXTRAFOCAL </a:t>
            </a:r>
          </a:p>
          <a:p>
            <a:pPr algn="ctr"/>
            <a:r>
              <a:rPr lang="it-IT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PLANE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91C434F8-41BB-FB23-0EB0-0803915EEE96}"/>
              </a:ext>
            </a:extLst>
          </p:cNvPr>
          <p:cNvSpPr txBox="1"/>
          <p:nvPr/>
        </p:nvSpPr>
        <p:spPr>
          <a:xfrm>
            <a:off x="10417045" y="2112744"/>
            <a:ext cx="91082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tx1">
                    <a:alpha val="21640"/>
                  </a:schemeClr>
                </a:solidFill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PUPIL</a:t>
            </a:r>
          </a:p>
          <a:p>
            <a:pPr algn="ctr"/>
            <a:r>
              <a:rPr lang="it-IT" dirty="0">
                <a:solidFill>
                  <a:schemeClr val="tx1">
                    <a:alpha val="21640"/>
                  </a:schemeClr>
                </a:solidFill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PLANE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04F6A318-F80C-7CFD-D259-A2625A383F51}"/>
              </a:ext>
            </a:extLst>
          </p:cNvPr>
          <p:cNvSpPr txBox="1"/>
          <p:nvPr/>
        </p:nvSpPr>
        <p:spPr>
          <a:xfrm>
            <a:off x="3374251" y="2855405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LENS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A1DBC42-AC89-4BE3-8EEE-71982E33E584}"/>
              </a:ext>
            </a:extLst>
          </p:cNvPr>
          <p:cNvSpPr txBox="1"/>
          <p:nvPr/>
        </p:nvSpPr>
        <p:spPr>
          <a:xfrm>
            <a:off x="0" y="1771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Optical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Propagation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Simulations</a:t>
            </a:r>
            <a:endParaRPr lang="it-IT" sz="4000" dirty="0">
              <a:latin typeface="Rockwell" panose="02060603020205020403" pitchFamily="18" charset="77"/>
              <a:ea typeface="Silom" pitchFamily="2" charset="-34"/>
              <a:cs typeface="Silom" pitchFamily="2" charset="-34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E4093CE-27FB-656D-311F-A7FDB0562D3B}"/>
              </a:ext>
            </a:extLst>
          </p:cNvPr>
          <p:cNvGrpSpPr/>
          <p:nvPr/>
        </p:nvGrpSpPr>
        <p:grpSpPr>
          <a:xfrm rot="1471998">
            <a:off x="359399" y="3091925"/>
            <a:ext cx="562866" cy="562866"/>
            <a:chOff x="1624789" y="387556"/>
            <a:chExt cx="562866" cy="562866"/>
          </a:xfrm>
        </p:grpSpPr>
        <p:pic>
          <p:nvPicPr>
            <p:cNvPr id="4" name="Elemento grafico 3" descr="Stella contorno">
              <a:extLst>
                <a:ext uri="{FF2B5EF4-FFF2-40B4-BE49-F238E27FC236}">
                  <a16:creationId xmlns:a16="http://schemas.microsoft.com/office/drawing/2014/main" id="{8A57015E-A939-34DF-F53A-2E9E0C42D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0016688">
              <a:off x="1624789" y="387556"/>
              <a:ext cx="562866" cy="562866"/>
            </a:xfrm>
            <a:prstGeom prst="rect">
              <a:avLst/>
            </a:prstGeom>
          </p:spPr>
        </p:pic>
        <p:pic>
          <p:nvPicPr>
            <p:cNvPr id="6" name="Elemento grafico 5" descr="Stella contorno">
              <a:extLst>
                <a:ext uri="{FF2B5EF4-FFF2-40B4-BE49-F238E27FC236}">
                  <a16:creationId xmlns:a16="http://schemas.microsoft.com/office/drawing/2014/main" id="{DC6024C2-7DC3-2A75-62F7-9AE0E2FE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0016688">
              <a:off x="1769753" y="544682"/>
              <a:ext cx="272937" cy="272937"/>
            </a:xfrm>
            <a:prstGeom prst="rect">
              <a:avLst/>
            </a:prstGeom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6021649-3BED-B9A6-CE58-06C4D24C0DE2}"/>
              </a:ext>
            </a:extLst>
          </p:cNvPr>
          <p:cNvSpPr txBox="1"/>
          <p:nvPr/>
        </p:nvSpPr>
        <p:spPr>
          <a:xfrm>
            <a:off x="2829767" y="2109328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PUPIL</a:t>
            </a:r>
          </a:p>
          <a:p>
            <a:pPr algn="ctr"/>
            <a:r>
              <a:rPr lang="it-IT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Elaborazione alternativa 11">
                <a:extLst>
                  <a:ext uri="{FF2B5EF4-FFF2-40B4-BE49-F238E27FC236}">
                    <a16:creationId xmlns:a16="http://schemas.microsoft.com/office/drawing/2014/main" id="{B8FAF072-276A-557B-71E3-35DFB282EA67}"/>
                  </a:ext>
                </a:extLst>
              </p:cNvPr>
              <p:cNvSpPr/>
              <p:nvPr/>
            </p:nvSpPr>
            <p:spPr>
              <a:xfrm>
                <a:off x="2083085" y="1618158"/>
                <a:ext cx="3005189" cy="516136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gradFill>
                <a:gsLst>
                  <a:gs pos="0">
                    <a:srgbClr val="F6F8FC">
                      <a:alpha val="19000"/>
                    </a:srgbClr>
                  </a:gs>
                  <a:gs pos="100000">
                    <a:srgbClr val="FFE699"/>
                  </a:gs>
                </a:gsLst>
                <a:path path="circle">
                  <a:fillToRect l="50000" t="50000" r="50000" b="50000"/>
                </a:path>
              </a:gra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it-IT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82" name="Elaborazione alternativa 11">
                <a:extLst>
                  <a:ext uri="{FF2B5EF4-FFF2-40B4-BE49-F238E27FC236}">
                    <a16:creationId xmlns:a16="http://schemas.microsoft.com/office/drawing/2014/main" id="{B8FAF072-276A-557B-71E3-35DFB282E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085" y="1618158"/>
                <a:ext cx="3005189" cy="516136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Elaborazione alternativa 11">
                <a:extLst>
                  <a:ext uri="{FF2B5EF4-FFF2-40B4-BE49-F238E27FC236}">
                    <a16:creationId xmlns:a16="http://schemas.microsoft.com/office/drawing/2014/main" id="{36919F69-1386-B096-480C-24E93E1782DC}"/>
                  </a:ext>
                </a:extLst>
              </p:cNvPr>
              <p:cNvSpPr/>
              <p:nvPr/>
            </p:nvSpPr>
            <p:spPr>
              <a:xfrm>
                <a:off x="5159718" y="1600676"/>
                <a:ext cx="2797065" cy="516136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gradFill>
                <a:gsLst>
                  <a:gs pos="0">
                    <a:srgbClr val="F6F8FC">
                      <a:alpha val="19000"/>
                    </a:srgbClr>
                  </a:gs>
                  <a:gs pos="100000">
                    <a:srgbClr val="FFE699"/>
                  </a:gs>
                </a:gsLst>
                <a:path path="circle">
                  <a:fillToRect l="50000" t="50000" r="50000" b="50000"/>
                </a:path>
              </a:gra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it-IT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it-IT" sz="16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1600" i="1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it-IT" sz="16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it-IT" sz="16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it-IT" sz="1600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83" name="Elaborazione alternativa 11">
                <a:extLst>
                  <a:ext uri="{FF2B5EF4-FFF2-40B4-BE49-F238E27FC236}">
                    <a16:creationId xmlns:a16="http://schemas.microsoft.com/office/drawing/2014/main" id="{36919F69-1386-B096-480C-24E93E178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718" y="1600676"/>
                <a:ext cx="2797065" cy="516136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Elaborazione alternativa 11">
                <a:extLst>
                  <a:ext uri="{FF2B5EF4-FFF2-40B4-BE49-F238E27FC236}">
                    <a16:creationId xmlns:a16="http://schemas.microsoft.com/office/drawing/2014/main" id="{6BBD782E-B638-7EF1-2C3D-598F430C11C5}"/>
                  </a:ext>
                </a:extLst>
              </p:cNvPr>
              <p:cNvSpPr/>
              <p:nvPr/>
            </p:nvSpPr>
            <p:spPr>
              <a:xfrm>
                <a:off x="7981807" y="1589840"/>
                <a:ext cx="4210189" cy="516136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gradFill>
                <a:gsLst>
                  <a:gs pos="0">
                    <a:srgbClr val="F6F8FC">
                      <a:alpha val="19000"/>
                    </a:srgbClr>
                  </a:gs>
                  <a:gs pos="100000">
                    <a:srgbClr val="FFE699"/>
                  </a:gs>
                </a:gsLst>
                <a:path path="circle">
                  <a:fillToRect l="50000" t="50000" r="50000" b="50000"/>
                </a:path>
              </a:gra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it-IT" sz="1600" dirty="0">
                    <a:latin typeface="Rockwell" panose="02060603020205020403" pitchFamily="18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</a:rPr>
                      <m:t>∗</m:t>
                    </m:r>
                    <m:r>
                      <m:rPr>
                        <m:sty m:val="p"/>
                      </m:rPr>
                      <a:rPr lang="it-IT" sz="1600">
                        <a:latin typeface="Cambria Math" panose="02040503050406030204" pitchFamily="18" charset="0"/>
                      </a:rPr>
                      <m:t>exp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⁡(−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𝑖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it-IT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1600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84" name="Elaborazione alternativa 11">
                <a:extLst>
                  <a:ext uri="{FF2B5EF4-FFF2-40B4-BE49-F238E27FC236}">
                    <a16:creationId xmlns:a16="http://schemas.microsoft.com/office/drawing/2014/main" id="{6BBD782E-B638-7EF1-2C3D-598F430C11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1807" y="1589840"/>
                <a:ext cx="4210189" cy="516136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7" name="Gruppo 86">
            <a:extLst>
              <a:ext uri="{FF2B5EF4-FFF2-40B4-BE49-F238E27FC236}">
                <a16:creationId xmlns:a16="http://schemas.microsoft.com/office/drawing/2014/main" id="{033D4860-323E-23BD-ACE1-A38C789E8217}"/>
              </a:ext>
            </a:extLst>
          </p:cNvPr>
          <p:cNvGrpSpPr/>
          <p:nvPr/>
        </p:nvGrpSpPr>
        <p:grpSpPr>
          <a:xfrm>
            <a:off x="2241931" y="4131176"/>
            <a:ext cx="9915738" cy="2734046"/>
            <a:chOff x="2270702" y="4048648"/>
            <a:chExt cx="9915738" cy="2734046"/>
          </a:xfrm>
        </p:grpSpPr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3F832193-6CF3-F99C-40F8-A6AD72010DE8}"/>
                </a:ext>
              </a:extLst>
            </p:cNvPr>
            <p:cNvSpPr/>
            <p:nvPr/>
          </p:nvSpPr>
          <p:spPr>
            <a:xfrm>
              <a:off x="2270702" y="4532298"/>
              <a:ext cx="3237679" cy="2250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Rockwell" panose="02060603020205020403" pitchFamily="18" charset="77"/>
              </a:endParaRPr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A47F110A-9650-8038-8676-042440D0A9CD}"/>
                </a:ext>
              </a:extLst>
            </p:cNvPr>
            <p:cNvGrpSpPr/>
            <p:nvPr/>
          </p:nvGrpSpPr>
          <p:grpSpPr>
            <a:xfrm>
              <a:off x="2564290" y="4049418"/>
              <a:ext cx="5557037" cy="2387384"/>
              <a:chOff x="4891481" y="933665"/>
              <a:chExt cx="7117969" cy="3057984"/>
            </a:xfrm>
          </p:grpSpPr>
          <p:grpSp>
            <p:nvGrpSpPr>
              <p:cNvPr id="10" name="Gruppo 9">
                <a:extLst>
                  <a:ext uri="{FF2B5EF4-FFF2-40B4-BE49-F238E27FC236}">
                    <a16:creationId xmlns:a16="http://schemas.microsoft.com/office/drawing/2014/main" id="{8DFF493B-5B6F-DC2B-2AFE-ABEBAD3E8CC4}"/>
                  </a:ext>
                </a:extLst>
              </p:cNvPr>
              <p:cNvGrpSpPr/>
              <p:nvPr/>
            </p:nvGrpSpPr>
            <p:grpSpPr>
              <a:xfrm>
                <a:off x="4891481" y="933665"/>
                <a:ext cx="7117969" cy="3057984"/>
                <a:chOff x="4891481" y="933665"/>
                <a:chExt cx="7117969" cy="3057984"/>
              </a:xfrm>
            </p:grpSpPr>
            <p:grpSp>
              <p:nvGrpSpPr>
                <p:cNvPr id="16" name="Gruppo 15">
                  <a:extLst>
                    <a:ext uri="{FF2B5EF4-FFF2-40B4-BE49-F238E27FC236}">
                      <a16:creationId xmlns:a16="http://schemas.microsoft.com/office/drawing/2014/main" id="{85B8542E-FE54-916B-6D49-AC0187429030}"/>
                    </a:ext>
                  </a:extLst>
                </p:cNvPr>
                <p:cNvGrpSpPr/>
                <p:nvPr/>
              </p:nvGrpSpPr>
              <p:grpSpPr>
                <a:xfrm>
                  <a:off x="4891481" y="1442028"/>
                  <a:ext cx="7117969" cy="2056231"/>
                  <a:chOff x="1061200" y="2956814"/>
                  <a:chExt cx="8462459" cy="2444626"/>
                </a:xfrm>
              </p:grpSpPr>
              <p:pic>
                <p:nvPicPr>
                  <p:cNvPr id="39" name="Immagine 38" descr="Immagine che contiene screenshot&#10;&#10;Descrizione generata automaticamente">
                    <a:extLst>
                      <a:ext uri="{FF2B5EF4-FFF2-40B4-BE49-F238E27FC236}">
                        <a16:creationId xmlns:a16="http://schemas.microsoft.com/office/drawing/2014/main" id="{28ADE9C3-F85E-2A02-FE5B-8BF9E3A9EC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344" t="4216" r="13373"/>
                  <a:stretch/>
                </p:blipFill>
                <p:spPr>
                  <a:xfrm>
                    <a:off x="6998402" y="2991723"/>
                    <a:ext cx="2525257" cy="2409717"/>
                  </a:xfrm>
                  <a:prstGeom prst="rect">
                    <a:avLst/>
                  </a:prstGeom>
                  <a:scene3d>
                    <a:camera prst="isometricLeftDown"/>
                    <a:lightRig rig="threePt" dir="t"/>
                  </a:scene3d>
                </p:spPr>
              </p:pic>
              <p:cxnSp>
                <p:nvCxnSpPr>
                  <p:cNvPr id="41" name="Connettore diritto 19">
                    <a:extLst>
                      <a:ext uri="{FF2B5EF4-FFF2-40B4-BE49-F238E27FC236}">
                        <a16:creationId xmlns:a16="http://schemas.microsoft.com/office/drawing/2014/main" id="{9923E467-EE68-62BE-54BA-861AE84F61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218297" y="3429001"/>
                    <a:ext cx="6142201" cy="800342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rgbClr val="FEFBE1"/>
                    </a:solidFill>
                    <a:prstDash val="solid"/>
                    <a:miter/>
                  </a:ln>
                </p:spPr>
              </p:cxnSp>
              <p:cxnSp>
                <p:nvCxnSpPr>
                  <p:cNvPr id="42" name="Connettore diritto 19">
                    <a:extLst>
                      <a:ext uri="{FF2B5EF4-FFF2-40B4-BE49-F238E27FC236}">
                        <a16:creationId xmlns:a16="http://schemas.microsoft.com/office/drawing/2014/main" id="{3BE0A1B0-42D7-66A0-53F8-F3A99D3FC7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330873" y="4229343"/>
                    <a:ext cx="6029625" cy="572413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rgbClr val="FEFBE1"/>
                    </a:solidFill>
                    <a:prstDash val="solid"/>
                    <a:miter/>
                  </a:ln>
                </p:spPr>
              </p:cxnSp>
              <p:cxnSp>
                <p:nvCxnSpPr>
                  <p:cNvPr id="43" name="Connettore diritto 19">
                    <a:extLst>
                      <a:ext uri="{FF2B5EF4-FFF2-40B4-BE49-F238E27FC236}">
                        <a16:creationId xmlns:a16="http://schemas.microsoft.com/office/drawing/2014/main" id="{40100BF8-410B-9731-260F-9D81A258B0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330873" y="4139585"/>
                    <a:ext cx="6029625" cy="89757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rgbClr val="FEFBE1"/>
                    </a:solidFill>
                    <a:prstDash val="solid"/>
                    <a:miter/>
                  </a:ln>
                </p:spPr>
              </p:cxnSp>
              <p:grpSp>
                <p:nvGrpSpPr>
                  <p:cNvPr id="44" name="Gruppo 43">
                    <a:extLst>
                      <a:ext uri="{FF2B5EF4-FFF2-40B4-BE49-F238E27FC236}">
                        <a16:creationId xmlns:a16="http://schemas.microsoft.com/office/drawing/2014/main" id="{1E24A224-449C-AE2A-5684-75C6CA2BCE61}"/>
                      </a:ext>
                    </a:extLst>
                  </p:cNvPr>
                  <p:cNvGrpSpPr/>
                  <p:nvPr/>
                </p:nvGrpSpPr>
                <p:grpSpPr>
                  <a:xfrm>
                    <a:off x="1061200" y="2956814"/>
                    <a:ext cx="2291541" cy="2218774"/>
                    <a:chOff x="4134636" y="2007953"/>
                    <a:chExt cx="4041274" cy="3912945"/>
                  </a:xfrm>
                  <a:scene3d>
                    <a:camera prst="orthographicFront">
                      <a:rot lat="2100000" lon="2700000" rev="0"/>
                    </a:camera>
                    <a:lightRig rig="threePt" dir="t"/>
                  </a:scene3d>
                </p:grpSpPr>
                <p:pic>
                  <p:nvPicPr>
                    <p:cNvPr id="45" name="Immagine 44" descr="Immagine che contiene dispositivo&#10;&#10;Descrizione generata automaticamente">
                      <a:extLst>
                        <a:ext uri="{FF2B5EF4-FFF2-40B4-BE49-F238E27FC236}">
                          <a16:creationId xmlns:a16="http://schemas.microsoft.com/office/drawing/2014/main" id="{61072908-8AEA-FECC-B398-D0BAEBE4B85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639" t="7426" r="23305" b="3423"/>
                    <a:stretch/>
                  </p:blipFill>
                  <p:spPr>
                    <a:xfrm>
                      <a:off x="4134636" y="2007953"/>
                      <a:ext cx="4041274" cy="391294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6" name="Ovale 45">
                      <a:extLst>
                        <a:ext uri="{FF2B5EF4-FFF2-40B4-BE49-F238E27FC236}">
                          <a16:creationId xmlns:a16="http://schemas.microsoft.com/office/drawing/2014/main" id="{3741AEBD-6A69-6F27-365B-CCDAC3BA10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97394" y="2295046"/>
                      <a:ext cx="3152775" cy="3165729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>
                        <a:latin typeface="Rockwell" panose="02060603020205020403" pitchFamily="18" charset="77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48" name="Ovale 47">
                      <a:extLst>
                        <a:ext uri="{FF2B5EF4-FFF2-40B4-BE49-F238E27FC236}">
                          <a16:creationId xmlns:a16="http://schemas.microsoft.com/office/drawing/2014/main" id="{23B97817-CF5A-BA5E-D412-7D111C26F1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75248" y="3680935"/>
                      <a:ext cx="397069" cy="388843"/>
                    </a:xfrm>
                    <a:prstGeom prst="ellipse">
                      <a:avLst/>
                    </a:prstGeom>
                    <a:solidFill>
                      <a:srgbClr val="4C065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>
                        <a:latin typeface="Rockwell" panose="02060603020205020403" pitchFamily="18" charset="77"/>
                        <a:ea typeface="Roboto" panose="02000000000000000000" pitchFamily="2" charset="0"/>
                      </a:endParaRPr>
                    </a:p>
                  </p:txBody>
                </p:sp>
              </p:grpSp>
            </p:grpSp>
            <p:grpSp>
              <p:nvGrpSpPr>
                <p:cNvPr id="18" name="Gruppo 17">
                  <a:extLst>
                    <a:ext uri="{FF2B5EF4-FFF2-40B4-BE49-F238E27FC236}">
                      <a16:creationId xmlns:a16="http://schemas.microsoft.com/office/drawing/2014/main" id="{3615DF4F-DBA8-22BB-3969-03005A1C1EB1}"/>
                    </a:ext>
                  </a:extLst>
                </p:cNvPr>
                <p:cNvGrpSpPr/>
                <p:nvPr/>
              </p:nvGrpSpPr>
              <p:grpSpPr>
                <a:xfrm>
                  <a:off x="9888440" y="1086065"/>
                  <a:ext cx="1649344" cy="2905584"/>
                  <a:chOff x="1300585" y="933665"/>
                  <a:chExt cx="1649344" cy="2905584"/>
                </a:xfrm>
              </p:grpSpPr>
              <p:grpSp>
                <p:nvGrpSpPr>
                  <p:cNvPr id="33" name="Gruppo 32">
                    <a:extLst>
                      <a:ext uri="{FF2B5EF4-FFF2-40B4-BE49-F238E27FC236}">
                        <a16:creationId xmlns:a16="http://schemas.microsoft.com/office/drawing/2014/main" id="{BD18BD35-56BF-F82A-E3CF-257012F63D6F}"/>
                      </a:ext>
                    </a:extLst>
                  </p:cNvPr>
                  <p:cNvGrpSpPr/>
                  <p:nvPr/>
                </p:nvGrpSpPr>
                <p:grpSpPr>
                  <a:xfrm>
                    <a:off x="1445160" y="1049677"/>
                    <a:ext cx="1504769" cy="2468825"/>
                    <a:chOff x="1139220" y="1064670"/>
                    <a:chExt cx="1504769" cy="2468825"/>
                  </a:xfrm>
                </p:grpSpPr>
                <p:cxnSp>
                  <p:nvCxnSpPr>
                    <p:cNvPr id="36" name="Connettore 2 35">
                      <a:extLst>
                        <a:ext uri="{FF2B5EF4-FFF2-40B4-BE49-F238E27FC236}">
                          <a16:creationId xmlns:a16="http://schemas.microsoft.com/office/drawing/2014/main" id="{543BD996-E843-B1AF-9514-FD7287D18BF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353146" y="1064670"/>
                      <a:ext cx="0" cy="1886563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Connettore 2 36">
                      <a:extLst>
                        <a:ext uri="{FF2B5EF4-FFF2-40B4-BE49-F238E27FC236}">
                          <a16:creationId xmlns:a16="http://schemas.microsoft.com/office/drawing/2014/main" id="{95651A65-2ED3-8EB5-5AF4-4DE03A92EC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39220" y="2627601"/>
                      <a:ext cx="1504769" cy="90589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4" name="CasellaDiTesto 33">
                        <a:extLst>
                          <a:ext uri="{FF2B5EF4-FFF2-40B4-BE49-F238E27FC236}">
                            <a16:creationId xmlns:a16="http://schemas.microsoft.com/office/drawing/2014/main" id="{AAAE84BA-6B9E-F5D9-D721-14733CCE764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52487" y="3484443"/>
                        <a:ext cx="336409" cy="35480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it-IT" dirty="0">
                          <a:latin typeface="Rockwell" panose="02060603020205020403" pitchFamily="18" charset="77"/>
                          <a:ea typeface="Roboto" panose="02000000000000000000" pitchFamily="2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4" name="CasellaDiTesto 33">
                        <a:extLst>
                          <a:ext uri="{FF2B5EF4-FFF2-40B4-BE49-F238E27FC236}">
                            <a16:creationId xmlns:a16="http://schemas.microsoft.com/office/drawing/2014/main" id="{AAAE84BA-6B9E-F5D9-D721-14733CCE764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52487" y="3484443"/>
                        <a:ext cx="336409" cy="354806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 l="-9091" r="-4545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5" name="CasellaDiTesto 34">
                        <a:extLst>
                          <a:ext uri="{FF2B5EF4-FFF2-40B4-BE49-F238E27FC236}">
                            <a16:creationId xmlns:a16="http://schemas.microsoft.com/office/drawing/2014/main" id="{B4EA2A82-311F-365D-D328-6F6FFE0BB07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00585" y="933665"/>
                        <a:ext cx="342896" cy="35480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it-IT" dirty="0">
                          <a:latin typeface="Rockwell" panose="02060603020205020403" pitchFamily="18" charset="77"/>
                          <a:ea typeface="Roboto" panose="02000000000000000000" pitchFamily="2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5" name="CasellaDiTesto 34">
                        <a:extLst>
                          <a:ext uri="{FF2B5EF4-FFF2-40B4-BE49-F238E27FC236}">
                            <a16:creationId xmlns:a16="http://schemas.microsoft.com/office/drawing/2014/main" id="{B4EA2A82-311F-365D-D328-6F6FFE0BB07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300585" y="933665"/>
                        <a:ext cx="342896" cy="354806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 l="-18182" r="-4545" b="-2608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21" name="Gruppo 20">
                  <a:extLst>
                    <a:ext uri="{FF2B5EF4-FFF2-40B4-BE49-F238E27FC236}">
                      <a16:creationId xmlns:a16="http://schemas.microsoft.com/office/drawing/2014/main" id="{D21AA005-D10D-F553-F7FA-FC530303B182}"/>
                    </a:ext>
                  </a:extLst>
                </p:cNvPr>
                <p:cNvGrpSpPr/>
                <p:nvPr/>
              </p:nvGrpSpPr>
              <p:grpSpPr>
                <a:xfrm>
                  <a:off x="4947369" y="933665"/>
                  <a:ext cx="1540895" cy="2875104"/>
                  <a:chOff x="1409034" y="933665"/>
                  <a:chExt cx="1540895" cy="2875104"/>
                </a:xfrm>
              </p:grpSpPr>
              <p:grpSp>
                <p:nvGrpSpPr>
                  <p:cNvPr id="27" name="Gruppo 26">
                    <a:extLst>
                      <a:ext uri="{FF2B5EF4-FFF2-40B4-BE49-F238E27FC236}">
                        <a16:creationId xmlns:a16="http://schemas.microsoft.com/office/drawing/2014/main" id="{B4169394-6E41-7A68-984B-FE64D80A1764}"/>
                      </a:ext>
                    </a:extLst>
                  </p:cNvPr>
                  <p:cNvGrpSpPr/>
                  <p:nvPr/>
                </p:nvGrpSpPr>
                <p:grpSpPr>
                  <a:xfrm>
                    <a:off x="1445160" y="1049677"/>
                    <a:ext cx="1504769" cy="2468825"/>
                    <a:chOff x="1139220" y="1064670"/>
                    <a:chExt cx="1504769" cy="2468825"/>
                  </a:xfrm>
                </p:grpSpPr>
                <p:cxnSp>
                  <p:nvCxnSpPr>
                    <p:cNvPr id="30" name="Connettore 2 29">
                      <a:extLst>
                        <a:ext uri="{FF2B5EF4-FFF2-40B4-BE49-F238E27FC236}">
                          <a16:creationId xmlns:a16="http://schemas.microsoft.com/office/drawing/2014/main" id="{59B7D44A-E12C-F097-A3F0-6D1F7AE7131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353146" y="1064670"/>
                      <a:ext cx="0" cy="1886563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Connettore 2 30">
                      <a:extLst>
                        <a:ext uri="{FF2B5EF4-FFF2-40B4-BE49-F238E27FC236}">
                          <a16:creationId xmlns:a16="http://schemas.microsoft.com/office/drawing/2014/main" id="{BBDEF202-E8D1-7B3B-C05A-6D5DA373B6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39220" y="2627601"/>
                      <a:ext cx="1504769" cy="90589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8" name="CasellaDiTesto 27">
                        <a:extLst>
                          <a:ext uri="{FF2B5EF4-FFF2-40B4-BE49-F238E27FC236}">
                            <a16:creationId xmlns:a16="http://schemas.microsoft.com/office/drawing/2014/main" id="{14203F1D-77E8-8B54-0B3E-3625D654547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78066" y="3453963"/>
                        <a:ext cx="240972" cy="35480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it-IT" dirty="0">
                          <a:latin typeface="Rockwell" panose="02060603020205020403" pitchFamily="18" charset="77"/>
                          <a:ea typeface="Roboto" panose="02000000000000000000" pitchFamily="2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8" name="CasellaDiTesto 27">
                        <a:extLst>
                          <a:ext uri="{FF2B5EF4-FFF2-40B4-BE49-F238E27FC236}">
                            <a16:creationId xmlns:a16="http://schemas.microsoft.com/office/drawing/2014/main" id="{14203F1D-77E8-8B54-0B3E-3625D654547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78066" y="3453963"/>
                        <a:ext cx="240972" cy="354806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 l="-20000" r="-13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9" name="CasellaDiTesto 28">
                        <a:extLst>
                          <a:ext uri="{FF2B5EF4-FFF2-40B4-BE49-F238E27FC236}">
                            <a16:creationId xmlns:a16="http://schemas.microsoft.com/office/drawing/2014/main" id="{6B2C7BC2-58F3-7B0B-8823-76FB54250E9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09034" y="933665"/>
                        <a:ext cx="245324" cy="35480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m:oMathPara>
                        </a14:m>
                        <a:endParaRPr lang="it-IT" dirty="0">
                          <a:latin typeface="Rockwell" panose="02060603020205020403" pitchFamily="18" charset="77"/>
                          <a:ea typeface="Roboto" panose="02000000000000000000" pitchFamily="2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9" name="CasellaDiTesto 28">
                        <a:extLst>
                          <a:ext uri="{FF2B5EF4-FFF2-40B4-BE49-F238E27FC236}">
                            <a16:creationId xmlns:a16="http://schemas.microsoft.com/office/drawing/2014/main" id="{6B2C7BC2-58F3-7B0B-8823-76FB54250E9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409034" y="933665"/>
                        <a:ext cx="245324" cy="354806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 l="-31250" r="-25000" b="-2608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CasellaDiTesto 25">
                      <a:extLst>
                        <a:ext uri="{FF2B5EF4-FFF2-40B4-BE49-F238E27FC236}">
                          <a16:creationId xmlns:a16="http://schemas.microsoft.com/office/drawing/2014/main" id="{4F6D38F7-1C0E-0380-8837-3DE90C8EF2B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19043" y="2722008"/>
                      <a:ext cx="556375" cy="4730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oMath>
                        </m:oMathPara>
                      </a14:m>
                      <a:endParaRPr lang="it-IT" dirty="0">
                        <a:latin typeface="Rockwell" panose="02060603020205020403" pitchFamily="18" charset="77"/>
                      </a:endParaRPr>
                    </a:p>
                  </p:txBody>
                </p:sp>
              </mc:Choice>
              <mc:Fallback xmlns="">
                <p:sp>
                  <p:nvSpPr>
                    <p:cNvPr id="26" name="CasellaDiTesto 25">
                      <a:extLst>
                        <a:ext uri="{FF2B5EF4-FFF2-40B4-BE49-F238E27FC236}">
                          <a16:creationId xmlns:a16="http://schemas.microsoft.com/office/drawing/2014/main" id="{4F6D38F7-1C0E-0380-8837-3DE90C8EF2B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19043" y="2722008"/>
                      <a:ext cx="556375" cy="473075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3" name="Ovale 12">
                <a:extLst>
                  <a:ext uri="{FF2B5EF4-FFF2-40B4-BE49-F238E27FC236}">
                    <a16:creationId xmlns:a16="http://schemas.microsoft.com/office/drawing/2014/main" id="{4EAA50D2-0175-3C35-FCF2-6534D1CCD273}"/>
                  </a:ext>
                </a:extLst>
              </p:cNvPr>
              <p:cNvSpPr/>
              <p:nvPr/>
            </p:nvSpPr>
            <p:spPr>
              <a:xfrm>
                <a:off x="5179749" y="1627855"/>
                <a:ext cx="1503702" cy="1509881"/>
              </a:xfrm>
              <a:prstGeom prst="ellipse">
                <a:avLst/>
              </a:prstGeom>
              <a:solidFill>
                <a:srgbClr val="FEFBE1"/>
              </a:solidFill>
              <a:scene3d>
                <a:camera prst="orthographicFront">
                  <a:rot lat="2100000" lon="27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p:grpSp>
        <p:grpSp>
          <p:nvGrpSpPr>
            <p:cNvPr id="81" name="Gruppo 80">
              <a:extLst>
                <a:ext uri="{FF2B5EF4-FFF2-40B4-BE49-F238E27FC236}">
                  <a16:creationId xmlns:a16="http://schemas.microsoft.com/office/drawing/2014/main" id="{681FF399-6EEE-9692-D90F-3ABF47AC343E}"/>
                </a:ext>
              </a:extLst>
            </p:cNvPr>
            <p:cNvGrpSpPr/>
            <p:nvPr/>
          </p:nvGrpSpPr>
          <p:grpSpPr>
            <a:xfrm>
              <a:off x="8258085" y="4169378"/>
              <a:ext cx="1630128" cy="2269926"/>
              <a:chOff x="8258085" y="4169378"/>
              <a:chExt cx="1630128" cy="2269926"/>
            </a:xfrm>
          </p:grpSpPr>
          <p:pic>
            <p:nvPicPr>
              <p:cNvPr id="51" name="Immagine 50">
                <a:extLst>
                  <a:ext uri="{FF2B5EF4-FFF2-40B4-BE49-F238E27FC236}">
                    <a16:creationId xmlns:a16="http://schemas.microsoft.com/office/drawing/2014/main" id="{23C2CEB3-7B73-AF81-4713-73B1F41537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78" t="9211" r="17528" b="5137"/>
              <a:stretch/>
            </p:blipFill>
            <p:spPr>
              <a:xfrm>
                <a:off x="8382901" y="4587555"/>
                <a:ext cx="1505312" cy="1432748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cxnSp>
            <p:nvCxnSpPr>
              <p:cNvPr id="56" name="Connettore 2 55">
                <a:extLst>
                  <a:ext uri="{FF2B5EF4-FFF2-40B4-BE49-F238E27FC236}">
                    <a16:creationId xmlns:a16="http://schemas.microsoft.com/office/drawing/2014/main" id="{21FA3D5B-724F-FE05-ABD7-235CC2946A23}"/>
                  </a:ext>
                </a:extLst>
              </p:cNvPr>
              <p:cNvCxnSpPr/>
              <p:nvPr/>
            </p:nvCxnSpPr>
            <p:spPr>
              <a:xfrm flipV="1">
                <a:off x="8580510" y="4267776"/>
                <a:ext cx="0" cy="147285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ttore 2 56">
                <a:extLst>
                  <a:ext uri="{FF2B5EF4-FFF2-40B4-BE49-F238E27FC236}">
                    <a16:creationId xmlns:a16="http://schemas.microsoft.com/office/drawing/2014/main" id="{B15172DB-6AC3-8A1C-D336-55274FB9BF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3497" y="5487965"/>
                <a:ext cx="1174781" cy="70723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CasellaDiTesto 57">
                    <a:extLst>
                      <a:ext uri="{FF2B5EF4-FFF2-40B4-BE49-F238E27FC236}">
                        <a16:creationId xmlns:a16="http://schemas.microsoft.com/office/drawing/2014/main" id="{923B81CB-F0C9-BF72-7BC0-4C84DD44CB5E}"/>
                      </a:ext>
                    </a:extLst>
                  </p:cNvPr>
                  <p:cNvSpPr txBox="1"/>
                  <p:nvPr/>
                </p:nvSpPr>
                <p:spPr>
                  <a:xfrm>
                    <a:off x="9202318" y="6162305"/>
                    <a:ext cx="32194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oMath>
                      </m:oMathPara>
                    </a14:m>
                    <a:endParaRPr lang="it-IT" dirty="0">
                      <a:latin typeface="Rockwell" panose="02060603020205020403" pitchFamily="18" charset="77"/>
                      <a:ea typeface="Roboto" panose="02000000000000000000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8" name="CasellaDiTesto 57">
                    <a:extLst>
                      <a:ext uri="{FF2B5EF4-FFF2-40B4-BE49-F238E27FC236}">
                        <a16:creationId xmlns:a16="http://schemas.microsoft.com/office/drawing/2014/main" id="{923B81CB-F0C9-BF72-7BC0-4C84DD44CB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02318" y="6162305"/>
                    <a:ext cx="321948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7692" r="-3846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CasellaDiTesto 58">
                    <a:extLst>
                      <a:ext uri="{FF2B5EF4-FFF2-40B4-BE49-F238E27FC236}">
                        <a16:creationId xmlns:a16="http://schemas.microsoft.com/office/drawing/2014/main" id="{D02D4CD0-9525-BF32-EB14-C5C989067613}"/>
                      </a:ext>
                    </a:extLst>
                  </p:cNvPr>
                  <p:cNvSpPr txBox="1"/>
                  <p:nvPr/>
                </p:nvSpPr>
                <p:spPr>
                  <a:xfrm>
                    <a:off x="8258085" y="4169378"/>
                    <a:ext cx="32701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it-IT" dirty="0">
                      <a:latin typeface="Rockwell" panose="02060603020205020403" pitchFamily="18" charset="77"/>
                      <a:ea typeface="Roboto" panose="02000000000000000000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9" name="CasellaDiTesto 58">
                    <a:extLst>
                      <a:ext uri="{FF2B5EF4-FFF2-40B4-BE49-F238E27FC236}">
                        <a16:creationId xmlns:a16="http://schemas.microsoft.com/office/drawing/2014/main" id="{D02D4CD0-9525-BF32-EB14-C5C9890676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58085" y="4169378"/>
                    <a:ext cx="327013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9231" r="-3846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2" name="Connettore diritto 19">
              <a:extLst>
                <a:ext uri="{FF2B5EF4-FFF2-40B4-BE49-F238E27FC236}">
                  <a16:creationId xmlns:a16="http://schemas.microsoft.com/office/drawing/2014/main" id="{F22E607A-031F-C560-6F2D-065799F8C8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34356" y="5123700"/>
              <a:ext cx="2967962" cy="390336"/>
            </a:xfrm>
            <a:prstGeom prst="straightConnector1">
              <a:avLst/>
            </a:prstGeom>
            <a:noFill/>
            <a:ln w="28575" cap="flat">
              <a:solidFill>
                <a:srgbClr val="FEFBE1"/>
              </a:solidFill>
              <a:prstDash val="solid"/>
              <a:miter/>
            </a:ln>
          </p:spPr>
        </p:cxnSp>
        <p:cxnSp>
          <p:nvCxnSpPr>
            <p:cNvPr id="64" name="Connettore diritto 19">
              <a:extLst>
                <a:ext uri="{FF2B5EF4-FFF2-40B4-BE49-F238E27FC236}">
                  <a16:creationId xmlns:a16="http://schemas.microsoft.com/office/drawing/2014/main" id="{7A070565-EBE4-ED7E-9F0A-D0B875D032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94635" y="5113048"/>
              <a:ext cx="2791061" cy="274696"/>
            </a:xfrm>
            <a:prstGeom prst="straightConnector1">
              <a:avLst/>
            </a:prstGeom>
            <a:noFill/>
            <a:ln w="28575" cap="flat">
              <a:solidFill>
                <a:srgbClr val="FEFBE1"/>
              </a:solidFill>
              <a:prstDash val="solid"/>
              <a:miter/>
            </a:ln>
          </p:spPr>
        </p:cxnSp>
        <p:cxnSp>
          <p:nvCxnSpPr>
            <p:cNvPr id="73" name="Connettore diritto 19">
              <a:extLst>
                <a:ext uri="{FF2B5EF4-FFF2-40B4-BE49-F238E27FC236}">
                  <a16:creationId xmlns:a16="http://schemas.microsoft.com/office/drawing/2014/main" id="{D39E8868-87ED-ADF1-DCBD-2C6A8BC052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51030" y="5278092"/>
              <a:ext cx="1879715" cy="42835"/>
            </a:xfrm>
            <a:prstGeom prst="straightConnector1">
              <a:avLst/>
            </a:prstGeom>
            <a:noFill/>
            <a:ln w="28575" cap="flat">
              <a:solidFill>
                <a:srgbClr val="FEFBE1"/>
              </a:solidFill>
              <a:prstDash val="solid"/>
              <a:miter/>
            </a:ln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Elaborazione alternativa 11">
                  <a:extLst>
                    <a:ext uri="{FF2B5EF4-FFF2-40B4-BE49-F238E27FC236}">
                      <a16:creationId xmlns:a16="http://schemas.microsoft.com/office/drawing/2014/main" id="{F09853AE-EC02-0EA3-97B4-B8B9E1F77C3E}"/>
                    </a:ext>
                  </a:extLst>
                </p:cNvPr>
                <p:cNvSpPr/>
                <p:nvPr/>
              </p:nvSpPr>
              <p:spPr>
                <a:xfrm>
                  <a:off x="9785249" y="4048648"/>
                  <a:ext cx="2401191" cy="2380205"/>
                </a:xfrm>
                <a:custGeom>
                  <a:avLst/>
                  <a:gdLst>
                    <a:gd name="f0" fmla="val 10800000"/>
                    <a:gd name="f1" fmla="val 5400000"/>
                    <a:gd name="f2" fmla="val 16200000"/>
                    <a:gd name="f3" fmla="val w"/>
                    <a:gd name="f4" fmla="val h"/>
                    <a:gd name="f5" fmla="val ss"/>
                    <a:gd name="f6" fmla="val 0"/>
                    <a:gd name="f7" fmla="abs f3"/>
                    <a:gd name="f8" fmla="abs f4"/>
                    <a:gd name="f9" fmla="abs f5"/>
                    <a:gd name="f10" fmla="val f6"/>
                    <a:gd name="f11" fmla="?: f7 f3 1"/>
                    <a:gd name="f12" fmla="?: f8 f4 1"/>
                    <a:gd name="f13" fmla="?: f9 f5 1"/>
                    <a:gd name="f14" fmla="*/ f11 1 21600"/>
                    <a:gd name="f15" fmla="*/ f12 1 21600"/>
                    <a:gd name="f16" fmla="*/ 21600 f11 1"/>
                    <a:gd name="f17" fmla="*/ 21600 f12 1"/>
                    <a:gd name="f18" fmla="min f15 f14"/>
                    <a:gd name="f19" fmla="*/ f16 1 f13"/>
                    <a:gd name="f20" fmla="*/ f17 1 f13"/>
                    <a:gd name="f21" fmla="val f19"/>
                    <a:gd name="f22" fmla="val f20"/>
                    <a:gd name="f23" fmla="*/ f10 f18 1"/>
                    <a:gd name="f24" fmla="+- f22 0 f10"/>
                    <a:gd name="f25" fmla="+- f21 0 f10"/>
                    <a:gd name="f26" fmla="*/ f21 f18 1"/>
                    <a:gd name="f27" fmla="*/ f22 f18 1"/>
                    <a:gd name="f28" fmla="min f25 f24"/>
                    <a:gd name="f29" fmla="*/ f28 1 6"/>
                    <a:gd name="f30" fmla="+- f21 0 f29"/>
                    <a:gd name="f31" fmla="+- f22 0 f29"/>
                    <a:gd name="f32" fmla="*/ f29 29289 1"/>
                    <a:gd name="f33" fmla="*/ f29 f18 1"/>
                    <a:gd name="f34" fmla="*/ f32 1 100000"/>
                    <a:gd name="f35" fmla="*/ f30 f18 1"/>
                    <a:gd name="f36" fmla="*/ f31 f18 1"/>
                    <a:gd name="f37" fmla="+- f21 0 f34"/>
                    <a:gd name="f38" fmla="+- f22 0 f34"/>
                    <a:gd name="f39" fmla="*/ f34 f18 1"/>
                    <a:gd name="f40" fmla="*/ f37 f18 1"/>
                    <a:gd name="f41" fmla="*/ f38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39" t="f39" r="f40" b="f41"/>
                  <a:pathLst>
                    <a:path>
                      <a:moveTo>
                        <a:pt x="f23" y="f33"/>
                      </a:moveTo>
                      <a:arcTo wR="f33" hR="f33" stAng="f0" swAng="f1"/>
                      <a:lnTo>
                        <a:pt x="f35" y="f23"/>
                      </a:lnTo>
                      <a:arcTo wR="f33" hR="f33" stAng="f2" swAng="f1"/>
                      <a:lnTo>
                        <a:pt x="f26" y="f36"/>
                      </a:lnTo>
                      <a:arcTo wR="f33" hR="f33" stAng="f6" swAng="f1"/>
                      <a:lnTo>
                        <a:pt x="f33" y="f27"/>
                      </a:lnTo>
                      <a:arcTo wR="f33" hR="f33" stAng="f1" swAng="f1"/>
                      <a:close/>
                    </a:path>
                  </a:pathLst>
                </a:custGeom>
                <a:gradFill>
                  <a:gsLst>
                    <a:gs pos="0">
                      <a:srgbClr val="F6F8FC">
                        <a:alpha val="19000"/>
                      </a:srgbClr>
                    </a:gs>
                    <a:gs pos="100000">
                      <a:srgbClr val="FFE699"/>
                    </a:gs>
                  </a:gsLst>
                  <a:path path="circle">
                    <a:fillToRect l="50000" t="50000" r="50000" b="50000"/>
                  </a:path>
                </a:gra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1" i="1" dirty="0" err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it-IT" sz="1600" b="1" i="1" dirty="0" err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1600" b="1" i="1" dirty="0" err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it-IT" sz="1600" b="1" i="1" dirty="0" err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1600" b="1" i="1" dirty="0" err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it-IT" sz="1600" b="1" i="1" dirty="0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a14:m>
                  <a:r>
                    <a:rPr lang="it-IT" sz="1600" i="1" dirty="0">
                      <a:latin typeface="Cambria Math" panose="02040503050406030204" pitchFamily="18" charset="0"/>
                    </a:rPr>
                    <a:t>CAN’T BE MEASURED….</a:t>
                  </a:r>
                </a:p>
                <a:p>
                  <a:pPr algn="ctr"/>
                  <a:r>
                    <a:rPr lang="it-IT" sz="1600" i="1" dirty="0">
                      <a:latin typeface="Cambria Math" panose="02040503050406030204" pitchFamily="18" charset="0"/>
                    </a:rPr>
                    <a:t>…</a:t>
                  </a:r>
                  <a:r>
                    <a:rPr lang="it-IT" sz="1600" i="1" dirty="0" err="1">
                      <a:latin typeface="Cambria Math" panose="02040503050406030204" pitchFamily="18" charset="0"/>
                    </a:rPr>
                    <a:t>We</a:t>
                  </a:r>
                  <a:r>
                    <a:rPr lang="it-IT" sz="1600" i="1" dirty="0">
                      <a:latin typeface="Cambria Math" panose="02040503050406030204" pitchFamily="18" charset="0"/>
                    </a:rPr>
                    <a:t> </a:t>
                  </a:r>
                  <a:r>
                    <a:rPr lang="it-IT" sz="1600" i="1" dirty="0" err="1">
                      <a:latin typeface="Cambria Math" panose="02040503050406030204" pitchFamily="18" charset="0"/>
                    </a:rPr>
                    <a:t>measure</a:t>
                  </a:r>
                  <a:r>
                    <a:rPr lang="it-IT" sz="1600" i="1" dirty="0">
                      <a:latin typeface="Cambria Math" panose="02040503050406030204" pitchFamily="18" charset="0"/>
                    </a:rPr>
                    <a:t> the </a:t>
                  </a:r>
                </a:p>
                <a:p>
                  <a:pPr algn="ctr"/>
                  <a:r>
                    <a:rPr lang="it-IT" sz="1600" i="1" dirty="0">
                      <a:latin typeface="Cambria Math" panose="02040503050406030204" pitchFamily="18" charset="0"/>
                    </a:rPr>
                    <a:t>POINT SPREAD FUNCTION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i="1" smtClean="0">
                            <a:latin typeface="Cambria Math" panose="02040503050406030204" pitchFamily="18" charset="0"/>
                          </a:rPr>
                          <m:t>𝑃𝑆𝐹</m:t>
                        </m:r>
                        <m:r>
                          <a:rPr lang="it-IT" sz="16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sz="160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it-IT" sz="160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it-IT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)=</m:t>
                        </m:r>
                        <m:sSup>
                          <m:sSup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p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p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p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it-IT" sz="1600" dirty="0">
                    <a:latin typeface="Rockwell" panose="02060603020205020403" pitchFamily="18" charset="77"/>
                    <a:ea typeface="Roboto" panose="02000000000000000000" pitchFamily="2" charset="0"/>
                  </a:endParaRPr>
                </a:p>
              </p:txBody>
            </p:sp>
          </mc:Choice>
          <mc:Fallback xmlns="">
            <p:sp>
              <p:nvSpPr>
                <p:cNvPr id="86" name="Elaborazione alternativa 11">
                  <a:extLst>
                    <a:ext uri="{FF2B5EF4-FFF2-40B4-BE49-F238E27FC236}">
                      <a16:creationId xmlns:a16="http://schemas.microsoft.com/office/drawing/2014/main" id="{F09853AE-EC02-0EA3-97B4-B8B9E1F77C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5249" y="4048648"/>
                  <a:ext cx="2401191" cy="2380205"/>
                </a:xfrm>
                <a:custGeom>
                  <a:avLst/>
                  <a:gdLst>
                    <a:gd name="f0" fmla="val 10800000"/>
                    <a:gd name="f1" fmla="val 5400000"/>
                    <a:gd name="f2" fmla="val 16200000"/>
                    <a:gd name="f3" fmla="val w"/>
                    <a:gd name="f4" fmla="val h"/>
                    <a:gd name="f5" fmla="val ss"/>
                    <a:gd name="f6" fmla="val 0"/>
                    <a:gd name="f7" fmla="abs f3"/>
                    <a:gd name="f8" fmla="abs f4"/>
                    <a:gd name="f9" fmla="abs f5"/>
                    <a:gd name="f10" fmla="val f6"/>
                    <a:gd name="f11" fmla="?: f7 f3 1"/>
                    <a:gd name="f12" fmla="?: f8 f4 1"/>
                    <a:gd name="f13" fmla="?: f9 f5 1"/>
                    <a:gd name="f14" fmla="*/ f11 1 21600"/>
                    <a:gd name="f15" fmla="*/ f12 1 21600"/>
                    <a:gd name="f16" fmla="*/ 21600 f11 1"/>
                    <a:gd name="f17" fmla="*/ 21600 f12 1"/>
                    <a:gd name="f18" fmla="min f15 f14"/>
                    <a:gd name="f19" fmla="*/ f16 1 f13"/>
                    <a:gd name="f20" fmla="*/ f17 1 f13"/>
                    <a:gd name="f21" fmla="val f19"/>
                    <a:gd name="f22" fmla="val f20"/>
                    <a:gd name="f23" fmla="*/ f10 f18 1"/>
                    <a:gd name="f24" fmla="+- f22 0 f10"/>
                    <a:gd name="f25" fmla="+- f21 0 f10"/>
                    <a:gd name="f26" fmla="*/ f21 f18 1"/>
                    <a:gd name="f27" fmla="*/ f22 f18 1"/>
                    <a:gd name="f28" fmla="min f25 f24"/>
                    <a:gd name="f29" fmla="*/ f28 1 6"/>
                    <a:gd name="f30" fmla="+- f21 0 f29"/>
                    <a:gd name="f31" fmla="+- f22 0 f29"/>
                    <a:gd name="f32" fmla="*/ f29 29289 1"/>
                    <a:gd name="f33" fmla="*/ f29 f18 1"/>
                    <a:gd name="f34" fmla="*/ f32 1 100000"/>
                    <a:gd name="f35" fmla="*/ f30 f18 1"/>
                    <a:gd name="f36" fmla="*/ f31 f18 1"/>
                    <a:gd name="f37" fmla="+- f21 0 f34"/>
                    <a:gd name="f38" fmla="+- f22 0 f34"/>
                    <a:gd name="f39" fmla="*/ f34 f18 1"/>
                    <a:gd name="f40" fmla="*/ f37 f18 1"/>
                    <a:gd name="f41" fmla="*/ f38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39" t="f39" r="f40" b="f41"/>
                  <a:pathLst>
                    <a:path>
                      <a:moveTo>
                        <a:pt x="f23" y="f33"/>
                      </a:moveTo>
                      <a:arcTo wR="f33" hR="f33" stAng="f0" swAng="f1"/>
                      <a:lnTo>
                        <a:pt x="f35" y="f23"/>
                      </a:lnTo>
                      <a:arcTo wR="f33" hR="f33" stAng="f2" swAng="f1"/>
                      <a:lnTo>
                        <a:pt x="f26" y="f36"/>
                      </a:lnTo>
                      <a:arcTo wR="f33" hR="f33" stAng="f6" swAng="f1"/>
                      <a:lnTo>
                        <a:pt x="f33" y="f27"/>
                      </a:lnTo>
                      <a:arcTo wR="f33" hR="f33" stAng="f1" swAng="f1"/>
                      <a:close/>
                    </a:path>
                  </a:pathLst>
                </a:custGeom>
                <a:blipFill>
                  <a:blip r:embed="rId21"/>
                  <a:stretch>
                    <a:fillRect/>
                  </a:stretch>
                </a:blip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asellaDiTesto 88">
                <a:extLst>
                  <a:ext uri="{FF2B5EF4-FFF2-40B4-BE49-F238E27FC236}">
                    <a16:creationId xmlns:a16="http://schemas.microsoft.com/office/drawing/2014/main" id="{E382CAB5-8474-0785-DB20-5677605E4125}"/>
                  </a:ext>
                </a:extLst>
              </p:cNvPr>
              <p:cNvSpPr txBox="1"/>
              <p:nvPr/>
            </p:nvSpPr>
            <p:spPr>
              <a:xfrm>
                <a:off x="3011033" y="5057205"/>
                <a:ext cx="6286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9" name="CasellaDiTesto 88">
                <a:extLst>
                  <a:ext uri="{FF2B5EF4-FFF2-40B4-BE49-F238E27FC236}">
                    <a16:creationId xmlns:a16="http://schemas.microsoft.com/office/drawing/2014/main" id="{E382CAB5-8474-0785-DB20-5677605E4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033" y="5057205"/>
                <a:ext cx="628679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BD7EAF38-FCE3-28C1-BB96-5020E9700145}"/>
              </a:ext>
            </a:extLst>
          </p:cNvPr>
          <p:cNvSpPr txBox="1"/>
          <p:nvPr/>
        </p:nvSpPr>
        <p:spPr>
          <a:xfrm>
            <a:off x="1221934" y="2109328"/>
            <a:ext cx="75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STOP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CFED52F7-29EE-49AC-1797-2F8F57A083C4}"/>
              </a:ext>
            </a:extLst>
          </p:cNvPr>
          <p:cNvSpPr txBox="1"/>
          <p:nvPr/>
        </p:nvSpPr>
        <p:spPr>
          <a:xfrm>
            <a:off x="2228483" y="885696"/>
            <a:ext cx="517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Rockwell" panose="02060603020205020403" pitchFamily="18" charset="77"/>
              </a:rPr>
              <a:t>Equivalent</a:t>
            </a:r>
            <a:r>
              <a:rPr lang="it-IT" dirty="0">
                <a:latin typeface="Rockwell" panose="02060603020205020403" pitchFamily="18" charset="77"/>
              </a:rPr>
              <a:t> system with just 3 features </a:t>
            </a:r>
            <a:r>
              <a:rPr lang="it-IT" dirty="0" err="1">
                <a:latin typeface="Rockwell" panose="02060603020205020403" pitchFamily="18" charset="77"/>
              </a:rPr>
              <a:t>needed</a:t>
            </a:r>
            <a:r>
              <a:rPr lang="it-IT" dirty="0">
                <a:latin typeface="Rockwell" panose="02060603020205020403" pitchFamily="18" charset="77"/>
              </a:rPr>
              <a:t>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asellaDiTesto 91">
                <a:extLst>
                  <a:ext uri="{FF2B5EF4-FFF2-40B4-BE49-F238E27FC236}">
                    <a16:creationId xmlns:a16="http://schemas.microsoft.com/office/drawing/2014/main" id="{2F418030-3F20-03A7-DBC4-2C258865DB9F}"/>
                  </a:ext>
                </a:extLst>
              </p:cNvPr>
              <p:cNvSpPr txBox="1"/>
              <p:nvPr/>
            </p:nvSpPr>
            <p:spPr>
              <a:xfrm>
                <a:off x="7263426" y="642964"/>
                <a:ext cx="927818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##</m:t>
                              </m:r>
                            </m:e>
                            <m:e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𝑝𝑖𝑥𝑠𝑖𝑧𝑒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2" name="CasellaDiTesto 91">
                <a:extLst>
                  <a:ext uri="{FF2B5EF4-FFF2-40B4-BE49-F238E27FC236}">
                    <a16:creationId xmlns:a16="http://schemas.microsoft.com/office/drawing/2014/main" id="{2F418030-3F20-03A7-DBC4-2C258865D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426" y="642964"/>
                <a:ext cx="927818" cy="884281"/>
              </a:xfrm>
              <a:prstGeom prst="rect">
                <a:avLst/>
              </a:prstGeom>
              <a:blipFill>
                <a:blip r:embed="rId23"/>
                <a:stretch>
                  <a:fillRect l="-175676" t="-228169" r="-82432" b="-3239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Ovale 92">
            <a:extLst>
              <a:ext uri="{FF2B5EF4-FFF2-40B4-BE49-F238E27FC236}">
                <a16:creationId xmlns:a16="http://schemas.microsoft.com/office/drawing/2014/main" id="{8299DA69-4B07-D4B6-4029-47AF19E9EACF}"/>
              </a:ext>
            </a:extLst>
          </p:cNvPr>
          <p:cNvSpPr/>
          <p:nvPr/>
        </p:nvSpPr>
        <p:spPr>
          <a:xfrm>
            <a:off x="4291737" y="1654451"/>
            <a:ext cx="646526" cy="346593"/>
          </a:xfrm>
          <a:prstGeom prst="ellipse">
            <a:avLst/>
          </a:prstGeom>
          <a:noFill/>
          <a:ln w="57150">
            <a:solidFill>
              <a:srgbClr val="FF000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20678D3C-9C06-820B-C091-81CFF15D5B86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17" name="Rettangolo 3">
              <a:extLst>
                <a:ext uri="{FF2B5EF4-FFF2-40B4-BE49-F238E27FC236}">
                  <a16:creationId xmlns:a16="http://schemas.microsoft.com/office/drawing/2014/main" id="{6E88961C-0D61-ACB7-F676-4C5DAAD957E3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D4175A51-20A6-6C6D-8B89-A4DC711001EC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24" name="Segnaposto numero diapositiva 17">
              <a:extLst>
                <a:ext uri="{FF2B5EF4-FFF2-40B4-BE49-F238E27FC236}">
                  <a16:creationId xmlns:a16="http://schemas.microsoft.com/office/drawing/2014/main" id="{5F44AC73-B1FD-D2A8-F700-323C7AFDCF97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5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60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Elaborazione alternativa 11">
                <a:extLst>
                  <a:ext uri="{FF2B5EF4-FFF2-40B4-BE49-F238E27FC236}">
                    <a16:creationId xmlns:a16="http://schemas.microsoft.com/office/drawing/2014/main" id="{564B603A-D3BC-116F-0B7A-C4FB6697A17A}"/>
                  </a:ext>
                </a:extLst>
              </p:cNvPr>
              <p:cNvSpPr/>
              <p:nvPr/>
            </p:nvSpPr>
            <p:spPr>
              <a:xfrm>
                <a:off x="126781" y="1876206"/>
                <a:ext cx="2797065" cy="516136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gradFill>
                <a:gsLst>
                  <a:gs pos="0">
                    <a:srgbClr val="F6F8FC">
                      <a:alpha val="19000"/>
                    </a:srgbClr>
                  </a:gs>
                  <a:gs pos="100000">
                    <a:srgbClr val="FFE699"/>
                  </a:gs>
                </a:gsLst>
                <a:path path="circle">
                  <a:fillToRect l="50000" t="50000" r="50000" b="50000"/>
                </a:path>
              </a:gra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it-IT" dirty="0">
                  <a:latin typeface="Perpetua" panose="02020502060401020303" pitchFamily="18" charset="77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27" name="Elaborazione alternativa 11">
                <a:extLst>
                  <a:ext uri="{FF2B5EF4-FFF2-40B4-BE49-F238E27FC236}">
                    <a16:creationId xmlns:a16="http://schemas.microsoft.com/office/drawing/2014/main" id="{564B603A-D3BC-116F-0B7A-C4FB6697A1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1" y="1876206"/>
                <a:ext cx="2797065" cy="516136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asellaDiTesto 86">
                <a:extLst>
                  <a:ext uri="{FF2B5EF4-FFF2-40B4-BE49-F238E27FC236}">
                    <a16:creationId xmlns:a16="http://schemas.microsoft.com/office/drawing/2014/main" id="{60464437-354B-6679-FBC7-48F40996C9A1}"/>
                  </a:ext>
                </a:extLst>
              </p:cNvPr>
              <p:cNvSpPr txBox="1"/>
              <p:nvPr/>
            </p:nvSpPr>
            <p:spPr>
              <a:xfrm>
                <a:off x="425934" y="3172792"/>
                <a:ext cx="120904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it-IT" dirty="0" err="1"/>
                  <a:t>Amplitude</a:t>
                </a:r>
                <a:r>
                  <a:rPr lang="it-IT" b="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87" name="CasellaDiTesto 86">
                <a:extLst>
                  <a:ext uri="{FF2B5EF4-FFF2-40B4-BE49-F238E27FC236}">
                    <a16:creationId xmlns:a16="http://schemas.microsoft.com/office/drawing/2014/main" id="{60464437-354B-6679-FBC7-48F40996C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34" y="3172792"/>
                <a:ext cx="1209040" cy="646331"/>
              </a:xfrm>
              <a:prstGeom prst="rect">
                <a:avLst/>
              </a:prstGeom>
              <a:blipFill>
                <a:blip r:embed="rId5"/>
                <a:stretch>
                  <a:fillRect l="-2083" t="-3846" r="-20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CasellaDiTesto 87">
                <a:extLst>
                  <a:ext uri="{FF2B5EF4-FFF2-40B4-BE49-F238E27FC236}">
                    <a16:creationId xmlns:a16="http://schemas.microsoft.com/office/drawing/2014/main" id="{097E1341-D6D1-CB97-B6C9-BFAEDF40641C}"/>
                  </a:ext>
                </a:extLst>
              </p:cNvPr>
              <p:cNvSpPr txBox="1"/>
              <p:nvPr/>
            </p:nvSpPr>
            <p:spPr>
              <a:xfrm>
                <a:off x="2136885" y="3188990"/>
                <a:ext cx="90764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it-IT" dirty="0" err="1"/>
                  <a:t>Phase</a:t>
                </a:r>
                <a:endParaRPr lang="it-IT" dirty="0"/>
              </a:p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8" name="CasellaDiTesto 87">
                <a:extLst>
                  <a:ext uri="{FF2B5EF4-FFF2-40B4-BE49-F238E27FC236}">
                    <a16:creationId xmlns:a16="http://schemas.microsoft.com/office/drawing/2014/main" id="{097E1341-D6D1-CB97-B6C9-BFAEDF406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885" y="3188990"/>
                <a:ext cx="907646" cy="646331"/>
              </a:xfrm>
              <a:prstGeom prst="rect">
                <a:avLst/>
              </a:prstGeom>
              <a:blipFill>
                <a:blip r:embed="rId6"/>
                <a:stretch>
                  <a:fillRect t="-3922" b="-78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1807C8C2-9F15-B9D6-5A2C-FF3FE39DACEF}"/>
              </a:ext>
            </a:extLst>
          </p:cNvPr>
          <p:cNvSpPr txBox="1"/>
          <p:nvPr/>
        </p:nvSpPr>
        <p:spPr>
          <a:xfrm>
            <a:off x="-1" y="-1332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Phase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: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Zernike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Polynomials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or </a:t>
            </a:r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phase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screen</a:t>
            </a:r>
          </a:p>
        </p:txBody>
      </p:sp>
      <p:grpSp>
        <p:nvGrpSpPr>
          <p:cNvPr id="105" name="Gruppo 104">
            <a:extLst>
              <a:ext uri="{FF2B5EF4-FFF2-40B4-BE49-F238E27FC236}">
                <a16:creationId xmlns:a16="http://schemas.microsoft.com/office/drawing/2014/main" id="{F78BA656-EB0E-8D17-8E66-7ADEBE537923}"/>
              </a:ext>
            </a:extLst>
          </p:cNvPr>
          <p:cNvGrpSpPr/>
          <p:nvPr/>
        </p:nvGrpSpPr>
        <p:grpSpPr>
          <a:xfrm>
            <a:off x="110312" y="677656"/>
            <a:ext cx="2764494" cy="905254"/>
            <a:chOff x="2564290" y="4049418"/>
            <a:chExt cx="7323923" cy="2398274"/>
          </a:xfrm>
        </p:grpSpPr>
        <p:grpSp>
          <p:nvGrpSpPr>
            <p:cNvPr id="107" name="Gruppo 106">
              <a:extLst>
                <a:ext uri="{FF2B5EF4-FFF2-40B4-BE49-F238E27FC236}">
                  <a16:creationId xmlns:a16="http://schemas.microsoft.com/office/drawing/2014/main" id="{0FBFFEDD-C24D-EF6A-041A-9267994D13CF}"/>
                </a:ext>
              </a:extLst>
            </p:cNvPr>
            <p:cNvGrpSpPr/>
            <p:nvPr/>
          </p:nvGrpSpPr>
          <p:grpSpPr>
            <a:xfrm>
              <a:off x="2564290" y="4049418"/>
              <a:ext cx="5557037" cy="2395772"/>
              <a:chOff x="4891481" y="933665"/>
              <a:chExt cx="7117969" cy="3068728"/>
            </a:xfrm>
          </p:grpSpPr>
          <p:grpSp>
            <p:nvGrpSpPr>
              <p:cNvPr id="122" name="Gruppo 121">
                <a:extLst>
                  <a:ext uri="{FF2B5EF4-FFF2-40B4-BE49-F238E27FC236}">
                    <a16:creationId xmlns:a16="http://schemas.microsoft.com/office/drawing/2014/main" id="{3F53A883-CC81-B4D1-BB8C-5AA5B8D0A243}"/>
                  </a:ext>
                </a:extLst>
              </p:cNvPr>
              <p:cNvGrpSpPr/>
              <p:nvPr/>
            </p:nvGrpSpPr>
            <p:grpSpPr>
              <a:xfrm>
                <a:off x="4891481" y="933665"/>
                <a:ext cx="7117969" cy="3068728"/>
                <a:chOff x="4891481" y="933665"/>
                <a:chExt cx="7117969" cy="3068728"/>
              </a:xfrm>
            </p:grpSpPr>
            <p:grpSp>
              <p:nvGrpSpPr>
                <p:cNvPr id="124" name="Gruppo 123">
                  <a:extLst>
                    <a:ext uri="{FF2B5EF4-FFF2-40B4-BE49-F238E27FC236}">
                      <a16:creationId xmlns:a16="http://schemas.microsoft.com/office/drawing/2014/main" id="{3F081197-E6D2-F3AA-4CA5-21545DCAADE2}"/>
                    </a:ext>
                  </a:extLst>
                </p:cNvPr>
                <p:cNvGrpSpPr/>
                <p:nvPr/>
              </p:nvGrpSpPr>
              <p:grpSpPr>
                <a:xfrm>
                  <a:off x="4891481" y="1442028"/>
                  <a:ext cx="7117969" cy="2056231"/>
                  <a:chOff x="1061200" y="2956814"/>
                  <a:chExt cx="8462459" cy="2444626"/>
                </a:xfrm>
              </p:grpSpPr>
              <p:pic>
                <p:nvPicPr>
                  <p:cNvPr id="138" name="Immagine 137" descr="Immagine che contiene screenshot&#10;&#10;Descrizione generata automaticamente">
                    <a:extLst>
                      <a:ext uri="{FF2B5EF4-FFF2-40B4-BE49-F238E27FC236}">
                        <a16:creationId xmlns:a16="http://schemas.microsoft.com/office/drawing/2014/main" id="{D0350DA4-316F-46DE-6A9F-FE50E11EEA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344" t="4216" r="13373"/>
                  <a:stretch/>
                </p:blipFill>
                <p:spPr>
                  <a:xfrm>
                    <a:off x="6998402" y="2991723"/>
                    <a:ext cx="2525257" cy="2409717"/>
                  </a:xfrm>
                  <a:prstGeom prst="rect">
                    <a:avLst/>
                  </a:prstGeom>
                  <a:scene3d>
                    <a:camera prst="isometricLeftDown"/>
                    <a:lightRig rig="threePt" dir="t"/>
                  </a:scene3d>
                </p:spPr>
              </p:pic>
              <p:cxnSp>
                <p:nvCxnSpPr>
                  <p:cNvPr id="139" name="Connettore diritto 19">
                    <a:extLst>
                      <a:ext uri="{FF2B5EF4-FFF2-40B4-BE49-F238E27FC236}">
                        <a16:creationId xmlns:a16="http://schemas.microsoft.com/office/drawing/2014/main" id="{4C26F0F5-1ED0-8A50-4582-2F4B1F3FFD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218297" y="3429001"/>
                    <a:ext cx="6142201" cy="800342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rgbClr val="FEFBE1"/>
                    </a:solidFill>
                    <a:prstDash val="solid"/>
                    <a:miter/>
                  </a:ln>
                </p:spPr>
              </p:cxnSp>
              <p:cxnSp>
                <p:nvCxnSpPr>
                  <p:cNvPr id="140" name="Connettore diritto 19">
                    <a:extLst>
                      <a:ext uri="{FF2B5EF4-FFF2-40B4-BE49-F238E27FC236}">
                        <a16:creationId xmlns:a16="http://schemas.microsoft.com/office/drawing/2014/main" id="{FD08EC58-5D66-4764-5012-0490B41761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330873" y="4229343"/>
                    <a:ext cx="6029625" cy="572413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rgbClr val="FEFBE1"/>
                    </a:solidFill>
                    <a:prstDash val="solid"/>
                    <a:miter/>
                  </a:ln>
                </p:spPr>
              </p:cxnSp>
              <p:cxnSp>
                <p:nvCxnSpPr>
                  <p:cNvPr id="141" name="Connettore diritto 19">
                    <a:extLst>
                      <a:ext uri="{FF2B5EF4-FFF2-40B4-BE49-F238E27FC236}">
                        <a16:creationId xmlns:a16="http://schemas.microsoft.com/office/drawing/2014/main" id="{D16AAFE5-9363-4DB0-0653-85391F3E89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330873" y="4139585"/>
                    <a:ext cx="6029625" cy="89757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rgbClr val="FEFBE1"/>
                    </a:solidFill>
                    <a:prstDash val="solid"/>
                    <a:miter/>
                  </a:ln>
                </p:spPr>
              </p:cxnSp>
              <p:grpSp>
                <p:nvGrpSpPr>
                  <p:cNvPr id="142" name="Gruppo 141">
                    <a:extLst>
                      <a:ext uri="{FF2B5EF4-FFF2-40B4-BE49-F238E27FC236}">
                        <a16:creationId xmlns:a16="http://schemas.microsoft.com/office/drawing/2014/main" id="{4A347E8D-3FBA-076C-53F7-64551DE96496}"/>
                      </a:ext>
                    </a:extLst>
                  </p:cNvPr>
                  <p:cNvGrpSpPr/>
                  <p:nvPr/>
                </p:nvGrpSpPr>
                <p:grpSpPr>
                  <a:xfrm>
                    <a:off x="1061200" y="2956814"/>
                    <a:ext cx="2291541" cy="2218774"/>
                    <a:chOff x="4134636" y="2007953"/>
                    <a:chExt cx="4041274" cy="3912945"/>
                  </a:xfrm>
                  <a:scene3d>
                    <a:camera prst="orthographicFront">
                      <a:rot lat="2100000" lon="2700000" rev="0"/>
                    </a:camera>
                    <a:lightRig rig="threePt" dir="t"/>
                  </a:scene3d>
                </p:grpSpPr>
                <p:pic>
                  <p:nvPicPr>
                    <p:cNvPr id="143" name="Immagine 142" descr="Immagine che contiene dispositivo&#10;&#10;Descrizione generata automaticamente">
                      <a:extLst>
                        <a:ext uri="{FF2B5EF4-FFF2-40B4-BE49-F238E27FC236}">
                          <a16:creationId xmlns:a16="http://schemas.microsoft.com/office/drawing/2014/main" id="{6E06E3FE-81B6-21D6-AF2B-1B8B6EAC67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639" t="7426" r="23305" b="3423"/>
                    <a:stretch/>
                  </p:blipFill>
                  <p:spPr>
                    <a:xfrm>
                      <a:off x="4134636" y="2007953"/>
                      <a:ext cx="4041274" cy="391294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44" name="Ovale 143">
                      <a:extLst>
                        <a:ext uri="{FF2B5EF4-FFF2-40B4-BE49-F238E27FC236}">
                          <a16:creationId xmlns:a16="http://schemas.microsoft.com/office/drawing/2014/main" id="{B2107899-E5F0-1A77-A323-F5D448CC18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97394" y="2295046"/>
                      <a:ext cx="3152775" cy="3165729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700">
                        <a:latin typeface="Rockwell" panose="02060603020205020403" pitchFamily="18" charset="77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145" name="Ovale 144">
                      <a:extLst>
                        <a:ext uri="{FF2B5EF4-FFF2-40B4-BE49-F238E27FC236}">
                          <a16:creationId xmlns:a16="http://schemas.microsoft.com/office/drawing/2014/main" id="{7C39FFF7-C38F-CDD7-5798-BD5349075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75248" y="3680935"/>
                      <a:ext cx="397069" cy="388843"/>
                    </a:xfrm>
                    <a:prstGeom prst="ellipse">
                      <a:avLst/>
                    </a:prstGeom>
                    <a:solidFill>
                      <a:srgbClr val="4C065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700">
                        <a:latin typeface="Rockwell" panose="02060603020205020403" pitchFamily="18" charset="77"/>
                        <a:ea typeface="Roboto" panose="02000000000000000000" pitchFamily="2" charset="0"/>
                      </a:endParaRPr>
                    </a:p>
                  </p:txBody>
                </p:sp>
              </p:grpSp>
            </p:grpSp>
            <p:grpSp>
              <p:nvGrpSpPr>
                <p:cNvPr id="125" name="Gruppo 124">
                  <a:extLst>
                    <a:ext uri="{FF2B5EF4-FFF2-40B4-BE49-F238E27FC236}">
                      <a16:creationId xmlns:a16="http://schemas.microsoft.com/office/drawing/2014/main" id="{88CB5C3E-6498-C173-9B72-23C5E77621EF}"/>
                    </a:ext>
                  </a:extLst>
                </p:cNvPr>
                <p:cNvGrpSpPr/>
                <p:nvPr/>
              </p:nvGrpSpPr>
              <p:grpSpPr>
                <a:xfrm>
                  <a:off x="9888440" y="1086065"/>
                  <a:ext cx="1649344" cy="2916328"/>
                  <a:chOff x="1300585" y="933665"/>
                  <a:chExt cx="1649344" cy="2916328"/>
                </a:xfrm>
              </p:grpSpPr>
              <p:grpSp>
                <p:nvGrpSpPr>
                  <p:cNvPr id="133" name="Gruppo 132">
                    <a:extLst>
                      <a:ext uri="{FF2B5EF4-FFF2-40B4-BE49-F238E27FC236}">
                        <a16:creationId xmlns:a16="http://schemas.microsoft.com/office/drawing/2014/main" id="{0E06EA71-752F-D342-BEA1-34A310A1ABB3}"/>
                      </a:ext>
                    </a:extLst>
                  </p:cNvPr>
                  <p:cNvGrpSpPr/>
                  <p:nvPr/>
                </p:nvGrpSpPr>
                <p:grpSpPr>
                  <a:xfrm>
                    <a:off x="1445160" y="1049677"/>
                    <a:ext cx="1504769" cy="2468825"/>
                    <a:chOff x="1139220" y="1064670"/>
                    <a:chExt cx="1504769" cy="2468825"/>
                  </a:xfrm>
                </p:grpSpPr>
                <p:cxnSp>
                  <p:nvCxnSpPr>
                    <p:cNvPr id="136" name="Connettore 2 135">
                      <a:extLst>
                        <a:ext uri="{FF2B5EF4-FFF2-40B4-BE49-F238E27FC236}">
                          <a16:creationId xmlns:a16="http://schemas.microsoft.com/office/drawing/2014/main" id="{5C4D4EA2-FE63-D9CF-BEC0-8B5E8F33C5D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353146" y="1064670"/>
                      <a:ext cx="0" cy="1886563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Connettore 2 136">
                      <a:extLst>
                        <a:ext uri="{FF2B5EF4-FFF2-40B4-BE49-F238E27FC236}">
                          <a16:creationId xmlns:a16="http://schemas.microsoft.com/office/drawing/2014/main" id="{B3AA0158-F25B-AC42-8DA1-1A4C87EB48A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39220" y="2627601"/>
                      <a:ext cx="1504769" cy="90589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4" name="CasellaDiTesto 133">
                        <a:extLst>
                          <a:ext uri="{FF2B5EF4-FFF2-40B4-BE49-F238E27FC236}">
                            <a16:creationId xmlns:a16="http://schemas.microsoft.com/office/drawing/2014/main" id="{62E52C8D-9F69-CC08-B4D2-E29AADF9D64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52489" y="3484444"/>
                        <a:ext cx="350102" cy="36554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7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it-IT" sz="7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it-IT" sz="700" dirty="0">
                          <a:latin typeface="Rockwell" panose="02060603020205020403" pitchFamily="18" charset="77"/>
                          <a:ea typeface="Roboto" panose="02000000000000000000" pitchFamily="2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34" name="CasellaDiTesto 133">
                        <a:extLst>
                          <a:ext uri="{FF2B5EF4-FFF2-40B4-BE49-F238E27FC236}">
                            <a16:creationId xmlns:a16="http://schemas.microsoft.com/office/drawing/2014/main" id="{62E52C8D-9F69-CC08-B4D2-E29AADF9D64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52489" y="3484444"/>
                        <a:ext cx="350102" cy="365549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11111" r="-1111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5" name="CasellaDiTesto 134">
                        <a:extLst>
                          <a:ext uri="{FF2B5EF4-FFF2-40B4-BE49-F238E27FC236}">
                            <a16:creationId xmlns:a16="http://schemas.microsoft.com/office/drawing/2014/main" id="{43017C25-5B13-4DDA-D2A3-DF3521CE32D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00585" y="933665"/>
                        <a:ext cx="353797" cy="36554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7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7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it-IT" sz="7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it-IT" sz="700" dirty="0">
                          <a:latin typeface="Rockwell" panose="02060603020205020403" pitchFamily="18" charset="77"/>
                          <a:ea typeface="Roboto" panose="02000000000000000000" pitchFamily="2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35" name="CasellaDiTesto 134">
                        <a:extLst>
                          <a:ext uri="{FF2B5EF4-FFF2-40B4-BE49-F238E27FC236}">
                            <a16:creationId xmlns:a16="http://schemas.microsoft.com/office/drawing/2014/main" id="{43017C25-5B13-4DDA-D2A3-DF3521CE32D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300585" y="933665"/>
                        <a:ext cx="353797" cy="365549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l="-11111" r="-11111" b="-2222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26" name="Gruppo 125">
                  <a:extLst>
                    <a:ext uri="{FF2B5EF4-FFF2-40B4-BE49-F238E27FC236}">
                      <a16:creationId xmlns:a16="http://schemas.microsoft.com/office/drawing/2014/main" id="{E526AFDA-A3FF-14F3-03E0-C425D6FA90C9}"/>
                    </a:ext>
                  </a:extLst>
                </p:cNvPr>
                <p:cNvGrpSpPr/>
                <p:nvPr/>
              </p:nvGrpSpPr>
              <p:grpSpPr>
                <a:xfrm>
                  <a:off x="4947369" y="933665"/>
                  <a:ext cx="1540895" cy="2885849"/>
                  <a:chOff x="1409034" y="933665"/>
                  <a:chExt cx="1540895" cy="2885849"/>
                </a:xfrm>
              </p:grpSpPr>
              <p:grpSp>
                <p:nvGrpSpPr>
                  <p:cNvPr id="128" name="Gruppo 127">
                    <a:extLst>
                      <a:ext uri="{FF2B5EF4-FFF2-40B4-BE49-F238E27FC236}">
                        <a16:creationId xmlns:a16="http://schemas.microsoft.com/office/drawing/2014/main" id="{B0085EA0-6050-C3E9-110D-840CAD4A6480}"/>
                      </a:ext>
                    </a:extLst>
                  </p:cNvPr>
                  <p:cNvGrpSpPr/>
                  <p:nvPr/>
                </p:nvGrpSpPr>
                <p:grpSpPr>
                  <a:xfrm>
                    <a:off x="1445160" y="1049677"/>
                    <a:ext cx="1504769" cy="2468825"/>
                    <a:chOff x="1139220" y="1064670"/>
                    <a:chExt cx="1504769" cy="2468825"/>
                  </a:xfrm>
                </p:grpSpPr>
                <p:cxnSp>
                  <p:nvCxnSpPr>
                    <p:cNvPr id="131" name="Connettore 2 130">
                      <a:extLst>
                        <a:ext uri="{FF2B5EF4-FFF2-40B4-BE49-F238E27FC236}">
                          <a16:creationId xmlns:a16="http://schemas.microsoft.com/office/drawing/2014/main" id="{52916EF6-6E5A-6CFD-C154-7818AEC3542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353146" y="1064670"/>
                      <a:ext cx="0" cy="1886563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Connettore 2 131">
                      <a:extLst>
                        <a:ext uri="{FF2B5EF4-FFF2-40B4-BE49-F238E27FC236}">
                          <a16:creationId xmlns:a16="http://schemas.microsoft.com/office/drawing/2014/main" id="{DB6D7B8B-FEE0-4DB8-4FFD-B4C8168562F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39220" y="2627601"/>
                      <a:ext cx="1504769" cy="90589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9" name="CasellaDiTesto 128">
                        <a:extLst>
                          <a:ext uri="{FF2B5EF4-FFF2-40B4-BE49-F238E27FC236}">
                            <a16:creationId xmlns:a16="http://schemas.microsoft.com/office/drawing/2014/main" id="{CC596CF6-50E0-7ED4-110C-C19261713C1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78067" y="3453965"/>
                        <a:ext cx="248485" cy="36554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it-IT" sz="7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it-IT" sz="700" dirty="0">
                          <a:latin typeface="Rockwell" panose="02060603020205020403" pitchFamily="18" charset="77"/>
                          <a:ea typeface="Roboto" panose="02000000000000000000" pitchFamily="2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29" name="CasellaDiTesto 128">
                        <a:extLst>
                          <a:ext uri="{FF2B5EF4-FFF2-40B4-BE49-F238E27FC236}">
                            <a16:creationId xmlns:a16="http://schemas.microsoft.com/office/drawing/2014/main" id="{CC596CF6-50E0-7ED4-110C-C19261713C1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78067" y="3453965"/>
                        <a:ext cx="248485" cy="365549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l="-1428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0" name="CasellaDiTesto 129">
                        <a:extLst>
                          <a:ext uri="{FF2B5EF4-FFF2-40B4-BE49-F238E27FC236}">
                            <a16:creationId xmlns:a16="http://schemas.microsoft.com/office/drawing/2014/main" id="{06B6397E-1198-DF5D-564F-1A6C02CA73D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09034" y="933665"/>
                        <a:ext cx="250012" cy="36554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it-IT" sz="7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m:oMathPara>
                        </a14:m>
                        <a:endParaRPr lang="it-IT" sz="700" dirty="0">
                          <a:latin typeface="Rockwell" panose="02060603020205020403" pitchFamily="18" charset="77"/>
                          <a:ea typeface="Roboto" panose="02000000000000000000" pitchFamily="2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30" name="CasellaDiTesto 129">
                        <a:extLst>
                          <a:ext uri="{FF2B5EF4-FFF2-40B4-BE49-F238E27FC236}">
                            <a16:creationId xmlns:a16="http://schemas.microsoft.com/office/drawing/2014/main" id="{06B6397E-1198-DF5D-564F-1A6C02CA73D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409034" y="933665"/>
                        <a:ext cx="250012" cy="365549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l="-33333" r="-16667" b="-2222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7" name="CasellaDiTesto 126">
                      <a:extLst>
                        <a:ext uri="{FF2B5EF4-FFF2-40B4-BE49-F238E27FC236}">
                          <a16:creationId xmlns:a16="http://schemas.microsoft.com/office/drawing/2014/main" id="{F30D6F11-0356-FC01-DA12-1F64F0F792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19042" y="2722005"/>
                      <a:ext cx="556376" cy="6788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ctrlPr>
                                  <a:rPr lang="it-IT" sz="7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7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oMath>
                        </m:oMathPara>
                      </a14:m>
                      <a:endParaRPr lang="it-IT" sz="700" dirty="0">
                        <a:latin typeface="Rockwell" panose="02060603020205020403" pitchFamily="18" charset="77"/>
                      </a:endParaRPr>
                    </a:p>
                  </p:txBody>
                </p:sp>
              </mc:Choice>
              <mc:Fallback xmlns="">
                <p:sp>
                  <p:nvSpPr>
                    <p:cNvPr id="127" name="CasellaDiTesto 126">
                      <a:extLst>
                        <a:ext uri="{FF2B5EF4-FFF2-40B4-BE49-F238E27FC236}">
                          <a16:creationId xmlns:a16="http://schemas.microsoft.com/office/drawing/2014/main" id="{F30D6F11-0356-FC01-DA12-1F64F0F7928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19042" y="2722005"/>
                      <a:ext cx="556376" cy="678876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r="-2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3" name="Ovale 122">
                <a:extLst>
                  <a:ext uri="{FF2B5EF4-FFF2-40B4-BE49-F238E27FC236}">
                    <a16:creationId xmlns:a16="http://schemas.microsoft.com/office/drawing/2014/main" id="{270BE2D0-E1AF-9457-55A8-2280AA3CA54D}"/>
                  </a:ext>
                </a:extLst>
              </p:cNvPr>
              <p:cNvSpPr/>
              <p:nvPr/>
            </p:nvSpPr>
            <p:spPr>
              <a:xfrm>
                <a:off x="5179749" y="1627855"/>
                <a:ext cx="1503702" cy="1509881"/>
              </a:xfrm>
              <a:prstGeom prst="ellipse">
                <a:avLst/>
              </a:prstGeom>
              <a:solidFill>
                <a:srgbClr val="FEFBE1"/>
              </a:solidFill>
              <a:scene3d>
                <a:camera prst="orthographicFront">
                  <a:rot lat="2100000" lon="27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700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p:grpSp>
        <p:grpSp>
          <p:nvGrpSpPr>
            <p:cNvPr id="108" name="Gruppo 107">
              <a:extLst>
                <a:ext uri="{FF2B5EF4-FFF2-40B4-BE49-F238E27FC236}">
                  <a16:creationId xmlns:a16="http://schemas.microsoft.com/office/drawing/2014/main" id="{DCDCEEBB-9307-1017-7E40-0B976FD5001C}"/>
                </a:ext>
              </a:extLst>
            </p:cNvPr>
            <p:cNvGrpSpPr/>
            <p:nvPr/>
          </p:nvGrpSpPr>
          <p:grpSpPr>
            <a:xfrm>
              <a:off x="8258085" y="4169378"/>
              <a:ext cx="1630128" cy="2278314"/>
              <a:chOff x="8258085" y="4169378"/>
              <a:chExt cx="1630128" cy="2278314"/>
            </a:xfrm>
          </p:grpSpPr>
          <p:pic>
            <p:nvPicPr>
              <p:cNvPr id="117" name="Immagine 116">
                <a:extLst>
                  <a:ext uri="{FF2B5EF4-FFF2-40B4-BE49-F238E27FC236}">
                    <a16:creationId xmlns:a16="http://schemas.microsoft.com/office/drawing/2014/main" id="{EF9EC86F-7AD9-B07E-56C1-DDA51B29C2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78" t="9211" r="17528" b="5137"/>
              <a:stretch/>
            </p:blipFill>
            <p:spPr>
              <a:xfrm>
                <a:off x="8382901" y="4587555"/>
                <a:ext cx="1505312" cy="1432748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cxnSp>
            <p:nvCxnSpPr>
              <p:cNvPr id="118" name="Connettore 2 117">
                <a:extLst>
                  <a:ext uri="{FF2B5EF4-FFF2-40B4-BE49-F238E27FC236}">
                    <a16:creationId xmlns:a16="http://schemas.microsoft.com/office/drawing/2014/main" id="{74F6BFCA-AC7A-074C-F4F5-E7B8BC206004}"/>
                  </a:ext>
                </a:extLst>
              </p:cNvPr>
              <p:cNvCxnSpPr/>
              <p:nvPr/>
            </p:nvCxnSpPr>
            <p:spPr>
              <a:xfrm flipV="1">
                <a:off x="8580510" y="4267776"/>
                <a:ext cx="0" cy="147285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ttore 2 118">
                <a:extLst>
                  <a:ext uri="{FF2B5EF4-FFF2-40B4-BE49-F238E27FC236}">
                    <a16:creationId xmlns:a16="http://schemas.microsoft.com/office/drawing/2014/main" id="{E9FE04AE-7335-5C6B-4EE4-9CB116CC71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3497" y="5487965"/>
                <a:ext cx="1174781" cy="70723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CasellaDiTesto 119">
                    <a:extLst>
                      <a:ext uri="{FF2B5EF4-FFF2-40B4-BE49-F238E27FC236}">
                        <a16:creationId xmlns:a16="http://schemas.microsoft.com/office/drawing/2014/main" id="{A49690D3-F845-BBBA-DE8E-83B3F295E426}"/>
                      </a:ext>
                    </a:extLst>
                  </p:cNvPr>
                  <p:cNvSpPr txBox="1"/>
                  <p:nvPr/>
                </p:nvSpPr>
                <p:spPr>
                  <a:xfrm>
                    <a:off x="9202319" y="6162306"/>
                    <a:ext cx="337026" cy="28538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sz="7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7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sz="7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oMath>
                      </m:oMathPara>
                    </a14:m>
                    <a:endParaRPr lang="it-IT" sz="700" dirty="0">
                      <a:latin typeface="Rockwell" panose="02060603020205020403" pitchFamily="18" charset="77"/>
                      <a:ea typeface="Roboto" panose="02000000000000000000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20" name="CasellaDiTesto 119">
                    <a:extLst>
                      <a:ext uri="{FF2B5EF4-FFF2-40B4-BE49-F238E27FC236}">
                        <a16:creationId xmlns:a16="http://schemas.microsoft.com/office/drawing/2014/main" id="{A49690D3-F845-BBBA-DE8E-83B3F295E42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02319" y="6162306"/>
                    <a:ext cx="337026" cy="28538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8333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CasellaDiTesto 120">
                    <a:extLst>
                      <a:ext uri="{FF2B5EF4-FFF2-40B4-BE49-F238E27FC236}">
                        <a16:creationId xmlns:a16="http://schemas.microsoft.com/office/drawing/2014/main" id="{C23C938A-629F-BAD0-1AF6-DF05A8B4CF89}"/>
                      </a:ext>
                    </a:extLst>
                  </p:cNvPr>
                  <p:cNvSpPr txBox="1"/>
                  <p:nvPr/>
                </p:nvSpPr>
                <p:spPr>
                  <a:xfrm>
                    <a:off x="8258085" y="4169378"/>
                    <a:ext cx="339916" cy="28538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sz="7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7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it-IT" sz="7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it-IT" sz="7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it-IT" sz="700" dirty="0">
                      <a:latin typeface="Rockwell" panose="02060603020205020403" pitchFamily="18" charset="77"/>
                      <a:ea typeface="Roboto" panose="02000000000000000000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21" name="CasellaDiTesto 120">
                    <a:extLst>
                      <a:ext uri="{FF2B5EF4-FFF2-40B4-BE49-F238E27FC236}">
                        <a16:creationId xmlns:a16="http://schemas.microsoft.com/office/drawing/2014/main" id="{C23C938A-629F-BAD0-1AF6-DF05A8B4CF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58085" y="4169378"/>
                    <a:ext cx="339916" cy="28538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8182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3" name="Connettore diritto 19">
              <a:extLst>
                <a:ext uri="{FF2B5EF4-FFF2-40B4-BE49-F238E27FC236}">
                  <a16:creationId xmlns:a16="http://schemas.microsoft.com/office/drawing/2014/main" id="{423FA9EB-851E-35E8-3B0B-636E271D0E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34356" y="5123700"/>
              <a:ext cx="2967962" cy="390336"/>
            </a:xfrm>
            <a:prstGeom prst="straightConnector1">
              <a:avLst/>
            </a:prstGeom>
            <a:noFill/>
            <a:ln w="28575" cap="flat">
              <a:solidFill>
                <a:srgbClr val="FEFBE1"/>
              </a:solidFill>
              <a:prstDash val="solid"/>
              <a:miter/>
            </a:ln>
          </p:spPr>
        </p:cxnSp>
        <p:cxnSp>
          <p:nvCxnSpPr>
            <p:cNvPr id="114" name="Connettore diritto 19">
              <a:extLst>
                <a:ext uri="{FF2B5EF4-FFF2-40B4-BE49-F238E27FC236}">
                  <a16:creationId xmlns:a16="http://schemas.microsoft.com/office/drawing/2014/main" id="{1DDBDEF0-9C61-BB41-8E95-B2848E331C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94635" y="5113048"/>
              <a:ext cx="2791061" cy="274696"/>
            </a:xfrm>
            <a:prstGeom prst="straightConnector1">
              <a:avLst/>
            </a:prstGeom>
            <a:noFill/>
            <a:ln w="28575" cap="flat">
              <a:solidFill>
                <a:srgbClr val="FEFBE1"/>
              </a:solidFill>
              <a:prstDash val="solid"/>
              <a:miter/>
            </a:ln>
          </p:spPr>
        </p:cxnSp>
        <p:cxnSp>
          <p:nvCxnSpPr>
            <p:cNvPr id="115" name="Connettore diritto 19">
              <a:extLst>
                <a:ext uri="{FF2B5EF4-FFF2-40B4-BE49-F238E27FC236}">
                  <a16:creationId xmlns:a16="http://schemas.microsoft.com/office/drawing/2014/main" id="{110BEBE0-8390-2805-EF43-E9D00A518B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51030" y="5278092"/>
              <a:ext cx="1879715" cy="42835"/>
            </a:xfrm>
            <a:prstGeom prst="straightConnector1">
              <a:avLst/>
            </a:prstGeom>
            <a:noFill/>
            <a:ln w="28575" cap="flat">
              <a:solidFill>
                <a:srgbClr val="FEFBE1"/>
              </a:solidFill>
              <a:prstDash val="solid"/>
              <a:miter/>
            </a:ln>
          </p:spPr>
        </p:cxnSp>
      </p:grpSp>
      <p:sp>
        <p:nvSpPr>
          <p:cNvPr id="146" name="Freccia giù 145">
            <a:extLst>
              <a:ext uri="{FF2B5EF4-FFF2-40B4-BE49-F238E27FC236}">
                <a16:creationId xmlns:a16="http://schemas.microsoft.com/office/drawing/2014/main" id="{2968D039-D543-9555-2803-6A922F08A386}"/>
              </a:ext>
            </a:extLst>
          </p:cNvPr>
          <p:cNvSpPr/>
          <p:nvPr/>
        </p:nvSpPr>
        <p:spPr>
          <a:xfrm>
            <a:off x="254948" y="1479876"/>
            <a:ext cx="216690" cy="3492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9" name="Immagine 148">
            <a:extLst>
              <a:ext uri="{FF2B5EF4-FFF2-40B4-BE49-F238E27FC236}">
                <a16:creationId xmlns:a16="http://schemas.microsoft.com/office/drawing/2014/main" id="{6F7ACCCB-809D-BC27-5076-4A9D93B10DC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0562" t="7776" r="13845" b="4651"/>
          <a:stretch/>
        </p:blipFill>
        <p:spPr>
          <a:xfrm>
            <a:off x="9418825" y="4293800"/>
            <a:ext cx="2603185" cy="2261783"/>
          </a:xfrm>
          <a:prstGeom prst="rect">
            <a:avLst/>
          </a:prstGeom>
        </p:spPr>
      </p:pic>
      <p:pic>
        <p:nvPicPr>
          <p:cNvPr id="160" name="Immagine 159">
            <a:extLst>
              <a:ext uri="{FF2B5EF4-FFF2-40B4-BE49-F238E27FC236}">
                <a16:creationId xmlns:a16="http://schemas.microsoft.com/office/drawing/2014/main" id="{DC14AE1E-A4A8-C5A7-B58D-06E99D238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31882" y="1175583"/>
            <a:ext cx="2482066" cy="2637195"/>
          </a:xfrm>
          <a:prstGeom prst="rect">
            <a:avLst/>
          </a:prstGeom>
        </p:spPr>
      </p:pic>
      <p:grpSp>
        <p:nvGrpSpPr>
          <p:cNvPr id="162" name="Gruppo 161">
            <a:extLst>
              <a:ext uri="{FF2B5EF4-FFF2-40B4-BE49-F238E27FC236}">
                <a16:creationId xmlns:a16="http://schemas.microsoft.com/office/drawing/2014/main" id="{A726AF38-8FD6-7588-51EB-F6C9275B56AB}"/>
              </a:ext>
            </a:extLst>
          </p:cNvPr>
          <p:cNvGrpSpPr/>
          <p:nvPr/>
        </p:nvGrpSpPr>
        <p:grpSpPr>
          <a:xfrm>
            <a:off x="203462" y="3862931"/>
            <a:ext cx="1585437" cy="1535094"/>
            <a:chOff x="4523310" y="1454088"/>
            <a:chExt cx="969024" cy="938254"/>
          </a:xfrm>
        </p:grpSpPr>
        <p:grpSp>
          <p:nvGrpSpPr>
            <p:cNvPr id="83" name="Gruppo 82">
              <a:extLst>
                <a:ext uri="{FF2B5EF4-FFF2-40B4-BE49-F238E27FC236}">
                  <a16:creationId xmlns:a16="http://schemas.microsoft.com/office/drawing/2014/main" id="{8395D7D0-1FAE-17CD-12C4-86D73C4F9562}"/>
                </a:ext>
              </a:extLst>
            </p:cNvPr>
            <p:cNvGrpSpPr/>
            <p:nvPr/>
          </p:nvGrpSpPr>
          <p:grpSpPr>
            <a:xfrm>
              <a:off x="4523310" y="1454088"/>
              <a:ext cx="969024" cy="938254"/>
              <a:chOff x="4134636" y="2007953"/>
              <a:chExt cx="4041274" cy="3912945"/>
            </a:xfrm>
            <a:scene3d>
              <a:camera prst="orthographicFront">
                <a:rot lat="0" lon="0" rev="0"/>
              </a:camera>
              <a:lightRig rig="threePt" dir="t"/>
            </a:scene3d>
          </p:grpSpPr>
          <p:sp>
            <p:nvSpPr>
              <p:cNvPr id="85" name="Ovale 84">
                <a:extLst>
                  <a:ext uri="{FF2B5EF4-FFF2-40B4-BE49-F238E27FC236}">
                    <a16:creationId xmlns:a16="http://schemas.microsoft.com/office/drawing/2014/main" id="{DE9517CD-8E9C-C11B-4F5F-18FABD7C334C}"/>
                  </a:ext>
                </a:extLst>
              </p:cNvPr>
              <p:cNvSpPr/>
              <p:nvPr/>
            </p:nvSpPr>
            <p:spPr>
              <a:xfrm>
                <a:off x="4797394" y="2295046"/>
                <a:ext cx="3152775" cy="3165729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86" name="Ovale 85">
                <a:extLst>
                  <a:ext uri="{FF2B5EF4-FFF2-40B4-BE49-F238E27FC236}">
                    <a16:creationId xmlns:a16="http://schemas.microsoft.com/office/drawing/2014/main" id="{4F11ED95-2E52-C485-7A41-0FD3EA811907}"/>
                  </a:ext>
                </a:extLst>
              </p:cNvPr>
              <p:cNvSpPr/>
              <p:nvPr/>
            </p:nvSpPr>
            <p:spPr>
              <a:xfrm>
                <a:off x="6175248" y="3680935"/>
                <a:ext cx="397069" cy="388843"/>
              </a:xfrm>
              <a:prstGeom prst="ellipse">
                <a:avLst/>
              </a:prstGeom>
              <a:solidFill>
                <a:srgbClr val="4C0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pic>
            <p:nvPicPr>
              <p:cNvPr id="84" name="Immagine 83" descr="Immagine che contiene dispositivo&#10;&#10;Descrizione generata automaticamente">
                <a:extLst>
                  <a:ext uri="{FF2B5EF4-FFF2-40B4-BE49-F238E27FC236}">
                    <a16:creationId xmlns:a16="http://schemas.microsoft.com/office/drawing/2014/main" id="{33C0CDC4-E62D-11F8-5D1C-A8E45BBACC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39" t="7426" r="23305" b="3423"/>
              <a:stretch/>
            </p:blipFill>
            <p:spPr>
              <a:xfrm>
                <a:off x="4134636" y="2007953"/>
                <a:ext cx="4041274" cy="3912945"/>
              </a:xfrm>
              <a:prstGeom prst="rect">
                <a:avLst/>
              </a:prstGeom>
            </p:spPr>
          </p:pic>
        </p:grpSp>
        <p:sp>
          <p:nvSpPr>
            <p:cNvPr id="89" name="Ovale 88">
              <a:extLst>
                <a:ext uri="{FF2B5EF4-FFF2-40B4-BE49-F238E27FC236}">
                  <a16:creationId xmlns:a16="http://schemas.microsoft.com/office/drawing/2014/main" id="{D5E046BE-C0AA-F37E-28C9-0933F8849779}"/>
                </a:ext>
              </a:extLst>
            </p:cNvPr>
            <p:cNvSpPr/>
            <p:nvPr/>
          </p:nvSpPr>
          <p:spPr>
            <a:xfrm>
              <a:off x="4669996" y="1522928"/>
              <a:ext cx="755978" cy="759085"/>
            </a:xfrm>
            <a:prstGeom prst="ellipse">
              <a:avLst/>
            </a:prstGeom>
            <a:solidFill>
              <a:srgbClr val="FEFBE1"/>
            </a:solidFill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Elaborazione alternativa 11">
                <a:extLst>
                  <a:ext uri="{FF2B5EF4-FFF2-40B4-BE49-F238E27FC236}">
                    <a16:creationId xmlns:a16="http://schemas.microsoft.com/office/drawing/2014/main" id="{B8067ECF-0E3E-3969-F0FA-717542EC260A}"/>
                  </a:ext>
                </a:extLst>
              </p:cNvPr>
              <p:cNvSpPr/>
              <p:nvPr/>
            </p:nvSpPr>
            <p:spPr>
              <a:xfrm>
                <a:off x="4318666" y="5010618"/>
                <a:ext cx="2188496" cy="1204669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gradFill>
                <a:gsLst>
                  <a:gs pos="0">
                    <a:srgbClr val="F6F8FC">
                      <a:alpha val="19000"/>
                    </a:srgbClr>
                  </a:gs>
                  <a:gs pos="100000">
                    <a:srgbClr val="FFE699"/>
                  </a:gs>
                </a:gsLst>
                <a:path path="circle">
                  <a:fillToRect l="50000" t="50000" r="50000" b="50000"/>
                </a:path>
              </a:gra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1600" dirty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Phase</m:t>
                      </m:r>
                      <m:r>
                        <m:rPr>
                          <m:nor/>
                        </m:rPr>
                        <a:rPr lang="it-IT" sz="1600" dirty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1600" dirty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Screen</m:t>
                      </m:r>
                      <m:r>
                        <m:rPr>
                          <m:nor/>
                        </m:rPr>
                        <a:rPr lang="it-IT" sz="1600" dirty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1600" dirty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it-IT" sz="1600" dirty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1600" dirty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simulate</m:t>
                      </m:r>
                      <m:r>
                        <m:rPr>
                          <m:nor/>
                        </m:rPr>
                        <a:rPr lang="it-IT" sz="1600" dirty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1600" dirty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Turbulence</m:t>
                      </m:r>
                      <m:r>
                        <m:rPr>
                          <m:nor/>
                        </m:rPr>
                        <a:rPr lang="it-IT" sz="1600" dirty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1600" dirty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or</m:t>
                      </m:r>
                      <m:r>
                        <m:rPr>
                          <m:nor/>
                        </m:rPr>
                        <a:rPr lang="it-IT" sz="1600" dirty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1600" dirty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AO</m:t>
                      </m:r>
                      <m:r>
                        <m:rPr>
                          <m:nor/>
                        </m:rPr>
                        <a:rPr lang="it-IT" sz="1600" dirty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1600" dirty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residual</m:t>
                      </m:r>
                    </m:oMath>
                  </m:oMathPara>
                </a14:m>
                <a:endParaRPr lang="it-IT" sz="2000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68" name="Elaborazione alternativa 11">
                <a:extLst>
                  <a:ext uri="{FF2B5EF4-FFF2-40B4-BE49-F238E27FC236}">
                    <a16:creationId xmlns:a16="http://schemas.microsoft.com/office/drawing/2014/main" id="{B8067ECF-0E3E-3969-F0FA-717542EC26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666" y="5010618"/>
                <a:ext cx="2188496" cy="1204669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blipFill>
                <a:blip r:embed="rId20"/>
                <a:stretch>
                  <a:fillRect/>
                </a:stretch>
              </a:blip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1CA557EF-BAE9-1E04-2E13-870192D023C6}"/>
              </a:ext>
            </a:extLst>
          </p:cNvPr>
          <p:cNvSpPr/>
          <p:nvPr/>
        </p:nvSpPr>
        <p:spPr>
          <a:xfrm>
            <a:off x="130625" y="830726"/>
            <a:ext cx="582322" cy="559946"/>
          </a:xfrm>
          <a:prstGeom prst="roundRect">
            <a:avLst/>
          </a:prstGeom>
          <a:noFill/>
          <a:ln w="60325">
            <a:solidFill>
              <a:srgbClr val="FF0000"/>
            </a:solidFill>
            <a:prstDash val="sysDot"/>
          </a:ln>
          <a:scene3d>
            <a:camera prst="orthographicFront">
              <a:rot lat="1800000" lon="3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CCF423F-E5D5-3405-9A52-9D83EFDF71F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9" t="12019" r="71206" b="72782"/>
          <a:stretch/>
        </p:blipFill>
        <p:spPr>
          <a:xfrm>
            <a:off x="1987684" y="3885107"/>
            <a:ext cx="1309429" cy="1371831"/>
          </a:xfrm>
          <a:prstGeom prst="rect">
            <a:avLst/>
          </a:prstGeom>
          <a:solidFill>
            <a:srgbClr val="470556"/>
          </a:solidFill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3E38609F-6DAE-C47E-5D88-160573215B04}"/>
              </a:ext>
            </a:extLst>
          </p:cNvPr>
          <p:cNvSpPr/>
          <p:nvPr/>
        </p:nvSpPr>
        <p:spPr>
          <a:xfrm>
            <a:off x="1982211" y="3957016"/>
            <a:ext cx="1309429" cy="1295648"/>
          </a:xfrm>
          <a:prstGeom prst="roundRect">
            <a:avLst/>
          </a:prstGeom>
          <a:noFill/>
          <a:ln w="60325">
            <a:solidFill>
              <a:srgbClr val="FF0000"/>
            </a:solidFill>
            <a:prstDash val="sysDot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5795FA7-A21A-F5D4-9743-AE81DD342F86}"/>
                  </a:ext>
                </a:extLst>
              </p:cNvPr>
              <p:cNvSpPr txBox="1"/>
              <p:nvPr/>
            </p:nvSpPr>
            <p:spPr>
              <a:xfrm>
                <a:off x="484875" y="5438105"/>
                <a:ext cx="12673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𝐶𝑜𝑛𝑠𝑡𝑎𝑛𝑡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5795FA7-A21A-F5D4-9743-AE81DD342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75" y="5438105"/>
                <a:ext cx="1267385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EC21DFF-CA1C-0646-2FFB-0DB2945DC731}"/>
                  </a:ext>
                </a:extLst>
              </p:cNvPr>
              <p:cNvSpPr txBox="1"/>
              <p:nvPr/>
            </p:nvSpPr>
            <p:spPr>
              <a:xfrm>
                <a:off x="1786568" y="5447811"/>
                <a:ext cx="17359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𝑉𝑎𝑟𝑖𝑎𝑏𝑙𝑒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EC21DFF-CA1C-0646-2FFB-0DB2945DC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568" y="5447811"/>
                <a:ext cx="1735940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DD9CC56-7CA1-64D8-8509-ED7547778AA1}"/>
                  </a:ext>
                </a:extLst>
              </p:cNvPr>
              <p:cNvSpPr txBox="1"/>
              <p:nvPr/>
            </p:nvSpPr>
            <p:spPr>
              <a:xfrm>
                <a:off x="3451510" y="1876206"/>
                <a:ext cx="859783" cy="38002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16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166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166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it-IT" sz="166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16600" b="1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DD9CC56-7CA1-64D8-8509-ED7547778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510" y="1876206"/>
                <a:ext cx="859783" cy="3800207"/>
              </a:xfrm>
              <a:prstGeom prst="rect">
                <a:avLst/>
              </a:prstGeom>
              <a:blipFill>
                <a:blip r:embed="rId24"/>
                <a:stretch>
                  <a:fillRect l="-788406" t="-218333" r="-691304" b="-3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laborazione alternativa 11">
                <a:extLst>
                  <a:ext uri="{FF2B5EF4-FFF2-40B4-BE49-F238E27FC236}">
                    <a16:creationId xmlns:a16="http://schemas.microsoft.com/office/drawing/2014/main" id="{E2A7208B-EFC7-AA31-CB98-41E14427520D}"/>
                  </a:ext>
                </a:extLst>
              </p:cNvPr>
              <p:cNvSpPr/>
              <p:nvPr/>
            </p:nvSpPr>
            <p:spPr>
              <a:xfrm>
                <a:off x="4318666" y="1824044"/>
                <a:ext cx="2188496" cy="1204669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gradFill>
                <a:gsLst>
                  <a:gs pos="0">
                    <a:srgbClr val="F6F8FC">
                      <a:alpha val="19000"/>
                    </a:srgbClr>
                  </a:gs>
                  <a:gs pos="100000">
                    <a:srgbClr val="FFE699"/>
                  </a:gs>
                </a:gsLst>
                <a:path path="circle">
                  <a:fillToRect l="50000" t="50000" r="50000" b="50000"/>
                </a:path>
              </a:gra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1600" b="0" i="0" dirty="0" smtClean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Zernike</m:t>
                      </m:r>
                      <m:r>
                        <m:rPr>
                          <m:nor/>
                        </m:rPr>
                        <a:rPr lang="it-IT" sz="1600" b="0" i="0" dirty="0" smtClean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1600" b="0" i="0" dirty="0" smtClean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polynomials</m:t>
                      </m:r>
                      <m:r>
                        <m:rPr>
                          <m:nor/>
                        </m:rPr>
                        <a:rPr lang="it-IT" sz="1600" b="0" i="0" dirty="0" smtClean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1600" b="0" i="0" dirty="0" smtClean="0">
                          <a:latin typeface="Rockwell" panose="02060603020205020403" pitchFamily="18" charset="77"/>
                          <a:ea typeface="Roboto" panose="02000000000000000000" pitchFamily="2" charset="0"/>
                        </a:rPr>
                        <m:t>surfaces</m:t>
                      </m:r>
                    </m:oMath>
                  </m:oMathPara>
                </a14:m>
                <a:endParaRPr lang="it-IT" sz="2000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2" name="Elaborazione alternativa 11">
                <a:extLst>
                  <a:ext uri="{FF2B5EF4-FFF2-40B4-BE49-F238E27FC236}">
                    <a16:creationId xmlns:a16="http://schemas.microsoft.com/office/drawing/2014/main" id="{E2A7208B-EFC7-AA31-CB98-41E1442752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666" y="1824044"/>
                <a:ext cx="2188496" cy="1204669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blipFill>
                <a:blip r:embed="rId25"/>
                <a:stretch>
                  <a:fillRect/>
                </a:stretch>
              </a:blip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ccia a destra 40">
            <a:extLst>
              <a:ext uri="{FF2B5EF4-FFF2-40B4-BE49-F238E27FC236}">
                <a16:creationId xmlns:a16="http://schemas.microsoft.com/office/drawing/2014/main" id="{509D2756-C7A5-B02E-0280-A0469086E2FA}"/>
              </a:ext>
            </a:extLst>
          </p:cNvPr>
          <p:cNvSpPr/>
          <p:nvPr/>
        </p:nvSpPr>
        <p:spPr>
          <a:xfrm>
            <a:off x="6615851" y="5061861"/>
            <a:ext cx="1923031" cy="1031271"/>
          </a:xfrm>
          <a:prstGeom prst="rightArrow">
            <a:avLst/>
          </a:prstGeom>
          <a:solidFill>
            <a:srgbClr val="FFE699"/>
          </a:solidFill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Perpetua" panose="02020502060401020303" pitchFamily="18" charset="77"/>
              <a:ea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Elaborazione alternativa 11">
                <a:extLst>
                  <a:ext uri="{FF2B5EF4-FFF2-40B4-BE49-F238E27FC236}">
                    <a16:creationId xmlns:a16="http://schemas.microsoft.com/office/drawing/2014/main" id="{160A02F7-F872-287F-1874-3242A6F253B9}"/>
                  </a:ext>
                </a:extLst>
              </p:cNvPr>
              <p:cNvSpPr/>
              <p:nvPr/>
            </p:nvSpPr>
            <p:spPr>
              <a:xfrm>
                <a:off x="9044324" y="948490"/>
                <a:ext cx="1501862" cy="884363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gradFill>
                <a:gsLst>
                  <a:gs pos="0">
                    <a:srgbClr val="F6F8FC">
                      <a:alpha val="19000"/>
                    </a:srgbClr>
                  </a:gs>
                  <a:gs pos="100000">
                    <a:srgbClr val="FFE699"/>
                  </a:gs>
                </a:gsLst>
                <a:path path="circle">
                  <a:fillToRect l="50000" t="50000" r="50000" b="50000"/>
                </a:path>
              </a:gra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65" name="Elaborazione alternativa 11">
                <a:extLst>
                  <a:ext uri="{FF2B5EF4-FFF2-40B4-BE49-F238E27FC236}">
                    <a16:creationId xmlns:a16="http://schemas.microsoft.com/office/drawing/2014/main" id="{160A02F7-F872-287F-1874-3242A6F25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4324" y="948490"/>
                <a:ext cx="1501862" cy="884363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blipFill>
                <a:blip r:embed="rId26"/>
                <a:stretch>
                  <a:fillRect l="-17500" t="-92958" b="-145070"/>
                </a:stretch>
              </a:blip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uppo 23">
            <a:extLst>
              <a:ext uri="{FF2B5EF4-FFF2-40B4-BE49-F238E27FC236}">
                <a16:creationId xmlns:a16="http://schemas.microsoft.com/office/drawing/2014/main" id="{531F84C1-E47E-B01C-48BB-E166ED6B6434}"/>
              </a:ext>
            </a:extLst>
          </p:cNvPr>
          <p:cNvGrpSpPr/>
          <p:nvPr/>
        </p:nvGrpSpPr>
        <p:grpSpPr>
          <a:xfrm>
            <a:off x="5926737" y="948490"/>
            <a:ext cx="6218499" cy="3154253"/>
            <a:chOff x="5926737" y="948490"/>
            <a:chExt cx="6218499" cy="3154253"/>
          </a:xfrm>
        </p:grpSpPr>
        <p:sp>
          <p:nvSpPr>
            <p:cNvPr id="10" name="Freccia a destra 40">
              <a:extLst>
                <a:ext uri="{FF2B5EF4-FFF2-40B4-BE49-F238E27FC236}">
                  <a16:creationId xmlns:a16="http://schemas.microsoft.com/office/drawing/2014/main" id="{F511E38A-67EE-75F1-A857-D92DD3C2FAA0}"/>
                </a:ext>
              </a:extLst>
            </p:cNvPr>
            <p:cNvSpPr/>
            <p:nvPr/>
          </p:nvSpPr>
          <p:spPr>
            <a:xfrm>
              <a:off x="9544979" y="1938152"/>
              <a:ext cx="647756" cy="1031271"/>
            </a:xfrm>
            <a:prstGeom prst="rightArrow">
              <a:avLst/>
            </a:prstGeom>
            <a:solidFill>
              <a:srgbClr val="FFE699"/>
            </a:solidFill>
            <a:ln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C6A53489-D4DA-8EFC-70D9-6D731540789B}"/>
                </a:ext>
              </a:extLst>
            </p:cNvPr>
            <p:cNvGrpSpPr/>
            <p:nvPr/>
          </p:nvGrpSpPr>
          <p:grpSpPr>
            <a:xfrm>
              <a:off x="5926737" y="948490"/>
              <a:ext cx="6218499" cy="3154253"/>
              <a:chOff x="5926737" y="948490"/>
              <a:chExt cx="6218499" cy="3154253"/>
            </a:xfrm>
          </p:grpSpPr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BBAE8B84-E435-45B9-1BF1-2B39961DC2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99" t="12019" r="71206" b="72782"/>
              <a:stretch/>
            </p:blipFill>
            <p:spPr>
              <a:xfrm>
                <a:off x="10474042" y="1835351"/>
                <a:ext cx="1309429" cy="1371831"/>
              </a:xfrm>
              <a:prstGeom prst="rect">
                <a:avLst/>
              </a:prstGeom>
              <a:solidFill>
                <a:srgbClr val="470556"/>
              </a:solidFill>
            </p:spPr>
          </p:pic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746094C8-5BD0-CDE1-AA11-D41CBCC65F35}"/>
                  </a:ext>
                </a:extLst>
              </p:cNvPr>
              <p:cNvSpPr txBox="1"/>
              <p:nvPr/>
            </p:nvSpPr>
            <p:spPr>
              <a:xfrm>
                <a:off x="5926737" y="3733411"/>
                <a:ext cx="46484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dirty="0">
                    <a:latin typeface="Rockwell" panose="02060603020205020403" pitchFamily="18" charset="77"/>
                    <a:ea typeface="Roboto" panose="02000000000000000000" pitchFamily="2" charset="0"/>
                  </a:rPr>
                  <a:t>NCPA </a:t>
                </a:r>
                <a:r>
                  <a:rPr lang="it-IT" sz="1800" dirty="0" err="1">
                    <a:latin typeface="Rockwell" panose="02060603020205020403" pitchFamily="18" charset="77"/>
                    <a:ea typeface="Roboto" panose="02000000000000000000" pitchFamily="2" charset="0"/>
                  </a:rPr>
                  <a:t>is</a:t>
                </a:r>
                <a:r>
                  <a:rPr lang="it-IT" sz="1800" dirty="0">
                    <a:latin typeface="Rockwell" panose="02060603020205020403" pitchFamily="18" charset="77"/>
                    <a:ea typeface="Roboto" panose="02000000000000000000" pitchFamily="2" charset="0"/>
                  </a:rPr>
                  <a:t> </a:t>
                </a:r>
                <a:r>
                  <a:rPr lang="it-IT" sz="1800" dirty="0" err="1">
                    <a:latin typeface="Rockwell" panose="02060603020205020403" pitchFamily="18" charset="77"/>
                    <a:ea typeface="Roboto" panose="02000000000000000000" pitchFamily="2" charset="0"/>
                  </a:rPr>
                  <a:t>encoded</a:t>
                </a:r>
                <a:r>
                  <a:rPr lang="it-IT" sz="1800" dirty="0">
                    <a:latin typeface="Rockwell" panose="02060603020205020403" pitchFamily="18" charset="77"/>
                    <a:ea typeface="Roboto" panose="02000000000000000000" pitchFamily="2" charset="0"/>
                  </a:rPr>
                  <a:t> in the first </a:t>
                </a:r>
                <a:r>
                  <a:rPr lang="it-IT" sz="1800" dirty="0" err="1">
                    <a:latin typeface="Rockwell" panose="02060603020205020403" pitchFamily="18" charset="77"/>
                    <a:ea typeface="Roboto" panose="02000000000000000000" pitchFamily="2" charset="0"/>
                  </a:rPr>
                  <a:t>Zernikes</a:t>
                </a:r>
                <a:endParaRPr lang="it-IT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Elaborazione alternativa 11">
                    <a:extLst>
                      <a:ext uri="{FF2B5EF4-FFF2-40B4-BE49-F238E27FC236}">
                        <a16:creationId xmlns:a16="http://schemas.microsoft.com/office/drawing/2014/main" id="{6C04A982-7777-4F97-B994-378969142E54}"/>
                      </a:ext>
                    </a:extLst>
                  </p:cNvPr>
                  <p:cNvSpPr/>
                  <p:nvPr/>
                </p:nvSpPr>
                <p:spPr>
                  <a:xfrm>
                    <a:off x="10643374" y="948490"/>
                    <a:ext cx="1501862" cy="884363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abs f3"/>
                      <a:gd name="f8" fmla="abs f4"/>
                      <a:gd name="f9" fmla="abs f5"/>
                      <a:gd name="f10" fmla="val f6"/>
                      <a:gd name="f11" fmla="?: f7 f3 1"/>
                      <a:gd name="f12" fmla="?: f8 f4 1"/>
                      <a:gd name="f13" fmla="?: f9 f5 1"/>
                      <a:gd name="f14" fmla="*/ f11 1 21600"/>
                      <a:gd name="f15" fmla="*/ f12 1 21600"/>
                      <a:gd name="f16" fmla="*/ 21600 f11 1"/>
                      <a:gd name="f17" fmla="*/ 21600 f12 1"/>
                      <a:gd name="f18" fmla="min f15 f14"/>
                      <a:gd name="f19" fmla="*/ f16 1 f13"/>
                      <a:gd name="f20" fmla="*/ f17 1 f13"/>
                      <a:gd name="f21" fmla="val f19"/>
                      <a:gd name="f22" fmla="val f20"/>
                      <a:gd name="f23" fmla="*/ f10 f18 1"/>
                      <a:gd name="f24" fmla="+- f22 0 f10"/>
                      <a:gd name="f25" fmla="+- f21 0 f10"/>
                      <a:gd name="f26" fmla="*/ f21 f18 1"/>
                      <a:gd name="f27" fmla="*/ f22 f18 1"/>
                      <a:gd name="f28" fmla="min f25 f24"/>
                      <a:gd name="f29" fmla="*/ f28 1 6"/>
                      <a:gd name="f30" fmla="+- f21 0 f29"/>
                      <a:gd name="f31" fmla="+- f22 0 f29"/>
                      <a:gd name="f32" fmla="*/ f29 29289 1"/>
                      <a:gd name="f33" fmla="*/ f29 f18 1"/>
                      <a:gd name="f34" fmla="*/ f32 1 100000"/>
                      <a:gd name="f35" fmla="*/ f30 f18 1"/>
                      <a:gd name="f36" fmla="*/ f31 f18 1"/>
                      <a:gd name="f37" fmla="+- f21 0 f34"/>
                      <a:gd name="f38" fmla="+- f22 0 f34"/>
                      <a:gd name="f39" fmla="*/ f34 f18 1"/>
                      <a:gd name="f40" fmla="*/ f37 f18 1"/>
                      <a:gd name="f41" fmla="*/ f38 f18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39" t="f39" r="f40" b="f41"/>
                    <a:pathLst>
                      <a:path>
                        <a:moveTo>
                          <a:pt x="f23" y="f33"/>
                        </a:moveTo>
                        <a:arcTo wR="f33" hR="f33" stAng="f0" swAng="f1"/>
                        <a:lnTo>
                          <a:pt x="f35" y="f23"/>
                        </a:lnTo>
                        <a:arcTo wR="f33" hR="f33" stAng="f2" swAng="f1"/>
                        <a:lnTo>
                          <a:pt x="f26" y="f36"/>
                        </a:lnTo>
                        <a:arcTo wR="f33" hR="f33" stAng="f6" swAng="f1"/>
                        <a:lnTo>
                          <a:pt x="f33" y="f27"/>
                        </a:lnTo>
                        <a:arcTo wR="f33" hR="f33" stAng="f1" swAng="f1"/>
                        <a:close/>
                      </a:path>
                    </a:pathLst>
                  </a:custGeom>
                  <a:gradFill>
                    <a:gsLst>
                      <a:gs pos="0">
                        <a:srgbClr val="F6F8FC">
                          <a:alpha val="19000"/>
                        </a:srgbClr>
                      </a:gs>
                      <a:gs pos="100000">
                        <a:srgbClr val="FFE699"/>
                      </a:gs>
                    </a:gsLst>
                    <a:path path="circle">
                      <a:fillToRect l="50000" t="50000" r="50000" b="50000"/>
                    </a:path>
                  </a:gradFill>
                  <a:ln w="12701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it-IT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𝟐𝟏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22" name="Elaborazione alternativa 11">
                    <a:extLst>
                      <a:ext uri="{FF2B5EF4-FFF2-40B4-BE49-F238E27FC236}">
                        <a16:creationId xmlns:a16="http://schemas.microsoft.com/office/drawing/2014/main" id="{6C04A982-7777-4F97-B994-378969142E5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43374" y="948490"/>
                    <a:ext cx="1501862" cy="884363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6200000"/>
                      <a:gd name="f3" fmla="val w"/>
                      <a:gd name="f4" fmla="val h"/>
                      <a:gd name="f5" fmla="val ss"/>
                      <a:gd name="f6" fmla="val 0"/>
                      <a:gd name="f7" fmla="abs f3"/>
                      <a:gd name="f8" fmla="abs f4"/>
                      <a:gd name="f9" fmla="abs f5"/>
                      <a:gd name="f10" fmla="val f6"/>
                      <a:gd name="f11" fmla="?: f7 f3 1"/>
                      <a:gd name="f12" fmla="?: f8 f4 1"/>
                      <a:gd name="f13" fmla="?: f9 f5 1"/>
                      <a:gd name="f14" fmla="*/ f11 1 21600"/>
                      <a:gd name="f15" fmla="*/ f12 1 21600"/>
                      <a:gd name="f16" fmla="*/ 21600 f11 1"/>
                      <a:gd name="f17" fmla="*/ 21600 f12 1"/>
                      <a:gd name="f18" fmla="min f15 f14"/>
                      <a:gd name="f19" fmla="*/ f16 1 f13"/>
                      <a:gd name="f20" fmla="*/ f17 1 f13"/>
                      <a:gd name="f21" fmla="val f19"/>
                      <a:gd name="f22" fmla="val f20"/>
                      <a:gd name="f23" fmla="*/ f10 f18 1"/>
                      <a:gd name="f24" fmla="+- f22 0 f10"/>
                      <a:gd name="f25" fmla="+- f21 0 f10"/>
                      <a:gd name="f26" fmla="*/ f21 f18 1"/>
                      <a:gd name="f27" fmla="*/ f22 f18 1"/>
                      <a:gd name="f28" fmla="min f25 f24"/>
                      <a:gd name="f29" fmla="*/ f28 1 6"/>
                      <a:gd name="f30" fmla="+- f21 0 f29"/>
                      <a:gd name="f31" fmla="+- f22 0 f29"/>
                      <a:gd name="f32" fmla="*/ f29 29289 1"/>
                      <a:gd name="f33" fmla="*/ f29 f18 1"/>
                      <a:gd name="f34" fmla="*/ f32 1 100000"/>
                      <a:gd name="f35" fmla="*/ f30 f18 1"/>
                      <a:gd name="f36" fmla="*/ f31 f18 1"/>
                      <a:gd name="f37" fmla="+- f21 0 f34"/>
                      <a:gd name="f38" fmla="+- f22 0 f34"/>
                      <a:gd name="f39" fmla="*/ f34 f18 1"/>
                      <a:gd name="f40" fmla="*/ f37 f18 1"/>
                      <a:gd name="f41" fmla="*/ f38 f18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39" t="f39" r="f40" b="f41"/>
                    <a:pathLst>
                      <a:path>
                        <a:moveTo>
                          <a:pt x="f23" y="f33"/>
                        </a:moveTo>
                        <a:arcTo wR="f33" hR="f33" stAng="f0" swAng="f1"/>
                        <a:lnTo>
                          <a:pt x="f35" y="f23"/>
                        </a:lnTo>
                        <a:arcTo wR="f33" hR="f33" stAng="f2" swAng="f1"/>
                        <a:lnTo>
                          <a:pt x="f26" y="f36"/>
                        </a:lnTo>
                        <a:arcTo wR="f33" hR="f33" stAng="f6" swAng="f1"/>
                        <a:lnTo>
                          <a:pt x="f33" y="f27"/>
                        </a:lnTo>
                        <a:arcTo wR="f33" hR="f33" stAng="f1" swAng="f1"/>
                        <a:close/>
                      </a:path>
                    </a:pathLst>
                  </a:custGeom>
                  <a:blipFill>
                    <a:blip r:embed="rId27"/>
                    <a:stretch>
                      <a:fillRect l="-17500" t="-91549" b="-146479"/>
                    </a:stretch>
                  </a:blipFill>
                  <a:ln w="12701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51" name="Freccia a destra 40">
            <a:extLst>
              <a:ext uri="{FF2B5EF4-FFF2-40B4-BE49-F238E27FC236}">
                <a16:creationId xmlns:a16="http://schemas.microsoft.com/office/drawing/2014/main" id="{20A16251-9238-E7BF-0A4A-D78B3D65415F}"/>
              </a:ext>
            </a:extLst>
          </p:cNvPr>
          <p:cNvSpPr/>
          <p:nvPr/>
        </p:nvSpPr>
        <p:spPr>
          <a:xfrm>
            <a:off x="6615851" y="1938152"/>
            <a:ext cx="647756" cy="1031271"/>
          </a:xfrm>
          <a:prstGeom prst="rightArrow">
            <a:avLst/>
          </a:prstGeom>
          <a:solidFill>
            <a:srgbClr val="FFE699"/>
          </a:solidFill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Perpetua" panose="02020502060401020303" pitchFamily="18" charset="77"/>
              <a:ea typeface="Roboto" panose="02000000000000000000" pitchFamily="2" charset="0"/>
            </a:endParaRP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C25D762E-3456-A42A-B9D3-AEAC63F838D4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29" name="Rettangolo 3">
              <a:extLst>
                <a:ext uri="{FF2B5EF4-FFF2-40B4-BE49-F238E27FC236}">
                  <a16:creationId xmlns:a16="http://schemas.microsoft.com/office/drawing/2014/main" id="{1669C28E-83E0-9957-0D3E-3D5902FF3E3D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D8FC4F37-A299-A6C9-8E5C-26FC7E60F582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31" name="Segnaposto numero diapositiva 17">
              <a:extLst>
                <a:ext uri="{FF2B5EF4-FFF2-40B4-BE49-F238E27FC236}">
                  <a16:creationId xmlns:a16="http://schemas.microsoft.com/office/drawing/2014/main" id="{8D759840-F529-0CE5-98DD-A4E6ECF023F6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6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35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5E04AF4F-FCF5-6DC7-7E05-F86A94E9C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r="15804" b="14671"/>
          <a:stretch/>
        </p:blipFill>
        <p:spPr>
          <a:xfrm>
            <a:off x="2897569" y="843796"/>
            <a:ext cx="8735708" cy="5708477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DE47BDF2-604B-B9FB-96CE-753715902DE1}"/>
              </a:ext>
            </a:extLst>
          </p:cNvPr>
          <p:cNvGrpSpPr/>
          <p:nvPr/>
        </p:nvGrpSpPr>
        <p:grpSpPr>
          <a:xfrm>
            <a:off x="110312" y="686966"/>
            <a:ext cx="2736062" cy="895944"/>
            <a:chOff x="2564290" y="4049418"/>
            <a:chExt cx="7323923" cy="2398274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C0834D79-EA4B-1341-2644-85D2012D36D5}"/>
                </a:ext>
              </a:extLst>
            </p:cNvPr>
            <p:cNvGrpSpPr/>
            <p:nvPr/>
          </p:nvGrpSpPr>
          <p:grpSpPr>
            <a:xfrm>
              <a:off x="2564290" y="4049418"/>
              <a:ext cx="5557037" cy="2395772"/>
              <a:chOff x="4891481" y="933665"/>
              <a:chExt cx="7117969" cy="3068728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56326C6B-05D9-5D5A-44E4-B4238F69A618}"/>
                  </a:ext>
                </a:extLst>
              </p:cNvPr>
              <p:cNvGrpSpPr/>
              <p:nvPr/>
            </p:nvGrpSpPr>
            <p:grpSpPr>
              <a:xfrm>
                <a:off x="4891481" y="933665"/>
                <a:ext cx="7117969" cy="3068728"/>
                <a:chOff x="4891481" y="933665"/>
                <a:chExt cx="7117969" cy="3068728"/>
              </a:xfrm>
            </p:grpSpPr>
            <p:grpSp>
              <p:nvGrpSpPr>
                <p:cNvPr id="32" name="Gruppo 31">
                  <a:extLst>
                    <a:ext uri="{FF2B5EF4-FFF2-40B4-BE49-F238E27FC236}">
                      <a16:creationId xmlns:a16="http://schemas.microsoft.com/office/drawing/2014/main" id="{F754DE0B-1768-7434-6E82-E95FE9BA56B0}"/>
                    </a:ext>
                  </a:extLst>
                </p:cNvPr>
                <p:cNvGrpSpPr/>
                <p:nvPr/>
              </p:nvGrpSpPr>
              <p:grpSpPr>
                <a:xfrm>
                  <a:off x="4891481" y="1442028"/>
                  <a:ext cx="7117969" cy="2056231"/>
                  <a:chOff x="1061200" y="2956814"/>
                  <a:chExt cx="8462459" cy="2444626"/>
                </a:xfrm>
              </p:grpSpPr>
              <p:pic>
                <p:nvPicPr>
                  <p:cNvPr id="47" name="Immagine 46" descr="Immagine che contiene screenshot&#10;&#10;Descrizione generata automaticamente">
                    <a:extLst>
                      <a:ext uri="{FF2B5EF4-FFF2-40B4-BE49-F238E27FC236}">
                        <a16:creationId xmlns:a16="http://schemas.microsoft.com/office/drawing/2014/main" id="{7DFAD8E7-054C-D841-9DD1-53DE5C5F1C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344" t="4216" r="13373"/>
                  <a:stretch/>
                </p:blipFill>
                <p:spPr>
                  <a:xfrm>
                    <a:off x="6998402" y="2991723"/>
                    <a:ext cx="2525257" cy="2409717"/>
                  </a:xfrm>
                  <a:prstGeom prst="rect">
                    <a:avLst/>
                  </a:prstGeom>
                  <a:scene3d>
                    <a:camera prst="isometricLeftDown"/>
                    <a:lightRig rig="threePt" dir="t"/>
                  </a:scene3d>
                </p:spPr>
              </p:pic>
              <p:cxnSp>
                <p:nvCxnSpPr>
                  <p:cNvPr id="48" name="Connettore diritto 19">
                    <a:extLst>
                      <a:ext uri="{FF2B5EF4-FFF2-40B4-BE49-F238E27FC236}">
                        <a16:creationId xmlns:a16="http://schemas.microsoft.com/office/drawing/2014/main" id="{E2CAAC39-89BA-0DDA-6718-28D9B4679F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218297" y="3429001"/>
                    <a:ext cx="6142201" cy="800342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rgbClr val="FEFBE1"/>
                    </a:solidFill>
                    <a:prstDash val="solid"/>
                    <a:miter/>
                  </a:ln>
                </p:spPr>
              </p:cxnSp>
              <p:cxnSp>
                <p:nvCxnSpPr>
                  <p:cNvPr id="49" name="Connettore diritto 19">
                    <a:extLst>
                      <a:ext uri="{FF2B5EF4-FFF2-40B4-BE49-F238E27FC236}">
                        <a16:creationId xmlns:a16="http://schemas.microsoft.com/office/drawing/2014/main" id="{07C43589-B3B2-7C7C-69AF-DF983BBA1F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330873" y="4229343"/>
                    <a:ext cx="6029625" cy="572413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rgbClr val="FEFBE1"/>
                    </a:solidFill>
                    <a:prstDash val="solid"/>
                    <a:miter/>
                  </a:ln>
                </p:spPr>
              </p:cxnSp>
              <p:cxnSp>
                <p:nvCxnSpPr>
                  <p:cNvPr id="50" name="Connettore diritto 19">
                    <a:extLst>
                      <a:ext uri="{FF2B5EF4-FFF2-40B4-BE49-F238E27FC236}">
                        <a16:creationId xmlns:a16="http://schemas.microsoft.com/office/drawing/2014/main" id="{736FFEF2-EAD4-0F43-499B-2737401DDC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330873" y="4139585"/>
                    <a:ext cx="6029625" cy="89757"/>
                  </a:xfrm>
                  <a:prstGeom prst="straightConnector1">
                    <a:avLst/>
                  </a:prstGeom>
                  <a:noFill/>
                  <a:ln w="28575" cap="flat">
                    <a:solidFill>
                      <a:srgbClr val="FEFBE1"/>
                    </a:solidFill>
                    <a:prstDash val="solid"/>
                    <a:miter/>
                  </a:ln>
                </p:spPr>
              </p:cxnSp>
              <p:grpSp>
                <p:nvGrpSpPr>
                  <p:cNvPr id="51" name="Gruppo 50">
                    <a:extLst>
                      <a:ext uri="{FF2B5EF4-FFF2-40B4-BE49-F238E27FC236}">
                        <a16:creationId xmlns:a16="http://schemas.microsoft.com/office/drawing/2014/main" id="{F65303C5-CAD6-0F07-9A44-A324F35F1D2D}"/>
                      </a:ext>
                    </a:extLst>
                  </p:cNvPr>
                  <p:cNvGrpSpPr/>
                  <p:nvPr/>
                </p:nvGrpSpPr>
                <p:grpSpPr>
                  <a:xfrm>
                    <a:off x="1061200" y="2956814"/>
                    <a:ext cx="2291541" cy="2218774"/>
                    <a:chOff x="4134636" y="2007953"/>
                    <a:chExt cx="4041274" cy="3912945"/>
                  </a:xfrm>
                  <a:scene3d>
                    <a:camera prst="orthographicFront">
                      <a:rot lat="2100000" lon="2700000" rev="0"/>
                    </a:camera>
                    <a:lightRig rig="threePt" dir="t"/>
                  </a:scene3d>
                </p:grpSpPr>
                <p:pic>
                  <p:nvPicPr>
                    <p:cNvPr id="52" name="Immagine 51" descr="Immagine che contiene dispositivo&#10;&#10;Descrizione generata automaticamente">
                      <a:extLst>
                        <a:ext uri="{FF2B5EF4-FFF2-40B4-BE49-F238E27FC236}">
                          <a16:creationId xmlns:a16="http://schemas.microsoft.com/office/drawing/2014/main" id="{01741BA4-1002-93E4-5B31-10FEAEA90C5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639" t="7426" r="23305" b="3423"/>
                    <a:stretch/>
                  </p:blipFill>
                  <p:spPr>
                    <a:xfrm>
                      <a:off x="4134636" y="2007953"/>
                      <a:ext cx="4041274" cy="391294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3" name="Ovale 52">
                      <a:extLst>
                        <a:ext uri="{FF2B5EF4-FFF2-40B4-BE49-F238E27FC236}">
                          <a16:creationId xmlns:a16="http://schemas.microsoft.com/office/drawing/2014/main" id="{6F3306B9-75DD-EADA-B8E6-C98A585717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97394" y="2295046"/>
                      <a:ext cx="3152775" cy="3165729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700">
                        <a:latin typeface="Rockwell" panose="02060603020205020403" pitchFamily="18" charset="77"/>
                        <a:ea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54" name="Ovale 53">
                      <a:extLst>
                        <a:ext uri="{FF2B5EF4-FFF2-40B4-BE49-F238E27FC236}">
                          <a16:creationId xmlns:a16="http://schemas.microsoft.com/office/drawing/2014/main" id="{0635A173-A724-66D7-9AB2-6C821076B0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75248" y="3680935"/>
                      <a:ext cx="397069" cy="388843"/>
                    </a:xfrm>
                    <a:prstGeom prst="ellipse">
                      <a:avLst/>
                    </a:prstGeom>
                    <a:solidFill>
                      <a:srgbClr val="4C065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700">
                        <a:latin typeface="Rockwell" panose="02060603020205020403" pitchFamily="18" charset="77"/>
                        <a:ea typeface="Roboto" panose="02000000000000000000" pitchFamily="2" charset="0"/>
                      </a:endParaRPr>
                    </a:p>
                  </p:txBody>
                </p:sp>
              </p:grpSp>
            </p:grpSp>
            <p:grpSp>
              <p:nvGrpSpPr>
                <p:cNvPr id="33" name="Gruppo 32">
                  <a:extLst>
                    <a:ext uri="{FF2B5EF4-FFF2-40B4-BE49-F238E27FC236}">
                      <a16:creationId xmlns:a16="http://schemas.microsoft.com/office/drawing/2014/main" id="{05D42CD7-24A7-8046-2888-4DBB2E229A82}"/>
                    </a:ext>
                  </a:extLst>
                </p:cNvPr>
                <p:cNvGrpSpPr/>
                <p:nvPr/>
              </p:nvGrpSpPr>
              <p:grpSpPr>
                <a:xfrm>
                  <a:off x="9888440" y="1086065"/>
                  <a:ext cx="1649344" cy="2916328"/>
                  <a:chOff x="1300585" y="933665"/>
                  <a:chExt cx="1649344" cy="2916328"/>
                </a:xfrm>
              </p:grpSpPr>
              <p:grpSp>
                <p:nvGrpSpPr>
                  <p:cNvPr id="42" name="Gruppo 41">
                    <a:extLst>
                      <a:ext uri="{FF2B5EF4-FFF2-40B4-BE49-F238E27FC236}">
                        <a16:creationId xmlns:a16="http://schemas.microsoft.com/office/drawing/2014/main" id="{E09E66F2-8BCB-7146-7DEF-0AD4E0E87D24}"/>
                      </a:ext>
                    </a:extLst>
                  </p:cNvPr>
                  <p:cNvGrpSpPr/>
                  <p:nvPr/>
                </p:nvGrpSpPr>
                <p:grpSpPr>
                  <a:xfrm>
                    <a:off x="1445160" y="1049677"/>
                    <a:ext cx="1504769" cy="2468825"/>
                    <a:chOff x="1139220" y="1064670"/>
                    <a:chExt cx="1504769" cy="2468825"/>
                  </a:xfrm>
                </p:grpSpPr>
                <p:cxnSp>
                  <p:nvCxnSpPr>
                    <p:cNvPr id="45" name="Connettore 2 44">
                      <a:extLst>
                        <a:ext uri="{FF2B5EF4-FFF2-40B4-BE49-F238E27FC236}">
                          <a16:creationId xmlns:a16="http://schemas.microsoft.com/office/drawing/2014/main" id="{EE2294DD-77F0-3B8F-CA4A-7E739AF2A4A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353146" y="1064670"/>
                      <a:ext cx="0" cy="1886563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Connettore 2 45">
                      <a:extLst>
                        <a:ext uri="{FF2B5EF4-FFF2-40B4-BE49-F238E27FC236}">
                          <a16:creationId xmlns:a16="http://schemas.microsoft.com/office/drawing/2014/main" id="{018CD309-1E8C-5AC5-0A37-D0AAC6D8DB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39220" y="2627601"/>
                      <a:ext cx="1504769" cy="90589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3" name="CasellaDiTesto 42">
                        <a:extLst>
                          <a:ext uri="{FF2B5EF4-FFF2-40B4-BE49-F238E27FC236}">
                            <a16:creationId xmlns:a16="http://schemas.microsoft.com/office/drawing/2014/main" id="{9289DB92-B82E-D30B-53BF-1C47641EE97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52489" y="3484444"/>
                        <a:ext cx="350102" cy="36554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7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it-IT" sz="7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it-IT" sz="700" dirty="0">
                          <a:latin typeface="Rockwell" panose="02060603020205020403" pitchFamily="18" charset="77"/>
                          <a:ea typeface="Roboto" panose="02000000000000000000" pitchFamily="2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3" name="CasellaDiTesto 42">
                        <a:extLst>
                          <a:ext uri="{FF2B5EF4-FFF2-40B4-BE49-F238E27FC236}">
                            <a16:creationId xmlns:a16="http://schemas.microsoft.com/office/drawing/2014/main" id="{9289DB92-B82E-D30B-53BF-1C47641EE97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52489" y="3484444"/>
                        <a:ext cx="350102" cy="365549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l="-1111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CasellaDiTesto 43">
                        <a:extLst>
                          <a:ext uri="{FF2B5EF4-FFF2-40B4-BE49-F238E27FC236}">
                            <a16:creationId xmlns:a16="http://schemas.microsoft.com/office/drawing/2014/main" id="{8C462E35-4B5A-023D-8E61-BF1012B6C16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00585" y="933665"/>
                        <a:ext cx="353797" cy="36554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7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7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it-IT" sz="7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it-IT" sz="700" dirty="0">
                          <a:latin typeface="Rockwell" panose="02060603020205020403" pitchFamily="18" charset="77"/>
                          <a:ea typeface="Roboto" panose="02000000000000000000" pitchFamily="2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4" name="CasellaDiTesto 43">
                        <a:extLst>
                          <a:ext uri="{FF2B5EF4-FFF2-40B4-BE49-F238E27FC236}">
                            <a16:creationId xmlns:a16="http://schemas.microsoft.com/office/drawing/2014/main" id="{8C462E35-4B5A-023D-8E61-BF1012B6C16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300585" y="933665"/>
                        <a:ext cx="353797" cy="36554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22222" b="-2222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34" name="Gruppo 33">
                  <a:extLst>
                    <a:ext uri="{FF2B5EF4-FFF2-40B4-BE49-F238E27FC236}">
                      <a16:creationId xmlns:a16="http://schemas.microsoft.com/office/drawing/2014/main" id="{441C8640-9FAE-7C97-C30C-3C70CF192570}"/>
                    </a:ext>
                  </a:extLst>
                </p:cNvPr>
                <p:cNvGrpSpPr/>
                <p:nvPr/>
              </p:nvGrpSpPr>
              <p:grpSpPr>
                <a:xfrm>
                  <a:off x="4947369" y="933665"/>
                  <a:ext cx="1540895" cy="2885849"/>
                  <a:chOff x="1409034" y="933665"/>
                  <a:chExt cx="1540895" cy="2885849"/>
                </a:xfrm>
              </p:grpSpPr>
              <p:grpSp>
                <p:nvGrpSpPr>
                  <p:cNvPr id="37" name="Gruppo 36">
                    <a:extLst>
                      <a:ext uri="{FF2B5EF4-FFF2-40B4-BE49-F238E27FC236}">
                        <a16:creationId xmlns:a16="http://schemas.microsoft.com/office/drawing/2014/main" id="{C545FBE8-6EF8-A79E-3381-B889748ABE29}"/>
                      </a:ext>
                    </a:extLst>
                  </p:cNvPr>
                  <p:cNvGrpSpPr/>
                  <p:nvPr/>
                </p:nvGrpSpPr>
                <p:grpSpPr>
                  <a:xfrm>
                    <a:off x="1445160" y="1049677"/>
                    <a:ext cx="1504769" cy="2468825"/>
                    <a:chOff x="1139220" y="1064670"/>
                    <a:chExt cx="1504769" cy="2468825"/>
                  </a:xfrm>
                </p:grpSpPr>
                <p:cxnSp>
                  <p:nvCxnSpPr>
                    <p:cNvPr id="40" name="Connettore 2 39">
                      <a:extLst>
                        <a:ext uri="{FF2B5EF4-FFF2-40B4-BE49-F238E27FC236}">
                          <a16:creationId xmlns:a16="http://schemas.microsoft.com/office/drawing/2014/main" id="{A6B49448-2A54-6C7B-48B5-E49B0F5FEE1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353146" y="1064670"/>
                      <a:ext cx="0" cy="1886563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Connettore 2 40">
                      <a:extLst>
                        <a:ext uri="{FF2B5EF4-FFF2-40B4-BE49-F238E27FC236}">
                          <a16:creationId xmlns:a16="http://schemas.microsoft.com/office/drawing/2014/main" id="{5CAB17E4-2DB8-5038-E60C-5A5AC5C5C8A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39220" y="2627601"/>
                      <a:ext cx="1504769" cy="90589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8" name="CasellaDiTesto 37">
                        <a:extLst>
                          <a:ext uri="{FF2B5EF4-FFF2-40B4-BE49-F238E27FC236}">
                            <a16:creationId xmlns:a16="http://schemas.microsoft.com/office/drawing/2014/main" id="{C40AC385-B7FB-2DF7-77FA-6B41B352D2C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78067" y="3453965"/>
                        <a:ext cx="248485" cy="36554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it-IT" sz="7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it-IT" sz="700" dirty="0">
                          <a:latin typeface="Rockwell" panose="02060603020205020403" pitchFamily="18" charset="77"/>
                          <a:ea typeface="Roboto" panose="02000000000000000000" pitchFamily="2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8" name="CasellaDiTesto 37">
                        <a:extLst>
                          <a:ext uri="{FF2B5EF4-FFF2-40B4-BE49-F238E27FC236}">
                            <a16:creationId xmlns:a16="http://schemas.microsoft.com/office/drawing/2014/main" id="{C40AC385-B7FB-2DF7-77FA-6B41B352D2C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78067" y="3453965"/>
                        <a:ext cx="248485" cy="365549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r="-1428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9" name="CasellaDiTesto 38">
                        <a:extLst>
                          <a:ext uri="{FF2B5EF4-FFF2-40B4-BE49-F238E27FC236}">
                            <a16:creationId xmlns:a16="http://schemas.microsoft.com/office/drawing/2014/main" id="{EB9E1C7A-AB35-AECB-3F5F-3E6CB573B8B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09034" y="933665"/>
                        <a:ext cx="250012" cy="36554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it-IT" sz="7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m:oMathPara>
                        </a14:m>
                        <a:endParaRPr lang="it-IT" sz="700" dirty="0">
                          <a:latin typeface="Rockwell" panose="02060603020205020403" pitchFamily="18" charset="77"/>
                          <a:ea typeface="Roboto" panose="02000000000000000000" pitchFamily="2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9" name="CasellaDiTesto 38">
                        <a:extLst>
                          <a:ext uri="{FF2B5EF4-FFF2-40B4-BE49-F238E27FC236}">
                            <a16:creationId xmlns:a16="http://schemas.microsoft.com/office/drawing/2014/main" id="{EB9E1C7A-AB35-AECB-3F5F-3E6CB573B8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409034" y="933665"/>
                        <a:ext cx="250012" cy="365549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33333" r="-16667" b="-2222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CasellaDiTesto 35">
                      <a:extLst>
                        <a:ext uri="{FF2B5EF4-FFF2-40B4-BE49-F238E27FC236}">
                          <a16:creationId xmlns:a16="http://schemas.microsoft.com/office/drawing/2014/main" id="{B1B1A7DB-84C1-CB50-729F-720437F55BD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19042" y="2722005"/>
                      <a:ext cx="556376" cy="6788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ctrlPr>
                                  <a:rPr lang="it-IT" sz="7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7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oMath>
                        </m:oMathPara>
                      </a14:m>
                      <a:endParaRPr lang="it-IT" sz="700" dirty="0">
                        <a:latin typeface="Rockwell" panose="02060603020205020403" pitchFamily="18" charset="77"/>
                      </a:endParaRPr>
                    </a:p>
                  </p:txBody>
                </p:sp>
              </mc:Choice>
              <mc:Fallback xmlns="">
                <p:sp>
                  <p:nvSpPr>
                    <p:cNvPr id="36" name="CasellaDiTesto 35">
                      <a:extLst>
                        <a:ext uri="{FF2B5EF4-FFF2-40B4-BE49-F238E27FC236}">
                          <a16:creationId xmlns:a16="http://schemas.microsoft.com/office/drawing/2014/main" id="{B1B1A7DB-84C1-CB50-729F-720437F55BD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19042" y="2722005"/>
                      <a:ext cx="556376" cy="678876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r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1" name="Ovale 30">
                <a:extLst>
                  <a:ext uri="{FF2B5EF4-FFF2-40B4-BE49-F238E27FC236}">
                    <a16:creationId xmlns:a16="http://schemas.microsoft.com/office/drawing/2014/main" id="{731FA910-AB6D-3423-E1DD-79DD1CC03B80}"/>
                  </a:ext>
                </a:extLst>
              </p:cNvPr>
              <p:cNvSpPr/>
              <p:nvPr/>
            </p:nvSpPr>
            <p:spPr>
              <a:xfrm>
                <a:off x="5179749" y="1627855"/>
                <a:ext cx="1503702" cy="1509881"/>
              </a:xfrm>
              <a:prstGeom prst="ellipse">
                <a:avLst/>
              </a:prstGeom>
              <a:solidFill>
                <a:srgbClr val="FEFBE1"/>
              </a:solidFill>
              <a:scene3d>
                <a:camera prst="orthographicFront">
                  <a:rot lat="2100000" lon="27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700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p:grp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99BCD5D5-6D9B-3469-3DB7-467611BC1EB5}"/>
                </a:ext>
              </a:extLst>
            </p:cNvPr>
            <p:cNvGrpSpPr/>
            <p:nvPr/>
          </p:nvGrpSpPr>
          <p:grpSpPr>
            <a:xfrm>
              <a:off x="8258085" y="4169378"/>
              <a:ext cx="1630128" cy="2278314"/>
              <a:chOff x="8258085" y="4169378"/>
              <a:chExt cx="1630128" cy="2278314"/>
            </a:xfrm>
          </p:grpSpPr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2B99224D-A1E7-5520-5CAD-9418808834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78" t="9211" r="17528" b="5137"/>
              <a:stretch/>
            </p:blipFill>
            <p:spPr>
              <a:xfrm>
                <a:off x="8382901" y="4587555"/>
                <a:ext cx="1505312" cy="1432748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cxnSp>
            <p:nvCxnSpPr>
              <p:cNvPr id="25" name="Connettore 2 24">
                <a:extLst>
                  <a:ext uri="{FF2B5EF4-FFF2-40B4-BE49-F238E27FC236}">
                    <a16:creationId xmlns:a16="http://schemas.microsoft.com/office/drawing/2014/main" id="{9CF0C193-E0E3-0042-33D4-73610A4FECA8}"/>
                  </a:ext>
                </a:extLst>
              </p:cNvPr>
              <p:cNvCxnSpPr/>
              <p:nvPr/>
            </p:nvCxnSpPr>
            <p:spPr>
              <a:xfrm flipV="1">
                <a:off x="8580510" y="4267776"/>
                <a:ext cx="0" cy="147285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2 25">
                <a:extLst>
                  <a:ext uri="{FF2B5EF4-FFF2-40B4-BE49-F238E27FC236}">
                    <a16:creationId xmlns:a16="http://schemas.microsoft.com/office/drawing/2014/main" id="{F6E5A7FA-B0EC-A929-1760-CEF7DB8F67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3497" y="5487965"/>
                <a:ext cx="1174781" cy="70723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CasellaDiTesto 26">
                    <a:extLst>
                      <a:ext uri="{FF2B5EF4-FFF2-40B4-BE49-F238E27FC236}">
                        <a16:creationId xmlns:a16="http://schemas.microsoft.com/office/drawing/2014/main" id="{9AD7602E-E4B8-C5EF-BE00-CC0D4D6BC1EC}"/>
                      </a:ext>
                    </a:extLst>
                  </p:cNvPr>
                  <p:cNvSpPr txBox="1"/>
                  <p:nvPr/>
                </p:nvSpPr>
                <p:spPr>
                  <a:xfrm>
                    <a:off x="9202319" y="6162306"/>
                    <a:ext cx="337026" cy="28538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sz="7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7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sz="7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oMath>
                      </m:oMathPara>
                    </a14:m>
                    <a:endParaRPr lang="it-IT" sz="700" dirty="0">
                      <a:latin typeface="Rockwell" panose="02060603020205020403" pitchFamily="18" charset="77"/>
                      <a:ea typeface="Roboto" panose="02000000000000000000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27" name="CasellaDiTesto 26">
                    <a:extLst>
                      <a:ext uri="{FF2B5EF4-FFF2-40B4-BE49-F238E27FC236}">
                        <a16:creationId xmlns:a16="http://schemas.microsoft.com/office/drawing/2014/main" id="{9AD7602E-E4B8-C5EF-BE00-CC0D4D6BC1E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02319" y="6162306"/>
                    <a:ext cx="337026" cy="28538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9091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CasellaDiTesto 28">
                    <a:extLst>
                      <a:ext uri="{FF2B5EF4-FFF2-40B4-BE49-F238E27FC236}">
                        <a16:creationId xmlns:a16="http://schemas.microsoft.com/office/drawing/2014/main" id="{FF572C81-88BD-3234-0B11-8B80C8BA36FC}"/>
                      </a:ext>
                    </a:extLst>
                  </p:cNvPr>
                  <p:cNvSpPr txBox="1"/>
                  <p:nvPr/>
                </p:nvSpPr>
                <p:spPr>
                  <a:xfrm>
                    <a:off x="8258085" y="4169378"/>
                    <a:ext cx="339916" cy="28538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sz="7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7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it-IT" sz="7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it-IT" sz="7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it-IT" sz="700" dirty="0">
                      <a:latin typeface="Rockwell" panose="02060603020205020403" pitchFamily="18" charset="77"/>
                      <a:ea typeface="Roboto" panose="02000000000000000000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29" name="CasellaDiTesto 28">
                    <a:extLst>
                      <a:ext uri="{FF2B5EF4-FFF2-40B4-BE49-F238E27FC236}">
                        <a16:creationId xmlns:a16="http://schemas.microsoft.com/office/drawing/2014/main" id="{FF572C81-88BD-3234-0B11-8B80C8BA36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58085" y="4169378"/>
                    <a:ext cx="339916" cy="28538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8182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8" name="Connettore diritto 19">
              <a:extLst>
                <a:ext uri="{FF2B5EF4-FFF2-40B4-BE49-F238E27FC236}">
                  <a16:creationId xmlns:a16="http://schemas.microsoft.com/office/drawing/2014/main" id="{02A3DEC6-1EDD-151A-FF6D-6B15450AD1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34356" y="5123700"/>
              <a:ext cx="2967962" cy="390336"/>
            </a:xfrm>
            <a:prstGeom prst="straightConnector1">
              <a:avLst/>
            </a:prstGeom>
            <a:noFill/>
            <a:ln w="28575" cap="flat">
              <a:solidFill>
                <a:srgbClr val="FEFBE1"/>
              </a:solidFill>
              <a:prstDash val="solid"/>
              <a:miter/>
            </a:ln>
          </p:spPr>
        </p:cxnSp>
        <p:cxnSp>
          <p:nvCxnSpPr>
            <p:cNvPr id="21" name="Connettore diritto 19">
              <a:extLst>
                <a:ext uri="{FF2B5EF4-FFF2-40B4-BE49-F238E27FC236}">
                  <a16:creationId xmlns:a16="http://schemas.microsoft.com/office/drawing/2014/main" id="{2736767B-650A-D94A-0F3F-E42258365C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94635" y="5113048"/>
              <a:ext cx="2791061" cy="274696"/>
            </a:xfrm>
            <a:prstGeom prst="straightConnector1">
              <a:avLst/>
            </a:prstGeom>
            <a:noFill/>
            <a:ln w="28575" cap="flat">
              <a:solidFill>
                <a:srgbClr val="FEFBE1"/>
              </a:solidFill>
              <a:prstDash val="solid"/>
              <a:miter/>
            </a:ln>
          </p:spPr>
        </p:cxnSp>
        <p:cxnSp>
          <p:nvCxnSpPr>
            <p:cNvPr id="22" name="Connettore diritto 19">
              <a:extLst>
                <a:ext uri="{FF2B5EF4-FFF2-40B4-BE49-F238E27FC236}">
                  <a16:creationId xmlns:a16="http://schemas.microsoft.com/office/drawing/2014/main" id="{E6157774-B7D2-3B50-10D4-FAE43C6A36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51030" y="5278092"/>
              <a:ext cx="1879715" cy="42835"/>
            </a:xfrm>
            <a:prstGeom prst="straightConnector1">
              <a:avLst/>
            </a:prstGeom>
            <a:noFill/>
            <a:ln w="28575" cap="flat">
              <a:solidFill>
                <a:srgbClr val="FEFBE1"/>
              </a:solidFill>
              <a:prstDash val="solid"/>
              <a:miter/>
            </a:ln>
          </p:spPr>
        </p:cxnSp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0DD924EB-36A6-502C-76F7-B0495ACC48F6}"/>
              </a:ext>
            </a:extLst>
          </p:cNvPr>
          <p:cNvGrpSpPr/>
          <p:nvPr/>
        </p:nvGrpSpPr>
        <p:grpSpPr>
          <a:xfrm>
            <a:off x="110312" y="2221542"/>
            <a:ext cx="3026116" cy="2478885"/>
            <a:chOff x="2815139" y="3923420"/>
            <a:chExt cx="3157098" cy="2586181"/>
          </a:xfrm>
        </p:grpSpPr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1773897D-7B0C-28A7-3B8D-FC40A80C2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815139" y="3923420"/>
              <a:ext cx="2434052" cy="2586181"/>
            </a:xfrm>
            <a:prstGeom prst="rect">
              <a:avLst/>
            </a:prstGeom>
          </p:spPr>
        </p:pic>
        <p:grpSp>
          <p:nvGrpSpPr>
            <p:cNvPr id="57" name="Gruppo 56">
              <a:extLst>
                <a:ext uri="{FF2B5EF4-FFF2-40B4-BE49-F238E27FC236}">
                  <a16:creationId xmlns:a16="http://schemas.microsoft.com/office/drawing/2014/main" id="{07A91B7E-FE3D-958A-426B-084BADB1CE38}"/>
                </a:ext>
              </a:extLst>
            </p:cNvPr>
            <p:cNvGrpSpPr/>
            <p:nvPr/>
          </p:nvGrpSpPr>
          <p:grpSpPr>
            <a:xfrm>
              <a:off x="2998173" y="4316993"/>
              <a:ext cx="2974064" cy="1938468"/>
              <a:chOff x="2998173" y="4316993"/>
              <a:chExt cx="2974064" cy="1938468"/>
            </a:xfrm>
          </p:grpSpPr>
          <p:sp>
            <p:nvSpPr>
              <p:cNvPr id="58" name="Rettangolo con angoli arrotondati 57">
                <a:extLst>
                  <a:ext uri="{FF2B5EF4-FFF2-40B4-BE49-F238E27FC236}">
                    <a16:creationId xmlns:a16="http://schemas.microsoft.com/office/drawing/2014/main" id="{7191B953-224A-9D86-396C-2FE573454A12}"/>
                  </a:ext>
                </a:extLst>
              </p:cNvPr>
              <p:cNvSpPr/>
              <p:nvPr/>
            </p:nvSpPr>
            <p:spPr>
              <a:xfrm>
                <a:off x="3365883" y="4671308"/>
                <a:ext cx="1315738" cy="442579"/>
              </a:xfrm>
              <a:prstGeom prst="roundRect">
                <a:avLst/>
              </a:prstGeom>
              <a:solidFill>
                <a:srgbClr val="FFE699">
                  <a:alpha val="23000"/>
                </a:srgb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Perpetua" panose="02020502060401020303" pitchFamily="18" charset="77"/>
                  <a:ea typeface="Roboto" panose="02000000000000000000" pitchFamily="2" charset="0"/>
                </a:endParaRPr>
              </a:p>
            </p:txBody>
          </p:sp>
          <p:sp>
            <p:nvSpPr>
              <p:cNvPr id="59" name="Rettangolo con angoli arrotondati 58">
                <a:extLst>
                  <a:ext uri="{FF2B5EF4-FFF2-40B4-BE49-F238E27FC236}">
                    <a16:creationId xmlns:a16="http://schemas.microsoft.com/office/drawing/2014/main" id="{D7776449-0AB9-9C3F-54EA-179E089FE906}"/>
                  </a:ext>
                </a:extLst>
              </p:cNvPr>
              <p:cNvSpPr/>
              <p:nvPr/>
            </p:nvSpPr>
            <p:spPr>
              <a:xfrm>
                <a:off x="2998173" y="5453185"/>
                <a:ext cx="2055863" cy="433244"/>
              </a:xfrm>
              <a:prstGeom prst="roundRect">
                <a:avLst/>
              </a:prstGeom>
              <a:solidFill>
                <a:srgbClr val="FFE699">
                  <a:alpha val="23000"/>
                </a:srgb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Perpetua" panose="02020502060401020303" pitchFamily="18" charset="77"/>
                  <a:ea typeface="Roboto" panose="02000000000000000000" pitchFamily="2" charset="0"/>
                </a:endParaRPr>
              </a:p>
            </p:txBody>
          </p:sp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16F6B350-0DA7-6FEE-12C2-E0E4925BEC47}"/>
                  </a:ext>
                </a:extLst>
              </p:cNvPr>
              <p:cNvSpPr txBox="1"/>
              <p:nvPr/>
            </p:nvSpPr>
            <p:spPr>
              <a:xfrm>
                <a:off x="4479110" y="4316993"/>
                <a:ext cx="745215" cy="385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>
                    <a:latin typeface="Rockwell" panose="02060603020205020403" pitchFamily="18" charset="77"/>
                  </a:rPr>
                  <a:t>Even</a:t>
                </a:r>
                <a:endParaRPr lang="it-IT" dirty="0">
                  <a:latin typeface="Rockwell" panose="02060603020205020403" pitchFamily="18" charset="77"/>
                </a:endParaRPr>
              </a:p>
            </p:txBody>
          </p:sp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2DADD9FD-1C3D-8141-9FCB-DE8CB8BF1070}"/>
                  </a:ext>
                </a:extLst>
              </p:cNvPr>
              <p:cNvSpPr txBox="1"/>
              <p:nvPr/>
            </p:nvSpPr>
            <p:spPr>
              <a:xfrm>
                <a:off x="4827693" y="5048267"/>
                <a:ext cx="745215" cy="385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>
                    <a:latin typeface="Rockwell" panose="02060603020205020403" pitchFamily="18" charset="77"/>
                  </a:rPr>
                  <a:t>Even</a:t>
                </a:r>
                <a:endParaRPr lang="it-IT" dirty="0">
                  <a:latin typeface="Rockwell" panose="02060603020205020403" pitchFamily="18" charset="77"/>
                </a:endParaRPr>
              </a:p>
            </p:txBody>
          </p:sp>
          <p:sp>
            <p:nvSpPr>
              <p:cNvPr id="62" name="CasellaDiTesto 61">
                <a:extLst>
                  <a:ext uri="{FF2B5EF4-FFF2-40B4-BE49-F238E27FC236}">
                    <a16:creationId xmlns:a16="http://schemas.microsoft.com/office/drawing/2014/main" id="{002E4B38-7AEE-3BA3-1317-924D0DED1436}"/>
                  </a:ext>
                </a:extLst>
              </p:cNvPr>
              <p:cNvSpPr txBox="1"/>
              <p:nvPr/>
            </p:nvSpPr>
            <p:spPr>
              <a:xfrm>
                <a:off x="5227022" y="5870143"/>
                <a:ext cx="745215" cy="385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>
                    <a:latin typeface="Rockwell" panose="02060603020205020403" pitchFamily="18" charset="77"/>
                  </a:rPr>
                  <a:t>Even</a:t>
                </a:r>
                <a:endParaRPr lang="it-IT" dirty="0">
                  <a:latin typeface="Rockwell" panose="02060603020205020403" pitchFamily="18" charset="77"/>
                </a:endParaRPr>
              </a:p>
            </p:txBody>
          </p:sp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2C79B3D3-C6E7-A49C-A327-6388D1DCFD62}"/>
                  </a:ext>
                </a:extLst>
              </p:cNvPr>
              <p:cNvSpPr txBox="1"/>
              <p:nvPr/>
            </p:nvSpPr>
            <p:spPr>
              <a:xfrm>
                <a:off x="4663481" y="4723767"/>
                <a:ext cx="686013" cy="385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Rockwell" panose="02060603020205020403" pitchFamily="18" charset="77"/>
                  </a:rPr>
                  <a:t>Odd</a:t>
                </a:r>
              </a:p>
            </p:txBody>
          </p:sp>
          <p:sp>
            <p:nvSpPr>
              <p:cNvPr id="64" name="CasellaDiTesto 63">
                <a:extLst>
                  <a:ext uri="{FF2B5EF4-FFF2-40B4-BE49-F238E27FC236}">
                    <a16:creationId xmlns:a16="http://schemas.microsoft.com/office/drawing/2014/main" id="{EB16C62E-F829-9F7E-CD18-CD8A1D9681CA}"/>
                  </a:ext>
                </a:extLst>
              </p:cNvPr>
              <p:cNvSpPr txBox="1"/>
              <p:nvPr/>
            </p:nvSpPr>
            <p:spPr>
              <a:xfrm>
                <a:off x="5056512" y="5517850"/>
                <a:ext cx="686013" cy="385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Rockwell" panose="02060603020205020403" pitchFamily="18" charset="77"/>
                  </a:rPr>
                  <a:t>Odd</a:t>
                </a:r>
              </a:p>
            </p:txBody>
          </p:sp>
        </p:grpSp>
      </p:grp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0ED925A0-97BD-1897-BC8E-F7D134B82E18}"/>
              </a:ext>
            </a:extLst>
          </p:cNvPr>
          <p:cNvGrpSpPr/>
          <p:nvPr/>
        </p:nvGrpSpPr>
        <p:grpSpPr>
          <a:xfrm>
            <a:off x="391390" y="2165974"/>
            <a:ext cx="527872" cy="511111"/>
            <a:chOff x="4523310" y="1454088"/>
            <a:chExt cx="969024" cy="938254"/>
          </a:xfrm>
        </p:grpSpPr>
        <p:grpSp>
          <p:nvGrpSpPr>
            <p:cNvPr id="66" name="Gruppo 65">
              <a:extLst>
                <a:ext uri="{FF2B5EF4-FFF2-40B4-BE49-F238E27FC236}">
                  <a16:creationId xmlns:a16="http://schemas.microsoft.com/office/drawing/2014/main" id="{2A8A2E68-63B8-2AAA-6752-B6001E8D490F}"/>
                </a:ext>
              </a:extLst>
            </p:cNvPr>
            <p:cNvGrpSpPr/>
            <p:nvPr/>
          </p:nvGrpSpPr>
          <p:grpSpPr>
            <a:xfrm>
              <a:off x="4523310" y="1454088"/>
              <a:ext cx="969024" cy="938254"/>
              <a:chOff x="4134636" y="2007953"/>
              <a:chExt cx="4041274" cy="3912945"/>
            </a:xfrm>
            <a:scene3d>
              <a:camera prst="orthographicFront">
                <a:rot lat="0" lon="0" rev="0"/>
              </a:camera>
              <a:lightRig rig="threePt" dir="t"/>
            </a:scene3d>
          </p:grpSpPr>
          <p:sp>
            <p:nvSpPr>
              <p:cNvPr id="68" name="Ovale 67">
                <a:extLst>
                  <a:ext uri="{FF2B5EF4-FFF2-40B4-BE49-F238E27FC236}">
                    <a16:creationId xmlns:a16="http://schemas.microsoft.com/office/drawing/2014/main" id="{66AE3494-2E37-C5D6-D6D9-3860D3D58A3A}"/>
                  </a:ext>
                </a:extLst>
              </p:cNvPr>
              <p:cNvSpPr/>
              <p:nvPr/>
            </p:nvSpPr>
            <p:spPr>
              <a:xfrm>
                <a:off x="4797394" y="2295046"/>
                <a:ext cx="3152775" cy="3165729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9" name="Ovale 68">
                <a:extLst>
                  <a:ext uri="{FF2B5EF4-FFF2-40B4-BE49-F238E27FC236}">
                    <a16:creationId xmlns:a16="http://schemas.microsoft.com/office/drawing/2014/main" id="{368C9ABC-C653-E49D-49C4-2A2B81A68E5C}"/>
                  </a:ext>
                </a:extLst>
              </p:cNvPr>
              <p:cNvSpPr/>
              <p:nvPr/>
            </p:nvSpPr>
            <p:spPr>
              <a:xfrm>
                <a:off x="6175248" y="3680935"/>
                <a:ext cx="397069" cy="388843"/>
              </a:xfrm>
              <a:prstGeom prst="ellipse">
                <a:avLst/>
              </a:prstGeom>
              <a:solidFill>
                <a:srgbClr val="4C0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pic>
            <p:nvPicPr>
              <p:cNvPr id="70" name="Immagine 69" descr="Immagine che contiene dispositivo&#10;&#10;Descrizione generata automaticamente">
                <a:extLst>
                  <a:ext uri="{FF2B5EF4-FFF2-40B4-BE49-F238E27FC236}">
                    <a16:creationId xmlns:a16="http://schemas.microsoft.com/office/drawing/2014/main" id="{20E3A9BE-AFFA-BAA8-EAF3-977AA4481C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39" t="7426" r="23305" b="3423"/>
              <a:stretch/>
            </p:blipFill>
            <p:spPr>
              <a:xfrm>
                <a:off x="4134636" y="2007953"/>
                <a:ext cx="4041274" cy="3912945"/>
              </a:xfrm>
              <a:prstGeom prst="rect">
                <a:avLst/>
              </a:prstGeom>
            </p:spPr>
          </p:pic>
        </p:grpSp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12112C88-5816-096E-5B7F-5A19882C2A3A}"/>
                </a:ext>
              </a:extLst>
            </p:cNvPr>
            <p:cNvSpPr/>
            <p:nvPr/>
          </p:nvSpPr>
          <p:spPr>
            <a:xfrm>
              <a:off x="4669996" y="1522928"/>
              <a:ext cx="755978" cy="759085"/>
            </a:xfrm>
            <a:prstGeom prst="ellipse">
              <a:avLst/>
            </a:prstGeom>
            <a:solidFill>
              <a:srgbClr val="FEFBE1"/>
            </a:solidFill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71" name="Freccia destra 70">
            <a:extLst>
              <a:ext uri="{FF2B5EF4-FFF2-40B4-BE49-F238E27FC236}">
                <a16:creationId xmlns:a16="http://schemas.microsoft.com/office/drawing/2014/main" id="{90A2D30A-EDF2-C3CD-ABE2-0D303100F404}"/>
              </a:ext>
            </a:extLst>
          </p:cNvPr>
          <p:cNvSpPr/>
          <p:nvPr/>
        </p:nvSpPr>
        <p:spPr>
          <a:xfrm>
            <a:off x="3144253" y="2952795"/>
            <a:ext cx="1010652" cy="7009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90766A5B-FBEB-B35C-A718-64167FFF8C47}"/>
              </a:ext>
            </a:extLst>
          </p:cNvPr>
          <p:cNvSpPr txBox="1"/>
          <p:nvPr/>
        </p:nvSpPr>
        <p:spPr>
          <a:xfrm>
            <a:off x="2705861" y="2570706"/>
            <a:ext cx="180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Rockwell" panose="02060603020205020403" pitchFamily="18" charset="77"/>
              </a:rPr>
              <a:t>PROPAGATION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5502C455-6DAA-455E-2523-A25C027DB586}"/>
              </a:ext>
            </a:extLst>
          </p:cNvPr>
          <p:cNvSpPr txBox="1"/>
          <p:nvPr/>
        </p:nvSpPr>
        <p:spPr>
          <a:xfrm>
            <a:off x="0" y="1771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Can </a:t>
            </a:r>
            <a:r>
              <a:rPr lang="it-IT" sz="32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we</a:t>
            </a:r>
            <a:r>
              <a:rPr lang="it-IT" sz="32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use </a:t>
            </a:r>
            <a:r>
              <a:rPr lang="it-IT" sz="32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focal</a:t>
            </a:r>
            <a:r>
              <a:rPr lang="it-IT" sz="32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</a:t>
            </a:r>
            <a:r>
              <a:rPr lang="it-IT" sz="32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plane</a:t>
            </a:r>
            <a:r>
              <a:rPr lang="it-IT" sz="32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images to </a:t>
            </a:r>
            <a:r>
              <a:rPr lang="it-IT" sz="32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recognize</a:t>
            </a:r>
            <a:r>
              <a:rPr lang="it-IT" sz="32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</a:t>
            </a:r>
            <a:r>
              <a:rPr lang="it-IT" sz="32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aberrations</a:t>
            </a:r>
            <a:r>
              <a:rPr lang="it-IT" sz="32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?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DDB557B-E3EF-9CC9-37C6-55E5808641AE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3" name="Rettangolo 3">
              <a:extLst>
                <a:ext uri="{FF2B5EF4-FFF2-40B4-BE49-F238E27FC236}">
                  <a16:creationId xmlns:a16="http://schemas.microsoft.com/office/drawing/2014/main" id="{C9C6054A-3F65-0CF4-7410-FBFEE2EC2825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678CC44A-E28B-B044-3959-697126D4BF08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5" name="Segnaposto numero diapositiva 17">
              <a:extLst>
                <a:ext uri="{FF2B5EF4-FFF2-40B4-BE49-F238E27FC236}">
                  <a16:creationId xmlns:a16="http://schemas.microsoft.com/office/drawing/2014/main" id="{C3A01499-56E3-0FB0-D611-826644A83057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7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321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magine 69">
            <a:extLst>
              <a:ext uri="{FF2B5EF4-FFF2-40B4-BE49-F238E27FC236}">
                <a16:creationId xmlns:a16="http://schemas.microsoft.com/office/drawing/2014/main" id="{C6C05E02-68C7-BD71-CCDF-2F0CB1D68B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97"/>
          <a:stretch/>
        </p:blipFill>
        <p:spPr>
          <a:xfrm>
            <a:off x="6588846" y="4685823"/>
            <a:ext cx="5076898" cy="982348"/>
          </a:xfrm>
          <a:prstGeom prst="rect">
            <a:avLst/>
          </a:prstGeom>
        </p:spPr>
      </p:pic>
      <p:pic>
        <p:nvPicPr>
          <p:cNvPr id="72" name="Immagine 71">
            <a:extLst>
              <a:ext uri="{FF2B5EF4-FFF2-40B4-BE49-F238E27FC236}">
                <a16:creationId xmlns:a16="http://schemas.microsoft.com/office/drawing/2014/main" id="{F30292F5-48FD-59A6-BB86-1ECED6E630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96"/>
          <a:stretch/>
        </p:blipFill>
        <p:spPr>
          <a:xfrm>
            <a:off x="1162440" y="4630039"/>
            <a:ext cx="5076898" cy="982348"/>
          </a:xfrm>
          <a:prstGeom prst="rect">
            <a:avLst/>
          </a:prstGeom>
        </p:spPr>
      </p:pic>
      <p:pic>
        <p:nvPicPr>
          <p:cNvPr id="73" name="Immagine 72">
            <a:extLst>
              <a:ext uri="{FF2B5EF4-FFF2-40B4-BE49-F238E27FC236}">
                <a16:creationId xmlns:a16="http://schemas.microsoft.com/office/drawing/2014/main" id="{284EC488-57BC-494F-D06A-2C5B3605E1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22" b="29505"/>
          <a:stretch/>
        </p:blipFill>
        <p:spPr>
          <a:xfrm>
            <a:off x="1161380" y="3682176"/>
            <a:ext cx="5076898" cy="958980"/>
          </a:xfrm>
          <a:prstGeom prst="rect">
            <a:avLst/>
          </a:prstGeom>
        </p:spPr>
      </p:pic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5533F3E2-AF72-BDC3-EEC1-F8D167297225}"/>
              </a:ext>
            </a:extLst>
          </p:cNvPr>
          <p:cNvSpPr txBox="1"/>
          <p:nvPr/>
        </p:nvSpPr>
        <p:spPr>
          <a:xfrm>
            <a:off x="-161280" y="3771198"/>
            <a:ext cx="1628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i="1" dirty="0" err="1">
                <a:latin typeface="Rockwell" panose="02060603020205020403" pitchFamily="18" charset="77"/>
                <a:ea typeface="Roboto" panose="02000000000000000000" pitchFamily="2" charset="0"/>
              </a:rPr>
              <a:t>Focal</a:t>
            </a:r>
            <a:r>
              <a:rPr lang="it-IT" b="1" i="1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b="1" i="1" dirty="0" err="1">
                <a:latin typeface="Rockwell" panose="02060603020205020403" pitchFamily="18" charset="77"/>
                <a:ea typeface="Roboto" panose="02000000000000000000" pitchFamily="2" charset="0"/>
              </a:rPr>
              <a:t>plane</a:t>
            </a:r>
            <a:endParaRPr lang="it-IT" b="1" i="1" dirty="0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38940DEE-9BEB-3B4E-DAB6-16F4F8704B81}"/>
              </a:ext>
            </a:extLst>
          </p:cNvPr>
          <p:cNvSpPr txBox="1"/>
          <p:nvPr/>
        </p:nvSpPr>
        <p:spPr>
          <a:xfrm>
            <a:off x="-161280" y="2876394"/>
            <a:ext cx="1628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i="1" dirty="0" err="1">
                <a:latin typeface="Rockwell" panose="02060603020205020403" pitchFamily="18" charset="77"/>
                <a:ea typeface="Roboto" panose="02000000000000000000" pitchFamily="2" charset="0"/>
              </a:rPr>
              <a:t>Pupil</a:t>
            </a:r>
            <a:r>
              <a:rPr lang="it-IT" b="1" i="1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</a:p>
          <a:p>
            <a:pPr algn="ctr"/>
            <a:r>
              <a:rPr lang="it-IT" b="1" i="1" dirty="0" err="1">
                <a:latin typeface="Rockwell" panose="02060603020205020403" pitchFamily="18" charset="77"/>
                <a:ea typeface="Roboto" panose="02000000000000000000" pitchFamily="2" charset="0"/>
              </a:rPr>
              <a:t>plane</a:t>
            </a:r>
            <a:endParaRPr lang="it-IT" b="1" i="1" dirty="0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D8A8493F-0C8A-2824-8C02-7BCE1CE62A29}"/>
              </a:ext>
            </a:extLst>
          </p:cNvPr>
          <p:cNvSpPr txBox="1"/>
          <p:nvPr/>
        </p:nvSpPr>
        <p:spPr>
          <a:xfrm>
            <a:off x="1808385" y="973134"/>
            <a:ext cx="39396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i="1" dirty="0">
                <a:latin typeface="Rockwell" panose="02060603020205020403" pitchFamily="18" charset="77"/>
                <a:ea typeface="Roboto" panose="02000000000000000000" pitchFamily="2" charset="0"/>
              </a:rPr>
              <a:t>Odd </a:t>
            </a:r>
            <a:r>
              <a:rPr lang="it-IT" sz="2000" i="1" dirty="0" err="1">
                <a:latin typeface="Rockwell" panose="02060603020205020403" pitchFamily="18" charset="77"/>
                <a:ea typeface="Roboto" panose="02000000000000000000" pitchFamily="2" charset="0"/>
              </a:rPr>
              <a:t>Radial</a:t>
            </a:r>
            <a:r>
              <a:rPr lang="it-IT" sz="2000" i="1" dirty="0">
                <a:latin typeface="Rockwell" panose="02060603020205020403" pitchFamily="18" charset="77"/>
                <a:ea typeface="Roboto" panose="02000000000000000000" pitchFamily="2" charset="0"/>
              </a:rPr>
              <a:t> order</a:t>
            </a:r>
          </a:p>
          <a:p>
            <a:pPr algn="ctr"/>
            <a:r>
              <a:rPr lang="it-IT" sz="2000" i="1" u="sng" dirty="0">
                <a:latin typeface="Rockwell" panose="02060603020205020403" pitchFamily="18" charset="77"/>
                <a:ea typeface="Roboto" panose="02000000000000000000" pitchFamily="2" charset="0"/>
              </a:rPr>
              <a:t>DEGENERATION</a:t>
            </a: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A3EB04AE-9D6F-D28E-F75E-A34A766AD0AB}"/>
              </a:ext>
            </a:extLst>
          </p:cNvPr>
          <p:cNvSpPr txBox="1"/>
          <p:nvPr/>
        </p:nvSpPr>
        <p:spPr>
          <a:xfrm>
            <a:off x="7526895" y="973134"/>
            <a:ext cx="29157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i="1" dirty="0" err="1">
                <a:latin typeface="Rockwell" panose="02060603020205020403" pitchFamily="18" charset="77"/>
                <a:ea typeface="Roboto" panose="02000000000000000000" pitchFamily="2" charset="0"/>
              </a:rPr>
              <a:t>Even</a:t>
            </a:r>
            <a:r>
              <a:rPr lang="it-IT" sz="2000" i="1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sz="2000" i="1" dirty="0" err="1">
                <a:latin typeface="Rockwell" panose="02060603020205020403" pitchFamily="18" charset="77"/>
                <a:ea typeface="Roboto" panose="02000000000000000000" pitchFamily="2" charset="0"/>
              </a:rPr>
              <a:t>radial</a:t>
            </a:r>
            <a:r>
              <a:rPr lang="it-IT" sz="2000" i="1" dirty="0">
                <a:latin typeface="Rockwell" panose="02060603020205020403" pitchFamily="18" charset="77"/>
                <a:ea typeface="Roboto" panose="02000000000000000000" pitchFamily="2" charset="0"/>
              </a:rPr>
              <a:t> order </a:t>
            </a:r>
          </a:p>
          <a:p>
            <a:pPr algn="ctr"/>
            <a:r>
              <a:rPr lang="it-IT" sz="2000" i="1" u="sng" dirty="0">
                <a:latin typeface="Rockwell" panose="02060603020205020403" pitchFamily="18" charset="77"/>
                <a:ea typeface="Roboto" panose="02000000000000000000" pitchFamily="2" charset="0"/>
              </a:rPr>
              <a:t>NO DEGENERATION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B6B9E708-6F47-D3E4-D247-9DF599557D8E}"/>
              </a:ext>
            </a:extLst>
          </p:cNvPr>
          <p:cNvSpPr txBox="1"/>
          <p:nvPr/>
        </p:nvSpPr>
        <p:spPr>
          <a:xfrm>
            <a:off x="1159994" y="2418991"/>
            <a:ext cx="888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i="1" dirty="0">
                <a:latin typeface="Rockwell" panose="02060603020205020403" pitchFamily="18" charset="77"/>
                <a:ea typeface="Roboto" panose="02000000000000000000" pitchFamily="2" charset="0"/>
              </a:rPr>
              <a:t>+50nm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799351DE-05EE-0C3A-D206-822A4E8F7684}"/>
              </a:ext>
            </a:extLst>
          </p:cNvPr>
          <p:cNvSpPr txBox="1"/>
          <p:nvPr/>
        </p:nvSpPr>
        <p:spPr>
          <a:xfrm>
            <a:off x="2810104" y="2418358"/>
            <a:ext cx="888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i="1" dirty="0">
                <a:latin typeface="Rockwell" panose="02060603020205020403" pitchFamily="18" charset="77"/>
                <a:ea typeface="Roboto" panose="02000000000000000000" pitchFamily="2" charset="0"/>
              </a:rPr>
              <a:t>+50nm</a:t>
            </a: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BAE1F8E1-1551-309D-92FA-8B7742C797AC}"/>
              </a:ext>
            </a:extLst>
          </p:cNvPr>
          <p:cNvSpPr txBox="1"/>
          <p:nvPr/>
        </p:nvSpPr>
        <p:spPr>
          <a:xfrm>
            <a:off x="1963761" y="2418336"/>
            <a:ext cx="888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i="1" dirty="0">
                <a:latin typeface="Rockwell" panose="02060603020205020403" pitchFamily="18" charset="77"/>
                <a:ea typeface="Roboto" panose="02000000000000000000" pitchFamily="2" charset="0"/>
              </a:rPr>
              <a:t>-50nm</a:t>
            </a: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FFD7FA6F-9129-0A4F-2BEB-479181C52539}"/>
              </a:ext>
            </a:extLst>
          </p:cNvPr>
          <p:cNvSpPr txBox="1"/>
          <p:nvPr/>
        </p:nvSpPr>
        <p:spPr>
          <a:xfrm>
            <a:off x="3662928" y="2415646"/>
            <a:ext cx="888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i="1" dirty="0">
                <a:latin typeface="Rockwell" panose="02060603020205020403" pitchFamily="18" charset="77"/>
                <a:ea typeface="Roboto" panose="02000000000000000000" pitchFamily="2" charset="0"/>
              </a:rPr>
              <a:t>-50nm</a:t>
            </a: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2E9351DA-2B20-68FB-679B-9BAE648C2816}"/>
              </a:ext>
            </a:extLst>
          </p:cNvPr>
          <p:cNvSpPr txBox="1"/>
          <p:nvPr/>
        </p:nvSpPr>
        <p:spPr>
          <a:xfrm>
            <a:off x="5348553" y="2418336"/>
            <a:ext cx="888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i="1" dirty="0">
                <a:latin typeface="Rockwell" panose="02060603020205020403" pitchFamily="18" charset="77"/>
                <a:ea typeface="Roboto" panose="02000000000000000000" pitchFamily="2" charset="0"/>
              </a:rPr>
              <a:t>-50nm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asellaDiTesto 82">
                <a:extLst>
                  <a:ext uri="{FF2B5EF4-FFF2-40B4-BE49-F238E27FC236}">
                    <a16:creationId xmlns:a16="http://schemas.microsoft.com/office/drawing/2014/main" id="{E8153280-6C6B-FEE1-7C5E-0A46BA5287D8}"/>
                  </a:ext>
                </a:extLst>
              </p:cNvPr>
              <p:cNvSpPr txBox="1"/>
              <p:nvPr/>
            </p:nvSpPr>
            <p:spPr>
              <a:xfrm>
                <a:off x="1205021" y="2024607"/>
                <a:ext cx="177298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i="1" dirty="0" err="1">
                    <a:latin typeface="Rockwell" panose="02060603020205020403" pitchFamily="18" charset="77"/>
                    <a:ea typeface="Roboto" panose="02000000000000000000" pitchFamily="2" charset="0"/>
                  </a:rPr>
                  <a:t>Spherical</a:t>
                </a:r>
                <a:r>
                  <a:rPr lang="it-IT" sz="1600" i="1" dirty="0">
                    <a:latin typeface="Rockwell" panose="02060603020205020403" pitchFamily="18" charset="77"/>
                    <a:ea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it-IT" sz="16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it-IT" sz="1600" i="1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83" name="CasellaDiTesto 82">
                <a:extLst>
                  <a:ext uri="{FF2B5EF4-FFF2-40B4-BE49-F238E27FC236}">
                    <a16:creationId xmlns:a16="http://schemas.microsoft.com/office/drawing/2014/main" id="{E8153280-6C6B-FEE1-7C5E-0A46BA528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021" y="2024607"/>
                <a:ext cx="1772980" cy="338554"/>
              </a:xfrm>
              <a:prstGeom prst="rect">
                <a:avLst/>
              </a:prstGeom>
              <a:blipFill>
                <a:blip r:embed="rId5"/>
                <a:stretch>
                  <a:fillRect t="-7143" b="-178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asellaDiTesto 83">
                <a:extLst>
                  <a:ext uri="{FF2B5EF4-FFF2-40B4-BE49-F238E27FC236}">
                    <a16:creationId xmlns:a16="http://schemas.microsoft.com/office/drawing/2014/main" id="{403D5B7B-388A-0F73-BC31-979E6C3AF3AA}"/>
                  </a:ext>
                </a:extLst>
              </p:cNvPr>
              <p:cNvSpPr txBox="1"/>
              <p:nvPr/>
            </p:nvSpPr>
            <p:spPr>
              <a:xfrm>
                <a:off x="2770320" y="1991764"/>
                <a:ext cx="196208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i="1" dirty="0" err="1">
                    <a:latin typeface="Rockwell" panose="02060603020205020403" pitchFamily="18" charset="77"/>
                    <a:ea typeface="Roboto" panose="02000000000000000000" pitchFamily="2" charset="0"/>
                  </a:rPr>
                  <a:t>Astigmatism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it-IT" sz="1600" i="1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84" name="CasellaDiTesto 83">
                <a:extLst>
                  <a:ext uri="{FF2B5EF4-FFF2-40B4-BE49-F238E27FC236}">
                    <a16:creationId xmlns:a16="http://schemas.microsoft.com/office/drawing/2014/main" id="{403D5B7B-388A-0F73-BC31-979E6C3AF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320" y="1991764"/>
                <a:ext cx="1962086" cy="338554"/>
              </a:xfrm>
              <a:prstGeom prst="rect">
                <a:avLst/>
              </a:prstGeom>
              <a:blipFill>
                <a:blip r:embed="rId6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asellaDiTesto 84">
                <a:extLst>
                  <a:ext uri="{FF2B5EF4-FFF2-40B4-BE49-F238E27FC236}">
                    <a16:creationId xmlns:a16="http://schemas.microsoft.com/office/drawing/2014/main" id="{7E0C66C1-257F-5465-BB1B-8ADCAD968885}"/>
                  </a:ext>
                </a:extLst>
              </p:cNvPr>
              <p:cNvSpPr txBox="1"/>
              <p:nvPr/>
            </p:nvSpPr>
            <p:spPr>
              <a:xfrm>
                <a:off x="4463766" y="1994127"/>
                <a:ext cx="20311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i="1" dirty="0">
                    <a:latin typeface="Rockwell" panose="02060603020205020403" pitchFamily="18" charset="77"/>
                    <a:ea typeface="Roboto" panose="02000000000000000000" pitchFamily="2" charset="0"/>
                  </a:rPr>
                  <a:t>Astigmatism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it-IT" sz="1600" i="1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85" name="CasellaDiTesto 84">
                <a:extLst>
                  <a:ext uri="{FF2B5EF4-FFF2-40B4-BE49-F238E27FC236}">
                    <a16:creationId xmlns:a16="http://schemas.microsoft.com/office/drawing/2014/main" id="{7E0C66C1-257F-5465-BB1B-8ADCAD968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766" y="1994127"/>
                <a:ext cx="2031100" cy="338554"/>
              </a:xfrm>
              <a:prstGeom prst="rect">
                <a:avLst/>
              </a:prstGeom>
              <a:blipFill>
                <a:blip r:embed="rId7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F74C7452-05F7-EAD8-F386-4B554F12C82D}"/>
              </a:ext>
            </a:extLst>
          </p:cNvPr>
          <p:cNvSpPr txBox="1"/>
          <p:nvPr/>
        </p:nvSpPr>
        <p:spPr>
          <a:xfrm>
            <a:off x="6550476" y="2415190"/>
            <a:ext cx="888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i="1" dirty="0">
                <a:latin typeface="Rockwell" panose="02060603020205020403" pitchFamily="18" charset="77"/>
                <a:ea typeface="Roboto" panose="02000000000000000000" pitchFamily="2" charset="0"/>
              </a:rPr>
              <a:t>+50nm</a:t>
            </a:r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6285F2D2-1AB4-9043-9C21-63AF2E3B101C}"/>
              </a:ext>
            </a:extLst>
          </p:cNvPr>
          <p:cNvSpPr txBox="1"/>
          <p:nvPr/>
        </p:nvSpPr>
        <p:spPr>
          <a:xfrm>
            <a:off x="8200586" y="2414557"/>
            <a:ext cx="888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i="1" dirty="0">
                <a:latin typeface="Rockwell" panose="02060603020205020403" pitchFamily="18" charset="77"/>
                <a:ea typeface="Roboto" panose="02000000000000000000" pitchFamily="2" charset="0"/>
              </a:rPr>
              <a:t>+50nm</a:t>
            </a:r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FCD96294-6132-186E-50B3-15AB8B518E2A}"/>
              </a:ext>
            </a:extLst>
          </p:cNvPr>
          <p:cNvSpPr txBox="1"/>
          <p:nvPr/>
        </p:nvSpPr>
        <p:spPr>
          <a:xfrm>
            <a:off x="7354243" y="2414535"/>
            <a:ext cx="888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i="1" dirty="0">
                <a:latin typeface="Rockwell" panose="02060603020205020403" pitchFamily="18" charset="77"/>
                <a:ea typeface="Roboto" panose="02000000000000000000" pitchFamily="2" charset="0"/>
              </a:rPr>
              <a:t>-50nm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B4A0EED0-F3D9-B363-4C35-00FDF26043E0}"/>
              </a:ext>
            </a:extLst>
          </p:cNvPr>
          <p:cNvSpPr txBox="1"/>
          <p:nvPr/>
        </p:nvSpPr>
        <p:spPr>
          <a:xfrm>
            <a:off x="9053410" y="2411845"/>
            <a:ext cx="888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i="1" dirty="0">
                <a:latin typeface="Rockwell" panose="02060603020205020403" pitchFamily="18" charset="77"/>
                <a:ea typeface="Roboto" panose="02000000000000000000" pitchFamily="2" charset="0"/>
              </a:rPr>
              <a:t>-50nm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ACAF00A6-DA54-C8D4-812B-1B1B4E53B4CD}"/>
              </a:ext>
            </a:extLst>
          </p:cNvPr>
          <p:cNvSpPr txBox="1"/>
          <p:nvPr/>
        </p:nvSpPr>
        <p:spPr>
          <a:xfrm>
            <a:off x="9906576" y="2414557"/>
            <a:ext cx="888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i="1" dirty="0">
                <a:latin typeface="Rockwell" panose="02060603020205020403" pitchFamily="18" charset="77"/>
                <a:ea typeface="Roboto" panose="02000000000000000000" pitchFamily="2" charset="0"/>
              </a:rPr>
              <a:t>+50nm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A927F31B-D25A-8144-A6A3-45C642376DE1}"/>
              </a:ext>
            </a:extLst>
          </p:cNvPr>
          <p:cNvSpPr txBox="1"/>
          <p:nvPr/>
        </p:nvSpPr>
        <p:spPr>
          <a:xfrm>
            <a:off x="10739035" y="2414535"/>
            <a:ext cx="888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i="1" dirty="0">
                <a:latin typeface="Rockwell" panose="02060603020205020403" pitchFamily="18" charset="77"/>
                <a:ea typeface="Roboto" panose="02000000000000000000" pitchFamily="2" charset="0"/>
              </a:rPr>
              <a:t>-50nm</a:t>
            </a:r>
          </a:p>
        </p:txBody>
      </p:sp>
      <p:cxnSp>
        <p:nvCxnSpPr>
          <p:cNvPr id="92" name="Connettore diritto 19">
            <a:extLst>
              <a:ext uri="{FF2B5EF4-FFF2-40B4-BE49-F238E27FC236}">
                <a16:creationId xmlns:a16="http://schemas.microsoft.com/office/drawing/2014/main" id="{B672FE09-A45D-5F99-EEEC-BE67ED9E5F5B}"/>
              </a:ext>
            </a:extLst>
          </p:cNvPr>
          <p:cNvCxnSpPr>
            <a:cxnSpLocks/>
          </p:cNvCxnSpPr>
          <p:nvPr/>
        </p:nvCxnSpPr>
        <p:spPr>
          <a:xfrm>
            <a:off x="1187887" y="2361096"/>
            <a:ext cx="10364848" cy="0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miter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asellaDiTesto 92">
                <a:extLst>
                  <a:ext uri="{FF2B5EF4-FFF2-40B4-BE49-F238E27FC236}">
                    <a16:creationId xmlns:a16="http://schemas.microsoft.com/office/drawing/2014/main" id="{F2898A92-E290-166A-1E09-EFF264E10801}"/>
                  </a:ext>
                </a:extLst>
              </p:cNvPr>
              <p:cNvSpPr txBox="1"/>
              <p:nvPr/>
            </p:nvSpPr>
            <p:spPr>
              <a:xfrm>
                <a:off x="6694607" y="2034388"/>
                <a:ext cx="154797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i="1" dirty="0">
                    <a:latin typeface="Rockwell" panose="02060603020205020403" pitchFamily="18" charset="77"/>
                    <a:ea typeface="Roboto" panose="02000000000000000000" pitchFamily="2" charset="0"/>
                  </a:rPr>
                  <a:t>Coma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it-IT" sz="16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it-IT" sz="1600" i="1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93" name="CasellaDiTesto 92">
                <a:extLst>
                  <a:ext uri="{FF2B5EF4-FFF2-40B4-BE49-F238E27FC236}">
                    <a16:creationId xmlns:a16="http://schemas.microsoft.com/office/drawing/2014/main" id="{F2898A92-E290-166A-1E09-EFF264E10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607" y="2034388"/>
                <a:ext cx="1547975" cy="338554"/>
              </a:xfrm>
              <a:prstGeom prst="rect">
                <a:avLst/>
              </a:prstGeom>
              <a:blipFill>
                <a:blip r:embed="rId8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asellaDiTesto 93">
                <a:extLst>
                  <a:ext uri="{FF2B5EF4-FFF2-40B4-BE49-F238E27FC236}">
                    <a16:creationId xmlns:a16="http://schemas.microsoft.com/office/drawing/2014/main" id="{C69605E3-8826-B5B7-88A6-46C301E3D47B}"/>
                  </a:ext>
                </a:extLst>
              </p:cNvPr>
              <p:cNvSpPr txBox="1"/>
              <p:nvPr/>
            </p:nvSpPr>
            <p:spPr>
              <a:xfrm>
                <a:off x="8292101" y="2034389"/>
                <a:ext cx="169869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i="1" dirty="0">
                    <a:latin typeface="Rockwell" panose="02060603020205020403" pitchFamily="18" charset="77"/>
                    <a:ea typeface="Roboto" panose="02000000000000000000" pitchFamily="2" charset="0"/>
                  </a:rPr>
                  <a:t>Coma X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it-IT" sz="1600" i="1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94" name="CasellaDiTesto 93">
                <a:extLst>
                  <a:ext uri="{FF2B5EF4-FFF2-40B4-BE49-F238E27FC236}">
                    <a16:creationId xmlns:a16="http://schemas.microsoft.com/office/drawing/2014/main" id="{C69605E3-8826-B5B7-88A6-46C301E3D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101" y="2034389"/>
                <a:ext cx="1698690" cy="338554"/>
              </a:xfrm>
              <a:prstGeom prst="rect">
                <a:avLst/>
              </a:prstGeom>
              <a:blipFill>
                <a:blip r:embed="rId9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asellaDiTesto 94">
                <a:extLst>
                  <a:ext uri="{FF2B5EF4-FFF2-40B4-BE49-F238E27FC236}">
                    <a16:creationId xmlns:a16="http://schemas.microsoft.com/office/drawing/2014/main" id="{ABD4D83D-862D-01FC-DBAA-EEDCD9B5BD0F}"/>
                  </a:ext>
                </a:extLst>
              </p:cNvPr>
              <p:cNvSpPr txBox="1"/>
              <p:nvPr/>
            </p:nvSpPr>
            <p:spPr>
              <a:xfrm>
                <a:off x="9990790" y="2034389"/>
                <a:ext cx="180250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i="1" dirty="0" err="1">
                    <a:latin typeface="Rockwell" panose="02060603020205020403" pitchFamily="18" charset="77"/>
                    <a:ea typeface="Roboto" panose="02000000000000000000" pitchFamily="2" charset="0"/>
                  </a:rPr>
                  <a:t>Trefoil</a:t>
                </a:r>
                <a:r>
                  <a:rPr lang="it-IT" sz="1600" i="1" dirty="0">
                    <a:latin typeface="Rockwell" panose="02060603020205020403" pitchFamily="18" charset="77"/>
                    <a:ea typeface="Roboto" panose="02000000000000000000" pitchFamily="2" charset="0"/>
                  </a:rPr>
                  <a:t> 45°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it-IT" sz="1600" i="1" dirty="0">
                  <a:latin typeface="Rockwell" panose="02060603020205020403" pitchFamily="18" charset="77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95" name="CasellaDiTesto 94">
                <a:extLst>
                  <a:ext uri="{FF2B5EF4-FFF2-40B4-BE49-F238E27FC236}">
                    <a16:creationId xmlns:a16="http://schemas.microsoft.com/office/drawing/2014/main" id="{ABD4D83D-862D-01FC-DBAA-EEDCD9B5B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0790" y="2034389"/>
                <a:ext cx="1802501" cy="338554"/>
              </a:xfrm>
              <a:prstGeom prst="rect">
                <a:avLst/>
              </a:prstGeom>
              <a:blipFill>
                <a:blip r:embed="rId10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Connettore diritto 19">
            <a:extLst>
              <a:ext uri="{FF2B5EF4-FFF2-40B4-BE49-F238E27FC236}">
                <a16:creationId xmlns:a16="http://schemas.microsoft.com/office/drawing/2014/main" id="{51B58FE8-CD7F-524A-E4ED-28A4B44F1A19}"/>
              </a:ext>
            </a:extLst>
          </p:cNvPr>
          <p:cNvCxnSpPr>
            <a:cxnSpLocks/>
          </p:cNvCxnSpPr>
          <p:nvPr/>
        </p:nvCxnSpPr>
        <p:spPr>
          <a:xfrm flipH="1">
            <a:off x="6394562" y="962421"/>
            <a:ext cx="47540" cy="4584263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miter/>
          </a:ln>
        </p:spPr>
      </p:cxnSp>
      <p:cxnSp>
        <p:nvCxnSpPr>
          <p:cNvPr id="97" name="Connettore diritto 19">
            <a:extLst>
              <a:ext uri="{FF2B5EF4-FFF2-40B4-BE49-F238E27FC236}">
                <a16:creationId xmlns:a16="http://schemas.microsoft.com/office/drawing/2014/main" id="{3DCF7A70-6B92-2EE7-351E-9B5AA46B282A}"/>
              </a:ext>
            </a:extLst>
          </p:cNvPr>
          <p:cNvCxnSpPr>
            <a:cxnSpLocks/>
          </p:cNvCxnSpPr>
          <p:nvPr/>
        </p:nvCxnSpPr>
        <p:spPr>
          <a:xfrm flipH="1">
            <a:off x="6477448" y="962421"/>
            <a:ext cx="36172" cy="4587473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miter/>
          </a:ln>
        </p:spPr>
      </p:cxnSp>
      <p:cxnSp>
        <p:nvCxnSpPr>
          <p:cNvPr id="98" name="Connettore diritto 19">
            <a:extLst>
              <a:ext uri="{FF2B5EF4-FFF2-40B4-BE49-F238E27FC236}">
                <a16:creationId xmlns:a16="http://schemas.microsoft.com/office/drawing/2014/main" id="{AA8EED94-2EA6-3FBB-A8E5-9FF35548A385}"/>
              </a:ext>
            </a:extLst>
          </p:cNvPr>
          <p:cNvCxnSpPr>
            <a:cxnSpLocks/>
          </p:cNvCxnSpPr>
          <p:nvPr/>
        </p:nvCxnSpPr>
        <p:spPr>
          <a:xfrm>
            <a:off x="1187887" y="2474950"/>
            <a:ext cx="10364848" cy="0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miter/>
          </a:ln>
        </p:spPr>
      </p:cxnSp>
      <p:pic>
        <p:nvPicPr>
          <p:cNvPr id="99" name="Immagine 98">
            <a:extLst>
              <a:ext uri="{FF2B5EF4-FFF2-40B4-BE49-F238E27FC236}">
                <a16:creationId xmlns:a16="http://schemas.microsoft.com/office/drawing/2014/main" id="{E9DA8F32-5BE7-17D0-E0B4-F0371AE1B5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3" b="59443"/>
          <a:stretch/>
        </p:blipFill>
        <p:spPr>
          <a:xfrm>
            <a:off x="1159994" y="2725380"/>
            <a:ext cx="5076898" cy="968289"/>
          </a:xfrm>
          <a:prstGeom prst="rect">
            <a:avLst/>
          </a:prstGeom>
        </p:spPr>
      </p:pic>
      <p:pic>
        <p:nvPicPr>
          <p:cNvPr id="100" name="Immagine 99">
            <a:extLst>
              <a:ext uri="{FF2B5EF4-FFF2-40B4-BE49-F238E27FC236}">
                <a16:creationId xmlns:a16="http://schemas.microsoft.com/office/drawing/2014/main" id="{8CF0C489-F29B-C7EB-0CD1-4F7397F708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3" b="57955"/>
          <a:stretch/>
        </p:blipFill>
        <p:spPr>
          <a:xfrm>
            <a:off x="6596490" y="2743882"/>
            <a:ext cx="5076898" cy="1015890"/>
          </a:xfrm>
          <a:prstGeom prst="rect">
            <a:avLst/>
          </a:prstGeom>
        </p:spPr>
      </p:pic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13E8F9BF-655E-9B1A-4210-EDDD37F6EDE7}"/>
              </a:ext>
            </a:extLst>
          </p:cNvPr>
          <p:cNvSpPr txBox="1"/>
          <p:nvPr/>
        </p:nvSpPr>
        <p:spPr>
          <a:xfrm>
            <a:off x="-161280" y="4752904"/>
            <a:ext cx="1628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i="1" dirty="0">
                <a:latin typeface="Rockwell" panose="02060603020205020403" pitchFamily="18" charset="77"/>
                <a:ea typeface="Roboto" panose="02000000000000000000" pitchFamily="2" charset="0"/>
              </a:rPr>
              <a:t>Extra-</a:t>
            </a:r>
            <a:r>
              <a:rPr lang="it-IT" b="1" i="1" dirty="0" err="1">
                <a:latin typeface="Rockwell" panose="02060603020205020403" pitchFamily="18" charset="77"/>
                <a:ea typeface="Roboto" panose="02000000000000000000" pitchFamily="2" charset="0"/>
              </a:rPr>
              <a:t>focal</a:t>
            </a:r>
            <a:r>
              <a:rPr lang="it-IT" b="1" i="1" dirty="0">
                <a:latin typeface="Rockwell" panose="02060603020205020403" pitchFamily="18" charset="77"/>
                <a:ea typeface="Roboto" panose="02000000000000000000" pitchFamily="2" charset="0"/>
              </a:rPr>
              <a:t> </a:t>
            </a:r>
            <a:r>
              <a:rPr lang="it-IT" b="1" i="1" dirty="0" err="1">
                <a:latin typeface="Rockwell" panose="02060603020205020403" pitchFamily="18" charset="77"/>
                <a:ea typeface="Roboto" panose="02000000000000000000" pitchFamily="2" charset="0"/>
              </a:rPr>
              <a:t>plane</a:t>
            </a:r>
            <a:endParaRPr lang="it-IT" b="1" i="1" dirty="0">
              <a:latin typeface="Rockwell" panose="02060603020205020403" pitchFamily="18" charset="77"/>
              <a:ea typeface="Roboto" panose="02000000000000000000" pitchFamily="2" charset="0"/>
            </a:endParaRPr>
          </a:p>
        </p:txBody>
      </p:sp>
      <p:cxnSp>
        <p:nvCxnSpPr>
          <p:cNvPr id="108" name="Connettore diritto 19">
            <a:extLst>
              <a:ext uri="{FF2B5EF4-FFF2-40B4-BE49-F238E27FC236}">
                <a16:creationId xmlns:a16="http://schemas.microsoft.com/office/drawing/2014/main" id="{32B9D77C-2862-3BC6-D247-F491A1C18CDC}"/>
              </a:ext>
            </a:extLst>
          </p:cNvPr>
          <p:cNvCxnSpPr>
            <a:cxnSpLocks/>
          </p:cNvCxnSpPr>
          <p:nvPr/>
        </p:nvCxnSpPr>
        <p:spPr>
          <a:xfrm flipH="1">
            <a:off x="2824926" y="2515875"/>
            <a:ext cx="31575" cy="3044687"/>
          </a:xfrm>
          <a:prstGeom prst="straightConnector1">
            <a:avLst/>
          </a:prstGeom>
          <a:noFill/>
          <a:ln w="28575" cap="flat">
            <a:solidFill>
              <a:srgbClr val="00A0C6"/>
            </a:solidFill>
            <a:prstDash val="solid"/>
            <a:miter/>
          </a:ln>
        </p:spPr>
      </p:cxnSp>
      <p:sp>
        <p:nvSpPr>
          <p:cNvPr id="113" name="CasellaDiTesto 112">
            <a:extLst>
              <a:ext uri="{FF2B5EF4-FFF2-40B4-BE49-F238E27FC236}">
                <a16:creationId xmlns:a16="http://schemas.microsoft.com/office/drawing/2014/main" id="{E4117079-B1A5-44E5-9276-6EB19184C4B3}"/>
              </a:ext>
            </a:extLst>
          </p:cNvPr>
          <p:cNvSpPr txBox="1"/>
          <p:nvPr/>
        </p:nvSpPr>
        <p:spPr>
          <a:xfrm>
            <a:off x="4516094" y="2418358"/>
            <a:ext cx="888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i="1" dirty="0">
                <a:latin typeface="Rockwell" panose="02060603020205020403" pitchFamily="18" charset="77"/>
                <a:ea typeface="Roboto" panose="02000000000000000000" pitchFamily="2" charset="0"/>
              </a:rPr>
              <a:t>+50nm</a:t>
            </a:r>
          </a:p>
        </p:txBody>
      </p:sp>
      <p:cxnSp>
        <p:nvCxnSpPr>
          <p:cNvPr id="114" name="Connettore diritto 19">
            <a:extLst>
              <a:ext uri="{FF2B5EF4-FFF2-40B4-BE49-F238E27FC236}">
                <a16:creationId xmlns:a16="http://schemas.microsoft.com/office/drawing/2014/main" id="{2C0B6874-79D5-FF2D-9C07-0C623AA9548F}"/>
              </a:ext>
            </a:extLst>
          </p:cNvPr>
          <p:cNvCxnSpPr>
            <a:cxnSpLocks/>
          </p:cNvCxnSpPr>
          <p:nvPr/>
        </p:nvCxnSpPr>
        <p:spPr>
          <a:xfrm flipH="1">
            <a:off x="4527565" y="2505472"/>
            <a:ext cx="31575" cy="3044687"/>
          </a:xfrm>
          <a:prstGeom prst="straightConnector1">
            <a:avLst/>
          </a:prstGeom>
          <a:noFill/>
          <a:ln w="28575" cap="flat">
            <a:solidFill>
              <a:srgbClr val="00A0C6"/>
            </a:solidFill>
            <a:prstDash val="solid"/>
            <a:miter/>
          </a:ln>
        </p:spPr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3D50BA67-5CFB-CC54-7284-4BF3F923B4D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1678" b="31011"/>
          <a:stretch/>
        </p:blipFill>
        <p:spPr>
          <a:xfrm>
            <a:off x="6585979" y="3715942"/>
            <a:ext cx="5068479" cy="872390"/>
          </a:xfrm>
          <a:prstGeom prst="rect">
            <a:avLst/>
          </a:prstGeom>
        </p:spPr>
      </p:pic>
      <p:cxnSp>
        <p:nvCxnSpPr>
          <p:cNvPr id="115" name="Connettore diritto 19">
            <a:extLst>
              <a:ext uri="{FF2B5EF4-FFF2-40B4-BE49-F238E27FC236}">
                <a16:creationId xmlns:a16="http://schemas.microsoft.com/office/drawing/2014/main" id="{208E72C8-C75A-CF38-8548-C99E8235E691}"/>
              </a:ext>
            </a:extLst>
          </p:cNvPr>
          <p:cNvCxnSpPr>
            <a:cxnSpLocks/>
          </p:cNvCxnSpPr>
          <p:nvPr/>
        </p:nvCxnSpPr>
        <p:spPr>
          <a:xfrm flipH="1">
            <a:off x="8260526" y="2496190"/>
            <a:ext cx="31575" cy="3044687"/>
          </a:xfrm>
          <a:prstGeom prst="straightConnector1">
            <a:avLst/>
          </a:prstGeom>
          <a:noFill/>
          <a:ln w="28575" cap="flat">
            <a:solidFill>
              <a:srgbClr val="00A0C6"/>
            </a:solidFill>
            <a:prstDash val="solid"/>
            <a:miter/>
          </a:ln>
        </p:spPr>
      </p:cxnSp>
      <p:cxnSp>
        <p:nvCxnSpPr>
          <p:cNvPr id="116" name="Connettore diritto 19">
            <a:extLst>
              <a:ext uri="{FF2B5EF4-FFF2-40B4-BE49-F238E27FC236}">
                <a16:creationId xmlns:a16="http://schemas.microsoft.com/office/drawing/2014/main" id="{99157D40-2B99-4B46-4619-F3AFDC57C862}"/>
              </a:ext>
            </a:extLst>
          </p:cNvPr>
          <p:cNvCxnSpPr>
            <a:cxnSpLocks/>
          </p:cNvCxnSpPr>
          <p:nvPr/>
        </p:nvCxnSpPr>
        <p:spPr>
          <a:xfrm flipH="1">
            <a:off x="9982054" y="2491837"/>
            <a:ext cx="8736" cy="3037219"/>
          </a:xfrm>
          <a:prstGeom prst="straightConnector1">
            <a:avLst/>
          </a:prstGeom>
          <a:noFill/>
          <a:ln w="28575" cap="flat">
            <a:solidFill>
              <a:srgbClr val="00A0C6"/>
            </a:solidFill>
            <a:prstDash val="solid"/>
            <a:miter/>
          </a:ln>
        </p:spPr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5DD866-9EB0-7E19-76B1-FA5058A5BC27}"/>
              </a:ext>
            </a:extLst>
          </p:cNvPr>
          <p:cNvSpPr txBox="1"/>
          <p:nvPr/>
        </p:nvSpPr>
        <p:spPr>
          <a:xfrm>
            <a:off x="0" y="1771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Degeneration</a:t>
            </a:r>
            <a:r>
              <a:rPr lang="it-IT" sz="32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or non </a:t>
            </a:r>
            <a:r>
              <a:rPr lang="it-IT" sz="32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degeneration</a:t>
            </a:r>
            <a:r>
              <a:rPr lang="it-IT" sz="32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? </a:t>
            </a:r>
            <a:r>
              <a:rPr lang="it-IT" sz="32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That’s</a:t>
            </a:r>
            <a:r>
              <a:rPr lang="it-IT" sz="32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the </a:t>
            </a:r>
            <a:r>
              <a:rPr lang="it-IT" sz="32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problem</a:t>
            </a:r>
            <a:endParaRPr lang="it-IT" sz="3200" dirty="0">
              <a:latin typeface="Rockwell" panose="02060603020205020403" pitchFamily="18" charset="77"/>
              <a:ea typeface="Silom" pitchFamily="2" charset="-34"/>
              <a:cs typeface="Silom" pitchFamily="2" charset="-34"/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6BAE939C-2D2D-C47B-F13E-5E7D339A805C}"/>
              </a:ext>
            </a:extLst>
          </p:cNvPr>
          <p:cNvSpPr/>
          <p:nvPr/>
        </p:nvSpPr>
        <p:spPr>
          <a:xfrm>
            <a:off x="282388" y="4587731"/>
            <a:ext cx="11909611" cy="1161233"/>
          </a:xfrm>
          <a:prstGeom prst="ellipse">
            <a:avLst/>
          </a:prstGeom>
          <a:noFill/>
          <a:ln w="88900">
            <a:solidFill>
              <a:srgbClr val="FFFF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161059"/>
                      <a:gd name="connsiteY0" fmla="*/ 580617 h 1161233"/>
                      <a:gd name="connsiteX1" fmla="*/ 5580530 w 11161059"/>
                      <a:gd name="connsiteY1" fmla="*/ 0 h 1161233"/>
                      <a:gd name="connsiteX2" fmla="*/ 11161060 w 11161059"/>
                      <a:gd name="connsiteY2" fmla="*/ 580617 h 1161233"/>
                      <a:gd name="connsiteX3" fmla="*/ 5580530 w 11161059"/>
                      <a:gd name="connsiteY3" fmla="*/ 1161234 h 1161233"/>
                      <a:gd name="connsiteX4" fmla="*/ 0 w 11161059"/>
                      <a:gd name="connsiteY4" fmla="*/ 580617 h 1161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61059" h="1161233" extrusionOk="0">
                        <a:moveTo>
                          <a:pt x="0" y="580617"/>
                        </a:moveTo>
                        <a:cubicBezTo>
                          <a:pt x="-102320" y="196838"/>
                          <a:pt x="2362173" y="51161"/>
                          <a:pt x="5580530" y="0"/>
                        </a:cubicBezTo>
                        <a:cubicBezTo>
                          <a:pt x="8716917" y="11441"/>
                          <a:pt x="11142492" y="260541"/>
                          <a:pt x="11161060" y="580617"/>
                        </a:cubicBezTo>
                        <a:cubicBezTo>
                          <a:pt x="11058706" y="1001237"/>
                          <a:pt x="8638508" y="1294245"/>
                          <a:pt x="5580530" y="1161234"/>
                        </a:cubicBezTo>
                        <a:cubicBezTo>
                          <a:pt x="2483667" y="1153125"/>
                          <a:pt x="53008" y="926611"/>
                          <a:pt x="0" y="58061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2F2A09E9-77C7-F2A6-CB37-8DE53237939C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10" name="Rettangolo 3">
              <a:extLst>
                <a:ext uri="{FF2B5EF4-FFF2-40B4-BE49-F238E27FC236}">
                  <a16:creationId xmlns:a16="http://schemas.microsoft.com/office/drawing/2014/main" id="{27827CAA-A0FF-C485-F706-7E424DAC4754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A879102B-12AB-4520-B47A-1F760AFB1129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12" name="Segnaposto numero diapositiva 17">
              <a:extLst>
                <a:ext uri="{FF2B5EF4-FFF2-40B4-BE49-F238E27FC236}">
                  <a16:creationId xmlns:a16="http://schemas.microsoft.com/office/drawing/2014/main" id="{DFB28631-CCC0-F935-EE2C-0D4C87D4BA89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8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840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0F5FC02-D931-2C61-547B-689066163173}"/>
              </a:ext>
            </a:extLst>
          </p:cNvPr>
          <p:cNvSpPr txBox="1"/>
          <p:nvPr/>
        </p:nvSpPr>
        <p:spPr>
          <a:xfrm>
            <a:off x="8198704" y="6246641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Rockwell" panose="02060603020205020403" pitchFamily="18" charset="77"/>
              </a:rPr>
              <a:t>DEFOCUS = 10 mm</a:t>
            </a:r>
          </a:p>
        </p:txBody>
      </p:sp>
      <p:pic>
        <p:nvPicPr>
          <p:cNvPr id="70" name="Immagine 69">
            <a:extLst>
              <a:ext uri="{FF2B5EF4-FFF2-40B4-BE49-F238E27FC236}">
                <a16:creationId xmlns:a16="http://schemas.microsoft.com/office/drawing/2014/main" id="{B117DAC8-253E-378D-FD60-F4AD80805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2162" r="11979" b="14683"/>
          <a:stretch/>
        </p:blipFill>
        <p:spPr>
          <a:xfrm>
            <a:off x="390752" y="1863147"/>
            <a:ext cx="4676548" cy="4035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0EB32445-30BC-1F07-5B77-AC38064B62D6}"/>
                  </a:ext>
                </a:extLst>
              </p:cNvPr>
              <p:cNvSpPr txBox="1"/>
              <p:nvPr/>
            </p:nvSpPr>
            <p:spPr>
              <a:xfrm>
                <a:off x="199804" y="727402"/>
                <a:ext cx="1193482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dirty="0" err="1">
                    <a:latin typeface="Rockwell" panose="02060603020205020403" pitchFamily="18" charset="77"/>
                  </a:rPr>
                  <a:t>Simulations</a:t>
                </a:r>
                <a:r>
                  <a:rPr lang="it-IT" dirty="0">
                    <a:latin typeface="Rockwell" panose="02060603020205020403" pitchFamily="18" charset="77"/>
                  </a:rPr>
                  <a:t> of 10000 </a:t>
                </a:r>
                <a:r>
                  <a:rPr lang="it-IT" dirty="0" err="1">
                    <a:latin typeface="Rockwell" panose="02060603020205020403" pitchFamily="18" charset="77"/>
                  </a:rPr>
                  <a:t>Extrafocal</a:t>
                </a:r>
                <a:r>
                  <a:rPr lang="it-IT" dirty="0">
                    <a:latin typeface="Rockwell" panose="02060603020205020403" pitchFamily="18" charset="77"/>
                  </a:rPr>
                  <a:t> </a:t>
                </a:r>
                <a:r>
                  <a:rPr lang="it-IT" dirty="0" err="1">
                    <a:latin typeface="Rockwell" panose="02060603020205020403" pitchFamily="18" charset="77"/>
                  </a:rPr>
                  <a:t>plane</a:t>
                </a:r>
                <a:r>
                  <a:rPr lang="it-IT" dirty="0">
                    <a:latin typeface="Rockwell" panose="02060603020205020403" pitchFamily="18" charset="77"/>
                  </a:rPr>
                  <a:t> images </a:t>
                </a:r>
                <a:r>
                  <a:rPr lang="it-IT" dirty="0" err="1">
                    <a:latin typeface="Rockwell" panose="02060603020205020403" pitchFamily="18" charset="77"/>
                  </a:rPr>
                  <a:t>starting</a:t>
                </a:r>
                <a:r>
                  <a:rPr lang="it-IT" dirty="0">
                    <a:latin typeface="Rockwell" panose="02060603020205020403" pitchFamily="18" charset="77"/>
                  </a:rPr>
                  <a:t> from the injection of </a:t>
                </a:r>
                <a:r>
                  <a:rPr lang="it-IT" dirty="0" err="1">
                    <a:latin typeface="Rockwell" panose="02060603020205020403" pitchFamily="18" charset="77"/>
                  </a:rPr>
                  <a:t>different</a:t>
                </a:r>
                <a:r>
                  <a:rPr lang="it-IT" dirty="0">
                    <a:latin typeface="Rockwell" panose="02060603020205020403" pitchFamily="18" charset="77"/>
                  </a:rPr>
                  <a:t> </a:t>
                </a:r>
                <a:r>
                  <a:rPr lang="it-IT" dirty="0" err="1">
                    <a:latin typeface="Rockwell" panose="02060603020205020403" pitchFamily="18" charset="77"/>
                  </a:rPr>
                  <a:t>combination</a:t>
                </a:r>
                <a:r>
                  <a:rPr lang="it-IT" dirty="0">
                    <a:latin typeface="Rockwell" panose="02060603020205020403" pitchFamily="18" charset="77"/>
                  </a:rPr>
                  <a:t> of 21 </a:t>
                </a:r>
                <a:r>
                  <a:rPr lang="it-IT" dirty="0" err="1">
                    <a:latin typeface="Rockwell" panose="02060603020205020403" pitchFamily="18" charset="77"/>
                  </a:rPr>
                  <a:t>Zernike</a:t>
                </a:r>
                <a:r>
                  <a:rPr lang="it-IT" dirty="0">
                    <a:latin typeface="Rockwell" panose="02060603020205020403" pitchFamily="18" charset="77"/>
                  </a:rPr>
                  <a:t> with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it-IT" dirty="0">
                    <a:latin typeface="Rockwell" panose="02060603020205020403" pitchFamily="18" charset="77"/>
                  </a:rPr>
                  <a:t> UNIFORMLY RANDOM DISTRIBUTED </a:t>
                </a:r>
              </a:p>
            </p:txBody>
          </p:sp>
        </mc:Choice>
        <mc:Fallback xmlns=""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0EB32445-30BC-1F07-5B77-AC38064B6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04" y="727402"/>
                <a:ext cx="11934822" cy="646331"/>
              </a:xfrm>
              <a:prstGeom prst="rect">
                <a:avLst/>
              </a:prstGeom>
              <a:blipFill>
                <a:blip r:embed="rId4"/>
                <a:stretch>
                  <a:fillRect l="-425" t="-3846" b="-134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849954B4-EDDF-247C-B488-D6F60B176881}"/>
              </a:ext>
            </a:extLst>
          </p:cNvPr>
          <p:cNvCxnSpPr>
            <a:cxnSpLocks/>
          </p:cNvCxnSpPr>
          <p:nvPr/>
        </p:nvCxnSpPr>
        <p:spPr>
          <a:xfrm>
            <a:off x="5602618" y="3538128"/>
            <a:ext cx="1195001" cy="1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D7377C58-259A-C73E-CBFE-678B9723C8F0}"/>
              </a:ext>
            </a:extLst>
          </p:cNvPr>
          <p:cNvSpPr txBox="1"/>
          <p:nvPr/>
        </p:nvSpPr>
        <p:spPr>
          <a:xfrm>
            <a:off x="5242834" y="3108653"/>
            <a:ext cx="1838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i="1" dirty="0" err="1"/>
              <a:t>Propagation</a:t>
            </a:r>
            <a:endParaRPr lang="it-IT" sz="1400" b="1" i="1" dirty="0"/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3057C7A8-EA4A-A389-899A-797C4423D43F}"/>
              </a:ext>
            </a:extLst>
          </p:cNvPr>
          <p:cNvSpPr txBox="1"/>
          <p:nvPr/>
        </p:nvSpPr>
        <p:spPr>
          <a:xfrm>
            <a:off x="119704" y="6083837"/>
            <a:ext cx="370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Rockwell" panose="02060603020205020403" pitchFamily="18" charset="77"/>
              </a:rPr>
              <a:t>Each</a:t>
            </a:r>
            <a:r>
              <a:rPr lang="it-IT" dirty="0">
                <a:latin typeface="Rockwell" panose="02060603020205020403" pitchFamily="18" charset="77"/>
              </a:rPr>
              <a:t> one </a:t>
            </a:r>
            <a:r>
              <a:rPr lang="it-IT" dirty="0" err="1">
                <a:latin typeface="Rockwell" panose="02060603020205020403" pitchFamily="18" charset="77"/>
              </a:rPr>
              <a:t>is</a:t>
            </a:r>
            <a:r>
              <a:rPr lang="it-IT" dirty="0">
                <a:latin typeface="Rockwell" panose="02060603020205020403" pitchFamily="18" charset="77"/>
              </a:rPr>
              <a:t> a linear </a:t>
            </a:r>
            <a:r>
              <a:rPr lang="it-IT" dirty="0" err="1">
                <a:latin typeface="Rockwell" panose="02060603020205020403" pitchFamily="18" charset="77"/>
              </a:rPr>
              <a:t>combination</a:t>
            </a:r>
            <a:r>
              <a:rPr lang="it-IT" dirty="0">
                <a:latin typeface="Rockwell" panose="02060603020205020403" pitchFamily="18" charset="77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Elaborazione alternativa 11">
                <a:extLst>
                  <a:ext uri="{FF2B5EF4-FFF2-40B4-BE49-F238E27FC236}">
                    <a16:creationId xmlns:a16="http://schemas.microsoft.com/office/drawing/2014/main" id="{37E42682-14D2-50EB-7B4B-6DAEF3C9588F}"/>
                  </a:ext>
                </a:extLst>
              </p:cNvPr>
              <p:cNvSpPr/>
              <p:nvPr/>
            </p:nvSpPr>
            <p:spPr>
              <a:xfrm>
                <a:off x="3796452" y="5973877"/>
                <a:ext cx="1977726" cy="617611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gradFill>
                <a:gsLst>
                  <a:gs pos="0">
                    <a:srgbClr val="F6F8FC">
                      <a:alpha val="19000"/>
                    </a:srgbClr>
                  </a:gs>
                  <a:gs pos="100000">
                    <a:srgbClr val="FFE699"/>
                  </a:gs>
                </a:gsLst>
                <a:path path="circle">
                  <a:fillToRect l="50000" t="50000" r="50000" b="50000"/>
                </a:path>
              </a:gra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𝑁𝐶𝑃𝐴</m:t>
                      </m:r>
                      <m:r>
                        <a:rPr lang="it-IT" sz="1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p>
                        <m:e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it-IT" sz="1400" dirty="0"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79" name="Elaborazione alternativa 11">
                <a:extLst>
                  <a:ext uri="{FF2B5EF4-FFF2-40B4-BE49-F238E27FC236}">
                    <a16:creationId xmlns:a16="http://schemas.microsoft.com/office/drawing/2014/main" id="{37E42682-14D2-50EB-7B4B-6DAEF3C958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452" y="5973877"/>
                <a:ext cx="1977726" cy="617611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abs f3"/>
                  <a:gd name="f8" fmla="abs f4"/>
                  <a:gd name="f9" fmla="abs f5"/>
                  <a:gd name="f10" fmla="val f6"/>
                  <a:gd name="f11" fmla="?: f7 f3 1"/>
                  <a:gd name="f12" fmla="?: f8 f4 1"/>
                  <a:gd name="f13" fmla="?: f9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10 f18 1"/>
                  <a:gd name="f24" fmla="+- f22 0 f10"/>
                  <a:gd name="f25" fmla="+- f21 0 f10"/>
                  <a:gd name="f26" fmla="*/ f21 f18 1"/>
                  <a:gd name="f27" fmla="*/ f22 f18 1"/>
                  <a:gd name="f28" fmla="min f25 f24"/>
                  <a:gd name="f29" fmla="*/ f28 1 6"/>
                  <a:gd name="f30" fmla="+- f21 0 f29"/>
                  <a:gd name="f31" fmla="+- f22 0 f29"/>
                  <a:gd name="f32" fmla="*/ f29 29289 1"/>
                  <a:gd name="f33" fmla="*/ f29 f18 1"/>
                  <a:gd name="f34" fmla="*/ f32 1 100000"/>
                  <a:gd name="f35" fmla="*/ f30 f18 1"/>
                  <a:gd name="f36" fmla="*/ f31 f18 1"/>
                  <a:gd name="f37" fmla="+- f21 0 f34"/>
                  <a:gd name="f38" fmla="+- f22 0 f34"/>
                  <a:gd name="f39" fmla="*/ f34 f18 1"/>
                  <a:gd name="f40" fmla="*/ f37 f18 1"/>
                  <a:gd name="f41" fmla="*/ f38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39" r="f40" b="f41"/>
                <a:pathLst>
                  <a:path>
                    <a:moveTo>
                      <a:pt x="f23" y="f33"/>
                    </a:moveTo>
                    <a:arcTo wR="f33" hR="f33" stAng="f0" swAng="f1"/>
                    <a:lnTo>
                      <a:pt x="f35" y="f23"/>
                    </a:lnTo>
                    <a:arcTo wR="f33" hR="f33" stAng="f2" swAng="f1"/>
                    <a:lnTo>
                      <a:pt x="f26" y="f36"/>
                    </a:lnTo>
                    <a:arcTo wR="f33" hR="f33" stAng="f6" swAng="f1"/>
                    <a:lnTo>
                      <a:pt x="f33" y="f27"/>
                    </a:lnTo>
                    <a:arcTo wR="f33" hR="f33" stAng="f1" swAng="f1"/>
                    <a:close/>
                  </a:path>
                </a:pathLst>
              </a:custGeom>
              <a:blipFill>
                <a:blip r:embed="rId5"/>
                <a:stretch>
                  <a:fillRect t="-105882" b="-168627"/>
                </a:stretch>
              </a:blip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uppo 79">
            <a:extLst>
              <a:ext uri="{FF2B5EF4-FFF2-40B4-BE49-F238E27FC236}">
                <a16:creationId xmlns:a16="http://schemas.microsoft.com/office/drawing/2014/main" id="{BADEFBE7-E763-D4EF-A836-FCD978C1AB84}"/>
              </a:ext>
            </a:extLst>
          </p:cNvPr>
          <p:cNvGrpSpPr/>
          <p:nvPr/>
        </p:nvGrpSpPr>
        <p:grpSpPr>
          <a:xfrm>
            <a:off x="7260074" y="1788107"/>
            <a:ext cx="3765630" cy="4409734"/>
            <a:chOff x="441399" y="2220249"/>
            <a:chExt cx="3370269" cy="3946748"/>
          </a:xfrm>
        </p:grpSpPr>
        <p:pic>
          <p:nvPicPr>
            <p:cNvPr id="81" name="Immagine 80">
              <a:extLst>
                <a:ext uri="{FF2B5EF4-FFF2-40B4-BE49-F238E27FC236}">
                  <a16:creationId xmlns:a16="http://schemas.microsoft.com/office/drawing/2014/main" id="{08DBCBF3-9440-B901-FEEE-0DC6A1CA3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3" t="10768" r="70923" b="25941"/>
            <a:stretch/>
          </p:blipFill>
          <p:spPr>
            <a:xfrm>
              <a:off x="441399" y="2229774"/>
              <a:ext cx="861105" cy="3500216"/>
            </a:xfrm>
            <a:prstGeom prst="rect">
              <a:avLst/>
            </a:prstGeom>
          </p:spPr>
        </p:pic>
        <p:pic>
          <p:nvPicPr>
            <p:cNvPr id="82" name="Immagine 81">
              <a:extLst>
                <a:ext uri="{FF2B5EF4-FFF2-40B4-BE49-F238E27FC236}">
                  <a16:creationId xmlns:a16="http://schemas.microsoft.com/office/drawing/2014/main" id="{B07F9A59-848F-7F08-FEFB-CB3CA6330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40" t="10767" r="51552" b="25943"/>
            <a:stretch/>
          </p:blipFill>
          <p:spPr>
            <a:xfrm>
              <a:off x="1302504" y="2222932"/>
              <a:ext cx="827636" cy="3500215"/>
            </a:xfrm>
            <a:prstGeom prst="rect">
              <a:avLst/>
            </a:prstGeom>
          </p:spPr>
        </p:pic>
        <p:pic>
          <p:nvPicPr>
            <p:cNvPr id="83" name="Immagine 82">
              <a:extLst>
                <a:ext uri="{FF2B5EF4-FFF2-40B4-BE49-F238E27FC236}">
                  <a16:creationId xmlns:a16="http://schemas.microsoft.com/office/drawing/2014/main" id="{E1029940-A127-43C3-E2F0-F1F2E45AF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99" t="10767" r="32113" b="25943"/>
            <a:stretch/>
          </p:blipFill>
          <p:spPr>
            <a:xfrm>
              <a:off x="2115842" y="2223499"/>
              <a:ext cx="850883" cy="3500215"/>
            </a:xfrm>
            <a:prstGeom prst="rect">
              <a:avLst/>
            </a:prstGeom>
          </p:spPr>
        </p:pic>
        <p:pic>
          <p:nvPicPr>
            <p:cNvPr id="84" name="Immagine 83">
              <a:extLst>
                <a:ext uri="{FF2B5EF4-FFF2-40B4-BE49-F238E27FC236}">
                  <a16:creationId xmlns:a16="http://schemas.microsoft.com/office/drawing/2014/main" id="{F7E1EF46-1B6A-0829-5B80-43A155F26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05" t="10767" r="12708" b="25943"/>
            <a:stretch/>
          </p:blipFill>
          <p:spPr>
            <a:xfrm>
              <a:off x="2957738" y="2220249"/>
              <a:ext cx="850883" cy="3500215"/>
            </a:xfrm>
            <a:prstGeom prst="rect">
              <a:avLst/>
            </a:prstGeom>
          </p:spPr>
        </p:pic>
        <p:pic>
          <p:nvPicPr>
            <p:cNvPr id="85" name="Immagine 84">
              <a:extLst>
                <a:ext uri="{FF2B5EF4-FFF2-40B4-BE49-F238E27FC236}">
                  <a16:creationId xmlns:a16="http://schemas.microsoft.com/office/drawing/2014/main" id="{FFD66375-B54B-C67D-A7CB-1B9834040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8" t="76079" r="10545" b="15730"/>
            <a:stretch/>
          </p:blipFill>
          <p:spPr>
            <a:xfrm>
              <a:off x="448612" y="5713971"/>
              <a:ext cx="3363056" cy="453026"/>
            </a:xfrm>
            <a:prstGeom prst="rect">
              <a:avLst/>
            </a:prstGeom>
          </p:spPr>
        </p:pic>
      </p:grp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751749DC-BD17-99DC-F3B8-CC8DDE16304F}"/>
              </a:ext>
            </a:extLst>
          </p:cNvPr>
          <p:cNvSpPr txBox="1"/>
          <p:nvPr/>
        </p:nvSpPr>
        <p:spPr>
          <a:xfrm>
            <a:off x="0" y="1771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Simulated</a:t>
            </a:r>
            <a:r>
              <a:rPr lang="it-IT" sz="4000" dirty="0">
                <a:latin typeface="Rockwell" panose="02060603020205020403" pitchFamily="18" charset="77"/>
                <a:ea typeface="Silom" pitchFamily="2" charset="-34"/>
                <a:cs typeface="Silom" pitchFamily="2" charset="-34"/>
              </a:rPr>
              <a:t> dataset (10 000 images)</a:t>
            </a:r>
          </a:p>
        </p:txBody>
      </p:sp>
      <p:cxnSp>
        <p:nvCxnSpPr>
          <p:cNvPr id="89" name="Connettore 2 88">
            <a:extLst>
              <a:ext uri="{FF2B5EF4-FFF2-40B4-BE49-F238E27FC236}">
                <a16:creationId xmlns:a16="http://schemas.microsoft.com/office/drawing/2014/main" id="{4BE73CD8-AC69-BDAC-8CFF-D7B9A1FEBEE3}"/>
              </a:ext>
            </a:extLst>
          </p:cNvPr>
          <p:cNvCxnSpPr>
            <a:cxnSpLocks/>
          </p:cNvCxnSpPr>
          <p:nvPr/>
        </p:nvCxnSpPr>
        <p:spPr>
          <a:xfrm flipH="1">
            <a:off x="522514" y="4898571"/>
            <a:ext cx="326572" cy="118526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936E6F-5110-AE62-1A5B-DA3CB52F4976}"/>
              </a:ext>
            </a:extLst>
          </p:cNvPr>
          <p:cNvSpPr txBox="1"/>
          <p:nvPr/>
        </p:nvSpPr>
        <p:spPr>
          <a:xfrm>
            <a:off x="546534" y="1464360"/>
            <a:ext cx="4544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Rockwell" panose="02060603020205020403" pitchFamily="18" charset="77"/>
              </a:rPr>
              <a:t>PUPIL PLANE</a:t>
            </a:r>
            <a:r>
              <a:rPr lang="it-IT" sz="2000" dirty="0">
                <a:latin typeface="Rockwell" panose="02060603020205020403" pitchFamily="18" charset="77"/>
                <a:sym typeface="Wingdings" pitchFamily="2" charset="2"/>
              </a:rPr>
              <a:t></a:t>
            </a:r>
            <a:r>
              <a:rPr lang="it-IT" sz="2000" b="1" u="sng" dirty="0">
                <a:latin typeface="Rockwell" panose="02060603020205020403" pitchFamily="18" charset="77"/>
              </a:rPr>
              <a:t>PHASE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5BE824-A8F6-491C-0053-4EBC28963097}"/>
              </a:ext>
            </a:extLst>
          </p:cNvPr>
          <p:cNvSpPr txBox="1"/>
          <p:nvPr/>
        </p:nvSpPr>
        <p:spPr>
          <a:xfrm>
            <a:off x="6576566" y="1464360"/>
            <a:ext cx="506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Rockwell" panose="02060603020205020403" pitchFamily="18" charset="77"/>
              </a:rPr>
              <a:t>EXTRA-FOCAL PLANE</a:t>
            </a:r>
            <a:r>
              <a:rPr lang="it-IT" sz="2000" dirty="0">
                <a:latin typeface="Rockwell" panose="02060603020205020403" pitchFamily="18" charset="77"/>
                <a:sym typeface="Wingdings" pitchFamily="2" charset="2"/>
              </a:rPr>
              <a:t> </a:t>
            </a:r>
            <a:r>
              <a:rPr lang="it-IT" sz="2000" b="1" u="sng" dirty="0">
                <a:latin typeface="Rockwell" panose="02060603020205020403" pitchFamily="18" charset="77"/>
                <a:sym typeface="Wingdings" pitchFamily="2" charset="2"/>
              </a:rPr>
              <a:t>INTENSITY</a:t>
            </a:r>
            <a:endParaRPr lang="it-IT" sz="2000" b="1" u="sng" dirty="0">
              <a:latin typeface="Rockwell" panose="02060603020205020403" pitchFamily="18" charset="77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6395ED4-36EC-5F72-3CF1-BDA6F344EE82}"/>
              </a:ext>
            </a:extLst>
          </p:cNvPr>
          <p:cNvGrpSpPr/>
          <p:nvPr/>
        </p:nvGrpSpPr>
        <p:grpSpPr>
          <a:xfrm>
            <a:off x="0" y="6517299"/>
            <a:ext cx="12192000" cy="365129"/>
            <a:chOff x="0" y="6517299"/>
            <a:chExt cx="12192000" cy="365129"/>
          </a:xfrm>
        </p:grpSpPr>
        <p:sp>
          <p:nvSpPr>
            <p:cNvPr id="7" name="Rettangolo 3">
              <a:extLst>
                <a:ext uri="{FF2B5EF4-FFF2-40B4-BE49-F238E27FC236}">
                  <a16:creationId xmlns:a16="http://schemas.microsoft.com/office/drawing/2014/main" id="{7C7F67E9-4462-31B0-E46F-2BD294B33411}"/>
                </a:ext>
              </a:extLst>
            </p:cNvPr>
            <p:cNvSpPr/>
            <p:nvPr/>
          </p:nvSpPr>
          <p:spPr>
            <a:xfrm>
              <a:off x="0" y="6614900"/>
              <a:ext cx="12191996" cy="25391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050" dirty="0" err="1">
                  <a:latin typeface="Rockwell" panose="02060603020205020403" pitchFamily="18" charset="77"/>
                  <a:ea typeface="Roboto" panose="02000000000000000000" pitchFamily="2" charset="0"/>
                </a:rPr>
                <a:t>Wavefront</a:t>
              </a:r>
              <a:r>
                <a:rPr lang="it-IT" sz="1050" dirty="0">
                  <a:latin typeface="Rockwell" panose="02060603020205020403" pitchFamily="18" charset="77"/>
                  <a:ea typeface="Roboto" panose="02000000000000000000" pitchFamily="2" charset="0"/>
                </a:rPr>
                <a:t> Sensing in the VLT/ELT era VII - Porto</a:t>
              </a:r>
              <a:endParaRPr lang="it-IT" sz="1050" b="0" i="0" u="none" strike="noStrike" kern="1200" cap="none" spc="0" baseline="0" dirty="0">
                <a:uFillTx/>
                <a:latin typeface="Rockwell" panose="02060603020205020403" pitchFamily="18" charset="77"/>
                <a:ea typeface="Roboto" panose="02000000000000000000" pitchFamily="2" charset="0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FFCFA1EB-6BB9-717A-25F2-D3E7A09C054B}"/>
                </a:ext>
              </a:extLst>
            </p:cNvPr>
            <p:cNvSpPr txBox="1"/>
            <p:nvPr/>
          </p:nvSpPr>
          <p:spPr>
            <a:xfrm>
              <a:off x="43736" y="6592914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>
                  <a:latin typeface="Rockwell" panose="02060603020205020403" pitchFamily="18" charset="77"/>
                </a:rPr>
                <a:t>Terreri</a:t>
              </a:r>
              <a:r>
                <a:rPr lang="it-IT" sz="1050" dirty="0">
                  <a:latin typeface="Rockwell" panose="02060603020205020403" pitchFamily="18" charset="77"/>
                </a:rPr>
                <a:t> Alessandro</a:t>
              </a:r>
            </a:p>
          </p:txBody>
        </p:sp>
        <p:sp>
          <p:nvSpPr>
            <p:cNvPr id="9" name="Segnaposto numero diapositiva 17">
              <a:extLst>
                <a:ext uri="{FF2B5EF4-FFF2-40B4-BE49-F238E27FC236}">
                  <a16:creationId xmlns:a16="http://schemas.microsoft.com/office/drawing/2014/main" id="{F3A4718B-6581-0CA4-CD9C-5881E16DC398}"/>
                </a:ext>
              </a:extLst>
            </p:cNvPr>
            <p:cNvSpPr txBox="1"/>
            <p:nvPr/>
          </p:nvSpPr>
          <p:spPr>
            <a:xfrm>
              <a:off x="9448800" y="6517299"/>
              <a:ext cx="2743200" cy="365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fld id="{3824B0A8-0C62-4161-B2ED-5AD606351E3E}" type="slidenum">
                <a:rPr smtClean="0">
                  <a:latin typeface="Perpetua" panose="02020502060401020303" pitchFamily="18" charset="77"/>
                  <a:ea typeface="Roboto" panose="02000000000000000000" pitchFamily="2" charset="0"/>
                </a:rPr>
                <a:t>9</a:t>
              </a:fld>
              <a:r>
                <a:rPr lang="it-IT" sz="1200" dirty="0">
                  <a:latin typeface="Perpetua" panose="02020502060401020303" pitchFamily="18" charset="77"/>
                  <a:ea typeface="Roboto" panose="02000000000000000000" pitchFamily="2" charset="0"/>
                </a:rPr>
                <a:t> /25</a:t>
              </a:r>
              <a:endParaRPr lang="it-IT" sz="1200" b="0" i="0" u="none" strike="noStrike" kern="1200" cap="none" spc="0" baseline="0" dirty="0">
                <a:uFillTx/>
                <a:latin typeface="Perpetua" panose="02020502060401020303" pitchFamily="18" charset="77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47373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7.6|1.8|5.2|25.8|18.5|18.5|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7.6|1.8|5.2|25.8|18.5|18.5|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8.6|22.7|18.4|12.5|1.4|1.4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4751</TotalTime>
  <Words>2713</Words>
  <Application>Microsoft Office PowerPoint</Application>
  <PresentationFormat>Ecrã Panorâmico</PresentationFormat>
  <Paragraphs>573</Paragraphs>
  <Slides>37</Slides>
  <Notes>32</Notes>
  <HiddenSlides>11</HiddenSlides>
  <MMClips>0</MMClips>
  <ScaleCrop>false</ScaleCrop>
  <HeadingPairs>
    <vt:vector size="6" baseType="variant">
      <vt:variant>
        <vt:lpstr>Tipos de letra usados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37</vt:i4>
      </vt:variant>
    </vt:vector>
  </HeadingPairs>
  <TitlesOfParts>
    <vt:vector size="48" baseType="lpstr">
      <vt:lpstr>Adobe Garamond Pro Bold</vt:lpstr>
      <vt:lpstr>Arial</vt:lpstr>
      <vt:lpstr>Calibri</vt:lpstr>
      <vt:lpstr>Calibri Light</vt:lpstr>
      <vt:lpstr>Cambria Math</vt:lpstr>
      <vt:lpstr>Liberation Sans</vt:lpstr>
      <vt:lpstr>Perpetua</vt:lpstr>
      <vt:lpstr>Rockwell</vt:lpstr>
      <vt:lpstr>Segoe UI Symbol</vt:lpstr>
      <vt:lpstr>Silom</vt:lpstr>
      <vt:lpstr>Tema di Office</vt:lpstr>
      <vt:lpstr>N_2 O NCPA∗ A new low order Wavefront Sensor and its first experimental results.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Terreri</dc:creator>
  <cp:lastModifiedBy>FLYMEDIA AUDIOVISUAIS LDA</cp:lastModifiedBy>
  <cp:revision>12</cp:revision>
  <dcterms:created xsi:type="dcterms:W3CDTF">2022-10-15T19:55:33Z</dcterms:created>
  <dcterms:modified xsi:type="dcterms:W3CDTF">2022-10-19T15:33:17Z</dcterms:modified>
</cp:coreProperties>
</file>