
<file path=[Content_Types].xml><?xml version="1.0" encoding="utf-8"?>
<Types xmlns="http://schemas.openxmlformats.org/package/2006/content-types">
  <Default Extension="png" ContentType="image/png"/>
  <Default Extension="emf" ContentType="image/x-emf"/>
  <Default Extension="mov" ContentType="video/quicktime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</p:sldMasterIdLst>
  <p:notesMasterIdLst>
    <p:notesMasterId r:id="rId13"/>
  </p:notesMasterIdLst>
  <p:handoutMasterIdLst>
    <p:handoutMasterId r:id="rId14"/>
  </p:handoutMasterIdLst>
  <p:sldIdLst>
    <p:sldId id="256" r:id="rId2"/>
    <p:sldId id="469" r:id="rId3"/>
    <p:sldId id="470" r:id="rId4"/>
    <p:sldId id="473" r:id="rId5"/>
    <p:sldId id="474" r:id="rId6"/>
    <p:sldId id="475" r:id="rId7"/>
    <p:sldId id="476" r:id="rId8"/>
    <p:sldId id="477" r:id="rId9"/>
    <p:sldId id="478" r:id="rId10"/>
    <p:sldId id="479" r:id="rId11"/>
    <p:sldId id="293" r:id="rId12"/>
  </p:sldIdLst>
  <p:sldSz cx="9144000" cy="6858000" type="screen4x3"/>
  <p:notesSz cx="6858000" cy="9296400"/>
  <p:defaultTextStyle>
    <a:defPPr>
      <a:defRPr lang="en-US"/>
    </a:defPPr>
    <a:lvl1pPr algn="r" rtl="0" fontAlgn="base">
      <a:spcBef>
        <a:spcPct val="50000"/>
      </a:spcBef>
      <a:spcAft>
        <a:spcPct val="0"/>
      </a:spcAft>
      <a:buClr>
        <a:schemeClr val="accent2"/>
      </a:buClr>
      <a:defRPr sz="14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r" rtl="0" fontAlgn="base">
      <a:spcBef>
        <a:spcPct val="50000"/>
      </a:spcBef>
      <a:spcAft>
        <a:spcPct val="0"/>
      </a:spcAft>
      <a:buClr>
        <a:schemeClr val="accent2"/>
      </a:buClr>
      <a:defRPr sz="14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r" rtl="0" fontAlgn="base">
      <a:spcBef>
        <a:spcPct val="50000"/>
      </a:spcBef>
      <a:spcAft>
        <a:spcPct val="0"/>
      </a:spcAft>
      <a:buClr>
        <a:schemeClr val="accent2"/>
      </a:buClr>
      <a:defRPr sz="14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r" rtl="0" fontAlgn="base">
      <a:spcBef>
        <a:spcPct val="50000"/>
      </a:spcBef>
      <a:spcAft>
        <a:spcPct val="0"/>
      </a:spcAft>
      <a:buClr>
        <a:schemeClr val="accent2"/>
      </a:buClr>
      <a:defRPr sz="14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r" rtl="0" fontAlgn="base">
      <a:spcBef>
        <a:spcPct val="50000"/>
      </a:spcBef>
      <a:spcAft>
        <a:spcPct val="0"/>
      </a:spcAft>
      <a:buClr>
        <a:schemeClr val="accent2"/>
      </a:buClr>
      <a:defRPr sz="14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00FF00"/>
    <a:srgbClr val="FF66FF"/>
    <a:srgbClr val="66FFFF"/>
    <a:srgbClr val="0000FF"/>
    <a:srgbClr val="FF9933"/>
    <a:srgbClr val="FF00FF"/>
    <a:srgbClr val="3366FF"/>
    <a:srgbClr val="BBE0E3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33" autoAdjust="0"/>
    <p:restoredTop sz="95940" autoAdjust="0"/>
  </p:normalViewPr>
  <p:slideViewPr>
    <p:cSldViewPr snapToGrid="0">
      <p:cViewPr varScale="1">
        <p:scale>
          <a:sx n="110" d="100"/>
          <a:sy n="110" d="100"/>
        </p:scale>
        <p:origin x="1040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3" d="100"/>
        <a:sy n="93" d="100"/>
      </p:scale>
      <p:origin x="0" y="0"/>
    </p:cViewPr>
  </p:sorterViewPr>
  <p:notesViewPr>
    <p:cSldViewPr snapToGrid="0">
      <p:cViewPr varScale="1">
        <p:scale>
          <a:sx n="100" d="100"/>
          <a:sy n="100" d="100"/>
        </p:scale>
        <p:origin x="-3468" y="-108"/>
      </p:cViewPr>
      <p:guideLst>
        <p:guide orient="horz" pos="2928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2421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027" y="0"/>
            <a:ext cx="2972421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94672A-9832-4D04-8FD5-FCA6CAA5568D}" type="datetimeFigureOut">
              <a:rPr lang="en-US" smtClean="0"/>
              <a:t>10/19/22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675"/>
            <a:ext cx="2972421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027" y="8829675"/>
            <a:ext cx="2972421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4B76CF-A9F9-4C0D-8D3F-CE2248841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8008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72421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l" defTabSz="931863">
              <a:spcBef>
                <a:spcPct val="0"/>
              </a:spcBef>
              <a:buClrTx/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027" y="0"/>
            <a:ext cx="2972421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>
              <a:spcBef>
                <a:spcPct val="0"/>
              </a:spcBef>
              <a:buClrTx/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049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6421" y="4416426"/>
            <a:ext cx="5485158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29675"/>
            <a:ext cx="2972421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l" defTabSz="931863">
              <a:spcBef>
                <a:spcPct val="0"/>
              </a:spcBef>
              <a:buClrTx/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027" y="8829675"/>
            <a:ext cx="2972421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>
              <a:spcBef>
                <a:spcPct val="0"/>
              </a:spcBef>
              <a:buClrTx/>
              <a:defRPr sz="1200"/>
            </a:lvl1pPr>
          </a:lstStyle>
          <a:p>
            <a:pPr>
              <a:defRPr/>
            </a:pPr>
            <a:fld id="{2D1AC95E-9504-435F-83CD-E87D7C228F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0885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8FDB99-05E2-4C31-939D-7C0227086EA0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4478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731963" y="6245225"/>
            <a:ext cx="5835650" cy="476250"/>
          </a:xfrm>
          <a:prstGeom prst="rect">
            <a:avLst/>
          </a:prstGeom>
        </p:spPr>
        <p:txBody>
          <a:bodyPr/>
          <a:lstStyle>
            <a:lvl1pPr>
              <a:spcBef>
                <a:spcPct val="0"/>
              </a:spcBef>
              <a:defRPr sz="1400"/>
            </a:lvl1pPr>
          </a:lstStyle>
          <a:p>
            <a:pPr>
              <a:defRPr/>
            </a:pPr>
            <a:r>
              <a:rPr lang="en-US"/>
              <a:t>TMT.AOS.PRE.15.039.DRF02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7B0DFB-A37F-4789-99CC-3A8CCC10CF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731963" y="6245225"/>
            <a:ext cx="5835650" cy="476250"/>
          </a:xfrm>
          <a:prstGeom prst="rect">
            <a:avLst/>
          </a:prstGeom>
        </p:spPr>
        <p:txBody>
          <a:bodyPr/>
          <a:lstStyle>
            <a:lvl1pPr>
              <a:spcBef>
                <a:spcPct val="0"/>
              </a:spcBef>
              <a:defRPr sz="1400"/>
            </a:lvl1pPr>
          </a:lstStyle>
          <a:p>
            <a:pPr>
              <a:defRPr/>
            </a:pPr>
            <a:r>
              <a:rPr lang="en-US"/>
              <a:t>TMT.AOS.PRE.15.039.DRF02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3D589C-8BDA-47C0-8D69-C552AD78AC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731963" y="6245225"/>
            <a:ext cx="5835650" cy="476250"/>
          </a:xfrm>
          <a:prstGeom prst="rect">
            <a:avLst/>
          </a:prstGeom>
        </p:spPr>
        <p:txBody>
          <a:bodyPr/>
          <a:lstStyle>
            <a:lvl1pPr>
              <a:spcBef>
                <a:spcPct val="0"/>
              </a:spcBef>
              <a:defRPr sz="1400"/>
            </a:lvl1pPr>
          </a:lstStyle>
          <a:p>
            <a:pPr>
              <a:defRPr/>
            </a:pPr>
            <a:r>
              <a:rPr lang="en-US"/>
              <a:t>TMT.AOS.PRE.15.039.DRF02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123AC5-45EF-47C6-A004-C587E8C5CE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731963" y="6245225"/>
            <a:ext cx="5835650" cy="476250"/>
          </a:xfrm>
          <a:prstGeom prst="rect">
            <a:avLst/>
          </a:prstGeom>
        </p:spPr>
        <p:txBody>
          <a:bodyPr/>
          <a:lstStyle>
            <a:lvl1pPr>
              <a:spcBef>
                <a:spcPct val="0"/>
              </a:spcBef>
              <a:defRPr sz="1400"/>
            </a:lvl1pPr>
          </a:lstStyle>
          <a:p>
            <a:pPr>
              <a:defRPr/>
            </a:pPr>
            <a:r>
              <a:rPr lang="en-US"/>
              <a:t>TMT.AOS.PRE.15.039.DRF02</a:t>
            </a:r>
            <a:endParaRPr lang="en-US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B6C414-399E-4671-9E82-AABBDAA382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DFA6B-F074-4F4E-A292-949E6C000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586AB2-394A-464E-9352-DF8D99241E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D51384-F120-2448-8B30-C68621DAC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7F03-D461-B349-84C5-9C4F1B7B1D68}" type="datetimeFigureOut">
              <a:rPr lang="en-US" smtClean="0"/>
              <a:t>10/19/22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194367-8CBF-124D-B0A4-55D402D8C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E056F2-3B60-304A-B12D-094A00A3E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70F18-147D-FA4E-B2D2-9B2ED6907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522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731963" y="6245225"/>
            <a:ext cx="5835650" cy="476250"/>
          </a:xfrm>
          <a:prstGeom prst="rect">
            <a:avLst/>
          </a:prstGeom>
        </p:spPr>
        <p:txBody>
          <a:bodyPr/>
          <a:lstStyle>
            <a:lvl1pPr>
              <a:spcBef>
                <a:spcPct val="0"/>
              </a:spcBef>
              <a:defRPr sz="1400"/>
            </a:lvl1pPr>
          </a:lstStyle>
          <a:p>
            <a:pPr>
              <a:defRPr/>
            </a:pPr>
            <a:r>
              <a:rPr lang="en-US" dirty="0"/>
              <a:t>TMT.AOS.PRE.15.039.DRF02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27B40B-7D33-4080-BDDE-CF843518AC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731963" y="6245225"/>
            <a:ext cx="5835650" cy="476250"/>
          </a:xfrm>
          <a:prstGeom prst="rect">
            <a:avLst/>
          </a:prstGeom>
        </p:spPr>
        <p:txBody>
          <a:bodyPr/>
          <a:lstStyle>
            <a:lvl1pPr>
              <a:spcBef>
                <a:spcPct val="0"/>
              </a:spcBef>
              <a:defRPr sz="1400"/>
            </a:lvl1pPr>
          </a:lstStyle>
          <a:p>
            <a:pPr>
              <a:defRPr/>
            </a:pPr>
            <a:r>
              <a:rPr lang="en-US"/>
              <a:t>TMT.AOS.PRE.15.039.DRF02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253" y="3073691"/>
            <a:ext cx="7772400" cy="1362075"/>
          </a:xfrm>
        </p:spPr>
        <p:txBody>
          <a:bodyPr anchor="t"/>
          <a:lstStyle>
            <a:lvl1pPr algn="l">
              <a:defRPr sz="3200" b="0" i="0"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421406"/>
            <a:ext cx="7772400" cy="1500187"/>
          </a:xfrm>
        </p:spPr>
        <p:txBody>
          <a:bodyPr anchor="t"/>
          <a:lstStyle>
            <a:lvl1pPr marL="0" indent="0">
              <a:buNone/>
              <a:defRPr lang="en-US" sz="2400" b="0" i="0" cap="none" baseline="0" dirty="0" smtClean="0">
                <a:solidFill>
                  <a:srgbClr val="0066FF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6EDB08-8574-42DB-8C77-883F93861A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731963" y="6245225"/>
            <a:ext cx="5835650" cy="476250"/>
          </a:xfrm>
          <a:prstGeom prst="rect">
            <a:avLst/>
          </a:prstGeom>
        </p:spPr>
        <p:txBody>
          <a:bodyPr/>
          <a:lstStyle>
            <a:lvl1pPr>
              <a:spcBef>
                <a:spcPct val="0"/>
              </a:spcBef>
              <a:defRPr sz="1400"/>
            </a:lvl1pPr>
          </a:lstStyle>
          <a:p>
            <a:pPr>
              <a:defRPr/>
            </a:pPr>
            <a:r>
              <a:rPr lang="en-US"/>
              <a:t>TMT.AOS.PRE.15.039.DRF02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D03BA4-E9F4-469F-A604-33A265D2C6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_text_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333014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333014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731963" y="6245225"/>
            <a:ext cx="5835650" cy="476250"/>
          </a:xfrm>
          <a:prstGeom prst="rect">
            <a:avLst/>
          </a:prstGeom>
        </p:spPr>
        <p:txBody>
          <a:bodyPr/>
          <a:lstStyle>
            <a:lvl1pPr>
              <a:spcBef>
                <a:spcPct val="0"/>
              </a:spcBef>
              <a:defRPr sz="1400"/>
            </a:lvl1pPr>
          </a:lstStyle>
          <a:p>
            <a:pPr>
              <a:defRPr/>
            </a:pPr>
            <a:r>
              <a:rPr lang="en-US"/>
              <a:t>TMT.AOS.PRE.15.039.DRF02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D03BA4-E9F4-469F-A604-33A265D2C63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469900" y="4992130"/>
            <a:ext cx="8229600" cy="124833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1731963" y="6245225"/>
            <a:ext cx="5835650" cy="476250"/>
          </a:xfrm>
          <a:prstGeom prst="rect">
            <a:avLst/>
          </a:prstGeom>
        </p:spPr>
        <p:txBody>
          <a:bodyPr/>
          <a:lstStyle>
            <a:lvl1pPr>
              <a:spcBef>
                <a:spcPct val="0"/>
              </a:spcBef>
              <a:defRPr sz="1400"/>
            </a:lvl1pPr>
          </a:lstStyle>
          <a:p>
            <a:pPr>
              <a:defRPr/>
            </a:pPr>
            <a:r>
              <a:rPr lang="en-US"/>
              <a:t>TMT.AOS.PRE.15.039.DRF02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D4D685-813A-4F34-95E9-709E17E706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_text_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3366F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27678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3366F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27678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1731963" y="6245225"/>
            <a:ext cx="5835650" cy="476250"/>
          </a:xfrm>
          <a:prstGeom prst="rect">
            <a:avLst/>
          </a:prstGeom>
        </p:spPr>
        <p:txBody>
          <a:bodyPr/>
          <a:lstStyle>
            <a:lvl1pPr>
              <a:spcBef>
                <a:spcPct val="0"/>
              </a:spcBef>
              <a:defRPr sz="1400"/>
            </a:lvl1pPr>
          </a:lstStyle>
          <a:p>
            <a:pPr>
              <a:defRPr/>
            </a:pPr>
            <a:r>
              <a:rPr lang="en-US"/>
              <a:t>TMT.AOS.PRE.15.039.DRF02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D4D685-813A-4F34-95E9-709E17E706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444500" y="4992688"/>
            <a:ext cx="4065716" cy="11985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637559" y="5009163"/>
            <a:ext cx="4065716" cy="11985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64F7CD-4A04-46D4-A6C8-1F9203543C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1731963" y="6245225"/>
            <a:ext cx="5835650" cy="476250"/>
          </a:xfrm>
          <a:prstGeom prst="rect">
            <a:avLst/>
          </a:prstGeom>
        </p:spPr>
        <p:txBody>
          <a:bodyPr/>
          <a:lstStyle>
            <a:lvl1pPr>
              <a:spcBef>
                <a:spcPct val="0"/>
              </a:spcBef>
              <a:defRPr sz="1400"/>
            </a:lvl1pPr>
          </a:lstStyle>
          <a:p>
            <a:pPr>
              <a:defRPr/>
            </a:pPr>
            <a:r>
              <a:rPr lang="en-US"/>
              <a:t>TMT.AOS.PRE.15.039.DRF02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C6C6A5-9777-4D15-9710-FF1C084352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1731963" y="6245225"/>
            <a:ext cx="5835650" cy="476250"/>
          </a:xfrm>
          <a:prstGeom prst="rect">
            <a:avLst/>
          </a:prstGeom>
        </p:spPr>
        <p:txBody>
          <a:bodyPr/>
          <a:lstStyle>
            <a:lvl1pPr>
              <a:spcBef>
                <a:spcPct val="0"/>
              </a:spcBef>
              <a:defRPr sz="1400"/>
            </a:lvl1pPr>
          </a:lstStyle>
          <a:p>
            <a:pPr>
              <a:defRPr/>
            </a:pPr>
            <a:r>
              <a:rPr lang="en-US"/>
              <a:t>TMT.AOS.PRE.15.039.DRF02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6599995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defRPr/>
            </a:lvl1pPr>
          </a:lstStyle>
          <a:p>
            <a:pPr>
              <a:defRPr/>
            </a:pPr>
            <a:fld id="{B702F4AE-67EC-45C3-8A2E-0FC2ABDE100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104" name="Line 8"/>
          <p:cNvSpPr>
            <a:spLocks noChangeShapeType="1"/>
          </p:cNvSpPr>
          <p:nvPr/>
        </p:nvSpPr>
        <p:spPr bwMode="auto">
          <a:xfrm>
            <a:off x="455613" y="1370013"/>
            <a:ext cx="8226425" cy="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46" r:id="rId5"/>
    <p:sldLayoutId id="2147483726" r:id="rId6"/>
    <p:sldLayoutId id="2147483747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48" r:id="rId14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66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66FF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66FF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66FF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66FF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rgbClr val="0066FF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rgbClr val="0066FF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rgbClr val="0066FF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rgbClr val="0066FF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Blip>
          <a:blip r:embed="rId17"/>
        </a:buBlip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Blip>
          <a:blip r:embed="rId17"/>
        </a:buBlip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Blip>
          <a:blip r:embed="rId17"/>
        </a:buBlip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Blip>
          <a:blip r:embed="rId17"/>
        </a:buBlip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Blip>
          <a:blip r:embed="rId17"/>
        </a:buBlip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Blip>
          <a:blip r:embed="rId17"/>
        </a:buBlip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Blip>
          <a:blip r:embed="rId17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1600200"/>
            <a:ext cx="5486399" cy="4176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70114" y="2014675"/>
            <a:ext cx="8305800" cy="1470025"/>
          </a:xfrm>
        </p:spPr>
        <p:txBody>
          <a:bodyPr/>
          <a:lstStyle/>
          <a:p>
            <a:pPr eaLnBrk="1" hangingPunct="1"/>
            <a:r>
              <a:rPr lang="en-US" dirty="0"/>
              <a:t>First on-sky demonstration of the C-BLUE One camera and the HEART RTC platform on REVOLT</a:t>
            </a:r>
            <a:endParaRPr lang="en-US" sz="2000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817290" y="3574824"/>
            <a:ext cx="7357019" cy="1447800"/>
          </a:xfrm>
        </p:spPr>
        <p:txBody>
          <a:bodyPr/>
          <a:lstStyle/>
          <a:p>
            <a:pPr marL="609600" indent="-609600">
              <a:lnSpc>
                <a:spcPct val="90000"/>
              </a:lnSpc>
            </a:pPr>
            <a:r>
              <a:rPr lang="en-US" sz="2000" dirty="0"/>
              <a:t>Oct 21, 2022</a:t>
            </a:r>
          </a:p>
          <a:p>
            <a:pPr marL="609600" indent="-609600">
              <a:lnSpc>
                <a:spcPct val="90000"/>
              </a:lnSpc>
            </a:pPr>
            <a:r>
              <a:rPr lang="en-US" sz="2000" dirty="0"/>
              <a:t>Jean-Pierre </a:t>
            </a:r>
            <a:r>
              <a:rPr lang="en-US" sz="2000" dirty="0" err="1"/>
              <a:t>Véran</a:t>
            </a:r>
            <a:endParaRPr lang="en-US" sz="2000" dirty="0"/>
          </a:p>
          <a:p>
            <a:pPr marL="609600" indent="-609600">
              <a:lnSpc>
                <a:spcPct val="90000"/>
              </a:lnSpc>
            </a:pPr>
            <a:r>
              <a:rPr lang="en-US" sz="2000" dirty="0"/>
              <a:t>National Research Council Canada</a:t>
            </a:r>
          </a:p>
          <a:p>
            <a:pPr marL="609600" indent="-609600">
              <a:lnSpc>
                <a:spcPct val="90000"/>
              </a:lnSpc>
            </a:pPr>
            <a:r>
              <a:rPr lang="en-US" sz="2000" dirty="0"/>
              <a:t>Herzberg Astronomy &amp; Astrophysics, Victoria, BC</a:t>
            </a:r>
          </a:p>
          <a:p>
            <a:pPr marL="609600" indent="-609600">
              <a:lnSpc>
                <a:spcPct val="90000"/>
              </a:lnSpc>
            </a:pPr>
            <a:endParaRPr lang="en-US" sz="1600" i="1" dirty="0"/>
          </a:p>
          <a:p>
            <a:pPr marL="609600" indent="-609600">
              <a:lnSpc>
                <a:spcPct val="90000"/>
              </a:lnSpc>
            </a:pPr>
            <a:r>
              <a:rPr lang="en-US" sz="1600" i="1" dirty="0"/>
              <a:t>Presentation to the AO WFS Workshop in Porto (Oct 19-21, 2022)</a:t>
            </a:r>
          </a:p>
        </p:txBody>
      </p:sp>
      <p:sp>
        <p:nvSpPr>
          <p:cNvPr id="14342" name="Rectangle 5"/>
          <p:cNvSpPr>
            <a:spLocks noChangeArrowheads="1"/>
          </p:cNvSpPr>
          <p:nvPr/>
        </p:nvSpPr>
        <p:spPr bwMode="auto">
          <a:xfrm>
            <a:off x="2122488" y="6527800"/>
            <a:ext cx="5081587" cy="234950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343" name="Rectangle 6"/>
          <p:cNvSpPr>
            <a:spLocks noChangeArrowheads="1"/>
          </p:cNvSpPr>
          <p:nvPr/>
        </p:nvSpPr>
        <p:spPr bwMode="auto">
          <a:xfrm>
            <a:off x="1360488" y="3849688"/>
            <a:ext cx="6378575" cy="1243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 algn="ctr">
              <a:lnSpc>
                <a:spcPct val="90000"/>
              </a:lnSpc>
              <a:spcBef>
                <a:spcPct val="20000"/>
              </a:spcBef>
            </a:pPr>
            <a:endParaRPr lang="en-US" sz="2400" dirty="0"/>
          </a:p>
        </p:txBody>
      </p:sp>
      <p:pic>
        <p:nvPicPr>
          <p:cNvPr id="8" name="Picture 7" descr="FIP-e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685800" y="6275831"/>
            <a:ext cx="7799848" cy="27736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4DA147-9746-7B44-8C09-CA99B3AE891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427B40B-7D33-4080-BDDE-CF843518AC34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1A15274-6031-5947-B198-F92CBBD2835D}"/>
              </a:ext>
            </a:extLst>
          </p:cNvPr>
          <p:cNvSpPr txBox="1">
            <a:spLocks/>
          </p:cNvSpPr>
          <p:nvPr/>
        </p:nvSpPr>
        <p:spPr>
          <a:xfrm>
            <a:off x="2340090" y="438906"/>
            <a:ext cx="5976319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FF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FF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FF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FF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FF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FF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FF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FF"/>
                </a:solidFill>
                <a:latin typeface="Arial" charset="0"/>
              </a:defRPr>
            </a:lvl9pPr>
          </a:lstStyle>
          <a:p>
            <a:pPr>
              <a:buClrTx/>
            </a:pPr>
            <a:r>
              <a:rPr lang="en-US" kern="0" dirty="0"/>
              <a:t>REVOLT GUI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73C196-D3EE-7F4C-80C1-10775C3AF198}"/>
              </a:ext>
            </a:extLst>
          </p:cNvPr>
          <p:cNvSpPr txBox="1"/>
          <p:nvPr/>
        </p:nvSpPr>
        <p:spPr>
          <a:xfrm>
            <a:off x="2163376" y="2693635"/>
            <a:ext cx="10942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Uncorrected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88785A-CD1A-614B-8969-7BE1C5B9F140}"/>
              </a:ext>
            </a:extLst>
          </p:cNvPr>
          <p:cNvSpPr txBox="1"/>
          <p:nvPr/>
        </p:nvSpPr>
        <p:spPr>
          <a:xfrm>
            <a:off x="6440708" y="2693634"/>
            <a:ext cx="11451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AO corrected</a:t>
            </a:r>
          </a:p>
        </p:txBody>
      </p:sp>
      <p:pic>
        <p:nvPicPr>
          <p:cNvPr id="8" name="20220909_024441">
            <a:hlinkClick r:id="" action="ppaction://media"/>
            <a:extLst>
              <a:ext uri="{FF2B5EF4-FFF2-40B4-BE49-F238E27FC236}">
                <a16:creationId xmlns:a16="http://schemas.microsoft.com/office/drawing/2014/main" id="{4D276A57-26CC-554B-B431-F2E8C4E533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967696"/>
            <a:ext cx="9069904" cy="451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493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0A632-305A-A846-9305-7D407114D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627" y="282235"/>
            <a:ext cx="7886700" cy="994172"/>
          </a:xfrm>
        </p:spPr>
        <p:txBody>
          <a:bodyPr/>
          <a:lstStyle/>
          <a:p>
            <a:r>
              <a:rPr lang="en-US" dirty="0"/>
              <a:t>The REVOLT Team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976423-C57A-3D44-9049-C8C4765390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81559"/>
            <a:ext cx="7886700" cy="5376441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AO Group</a:t>
            </a:r>
          </a:p>
          <a:p>
            <a:pPr lvl="1"/>
            <a:r>
              <a:rPr lang="en-US" dirty="0"/>
              <a:t>Kate Jackson</a:t>
            </a:r>
          </a:p>
          <a:p>
            <a:pPr lvl="1"/>
            <a:r>
              <a:rPr lang="en-US" dirty="0"/>
              <a:t>Dave Andersen</a:t>
            </a:r>
          </a:p>
          <a:p>
            <a:pPr lvl="1"/>
            <a:r>
              <a:rPr lang="en-US" dirty="0" err="1"/>
              <a:t>Tarun</a:t>
            </a:r>
            <a:r>
              <a:rPr lang="en-US" dirty="0"/>
              <a:t> Kumar (PhD student)</a:t>
            </a:r>
          </a:p>
          <a:p>
            <a:pPr lvl="1"/>
            <a:r>
              <a:rPr lang="en-US" dirty="0"/>
              <a:t>Daniel </a:t>
            </a:r>
            <a:r>
              <a:rPr lang="en-US" dirty="0" err="1"/>
              <a:t>Muhwezi</a:t>
            </a:r>
            <a:r>
              <a:rPr lang="en-US" dirty="0"/>
              <a:t> (co-op student)</a:t>
            </a:r>
          </a:p>
          <a:p>
            <a:pPr lvl="1"/>
            <a:r>
              <a:rPr lang="en-US" dirty="0"/>
              <a:t>Jean-Pierre Véran</a:t>
            </a:r>
          </a:p>
          <a:p>
            <a:r>
              <a:rPr lang="en-US" dirty="0"/>
              <a:t>Optics Group</a:t>
            </a:r>
          </a:p>
          <a:p>
            <a:pPr lvl="1"/>
            <a:r>
              <a:rPr lang="en-US" dirty="0"/>
              <a:t>Olivier </a:t>
            </a:r>
            <a:r>
              <a:rPr lang="en-US" dirty="0" err="1"/>
              <a:t>Lardière</a:t>
            </a:r>
            <a:endParaRPr lang="en-US" dirty="0"/>
          </a:p>
          <a:p>
            <a:r>
              <a:rPr lang="en-US" dirty="0"/>
              <a:t>Software Group</a:t>
            </a:r>
          </a:p>
          <a:p>
            <a:pPr lvl="1"/>
            <a:r>
              <a:rPr lang="en-US" dirty="0"/>
              <a:t>Jennifer Dunn</a:t>
            </a:r>
          </a:p>
          <a:p>
            <a:pPr lvl="1"/>
            <a:r>
              <a:rPr lang="en-US" dirty="0"/>
              <a:t>Darryl </a:t>
            </a:r>
            <a:r>
              <a:rPr lang="en-US" dirty="0" err="1"/>
              <a:t>Gamroth</a:t>
            </a:r>
            <a:endParaRPr lang="en-US" dirty="0"/>
          </a:p>
          <a:p>
            <a:pPr lvl="1"/>
            <a:r>
              <a:rPr lang="en-US" dirty="0"/>
              <a:t>Dan Kerley</a:t>
            </a:r>
          </a:p>
          <a:p>
            <a:pPr lvl="1"/>
            <a:r>
              <a:rPr lang="en-US" dirty="0"/>
              <a:t>Lianne Mueller</a:t>
            </a:r>
          </a:p>
          <a:p>
            <a:pPr lvl="1"/>
            <a:r>
              <a:rPr lang="en-US" dirty="0"/>
              <a:t>Malcolm Smith</a:t>
            </a:r>
          </a:p>
          <a:p>
            <a:pPr lvl="1"/>
            <a:r>
              <a:rPr lang="en-US" dirty="0"/>
              <a:t>Ed Chapin</a:t>
            </a:r>
          </a:p>
          <a:p>
            <a:pPr lvl="1"/>
            <a:r>
              <a:rPr lang="en-US" dirty="0"/>
              <a:t>Jonathan Stocks</a:t>
            </a:r>
          </a:p>
          <a:p>
            <a:r>
              <a:rPr lang="en-US" dirty="0"/>
              <a:t>Telescope Group</a:t>
            </a:r>
          </a:p>
          <a:p>
            <a:pPr lvl="1"/>
            <a:r>
              <a:rPr lang="en-US" dirty="0"/>
              <a:t>Dmitry </a:t>
            </a:r>
            <a:r>
              <a:rPr lang="en-US" dirty="0" err="1"/>
              <a:t>Monin</a:t>
            </a:r>
            <a:endParaRPr lang="en-US" dirty="0"/>
          </a:p>
          <a:p>
            <a:pPr lvl="1"/>
            <a:r>
              <a:rPr lang="en-US" dirty="0"/>
              <a:t>David </a:t>
            </a:r>
            <a:r>
              <a:rPr lang="en-US" dirty="0" err="1"/>
              <a:t>Bohlender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535378-9969-D642-AD1A-C67DD9DC6D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4094" y="559267"/>
            <a:ext cx="2317091" cy="30894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863CD0-84B2-7147-908A-EFA225AC41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6783" y="4332636"/>
            <a:ext cx="3146961" cy="236022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E29E1BF-88E7-B54B-BCDA-3CBFCF61D173}"/>
              </a:ext>
            </a:extLst>
          </p:cNvPr>
          <p:cNvSpPr txBox="1"/>
          <p:nvPr/>
        </p:nvSpPr>
        <p:spPr>
          <a:xfrm>
            <a:off x="6714093" y="3674764"/>
            <a:ext cx="2317091" cy="819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50" dirty="0"/>
              <a:t>1.2m telescope control room</a:t>
            </a:r>
          </a:p>
          <a:p>
            <a:pPr algn="l"/>
            <a:r>
              <a:rPr lang="en-US" sz="1050" dirty="0"/>
              <a:t>Special thanks to Uriel </a:t>
            </a:r>
            <a:r>
              <a:rPr lang="en-US" sz="1050" dirty="0" err="1"/>
              <a:t>Conod</a:t>
            </a:r>
            <a:r>
              <a:rPr lang="en-US" sz="1050" dirty="0"/>
              <a:t> (foreground) for his help during the Aug 2022 run.</a:t>
            </a:r>
          </a:p>
        </p:txBody>
      </p:sp>
    </p:spTree>
    <p:extLst>
      <p:ext uri="{BB962C8B-B14F-4D97-AF65-F5344CB8AC3E}">
        <p14:creationId xmlns:p14="http://schemas.microsoft.com/office/powerpoint/2010/main" val="17874058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B9304F-E4EA-ED44-B9D5-D039F3448F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13531"/>
            <a:ext cx="3941180" cy="4525963"/>
          </a:xfrm>
        </p:spPr>
        <p:txBody>
          <a:bodyPr/>
          <a:lstStyle/>
          <a:p>
            <a:r>
              <a:rPr lang="en-US" sz="2000" dirty="0"/>
              <a:t>REVOLT is an SCAO system for the HAA 1.2m McKellar telescope</a:t>
            </a:r>
          </a:p>
          <a:p>
            <a:r>
              <a:rPr lang="en-US" sz="2000" dirty="0"/>
              <a:t>Operates at the </a:t>
            </a:r>
            <a:r>
              <a:rPr lang="en-US" sz="2000" dirty="0" err="1"/>
              <a:t>Coudé</a:t>
            </a:r>
            <a:r>
              <a:rPr lang="en-US" sz="2000" dirty="0"/>
              <a:t> focus, just like VOLT in 2008</a:t>
            </a:r>
          </a:p>
          <a:p>
            <a:r>
              <a:rPr lang="en-US" sz="2000" dirty="0"/>
              <a:t>REVOLT is intended as a test bench to test new AO technologies developed by or critical to HAA on sky.</a:t>
            </a:r>
          </a:p>
          <a:p>
            <a:r>
              <a:rPr lang="en-US" sz="2000" dirty="0"/>
              <a:t>Complements HAA AO Lab</a:t>
            </a:r>
          </a:p>
          <a:p>
            <a:r>
              <a:rPr lang="en-US" sz="2000" dirty="0"/>
              <a:t>Two successful runs so far</a:t>
            </a:r>
          </a:p>
          <a:p>
            <a:pPr lvl="1"/>
            <a:r>
              <a:rPr lang="en-US" sz="1600" dirty="0"/>
              <a:t>Aug 2022 (one night)</a:t>
            </a:r>
          </a:p>
          <a:p>
            <a:pPr lvl="1"/>
            <a:r>
              <a:rPr lang="en-US" sz="1600" dirty="0"/>
              <a:t>Sep 2022 (two nights)</a:t>
            </a:r>
          </a:p>
          <a:p>
            <a:endParaRPr lang="en-US" sz="1600" dirty="0"/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293900-2E34-9A4A-82AB-FBF44D865D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A64F7CD-4A04-46D4-A6C8-1F9203543C44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CF68837-C506-C544-8813-09C26D3E6428}"/>
              </a:ext>
            </a:extLst>
          </p:cNvPr>
          <p:cNvSpPr txBox="1">
            <a:spLocks/>
          </p:cNvSpPr>
          <p:nvPr/>
        </p:nvSpPr>
        <p:spPr>
          <a:xfrm>
            <a:off x="1932972" y="91911"/>
            <a:ext cx="6981303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FF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FF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FF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FF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FF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FF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FF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FF"/>
                </a:solidFill>
                <a:latin typeface="Arial" charset="0"/>
              </a:defRPr>
            </a:lvl9pPr>
          </a:lstStyle>
          <a:p>
            <a:pPr>
              <a:buClrTx/>
            </a:pPr>
            <a:r>
              <a:rPr lang="en-US" kern="0" dirty="0"/>
              <a:t>REVOLT</a:t>
            </a:r>
          </a:p>
          <a:p>
            <a:pPr>
              <a:buClrTx/>
            </a:pPr>
            <a:r>
              <a:rPr lang="en-US" sz="2400" dirty="0"/>
              <a:t>Research, Experiment, and Validation of Adaptive Optics with a Legacy Telescope</a:t>
            </a:r>
            <a:r>
              <a:rPr lang="en-CA" sz="2400" dirty="0"/>
              <a:t> </a:t>
            </a:r>
            <a:endParaRPr lang="en-US" sz="2400" kern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A38E7A-9F99-5549-8F3C-248A7384A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9775" y="2137738"/>
            <a:ext cx="4254500" cy="2844800"/>
          </a:xfrm>
          <a:prstGeom prst="rect">
            <a:avLst/>
          </a:prstGeom>
        </p:spPr>
      </p:pic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44C6CD04-4140-BD4D-B1B1-B7AE15C48990}"/>
              </a:ext>
            </a:extLst>
          </p:cNvPr>
          <p:cNvSpPr txBox="1">
            <a:spLocks/>
          </p:cNvSpPr>
          <p:nvPr/>
        </p:nvSpPr>
        <p:spPr bwMode="auto">
          <a:xfrm>
            <a:off x="457200" y="5856796"/>
            <a:ext cx="8229600" cy="1434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3"/>
              </a:buBlip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3"/>
              </a:buBlip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kern="0" dirty="0"/>
              <a:t>Site characteristics:</a:t>
            </a:r>
          </a:p>
          <a:p>
            <a:pPr lvl="1"/>
            <a:r>
              <a:rPr lang="en-US" kern="0" dirty="0"/>
              <a:t>Seeing = 1.5” (best) / 2.1” (mean) / 2.5” (90%tile) / 4.2” (worst)</a:t>
            </a:r>
          </a:p>
          <a:p>
            <a:pPr lvl="1"/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686654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5BA9D17-F919-0540-AE79-11EE406B56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792" y="1600200"/>
            <a:ext cx="8866207" cy="5121275"/>
          </a:xfrm>
        </p:spPr>
        <p:txBody>
          <a:bodyPr/>
          <a:lstStyle/>
          <a:p>
            <a:r>
              <a:rPr lang="en-US" dirty="0"/>
              <a:t>First Light C-Blue One camera</a:t>
            </a:r>
          </a:p>
          <a:p>
            <a:pPr lvl="1"/>
            <a:r>
              <a:rPr lang="en-US" dirty="0"/>
              <a:t>NFIRAOS LGS WFS camera)</a:t>
            </a:r>
          </a:p>
          <a:p>
            <a:r>
              <a:rPr lang="en-US" dirty="0"/>
              <a:t>HEART RTC Platform</a:t>
            </a:r>
          </a:p>
          <a:p>
            <a:pPr lvl="1"/>
            <a:r>
              <a:rPr lang="en-US" dirty="0"/>
              <a:t>To be used in NFIRAOS, GNAO, GPI2, GIRMOS and possibly MORFEO and ANDES</a:t>
            </a:r>
          </a:p>
          <a:p>
            <a:r>
              <a:rPr lang="en-US" dirty="0"/>
              <a:t>Fiber-fed photonic spectral correlation sensor</a:t>
            </a:r>
          </a:p>
          <a:p>
            <a:pPr lvl="1"/>
            <a:r>
              <a:rPr lang="en-US" dirty="0"/>
              <a:t>Remote gas detection and identification technique</a:t>
            </a:r>
          </a:p>
          <a:p>
            <a:pPr lvl="1"/>
            <a:r>
              <a:rPr lang="en-US" dirty="0"/>
              <a:t>Developed by NRC-AEP and NRC-HAA, b</a:t>
            </a:r>
            <a:r>
              <a:rPr lang="en-CA" dirty="0" err="1"/>
              <a:t>ased</a:t>
            </a:r>
            <a:r>
              <a:rPr lang="en-CA" dirty="0"/>
              <a:t> on correlation spectroscopy with a piezoelectric tunable fiber-optic Fabry-Perot filter</a:t>
            </a:r>
          </a:p>
          <a:p>
            <a:r>
              <a:rPr lang="en-CA" dirty="0"/>
              <a:t>Open-loop AO (GIRMOS), PWFS control, Advanced control algorithms</a:t>
            </a:r>
          </a:p>
          <a:p>
            <a:r>
              <a:rPr lang="en-CA" dirty="0"/>
              <a:t>20x20 Low-voltage DM prototype (NRC-</a:t>
            </a:r>
            <a:r>
              <a:rPr lang="en-CA" dirty="0" err="1"/>
              <a:t>NanoTechnology</a:t>
            </a:r>
            <a:r>
              <a:rPr lang="en-CA" dirty="0"/>
              <a:t>)</a:t>
            </a:r>
          </a:p>
          <a:p>
            <a:r>
              <a:rPr lang="en-CA" dirty="0"/>
              <a:t>512x512 Saphira NIR APD camera</a:t>
            </a:r>
          </a:p>
          <a:p>
            <a:pPr lvl="1"/>
            <a:endParaRPr lang="en-US" dirty="0"/>
          </a:p>
          <a:p>
            <a:pPr lvl="1"/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4DA147-9746-7B44-8C09-CA99B3AE891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427B40B-7D33-4080-BDDE-CF843518AC34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1A15274-6031-5947-B198-F92CBBD2835D}"/>
              </a:ext>
            </a:extLst>
          </p:cNvPr>
          <p:cNvSpPr txBox="1">
            <a:spLocks/>
          </p:cNvSpPr>
          <p:nvPr/>
        </p:nvSpPr>
        <p:spPr>
          <a:xfrm>
            <a:off x="2710481" y="152400"/>
            <a:ext cx="5018262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FF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FF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FF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FF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FF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FF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FF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FF"/>
                </a:solidFill>
                <a:latin typeface="Arial" charset="0"/>
              </a:defRPr>
            </a:lvl9pPr>
          </a:lstStyle>
          <a:p>
            <a:pPr>
              <a:buClrTx/>
            </a:pPr>
            <a:r>
              <a:rPr lang="en-US" kern="0" dirty="0"/>
              <a:t>AO technologies to be tested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7160DC-46C5-3A49-AAF6-46092841A889}"/>
              </a:ext>
            </a:extLst>
          </p:cNvPr>
          <p:cNvSpPr txBox="1"/>
          <p:nvPr/>
        </p:nvSpPr>
        <p:spPr>
          <a:xfrm>
            <a:off x="45770" y="1662908"/>
            <a:ext cx="284691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spc="0" normalizeH="0" baseline="0" dirty="0">
                <a:ln>
                  <a:noFill/>
                </a:ln>
                <a:solidFill>
                  <a:srgbClr val="00B05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✓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18BA16-D32D-9644-9515-B21BA52599BD}"/>
              </a:ext>
            </a:extLst>
          </p:cNvPr>
          <p:cNvSpPr txBox="1"/>
          <p:nvPr/>
        </p:nvSpPr>
        <p:spPr>
          <a:xfrm>
            <a:off x="70845" y="2405622"/>
            <a:ext cx="284691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spc="0" normalizeH="0" baseline="0" dirty="0">
                <a:ln>
                  <a:noFill/>
                </a:ln>
                <a:solidFill>
                  <a:srgbClr val="00B05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✓</a:t>
            </a:r>
          </a:p>
        </p:txBody>
      </p:sp>
    </p:spTree>
    <p:extLst>
      <p:ext uri="{BB962C8B-B14F-4D97-AF65-F5344CB8AC3E}">
        <p14:creationId xmlns:p14="http://schemas.microsoft.com/office/powerpoint/2010/main" val="1784927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4DA147-9746-7B44-8C09-CA99B3AE891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427B40B-7D33-4080-BDDE-CF843518AC34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1A15274-6031-5947-B198-F92CBBD2835D}"/>
              </a:ext>
            </a:extLst>
          </p:cNvPr>
          <p:cNvSpPr txBox="1">
            <a:spLocks/>
          </p:cNvSpPr>
          <p:nvPr/>
        </p:nvSpPr>
        <p:spPr>
          <a:xfrm>
            <a:off x="2710481" y="152400"/>
            <a:ext cx="5018262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FF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FF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FF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FF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FF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FF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FF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FF"/>
                </a:solidFill>
                <a:latin typeface="Arial" charset="0"/>
              </a:defRPr>
            </a:lvl9pPr>
          </a:lstStyle>
          <a:p>
            <a:pPr>
              <a:buClrTx/>
            </a:pPr>
            <a:r>
              <a:rPr lang="en-US" kern="0" dirty="0"/>
              <a:t>REVOLT with </a:t>
            </a:r>
            <a:r>
              <a:rPr lang="en-US" kern="0" dirty="0" err="1"/>
              <a:t>Alpao</a:t>
            </a:r>
            <a:r>
              <a:rPr lang="en-US" kern="0" dirty="0"/>
              <a:t> DM + C-Blue-One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F03B1E6-15F6-3647-B8EF-DE96454C6C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22" y="1911349"/>
            <a:ext cx="9006681" cy="4431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127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4DA147-9746-7B44-8C09-CA99B3AE891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427B40B-7D33-4080-BDDE-CF843518AC34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1A15274-6031-5947-B198-F92CBBD2835D}"/>
              </a:ext>
            </a:extLst>
          </p:cNvPr>
          <p:cNvSpPr txBox="1">
            <a:spLocks/>
          </p:cNvSpPr>
          <p:nvPr/>
        </p:nvSpPr>
        <p:spPr>
          <a:xfrm>
            <a:off x="2710481" y="152400"/>
            <a:ext cx="5018262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FF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FF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FF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FF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FF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FF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FF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FF"/>
                </a:solidFill>
                <a:latin typeface="Arial" charset="0"/>
              </a:defRPr>
            </a:lvl9pPr>
          </a:lstStyle>
          <a:p>
            <a:pPr>
              <a:buClrTx/>
            </a:pPr>
            <a:r>
              <a:rPr lang="en-US" kern="0" dirty="0"/>
              <a:t>REVOLT in the </a:t>
            </a:r>
            <a:r>
              <a:rPr lang="en-US" kern="0" dirty="0" err="1"/>
              <a:t>Coudé</a:t>
            </a:r>
            <a:r>
              <a:rPr lang="en-US" kern="0" dirty="0"/>
              <a:t> room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B5DF14C-5F51-6941-B839-FBE7820214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851"/>
          <a:stretch/>
        </p:blipFill>
        <p:spPr>
          <a:xfrm>
            <a:off x="-30047" y="1423686"/>
            <a:ext cx="9162840" cy="5092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815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4DA147-9746-7B44-8C09-CA99B3AE891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427B40B-7D33-4080-BDDE-CF843518AC34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1A15274-6031-5947-B198-F92CBBD2835D}"/>
              </a:ext>
            </a:extLst>
          </p:cNvPr>
          <p:cNvSpPr txBox="1">
            <a:spLocks/>
          </p:cNvSpPr>
          <p:nvPr/>
        </p:nvSpPr>
        <p:spPr>
          <a:xfrm>
            <a:off x="2710480" y="152400"/>
            <a:ext cx="5976319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FF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FF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FF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FF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FF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FF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FF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FF"/>
                </a:solidFill>
                <a:latin typeface="Arial" charset="0"/>
              </a:defRPr>
            </a:lvl9pPr>
          </a:lstStyle>
          <a:p>
            <a:pPr>
              <a:buClrTx/>
            </a:pPr>
            <a:r>
              <a:rPr lang="en-US" kern="0" dirty="0"/>
              <a:t>First results</a:t>
            </a:r>
          </a:p>
          <a:p>
            <a:pPr>
              <a:buClrTx/>
            </a:pPr>
            <a:r>
              <a:rPr lang="en-US" kern="0" dirty="0"/>
              <a:t>Alpha </a:t>
            </a:r>
            <a:r>
              <a:rPr lang="en-US" kern="0" dirty="0" err="1"/>
              <a:t>Persei</a:t>
            </a:r>
            <a:r>
              <a:rPr lang="en-US" kern="0" dirty="0"/>
              <a:t> (Mirfak) Aug 12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7FFC0E-7881-4641-A9E4-466627C3C5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099" y="2597552"/>
            <a:ext cx="8698415" cy="42604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73C196-D3EE-7F4C-80C1-10775C3AF198}"/>
              </a:ext>
            </a:extLst>
          </p:cNvPr>
          <p:cNvSpPr txBox="1"/>
          <p:nvPr/>
        </p:nvSpPr>
        <p:spPr>
          <a:xfrm>
            <a:off x="2163376" y="2693635"/>
            <a:ext cx="10942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Uncorrected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88785A-CD1A-614B-8969-7BE1C5B9F140}"/>
              </a:ext>
            </a:extLst>
          </p:cNvPr>
          <p:cNvSpPr txBox="1"/>
          <p:nvPr/>
        </p:nvSpPr>
        <p:spPr>
          <a:xfrm>
            <a:off x="6440708" y="2693634"/>
            <a:ext cx="11451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AO corrected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B4E409-2207-7948-A2E6-56F9A84C7DCC}"/>
              </a:ext>
            </a:extLst>
          </p:cNvPr>
          <p:cNvSpPr txBox="1"/>
          <p:nvPr/>
        </p:nvSpPr>
        <p:spPr>
          <a:xfrm>
            <a:off x="0" y="1416135"/>
            <a:ext cx="8956514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“H-Band” (1600nm ± 50nm) </a:t>
            </a:r>
          </a:p>
          <a:p>
            <a:pPr marL="285750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Frame rate = 1 kHz</a:t>
            </a:r>
          </a:p>
          <a:p>
            <a:pPr marL="285750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Airy: FWHM = 0.28”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2073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4DA147-9746-7B44-8C09-CA99B3AE891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427B40B-7D33-4080-BDDE-CF843518AC34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1A15274-6031-5947-B198-F92CBBD2835D}"/>
              </a:ext>
            </a:extLst>
          </p:cNvPr>
          <p:cNvSpPr txBox="1">
            <a:spLocks/>
          </p:cNvSpPr>
          <p:nvPr/>
        </p:nvSpPr>
        <p:spPr>
          <a:xfrm>
            <a:off x="2710480" y="152400"/>
            <a:ext cx="5976319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FF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FF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FF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FF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FF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FF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FF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FF"/>
                </a:solidFill>
                <a:latin typeface="Arial" charset="0"/>
              </a:defRPr>
            </a:lvl9pPr>
          </a:lstStyle>
          <a:p>
            <a:pPr>
              <a:buClrTx/>
            </a:pPr>
            <a:r>
              <a:rPr lang="en-US" kern="0" dirty="0"/>
              <a:t>Rejection transfer functions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73C196-D3EE-7F4C-80C1-10775C3AF198}"/>
              </a:ext>
            </a:extLst>
          </p:cNvPr>
          <p:cNvSpPr txBox="1"/>
          <p:nvPr/>
        </p:nvSpPr>
        <p:spPr>
          <a:xfrm>
            <a:off x="2163376" y="2693635"/>
            <a:ext cx="10942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Uncorrected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88785A-CD1A-614B-8969-7BE1C5B9F140}"/>
              </a:ext>
            </a:extLst>
          </p:cNvPr>
          <p:cNvSpPr txBox="1"/>
          <p:nvPr/>
        </p:nvSpPr>
        <p:spPr>
          <a:xfrm>
            <a:off x="6440708" y="2693634"/>
            <a:ext cx="11451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AO corrected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00C37D-50DF-5A48-9DD3-A534E8FD2D6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93698" y="1431809"/>
            <a:ext cx="5271654" cy="26439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339816C-3241-A549-A75D-E6552D8734C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28423" y="4165235"/>
            <a:ext cx="5342906" cy="26422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D5ADA19-51C8-5643-8E39-DBF0EA2C8E98}"/>
              </a:ext>
            </a:extLst>
          </p:cNvPr>
          <p:cNvSpPr txBox="1"/>
          <p:nvPr/>
        </p:nvSpPr>
        <p:spPr>
          <a:xfrm>
            <a:off x="5571330" y="1777998"/>
            <a:ext cx="3480074" cy="549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/>
              <a:t>Using open-loop and closed loop data with r0=5cm disturbance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/>
              <a:t>Very clean fit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/>
              <a:t>Interface to C-Blue One is </a:t>
            </a:r>
            <a:r>
              <a:rPr lang="en-CA" sz="2000" dirty="0" err="1"/>
              <a:t>CoaXPress</a:t>
            </a:r>
            <a:r>
              <a:rPr lang="en-CA" sz="2000" dirty="0"/>
              <a:t> 2.0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CA" sz="2000" dirty="0"/>
              <a:t>No pixel streaming – frame must be complete to be available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CA" sz="2000" dirty="0"/>
              <a:t>ROI  352x352 pixels read from camera @ 1 kHz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CA" sz="2000" dirty="0"/>
              <a:t>Integration time = 891 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1248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4DA147-9746-7B44-8C09-CA99B3AE891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427B40B-7D33-4080-BDDE-CF843518AC34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1A15274-6031-5947-B198-F92CBBD2835D}"/>
              </a:ext>
            </a:extLst>
          </p:cNvPr>
          <p:cNvSpPr txBox="1">
            <a:spLocks/>
          </p:cNvSpPr>
          <p:nvPr/>
        </p:nvSpPr>
        <p:spPr>
          <a:xfrm>
            <a:off x="2340090" y="438906"/>
            <a:ext cx="5976319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FF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FF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FF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FF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FF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FF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FF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FF"/>
                </a:solidFill>
                <a:latin typeface="Arial" charset="0"/>
              </a:defRPr>
            </a:lvl9pPr>
          </a:lstStyle>
          <a:p>
            <a:pPr>
              <a:buClrTx/>
            </a:pPr>
            <a:r>
              <a:rPr lang="en-US" kern="0" dirty="0"/>
              <a:t>MARS 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73C196-D3EE-7F4C-80C1-10775C3AF198}"/>
              </a:ext>
            </a:extLst>
          </p:cNvPr>
          <p:cNvSpPr txBox="1"/>
          <p:nvPr/>
        </p:nvSpPr>
        <p:spPr>
          <a:xfrm>
            <a:off x="2163376" y="2693635"/>
            <a:ext cx="10942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Uncorrected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88785A-CD1A-614B-8969-7BE1C5B9F140}"/>
              </a:ext>
            </a:extLst>
          </p:cNvPr>
          <p:cNvSpPr txBox="1"/>
          <p:nvPr/>
        </p:nvSpPr>
        <p:spPr>
          <a:xfrm>
            <a:off x="6440708" y="2693634"/>
            <a:ext cx="11451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AO corrected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5ADA19-51C8-5643-8E39-DBF0EA2C8E98}"/>
              </a:ext>
            </a:extLst>
          </p:cNvPr>
          <p:cNvSpPr txBox="1"/>
          <p:nvPr/>
        </p:nvSpPr>
        <p:spPr>
          <a:xfrm>
            <a:off x="567159" y="1516745"/>
            <a:ext cx="828747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Mars (10.29” diameter – Sep 9, 2:45am PDT)</a:t>
            </a:r>
          </a:p>
          <a:p>
            <a:pPr marL="742950" lvl="1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Sub-aperture FOV: 15.3”</a:t>
            </a:r>
          </a:p>
          <a:p>
            <a:pPr marL="285750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50 images, 0.75s per image H-band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FCED73-4980-5D46-86D3-966FFE5B57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417" y="2878769"/>
            <a:ext cx="8392217" cy="3979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5903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4DA147-9746-7B44-8C09-CA99B3AE891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427B40B-7D33-4080-BDDE-CF843518AC34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1A15274-6031-5947-B198-F92CBBD2835D}"/>
              </a:ext>
            </a:extLst>
          </p:cNvPr>
          <p:cNvSpPr txBox="1">
            <a:spLocks/>
          </p:cNvSpPr>
          <p:nvPr/>
        </p:nvSpPr>
        <p:spPr>
          <a:xfrm>
            <a:off x="2163376" y="534365"/>
            <a:ext cx="5976319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FF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FF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FF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FF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FF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FF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FF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FF"/>
                </a:solidFill>
                <a:latin typeface="Arial" charset="0"/>
              </a:defRPr>
            </a:lvl9pPr>
          </a:lstStyle>
          <a:p>
            <a:pPr>
              <a:buClrTx/>
            </a:pPr>
            <a:r>
              <a:rPr lang="en-US" kern="0" dirty="0"/>
              <a:t>MARS 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73C196-D3EE-7F4C-80C1-10775C3AF198}"/>
              </a:ext>
            </a:extLst>
          </p:cNvPr>
          <p:cNvSpPr txBox="1"/>
          <p:nvPr/>
        </p:nvSpPr>
        <p:spPr>
          <a:xfrm>
            <a:off x="2163376" y="2693635"/>
            <a:ext cx="10942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Uncorrected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88785A-CD1A-614B-8969-7BE1C5B9F140}"/>
              </a:ext>
            </a:extLst>
          </p:cNvPr>
          <p:cNvSpPr txBox="1"/>
          <p:nvPr/>
        </p:nvSpPr>
        <p:spPr>
          <a:xfrm>
            <a:off x="6440708" y="2693634"/>
            <a:ext cx="11451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AO corrected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89A153-A491-8646-B2D7-6FA4B0EF2C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14"/>
          <a:stretch/>
        </p:blipFill>
        <p:spPr>
          <a:xfrm>
            <a:off x="-29721" y="2228849"/>
            <a:ext cx="9192219" cy="370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129597"/>
      </p:ext>
    </p:extLst>
  </p:cSld>
  <p:clrMapOvr>
    <a:masterClrMapping/>
  </p:clrMapOvr>
</p:sld>
</file>

<file path=ppt/theme/theme1.xml><?xml version="1.0" encoding="utf-8"?>
<a:theme xmlns:a="http://schemas.openxmlformats.org/drawingml/2006/main" name="PS Report SAC 050426">
  <a:themeElements>
    <a:clrScheme name="PS Report SAC 050426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S Report SAC 050426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2225" cap="flat" cmpd="sng" algn="ctr">
          <a:solidFill>
            <a:srgbClr val="FF6600"/>
          </a:solidFill>
          <a:prstDash val="solid"/>
          <a:round/>
          <a:headEnd type="triangle" w="med" len="lg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accent2"/>
          </a:buClr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noFill/>
        <a:ln w="28575" cap="flat" cmpd="sng" algn="ctr">
          <a:solidFill>
            <a:schemeClr val="tx1"/>
          </a:solidFill>
          <a:prstDash val="solid"/>
          <a:round/>
          <a:headEnd type="none" w="med" len="lg"/>
          <a:tailEnd type="none" w="med" len="lg"/>
        </a:ln>
        <a:effectLst/>
      </a:spPr>
      <a:bodyPr/>
      <a:lstStyle/>
    </a:lnDef>
  </a:objectDefaults>
  <a:extraClrSchemeLst>
    <a:extraClrScheme>
      <a:clrScheme name="PS Report SAC 05042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S Report SAC 05042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S Report SAC 05042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S Report SAC 05042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S Report SAC 05042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S Report SAC 05042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S Report SAC 05042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S Report SAC 05042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S Report SAC 05042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S Report SAC 05042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S Report SAC 05042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S Report SAC 05042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112109</TotalTime>
  <Words>454</Words>
  <Application>Microsoft Macintosh PowerPoint</Application>
  <PresentationFormat>On-screen Show (4:3)</PresentationFormat>
  <Paragraphs>93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3" baseType="lpstr">
      <vt:lpstr>Arial</vt:lpstr>
      <vt:lpstr>PS Report SAC 050426</vt:lpstr>
      <vt:lpstr>First on-sky demonstration of the C-BLUE One camera and the HEART RTC platform on REVOLT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REVOLT Team</vt:lpstr>
    </vt:vector>
  </TitlesOfParts>
  <Company>Herzberg Institute of Astrophysics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NFIRAOS intro - TMT Cost Review</dc:title>
  <dc:subject>TMT.AOS.PRE.13.004.DRF02</dc:subject>
  <dc:creator>P.W.G. Byrnes</dc:creator>
  <cp:lastModifiedBy>Jean-Pierre Véran</cp:lastModifiedBy>
  <cp:revision>585</cp:revision>
  <cp:lastPrinted>2015-03-25T01:32:14Z</cp:lastPrinted>
  <dcterms:created xsi:type="dcterms:W3CDTF">2005-07-09T17:39:20Z</dcterms:created>
  <dcterms:modified xsi:type="dcterms:W3CDTF">2022-10-21T07:30:32Z</dcterms:modified>
</cp:coreProperties>
</file>