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13"/>
  </p:notesMasterIdLst>
  <p:handoutMasterIdLst>
    <p:handoutMasterId r:id="rId14"/>
  </p:handoutMasterIdLst>
  <p:sldIdLst>
    <p:sldId id="256" r:id="rId2"/>
    <p:sldId id="469" r:id="rId3"/>
    <p:sldId id="480" r:id="rId4"/>
    <p:sldId id="470" r:id="rId5"/>
    <p:sldId id="485" r:id="rId6"/>
    <p:sldId id="484" r:id="rId7"/>
    <p:sldId id="482" r:id="rId8"/>
    <p:sldId id="483" r:id="rId9"/>
    <p:sldId id="481" r:id="rId10"/>
    <p:sldId id="486" r:id="rId11"/>
    <p:sldId id="487" r:id="rId12"/>
  </p:sldIdLst>
  <p:sldSz cx="9144000" cy="6858000" type="screen4x3"/>
  <p:notesSz cx="6858000" cy="9296400"/>
  <p:defaultTextStyle>
    <a:defPPr>
      <a:defRPr lang="en-US"/>
    </a:defPPr>
    <a:lvl1pPr algn="r" rtl="0" fontAlgn="base">
      <a:spcBef>
        <a:spcPct val="50000"/>
      </a:spcBef>
      <a:spcAft>
        <a:spcPct val="0"/>
      </a:spcAft>
      <a:buClr>
        <a:schemeClr val="accent2"/>
      </a:buClr>
      <a:defRPr sz="1400" kern="1200">
        <a:solidFill>
          <a:schemeClr val="tx1"/>
        </a:solidFill>
        <a:latin typeface="Arial" charset="0"/>
        <a:ea typeface="+mn-ea"/>
        <a:cs typeface="Arial" charset="0"/>
      </a:defRPr>
    </a:lvl1pPr>
    <a:lvl2pPr marL="457200" algn="r" rtl="0" fontAlgn="base">
      <a:spcBef>
        <a:spcPct val="50000"/>
      </a:spcBef>
      <a:spcAft>
        <a:spcPct val="0"/>
      </a:spcAft>
      <a:buClr>
        <a:schemeClr val="accent2"/>
      </a:buClr>
      <a:defRPr sz="1400" kern="1200">
        <a:solidFill>
          <a:schemeClr val="tx1"/>
        </a:solidFill>
        <a:latin typeface="Arial" charset="0"/>
        <a:ea typeface="+mn-ea"/>
        <a:cs typeface="Arial" charset="0"/>
      </a:defRPr>
    </a:lvl2pPr>
    <a:lvl3pPr marL="914400" algn="r" rtl="0" fontAlgn="base">
      <a:spcBef>
        <a:spcPct val="50000"/>
      </a:spcBef>
      <a:spcAft>
        <a:spcPct val="0"/>
      </a:spcAft>
      <a:buClr>
        <a:schemeClr val="accent2"/>
      </a:buClr>
      <a:defRPr sz="1400" kern="1200">
        <a:solidFill>
          <a:schemeClr val="tx1"/>
        </a:solidFill>
        <a:latin typeface="Arial" charset="0"/>
        <a:ea typeface="+mn-ea"/>
        <a:cs typeface="Arial" charset="0"/>
      </a:defRPr>
    </a:lvl3pPr>
    <a:lvl4pPr marL="1371600" algn="r" rtl="0" fontAlgn="base">
      <a:spcBef>
        <a:spcPct val="50000"/>
      </a:spcBef>
      <a:spcAft>
        <a:spcPct val="0"/>
      </a:spcAft>
      <a:buClr>
        <a:schemeClr val="accent2"/>
      </a:buClr>
      <a:defRPr sz="1400" kern="1200">
        <a:solidFill>
          <a:schemeClr val="tx1"/>
        </a:solidFill>
        <a:latin typeface="Arial" charset="0"/>
        <a:ea typeface="+mn-ea"/>
        <a:cs typeface="Arial" charset="0"/>
      </a:defRPr>
    </a:lvl4pPr>
    <a:lvl5pPr marL="1828800" algn="r" rtl="0" fontAlgn="base">
      <a:spcBef>
        <a:spcPct val="50000"/>
      </a:spcBef>
      <a:spcAft>
        <a:spcPct val="0"/>
      </a:spcAft>
      <a:buClr>
        <a:schemeClr val="accent2"/>
      </a:buClr>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0FF00"/>
    <a:srgbClr val="FF66FF"/>
    <a:srgbClr val="66FFFF"/>
    <a:srgbClr val="0000FF"/>
    <a:srgbClr val="FF9933"/>
    <a:srgbClr val="FF00FF"/>
    <a:srgbClr val="3366FF"/>
    <a:srgbClr val="BBE0E3"/>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47" autoAdjust="0"/>
    <p:restoredTop sz="95940" autoAdjust="0"/>
  </p:normalViewPr>
  <p:slideViewPr>
    <p:cSldViewPr snapToGrid="0">
      <p:cViewPr varScale="1">
        <p:scale>
          <a:sx n="98" d="100"/>
          <a:sy n="98" d="100"/>
        </p:scale>
        <p:origin x="192" y="4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3" d="100"/>
        <a:sy n="93" d="100"/>
      </p:scale>
      <p:origin x="0" y="0"/>
    </p:cViewPr>
  </p:sorterViewPr>
  <p:notesViewPr>
    <p:cSldViewPr snapToGrid="0">
      <p:cViewPr varScale="1">
        <p:scale>
          <a:sx n="100" d="100"/>
          <a:sy n="100" d="100"/>
        </p:scale>
        <p:origin x="-3468" y="-108"/>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421"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027" y="0"/>
            <a:ext cx="2972421" cy="465138"/>
          </a:xfrm>
          <a:prstGeom prst="rect">
            <a:avLst/>
          </a:prstGeom>
        </p:spPr>
        <p:txBody>
          <a:bodyPr vert="horz" lIns="91440" tIns="45720" rIns="91440" bIns="45720" rtlCol="0"/>
          <a:lstStyle>
            <a:lvl1pPr algn="r">
              <a:defRPr sz="1200"/>
            </a:lvl1pPr>
          </a:lstStyle>
          <a:p>
            <a:fld id="{B294672A-9832-4D04-8FD5-FCA6CAA5568D}" type="datetimeFigureOut">
              <a:rPr lang="en-US" smtClean="0"/>
              <a:t>10/17/22</a:t>
            </a:fld>
            <a:endParaRPr lang="en-US"/>
          </a:p>
        </p:txBody>
      </p:sp>
      <p:sp>
        <p:nvSpPr>
          <p:cNvPr id="4" name="Footer Placeholder 3"/>
          <p:cNvSpPr>
            <a:spLocks noGrp="1"/>
          </p:cNvSpPr>
          <p:nvPr>
            <p:ph type="ftr" sz="quarter" idx="2"/>
          </p:nvPr>
        </p:nvSpPr>
        <p:spPr>
          <a:xfrm>
            <a:off x="1" y="8829675"/>
            <a:ext cx="2972421"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027" y="8829675"/>
            <a:ext cx="2972421" cy="465138"/>
          </a:xfrm>
          <a:prstGeom prst="rect">
            <a:avLst/>
          </a:prstGeom>
        </p:spPr>
        <p:txBody>
          <a:bodyPr vert="horz" lIns="91440" tIns="45720" rIns="91440" bIns="45720" rtlCol="0" anchor="b"/>
          <a:lstStyle>
            <a:lvl1pPr algn="r">
              <a:defRPr sz="1200"/>
            </a:lvl1pPr>
          </a:lstStyle>
          <a:p>
            <a:fld id="{C44B76CF-A9F9-4C0D-8D3F-CE2248841B0F}" type="slidenum">
              <a:rPr lang="en-US" smtClean="0"/>
              <a:t>‹#›</a:t>
            </a:fld>
            <a:endParaRPr lang="en-US"/>
          </a:p>
        </p:txBody>
      </p:sp>
    </p:spTree>
    <p:extLst>
      <p:ext uri="{BB962C8B-B14F-4D97-AF65-F5344CB8AC3E}">
        <p14:creationId xmlns:p14="http://schemas.microsoft.com/office/powerpoint/2010/main" val="13218008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1" y="0"/>
            <a:ext cx="2972421"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l" defTabSz="931863">
              <a:spcBef>
                <a:spcPct val="0"/>
              </a:spcBef>
              <a:buClrTx/>
              <a:defRPr sz="1200"/>
            </a:lvl1pPr>
          </a:lstStyle>
          <a:p>
            <a:pPr>
              <a:defRPr/>
            </a:pPr>
            <a:endParaRPr lang="en-US"/>
          </a:p>
        </p:txBody>
      </p:sp>
      <p:sp>
        <p:nvSpPr>
          <p:cNvPr id="6147" name="Rectangle 3"/>
          <p:cNvSpPr>
            <a:spLocks noGrp="1" noChangeArrowheads="1"/>
          </p:cNvSpPr>
          <p:nvPr>
            <p:ph type="dt" idx="1"/>
          </p:nvPr>
        </p:nvSpPr>
        <p:spPr bwMode="auto">
          <a:xfrm>
            <a:off x="3884027" y="0"/>
            <a:ext cx="2972421"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spcBef>
                <a:spcPct val="0"/>
              </a:spcBef>
              <a:buClrTx/>
              <a:defRPr sz="1200"/>
            </a:lvl1pPr>
          </a:lstStyle>
          <a:p>
            <a:pPr>
              <a:defRPr/>
            </a:pPr>
            <a:endParaRPr lang="en-US"/>
          </a:p>
        </p:txBody>
      </p:sp>
      <p:sp>
        <p:nvSpPr>
          <p:cNvPr id="60420"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686421" y="4416426"/>
            <a:ext cx="5485158"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1" y="8829675"/>
            <a:ext cx="2972421"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l" defTabSz="931863">
              <a:spcBef>
                <a:spcPct val="0"/>
              </a:spcBef>
              <a:buClrTx/>
              <a:defRPr sz="1200"/>
            </a:lvl1pPr>
          </a:lstStyle>
          <a:p>
            <a:pPr>
              <a:defRPr/>
            </a:pPr>
            <a:endParaRPr lang="en-US"/>
          </a:p>
        </p:txBody>
      </p:sp>
      <p:sp>
        <p:nvSpPr>
          <p:cNvPr id="6151" name="Rectangle 7"/>
          <p:cNvSpPr>
            <a:spLocks noGrp="1" noChangeArrowheads="1"/>
          </p:cNvSpPr>
          <p:nvPr>
            <p:ph type="sldNum" sz="quarter" idx="5"/>
          </p:nvPr>
        </p:nvSpPr>
        <p:spPr bwMode="auto">
          <a:xfrm>
            <a:off x="3884027" y="8829675"/>
            <a:ext cx="2972421"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spcBef>
                <a:spcPct val="0"/>
              </a:spcBef>
              <a:buClrTx/>
              <a:defRPr sz="1200"/>
            </a:lvl1pPr>
          </a:lstStyle>
          <a:p>
            <a:pPr>
              <a:defRPr/>
            </a:pPr>
            <a:fld id="{2D1AC95E-9504-435F-83CD-E87D7C228F0C}" type="slidenum">
              <a:rPr lang="en-US"/>
              <a:pPr>
                <a:defRPr/>
              </a:pPr>
              <a:t>‹#›</a:t>
            </a:fld>
            <a:endParaRPr lang="en-US"/>
          </a:p>
        </p:txBody>
      </p:sp>
    </p:spTree>
    <p:extLst>
      <p:ext uri="{BB962C8B-B14F-4D97-AF65-F5344CB8AC3E}">
        <p14:creationId xmlns:p14="http://schemas.microsoft.com/office/powerpoint/2010/main" val="4440885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A38FDB99-05E2-4C31-939D-7C0227086EA0}" type="slidenum">
              <a:rPr lang="en-US" smtClean="0"/>
              <a:pPr/>
              <a:t>1</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1"/>
            <a:ext cx="6400800" cy="1447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1731963" y="6245225"/>
            <a:ext cx="5835650" cy="476250"/>
          </a:xfrm>
          <a:prstGeom prst="rect">
            <a:avLst/>
          </a:prstGeom>
        </p:spPr>
        <p:txBody>
          <a:bodyPr/>
          <a:lstStyle>
            <a:lvl1pPr>
              <a:spcBef>
                <a:spcPct val="0"/>
              </a:spcBef>
              <a:defRPr sz="1400"/>
            </a:lvl1pPr>
          </a:lstStyle>
          <a:p>
            <a:pPr>
              <a:defRPr/>
            </a:pPr>
            <a:r>
              <a:rPr lang="en-US"/>
              <a:t>TMT.AOS.PRE.15.039.DRF02</a:t>
            </a:r>
            <a:endParaRPr lang="en-US" dirty="0"/>
          </a:p>
        </p:txBody>
      </p: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Slide Number Placeholder 5"/>
          <p:cNvSpPr>
            <a:spLocks noGrp="1"/>
          </p:cNvSpPr>
          <p:nvPr>
            <p:ph type="sldNum" sz="quarter" idx="11"/>
          </p:nvPr>
        </p:nvSpPr>
        <p:spPr/>
        <p:txBody>
          <a:bodyPr/>
          <a:lstStyle>
            <a:lvl1pPr>
              <a:defRPr/>
            </a:lvl1pPr>
          </a:lstStyle>
          <a:p>
            <a:pPr>
              <a:defRPr/>
            </a:pPr>
            <a:fld id="{D37B0DFB-A37F-4789-99CC-3A8CCC10CFA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1731963" y="6245225"/>
            <a:ext cx="5835650" cy="476250"/>
          </a:xfrm>
          <a:prstGeom prst="rect">
            <a:avLst/>
          </a:prstGeom>
        </p:spPr>
        <p:txBody>
          <a:bodyPr/>
          <a:lstStyle>
            <a:lvl1pPr>
              <a:spcBef>
                <a:spcPct val="0"/>
              </a:spcBef>
              <a:defRPr sz="1400"/>
            </a:lvl1pPr>
          </a:lstStyle>
          <a:p>
            <a:pPr>
              <a:defRPr/>
            </a:pPr>
            <a:r>
              <a:rPr lang="en-US"/>
              <a:t>TMT.AOS.PRE.15.039.DRF02</a:t>
            </a:r>
            <a:endParaRPr lang="en-US" dirty="0"/>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Slide Number Placeholder 5"/>
          <p:cNvSpPr>
            <a:spLocks noGrp="1"/>
          </p:cNvSpPr>
          <p:nvPr>
            <p:ph type="sldNum" sz="quarter" idx="11"/>
          </p:nvPr>
        </p:nvSpPr>
        <p:spPr/>
        <p:txBody>
          <a:bodyPr/>
          <a:lstStyle>
            <a:lvl1pPr>
              <a:defRPr/>
            </a:lvl1pPr>
          </a:lstStyle>
          <a:p>
            <a:pPr>
              <a:defRPr/>
            </a:pPr>
            <a:fld id="{773D589C-8BDA-47C0-8D69-C552AD78ACF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a:xfrm>
            <a:off x="1731963" y="6245225"/>
            <a:ext cx="5835650" cy="476250"/>
          </a:xfrm>
          <a:prstGeom prst="rect">
            <a:avLst/>
          </a:prstGeom>
        </p:spPr>
        <p:txBody>
          <a:bodyPr/>
          <a:lstStyle>
            <a:lvl1pPr>
              <a:spcBef>
                <a:spcPct val="0"/>
              </a:spcBef>
              <a:defRPr sz="1400"/>
            </a:lvl1pPr>
          </a:lstStyle>
          <a:p>
            <a:pPr>
              <a:defRPr/>
            </a:pPr>
            <a:r>
              <a:rPr lang="en-US"/>
              <a:t>TMT.AOS.PRE.15.039.DRF02</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1"/>
          </p:nvPr>
        </p:nvSpPr>
        <p:spPr/>
        <p:txBody>
          <a:bodyPr/>
          <a:lstStyle>
            <a:lvl1pPr>
              <a:defRPr/>
            </a:lvl1pPr>
          </a:lstStyle>
          <a:p>
            <a:pPr>
              <a:defRPr/>
            </a:pPr>
            <a:fld id="{97123AC5-45EF-47C6-A004-C587E8C5CE7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a:xfrm>
            <a:off x="1731963" y="6245225"/>
            <a:ext cx="5835650" cy="476250"/>
          </a:xfrm>
          <a:prstGeom prst="rect">
            <a:avLst/>
          </a:prstGeom>
        </p:spPr>
        <p:txBody>
          <a:bodyPr/>
          <a:lstStyle>
            <a:lvl1pPr>
              <a:spcBef>
                <a:spcPct val="0"/>
              </a:spcBef>
              <a:defRPr sz="1400"/>
            </a:lvl1pPr>
          </a:lstStyle>
          <a:p>
            <a:pPr>
              <a:defRPr/>
            </a:pPr>
            <a:r>
              <a:rPr lang="en-US"/>
              <a:t>TMT.AOS.PRE.15.039.DRF02</a:t>
            </a:r>
            <a:endParaRPr lang="en-US" dirty="0"/>
          </a:p>
        </p:txBody>
      </p:sp>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1"/>
          </p:nvPr>
        </p:nvSpPr>
        <p:spPr/>
        <p:txBody>
          <a:bodyPr/>
          <a:lstStyle>
            <a:lvl1pPr>
              <a:defRPr/>
            </a:lvl1pPr>
          </a:lstStyle>
          <a:p>
            <a:pPr>
              <a:defRPr/>
            </a:pPr>
            <a:fld id="{7EB6C414-399E-4671-9E82-AABBDAA3822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a:xfrm>
            <a:off x="1731963" y="6245225"/>
            <a:ext cx="5835650" cy="476250"/>
          </a:xfrm>
          <a:prstGeom prst="rect">
            <a:avLst/>
          </a:prstGeom>
        </p:spPr>
        <p:txBody>
          <a:bodyPr/>
          <a:lstStyle>
            <a:lvl1pPr>
              <a:spcBef>
                <a:spcPct val="0"/>
              </a:spcBef>
              <a:defRPr sz="1400"/>
            </a:lvl1pPr>
          </a:lstStyle>
          <a:p>
            <a:pPr>
              <a:defRPr/>
            </a:pPr>
            <a:r>
              <a:rPr lang="en-US" dirty="0"/>
              <a:t>TMT.AOS.PRE.15.039.DRF02</a:t>
            </a:r>
          </a:p>
        </p:txBody>
      </p:sp>
      <p:sp>
        <p:nvSpPr>
          <p:cNvPr id="5" name="Slide Number Placeholder 4"/>
          <p:cNvSpPr>
            <a:spLocks noGrp="1"/>
          </p:cNvSpPr>
          <p:nvPr>
            <p:ph type="sldNum" sz="quarter" idx="11"/>
          </p:nvPr>
        </p:nvSpPr>
        <p:spPr/>
        <p:txBody>
          <a:bodyPr/>
          <a:lstStyle>
            <a:lvl1pPr>
              <a:defRPr/>
            </a:lvl1pPr>
          </a:lstStyle>
          <a:p>
            <a:pPr>
              <a:defRPr/>
            </a:pPr>
            <a:fld id="{3427B40B-7D33-4080-BDDE-CF843518AC34}"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a:xfrm>
            <a:off x="1731963" y="6245225"/>
            <a:ext cx="5835650" cy="476250"/>
          </a:xfrm>
          <a:prstGeom prst="rect">
            <a:avLst/>
          </a:prstGeom>
        </p:spPr>
        <p:txBody>
          <a:bodyPr/>
          <a:lstStyle>
            <a:lvl1pPr>
              <a:spcBef>
                <a:spcPct val="0"/>
              </a:spcBef>
              <a:defRPr sz="1400"/>
            </a:lvl1pPr>
          </a:lstStyle>
          <a:p>
            <a:pPr>
              <a:defRPr/>
            </a:pPr>
            <a:r>
              <a:rPr lang="en-US"/>
              <a:t>TMT.AOS.PRE.15.039.DRF02</a:t>
            </a:r>
            <a:endParaRPr lang="en-US" dirty="0"/>
          </a:p>
        </p:txBody>
      </p:sp>
      <p:sp>
        <p:nvSpPr>
          <p:cNvPr id="2" name="Title 1"/>
          <p:cNvSpPr>
            <a:spLocks noGrp="1"/>
          </p:cNvSpPr>
          <p:nvPr>
            <p:ph type="title"/>
          </p:nvPr>
        </p:nvSpPr>
        <p:spPr>
          <a:xfrm>
            <a:off x="743253" y="3073691"/>
            <a:ext cx="7772400" cy="1362075"/>
          </a:xfrm>
        </p:spPr>
        <p:txBody>
          <a:bodyPr anchor="t"/>
          <a:lstStyle>
            <a:lvl1pPr algn="l">
              <a:defRPr sz="3200" b="0" i="0" cap="none" baseline="0"/>
            </a:lvl1pPr>
          </a:lstStyle>
          <a:p>
            <a:r>
              <a:rPr lang="en-US" dirty="0"/>
              <a:t>Click to edit Master title style</a:t>
            </a:r>
          </a:p>
        </p:txBody>
      </p:sp>
      <p:sp>
        <p:nvSpPr>
          <p:cNvPr id="3" name="Text Placeholder 2"/>
          <p:cNvSpPr>
            <a:spLocks noGrp="1"/>
          </p:cNvSpPr>
          <p:nvPr>
            <p:ph type="body" idx="1"/>
          </p:nvPr>
        </p:nvSpPr>
        <p:spPr>
          <a:xfrm>
            <a:off x="722313" y="4421406"/>
            <a:ext cx="7772400" cy="1500187"/>
          </a:xfrm>
        </p:spPr>
        <p:txBody>
          <a:bodyPr anchor="t"/>
          <a:lstStyle>
            <a:lvl1pPr marL="0" indent="0">
              <a:buNone/>
              <a:defRPr lang="en-US" sz="2400" b="0" i="0" cap="none" baseline="0" dirty="0" smtClean="0">
                <a:solidFill>
                  <a:srgbClr val="0066FF"/>
                </a:solidFill>
                <a:latin typeface="+mj-lt"/>
                <a:ea typeface="+mj-ea"/>
                <a:cs typeface="+mj-c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5" name="Slide Number Placeholder 4"/>
          <p:cNvSpPr>
            <a:spLocks noGrp="1"/>
          </p:cNvSpPr>
          <p:nvPr>
            <p:ph type="sldNum" sz="quarter" idx="11"/>
          </p:nvPr>
        </p:nvSpPr>
        <p:spPr/>
        <p:txBody>
          <a:bodyPr/>
          <a:lstStyle>
            <a:lvl1pPr>
              <a:defRPr/>
            </a:lvl1pPr>
          </a:lstStyle>
          <a:p>
            <a:pPr>
              <a:defRPr/>
            </a:pPr>
            <a:fld id="{186EDB08-8574-42DB-8C77-883F93861AE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1731963" y="6245225"/>
            <a:ext cx="5835650" cy="476250"/>
          </a:xfrm>
          <a:prstGeom prst="rect">
            <a:avLst/>
          </a:prstGeom>
        </p:spPr>
        <p:txBody>
          <a:bodyPr/>
          <a:lstStyle>
            <a:lvl1pPr>
              <a:spcBef>
                <a:spcPct val="0"/>
              </a:spcBef>
              <a:defRPr sz="1400"/>
            </a:lvl1pPr>
          </a:lstStyle>
          <a:p>
            <a:pPr>
              <a:defRPr/>
            </a:pPr>
            <a:r>
              <a:rPr lang="en-US"/>
              <a:t>TMT.AOS.PRE.15.039.DRF02</a:t>
            </a:r>
            <a:endParaRPr lang="en-US" dirty="0"/>
          </a:p>
        </p:txBody>
      </p:sp>
      <p:sp>
        <p:nvSpPr>
          <p:cNvPr id="6" name="Slide Number Placeholder 5"/>
          <p:cNvSpPr>
            <a:spLocks noGrp="1"/>
          </p:cNvSpPr>
          <p:nvPr>
            <p:ph type="sldNum" sz="quarter" idx="11"/>
          </p:nvPr>
        </p:nvSpPr>
        <p:spPr/>
        <p:txBody>
          <a:bodyPr/>
          <a:lstStyle>
            <a:lvl1pPr>
              <a:defRPr/>
            </a:lvl1pPr>
          </a:lstStyle>
          <a:p>
            <a:pPr>
              <a:defRPr/>
            </a:pPr>
            <a:fld id="{C8D03BA4-E9F4-469F-A604-33A265D2C63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_text_bel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333014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333014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1731963" y="6245225"/>
            <a:ext cx="5835650" cy="476250"/>
          </a:xfrm>
          <a:prstGeom prst="rect">
            <a:avLst/>
          </a:prstGeom>
        </p:spPr>
        <p:txBody>
          <a:bodyPr/>
          <a:lstStyle>
            <a:lvl1pPr>
              <a:spcBef>
                <a:spcPct val="0"/>
              </a:spcBef>
              <a:defRPr sz="1400"/>
            </a:lvl1pPr>
          </a:lstStyle>
          <a:p>
            <a:pPr>
              <a:defRPr/>
            </a:pPr>
            <a:r>
              <a:rPr lang="en-US"/>
              <a:t>TMT.AOS.PRE.15.039.DRF02</a:t>
            </a:r>
            <a:endParaRPr lang="en-US" dirty="0"/>
          </a:p>
        </p:txBody>
      </p:sp>
      <p:sp>
        <p:nvSpPr>
          <p:cNvPr id="6" name="Slide Number Placeholder 5"/>
          <p:cNvSpPr>
            <a:spLocks noGrp="1"/>
          </p:cNvSpPr>
          <p:nvPr>
            <p:ph type="sldNum" sz="quarter" idx="11"/>
          </p:nvPr>
        </p:nvSpPr>
        <p:spPr/>
        <p:txBody>
          <a:bodyPr/>
          <a:lstStyle>
            <a:lvl1pPr>
              <a:defRPr/>
            </a:lvl1pPr>
          </a:lstStyle>
          <a:p>
            <a:pPr>
              <a:defRPr/>
            </a:pPr>
            <a:fld id="{C8D03BA4-E9F4-469F-A604-33A265D2C639}" type="slidenum">
              <a:rPr lang="en-US"/>
              <a:pPr>
                <a:defRPr/>
              </a:pPr>
              <a:t>‹#›</a:t>
            </a:fld>
            <a:endParaRPr lang="en-US" dirty="0"/>
          </a:p>
        </p:txBody>
      </p:sp>
      <p:sp>
        <p:nvSpPr>
          <p:cNvPr id="8" name="Text Placeholder 7"/>
          <p:cNvSpPr>
            <a:spLocks noGrp="1"/>
          </p:cNvSpPr>
          <p:nvPr>
            <p:ph type="body" sz="quarter" idx="12"/>
          </p:nvPr>
        </p:nvSpPr>
        <p:spPr>
          <a:xfrm>
            <a:off x="469900" y="4992130"/>
            <a:ext cx="8229600" cy="12483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a:xfrm>
            <a:off x="1731963" y="6245225"/>
            <a:ext cx="5835650" cy="476250"/>
          </a:xfrm>
          <a:prstGeom prst="rect">
            <a:avLst/>
          </a:prstGeom>
        </p:spPr>
        <p:txBody>
          <a:bodyPr/>
          <a:lstStyle>
            <a:lvl1pPr>
              <a:spcBef>
                <a:spcPct val="0"/>
              </a:spcBef>
              <a:defRPr sz="1400"/>
            </a:lvl1pPr>
          </a:lstStyle>
          <a:p>
            <a:pPr>
              <a:defRPr/>
            </a:pPr>
            <a:r>
              <a:rPr lang="en-US"/>
              <a:t>TMT.AOS.PRE.15.039.DRF02</a:t>
            </a:r>
            <a:endParaRPr lang="en-US" dirty="0"/>
          </a:p>
        </p:txBody>
      </p:sp>
      <p:sp>
        <p:nvSpPr>
          <p:cNvPr id="8" name="Slide Number Placeholder 7"/>
          <p:cNvSpPr>
            <a:spLocks noGrp="1"/>
          </p:cNvSpPr>
          <p:nvPr>
            <p:ph type="sldNum" sz="quarter" idx="11"/>
          </p:nvPr>
        </p:nvSpPr>
        <p:spPr/>
        <p:txBody>
          <a:bodyPr/>
          <a:lstStyle>
            <a:lvl1pPr>
              <a:defRPr/>
            </a:lvl1pPr>
          </a:lstStyle>
          <a:p>
            <a:pPr>
              <a:defRPr/>
            </a:pPr>
            <a:fld id="{76D4D685-813A-4F34-95E9-709E17E7065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mparison_text_bel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3366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27678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3366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27678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a:xfrm>
            <a:off x="1731963" y="6245225"/>
            <a:ext cx="5835650" cy="476250"/>
          </a:xfrm>
          <a:prstGeom prst="rect">
            <a:avLst/>
          </a:prstGeom>
        </p:spPr>
        <p:txBody>
          <a:bodyPr/>
          <a:lstStyle>
            <a:lvl1pPr>
              <a:spcBef>
                <a:spcPct val="0"/>
              </a:spcBef>
              <a:defRPr sz="1400"/>
            </a:lvl1pPr>
          </a:lstStyle>
          <a:p>
            <a:pPr>
              <a:defRPr/>
            </a:pPr>
            <a:r>
              <a:rPr lang="en-US"/>
              <a:t>TMT.AOS.PRE.15.039.DRF02</a:t>
            </a:r>
            <a:endParaRPr lang="en-US" dirty="0"/>
          </a:p>
        </p:txBody>
      </p:sp>
      <p:sp>
        <p:nvSpPr>
          <p:cNvPr id="8" name="Slide Number Placeholder 7"/>
          <p:cNvSpPr>
            <a:spLocks noGrp="1"/>
          </p:cNvSpPr>
          <p:nvPr>
            <p:ph type="sldNum" sz="quarter" idx="11"/>
          </p:nvPr>
        </p:nvSpPr>
        <p:spPr/>
        <p:txBody>
          <a:bodyPr/>
          <a:lstStyle>
            <a:lvl1pPr>
              <a:defRPr/>
            </a:lvl1pPr>
          </a:lstStyle>
          <a:p>
            <a:pPr>
              <a:defRPr/>
            </a:pPr>
            <a:fld id="{76D4D685-813A-4F34-95E9-709E17E70651}" type="slidenum">
              <a:rPr lang="en-US"/>
              <a:pPr>
                <a:defRPr/>
              </a:pPr>
              <a:t>‹#›</a:t>
            </a:fld>
            <a:endParaRPr lang="en-US"/>
          </a:p>
        </p:txBody>
      </p:sp>
      <p:sp>
        <p:nvSpPr>
          <p:cNvPr id="10" name="Text Placeholder 9"/>
          <p:cNvSpPr>
            <a:spLocks noGrp="1"/>
          </p:cNvSpPr>
          <p:nvPr>
            <p:ph type="body" sz="quarter" idx="12"/>
          </p:nvPr>
        </p:nvSpPr>
        <p:spPr>
          <a:xfrm>
            <a:off x="444500" y="4992688"/>
            <a:ext cx="4065716" cy="11985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3"/>
          </p:nvPr>
        </p:nvSpPr>
        <p:spPr>
          <a:xfrm>
            <a:off x="4637559" y="5009163"/>
            <a:ext cx="4065716" cy="11985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1"/>
          </p:nvPr>
        </p:nvSpPr>
        <p:spPr/>
        <p:txBody>
          <a:bodyPr/>
          <a:lstStyle>
            <a:lvl1pPr>
              <a:defRPr/>
            </a:lvl1pPr>
          </a:lstStyle>
          <a:p>
            <a:pPr>
              <a:defRPr/>
            </a:pPr>
            <a:fld id="{3A64F7CD-4A04-46D4-A6C8-1F9203543C44}" type="slidenum">
              <a:rPr lang="en-US"/>
              <a:pPr>
                <a:defRPr/>
              </a:pPr>
              <a:t>‹#›</a:t>
            </a:fld>
            <a:endParaRPr lang="en-US"/>
          </a:p>
        </p:txBody>
      </p:sp>
      <p:sp>
        <p:nvSpPr>
          <p:cNvPr id="3" name="Footer Placeholder 2"/>
          <p:cNvSpPr>
            <a:spLocks noGrp="1"/>
          </p:cNvSpPr>
          <p:nvPr>
            <p:ph type="ftr" sz="quarter" idx="10"/>
          </p:nvPr>
        </p:nvSpPr>
        <p:spPr>
          <a:xfrm>
            <a:off x="1731963" y="6245225"/>
            <a:ext cx="5835650" cy="476250"/>
          </a:xfrm>
          <a:prstGeom prst="rect">
            <a:avLst/>
          </a:prstGeom>
        </p:spPr>
        <p:txBody>
          <a:bodyPr/>
          <a:lstStyle>
            <a:lvl1pPr>
              <a:spcBef>
                <a:spcPct val="0"/>
              </a:spcBef>
              <a:defRPr sz="1400"/>
            </a:lvl1pPr>
          </a:lstStyle>
          <a:p>
            <a:pPr>
              <a:defRPr/>
            </a:pPr>
            <a:r>
              <a:rPr lang="en-US"/>
              <a:t>TMT.AOS.PRE.15.039.DRF02</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lvl1pPr>
              <a:defRPr/>
            </a:lvl1pPr>
          </a:lstStyle>
          <a:p>
            <a:pPr>
              <a:defRPr/>
            </a:pPr>
            <a:fld id="{40C6C6A5-9777-4D15-9710-FF1C084352A9}" type="slidenum">
              <a:rPr lang="en-US"/>
              <a:pPr>
                <a:defRPr/>
              </a:pPr>
              <a:t>‹#›</a:t>
            </a:fld>
            <a:endParaRPr lang="en-US"/>
          </a:p>
        </p:txBody>
      </p:sp>
      <p:sp>
        <p:nvSpPr>
          <p:cNvPr id="2" name="Footer Placeholder 1"/>
          <p:cNvSpPr>
            <a:spLocks noGrp="1"/>
          </p:cNvSpPr>
          <p:nvPr>
            <p:ph type="ftr" sz="quarter" idx="10"/>
          </p:nvPr>
        </p:nvSpPr>
        <p:spPr>
          <a:xfrm>
            <a:off x="1731963" y="6245225"/>
            <a:ext cx="5835650" cy="476250"/>
          </a:xfrm>
          <a:prstGeom prst="rect">
            <a:avLst/>
          </a:prstGeom>
        </p:spPr>
        <p:txBody>
          <a:bodyPr/>
          <a:lstStyle>
            <a:lvl1pPr>
              <a:spcBef>
                <a:spcPct val="0"/>
              </a:spcBef>
              <a:defRPr sz="1400"/>
            </a:lvl1pPr>
          </a:lstStyle>
          <a:p>
            <a:pPr>
              <a:defRPr/>
            </a:pPr>
            <a:r>
              <a:rPr lang="en-US"/>
              <a:t>TMT.AOS.PRE.15.039.DRF02</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 y="1"/>
            <a:ext cx="6599995" cy="900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defRPr/>
            </a:lvl1pPr>
          </a:lstStyle>
          <a:p>
            <a:pPr>
              <a:defRPr/>
            </a:pPr>
            <a:fld id="{B702F4AE-67EC-45C3-8A2E-0FC2ABDE100E}" type="slidenum">
              <a:rPr lang="en-US"/>
              <a:pPr>
                <a:defRPr/>
              </a:pPr>
              <a:t>‹#›</a:t>
            </a:fld>
            <a:endParaRPr lang="en-US" dirty="0"/>
          </a:p>
        </p:txBody>
      </p:sp>
      <p:sp>
        <p:nvSpPr>
          <p:cNvPr id="4104" name="Line 8"/>
          <p:cNvSpPr>
            <a:spLocks noChangeShapeType="1"/>
          </p:cNvSpPr>
          <p:nvPr/>
        </p:nvSpPr>
        <p:spPr bwMode="auto">
          <a:xfrm>
            <a:off x="455613" y="1370013"/>
            <a:ext cx="8226425" cy="0"/>
          </a:xfrm>
          <a:prstGeom prst="line">
            <a:avLst/>
          </a:prstGeom>
          <a:noFill/>
          <a:ln w="63500">
            <a:solidFill>
              <a:schemeClr val="tx1"/>
            </a:solidFill>
            <a:round/>
            <a:headEnd/>
            <a:tailEnd/>
          </a:ln>
          <a:effectLst/>
        </p:spPr>
        <p:txBody>
          <a:bodyPr/>
          <a:lstStyle/>
          <a:p>
            <a:pPr>
              <a:defRPr/>
            </a:pPr>
            <a:endParaRPr lang="en-US"/>
          </a:p>
        </p:txBody>
      </p:sp>
      <p:sp>
        <p:nvSpPr>
          <p:cNvPr id="2" name="Date Placeholder 1"/>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46" r:id="rId5"/>
    <p:sldLayoutId id="2147483726" r:id="rId6"/>
    <p:sldLayoutId id="2147483747" r:id="rId7"/>
    <p:sldLayoutId id="2147483727" r:id="rId8"/>
    <p:sldLayoutId id="2147483728" r:id="rId9"/>
    <p:sldLayoutId id="2147483729" r:id="rId10"/>
    <p:sldLayoutId id="2147483730" r:id="rId11"/>
    <p:sldLayoutId id="2147483731" r:id="rId12"/>
    <p:sldLayoutId id="2147483732" r:id="rId13"/>
  </p:sldLayoutIdLst>
  <p:hf hdr="0" dt="0"/>
  <p:txStyles>
    <p:titleStyle>
      <a:lvl1pPr algn="ctr" rtl="0" eaLnBrk="0" fontAlgn="base" hangingPunct="0">
        <a:spcBef>
          <a:spcPct val="0"/>
        </a:spcBef>
        <a:spcAft>
          <a:spcPct val="0"/>
        </a:spcAft>
        <a:defRPr sz="3200">
          <a:solidFill>
            <a:srgbClr val="0066FF"/>
          </a:solidFill>
          <a:latin typeface="+mj-lt"/>
          <a:ea typeface="+mj-ea"/>
          <a:cs typeface="+mj-cs"/>
        </a:defRPr>
      </a:lvl1pPr>
      <a:lvl2pPr algn="ctr" rtl="0" eaLnBrk="0" fontAlgn="base" hangingPunct="0">
        <a:spcBef>
          <a:spcPct val="0"/>
        </a:spcBef>
        <a:spcAft>
          <a:spcPct val="0"/>
        </a:spcAft>
        <a:defRPr sz="3200">
          <a:solidFill>
            <a:srgbClr val="0066FF"/>
          </a:solidFill>
          <a:latin typeface="Arial" charset="0"/>
        </a:defRPr>
      </a:lvl2pPr>
      <a:lvl3pPr algn="ctr" rtl="0" eaLnBrk="0" fontAlgn="base" hangingPunct="0">
        <a:spcBef>
          <a:spcPct val="0"/>
        </a:spcBef>
        <a:spcAft>
          <a:spcPct val="0"/>
        </a:spcAft>
        <a:defRPr sz="3200">
          <a:solidFill>
            <a:srgbClr val="0066FF"/>
          </a:solidFill>
          <a:latin typeface="Arial" charset="0"/>
        </a:defRPr>
      </a:lvl3pPr>
      <a:lvl4pPr algn="ctr" rtl="0" eaLnBrk="0" fontAlgn="base" hangingPunct="0">
        <a:spcBef>
          <a:spcPct val="0"/>
        </a:spcBef>
        <a:spcAft>
          <a:spcPct val="0"/>
        </a:spcAft>
        <a:defRPr sz="3200">
          <a:solidFill>
            <a:srgbClr val="0066FF"/>
          </a:solidFill>
          <a:latin typeface="Arial" charset="0"/>
        </a:defRPr>
      </a:lvl4pPr>
      <a:lvl5pPr algn="ctr" rtl="0" eaLnBrk="0" fontAlgn="base" hangingPunct="0">
        <a:spcBef>
          <a:spcPct val="0"/>
        </a:spcBef>
        <a:spcAft>
          <a:spcPct val="0"/>
        </a:spcAft>
        <a:defRPr sz="3200">
          <a:solidFill>
            <a:srgbClr val="0066FF"/>
          </a:solidFill>
          <a:latin typeface="Arial" charset="0"/>
        </a:defRPr>
      </a:lvl5pPr>
      <a:lvl6pPr marL="457200" algn="ctr" rtl="0" fontAlgn="base">
        <a:spcBef>
          <a:spcPct val="0"/>
        </a:spcBef>
        <a:spcAft>
          <a:spcPct val="0"/>
        </a:spcAft>
        <a:defRPr sz="3200">
          <a:solidFill>
            <a:srgbClr val="0066FF"/>
          </a:solidFill>
          <a:latin typeface="Arial" charset="0"/>
        </a:defRPr>
      </a:lvl6pPr>
      <a:lvl7pPr marL="914400" algn="ctr" rtl="0" fontAlgn="base">
        <a:spcBef>
          <a:spcPct val="0"/>
        </a:spcBef>
        <a:spcAft>
          <a:spcPct val="0"/>
        </a:spcAft>
        <a:defRPr sz="3200">
          <a:solidFill>
            <a:srgbClr val="0066FF"/>
          </a:solidFill>
          <a:latin typeface="Arial" charset="0"/>
        </a:defRPr>
      </a:lvl7pPr>
      <a:lvl8pPr marL="1371600" algn="ctr" rtl="0" fontAlgn="base">
        <a:spcBef>
          <a:spcPct val="0"/>
        </a:spcBef>
        <a:spcAft>
          <a:spcPct val="0"/>
        </a:spcAft>
        <a:defRPr sz="3200">
          <a:solidFill>
            <a:srgbClr val="0066FF"/>
          </a:solidFill>
          <a:latin typeface="Arial" charset="0"/>
        </a:defRPr>
      </a:lvl8pPr>
      <a:lvl9pPr marL="1828800" algn="ctr" rtl="0" fontAlgn="base">
        <a:spcBef>
          <a:spcPct val="0"/>
        </a:spcBef>
        <a:spcAft>
          <a:spcPct val="0"/>
        </a:spcAft>
        <a:defRPr sz="3200">
          <a:solidFill>
            <a:srgbClr val="0066FF"/>
          </a:solidFill>
          <a:latin typeface="Arial" charset="0"/>
        </a:defRPr>
      </a:lvl9pPr>
    </p:titleStyle>
    <p:bodyStyle>
      <a:lvl1pPr marL="342900" indent="-342900" algn="l" rtl="0" eaLnBrk="0" fontAlgn="base" hangingPunct="0">
        <a:spcBef>
          <a:spcPct val="20000"/>
        </a:spcBef>
        <a:spcAft>
          <a:spcPct val="0"/>
        </a:spcAft>
        <a:buClr>
          <a:schemeClr val="accent2"/>
        </a:buClr>
        <a:buBlip>
          <a:blip r:embed="rId16"/>
        </a:buBlip>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Arial" charset="0"/>
        <a:buChar char="–"/>
        <a:defRPr sz="2000">
          <a:solidFill>
            <a:schemeClr val="tx1"/>
          </a:solidFill>
          <a:latin typeface="+mn-lt"/>
        </a:defRPr>
      </a:lvl2pPr>
      <a:lvl3pPr marL="1143000" indent="-228600" algn="l" rtl="0" eaLnBrk="0" fontAlgn="base" hangingPunct="0">
        <a:spcBef>
          <a:spcPct val="20000"/>
        </a:spcBef>
        <a:spcAft>
          <a:spcPct val="0"/>
        </a:spcAft>
        <a:buClr>
          <a:schemeClr val="accent2"/>
        </a:buClr>
        <a:buBlip>
          <a:blip r:embed="rId16"/>
        </a:buBlip>
        <a:defRPr sz="2000">
          <a:solidFill>
            <a:schemeClr val="tx1"/>
          </a:solidFill>
          <a:latin typeface="+mn-lt"/>
        </a:defRPr>
      </a:lvl3pPr>
      <a:lvl4pPr marL="1600200" indent="-228600" algn="l" rtl="0" eaLnBrk="0" fontAlgn="base" hangingPunct="0">
        <a:spcBef>
          <a:spcPct val="20000"/>
        </a:spcBef>
        <a:spcAft>
          <a:spcPct val="0"/>
        </a:spcAft>
        <a:buClr>
          <a:schemeClr val="accent2"/>
        </a:buClr>
        <a:buFont typeface="Arial" charset="0"/>
        <a:buChar char="–"/>
        <a:defRPr>
          <a:solidFill>
            <a:schemeClr val="tx1"/>
          </a:solidFill>
          <a:latin typeface="+mn-lt"/>
        </a:defRPr>
      </a:lvl4pPr>
      <a:lvl5pPr marL="2057400" indent="-228600" algn="l" rtl="0" eaLnBrk="0" fontAlgn="base" hangingPunct="0">
        <a:spcBef>
          <a:spcPct val="20000"/>
        </a:spcBef>
        <a:spcAft>
          <a:spcPct val="0"/>
        </a:spcAft>
        <a:buClr>
          <a:schemeClr val="accent2"/>
        </a:buClr>
        <a:buBlip>
          <a:blip r:embed="rId16"/>
        </a:buBlip>
        <a:defRPr>
          <a:solidFill>
            <a:schemeClr val="tx1"/>
          </a:solidFill>
          <a:latin typeface="+mn-lt"/>
        </a:defRPr>
      </a:lvl5pPr>
      <a:lvl6pPr marL="2514600" indent="-228600" algn="l" rtl="0" fontAlgn="base">
        <a:spcBef>
          <a:spcPct val="20000"/>
        </a:spcBef>
        <a:spcAft>
          <a:spcPct val="0"/>
        </a:spcAft>
        <a:buClr>
          <a:schemeClr val="accent2"/>
        </a:buClr>
        <a:buBlip>
          <a:blip r:embed="rId16"/>
        </a:buBlip>
        <a:defRPr>
          <a:solidFill>
            <a:schemeClr val="tx1"/>
          </a:solidFill>
          <a:latin typeface="+mn-lt"/>
        </a:defRPr>
      </a:lvl6pPr>
      <a:lvl7pPr marL="2971800" indent="-228600" algn="l" rtl="0" fontAlgn="base">
        <a:spcBef>
          <a:spcPct val="20000"/>
        </a:spcBef>
        <a:spcAft>
          <a:spcPct val="0"/>
        </a:spcAft>
        <a:buClr>
          <a:schemeClr val="accent2"/>
        </a:buClr>
        <a:buBlip>
          <a:blip r:embed="rId16"/>
        </a:buBlip>
        <a:defRPr>
          <a:solidFill>
            <a:schemeClr val="tx1"/>
          </a:solidFill>
          <a:latin typeface="+mn-lt"/>
        </a:defRPr>
      </a:lvl7pPr>
      <a:lvl8pPr marL="3429000" indent="-228600" algn="l" rtl="0" fontAlgn="base">
        <a:spcBef>
          <a:spcPct val="20000"/>
        </a:spcBef>
        <a:spcAft>
          <a:spcPct val="0"/>
        </a:spcAft>
        <a:buClr>
          <a:schemeClr val="accent2"/>
        </a:buClr>
        <a:buBlip>
          <a:blip r:embed="rId16"/>
        </a:buBlip>
        <a:defRPr>
          <a:solidFill>
            <a:schemeClr val="tx1"/>
          </a:solidFill>
          <a:latin typeface="+mn-lt"/>
        </a:defRPr>
      </a:lvl8pPr>
      <a:lvl9pPr marL="3886200" indent="-228600" algn="l" rtl="0" fontAlgn="base">
        <a:spcBef>
          <a:spcPct val="20000"/>
        </a:spcBef>
        <a:spcAft>
          <a:spcPct val="0"/>
        </a:spcAft>
        <a:buClr>
          <a:schemeClr val="accent2"/>
        </a:buClr>
        <a:buBlip>
          <a:blip r:embed="rId16"/>
        </a:buBlip>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s://doi.org/10.3390/s21020598"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1" y="1600200"/>
            <a:ext cx="5486399" cy="41761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4340" name="Rectangle 2"/>
          <p:cNvSpPr>
            <a:spLocks noGrp="1" noChangeArrowheads="1"/>
          </p:cNvSpPr>
          <p:nvPr>
            <p:ph type="ctrTitle"/>
          </p:nvPr>
        </p:nvSpPr>
        <p:spPr>
          <a:xfrm>
            <a:off x="370114" y="2014675"/>
            <a:ext cx="8305800" cy="1470025"/>
          </a:xfrm>
        </p:spPr>
        <p:txBody>
          <a:bodyPr/>
          <a:lstStyle/>
          <a:p>
            <a:pPr eaLnBrk="1" hangingPunct="1"/>
            <a:r>
              <a:rPr lang="en-CA" dirty="0"/>
              <a:t>Time-Resolved Pyramid Wavefront Sensing using Photon-to-Digital Converters</a:t>
            </a:r>
            <a:endParaRPr lang="en-US" sz="2000" dirty="0"/>
          </a:p>
        </p:txBody>
      </p:sp>
      <p:sp>
        <p:nvSpPr>
          <p:cNvPr id="7" name="Subtitle 6"/>
          <p:cNvSpPr>
            <a:spLocks noGrp="1"/>
          </p:cNvSpPr>
          <p:nvPr>
            <p:ph type="subTitle" idx="1"/>
          </p:nvPr>
        </p:nvSpPr>
        <p:spPr>
          <a:xfrm>
            <a:off x="817290" y="3574824"/>
            <a:ext cx="7357019" cy="1447800"/>
          </a:xfrm>
        </p:spPr>
        <p:txBody>
          <a:bodyPr/>
          <a:lstStyle/>
          <a:p>
            <a:pPr marL="609600" indent="-609600">
              <a:lnSpc>
                <a:spcPct val="90000"/>
              </a:lnSpc>
            </a:pPr>
            <a:r>
              <a:rPr lang="en-US" sz="2000" dirty="0"/>
              <a:t>Oct 21, 2022</a:t>
            </a:r>
          </a:p>
          <a:p>
            <a:pPr marL="609600" indent="-609600">
              <a:lnSpc>
                <a:spcPct val="90000"/>
              </a:lnSpc>
            </a:pPr>
            <a:r>
              <a:rPr lang="en-US" sz="2000" dirty="0"/>
              <a:t>Jean-Pierre </a:t>
            </a:r>
            <a:r>
              <a:rPr lang="en-US" sz="2000" dirty="0" err="1"/>
              <a:t>Véran</a:t>
            </a:r>
            <a:endParaRPr lang="en-US" sz="2000" dirty="0"/>
          </a:p>
          <a:p>
            <a:pPr marL="609600" indent="-609600">
              <a:lnSpc>
                <a:spcPct val="90000"/>
              </a:lnSpc>
            </a:pPr>
            <a:r>
              <a:rPr lang="en-US" sz="2000" i="1" dirty="0"/>
              <a:t>NRC, Herzberg Astronomy &amp; Astrophysics, Victoria, BC</a:t>
            </a:r>
          </a:p>
          <a:p>
            <a:pPr marL="609600" indent="-609600">
              <a:lnSpc>
                <a:spcPct val="90000"/>
              </a:lnSpc>
            </a:pPr>
            <a:r>
              <a:rPr lang="en-US" sz="2000" dirty="0"/>
              <a:t>Simon Carrier, Serge </a:t>
            </a:r>
            <a:r>
              <a:rPr lang="en-US" sz="2000" dirty="0" err="1"/>
              <a:t>Charlebois</a:t>
            </a:r>
            <a:r>
              <a:rPr lang="en-US" sz="2000" dirty="0"/>
              <a:t>, Jean-François Pratte</a:t>
            </a:r>
          </a:p>
          <a:p>
            <a:pPr marL="609600" indent="-609600">
              <a:lnSpc>
                <a:spcPct val="90000"/>
              </a:lnSpc>
            </a:pPr>
            <a:r>
              <a:rPr lang="en-US" sz="2000" i="1" dirty="0"/>
              <a:t>University of Sherbrooke</a:t>
            </a:r>
          </a:p>
          <a:p>
            <a:pPr marL="609600" indent="-609600">
              <a:lnSpc>
                <a:spcPct val="90000"/>
              </a:lnSpc>
            </a:pPr>
            <a:endParaRPr lang="en-US" sz="1600" i="1" dirty="0"/>
          </a:p>
          <a:p>
            <a:pPr marL="609600" indent="-609600">
              <a:lnSpc>
                <a:spcPct val="90000"/>
              </a:lnSpc>
            </a:pPr>
            <a:r>
              <a:rPr lang="en-US" sz="1600" i="1" dirty="0"/>
              <a:t>Presentation to the AO WFS Workshop in Porto (Oct 19-21, 2022)</a:t>
            </a:r>
          </a:p>
        </p:txBody>
      </p:sp>
      <p:sp>
        <p:nvSpPr>
          <p:cNvPr id="14342" name="Rectangle 5"/>
          <p:cNvSpPr>
            <a:spLocks noChangeArrowheads="1"/>
          </p:cNvSpPr>
          <p:nvPr/>
        </p:nvSpPr>
        <p:spPr bwMode="auto">
          <a:xfrm>
            <a:off x="2122488" y="6527800"/>
            <a:ext cx="5081587" cy="234950"/>
          </a:xfrm>
          <a:prstGeom prst="rect">
            <a:avLst/>
          </a:prstGeom>
          <a:solidFill>
            <a:schemeClr val="bg1"/>
          </a:solidFill>
          <a:ln w="28575" algn="ctr">
            <a:noFill/>
            <a:miter lim="800000"/>
            <a:headEnd/>
            <a:tailEnd/>
          </a:ln>
        </p:spPr>
        <p:txBody>
          <a:bodyPr wrap="none" anchor="ctr">
            <a:spAutoFit/>
          </a:bodyPr>
          <a:lstStyle/>
          <a:p>
            <a:endParaRPr lang="en-US"/>
          </a:p>
        </p:txBody>
      </p:sp>
      <p:sp>
        <p:nvSpPr>
          <p:cNvPr id="14343" name="Rectangle 6"/>
          <p:cNvSpPr>
            <a:spLocks noChangeArrowheads="1"/>
          </p:cNvSpPr>
          <p:nvPr/>
        </p:nvSpPr>
        <p:spPr bwMode="auto">
          <a:xfrm>
            <a:off x="1360488" y="3849688"/>
            <a:ext cx="6378575" cy="1243012"/>
          </a:xfrm>
          <a:prstGeom prst="rect">
            <a:avLst/>
          </a:prstGeom>
          <a:noFill/>
          <a:ln w="9525">
            <a:noFill/>
            <a:miter lim="800000"/>
            <a:headEnd/>
            <a:tailEnd/>
          </a:ln>
        </p:spPr>
        <p:txBody>
          <a:bodyPr/>
          <a:lstStyle/>
          <a:p>
            <a:pPr marL="609600" indent="-609600" algn="ctr">
              <a:lnSpc>
                <a:spcPct val="90000"/>
              </a:lnSpc>
              <a:spcBef>
                <a:spcPct val="20000"/>
              </a:spcBef>
            </a:pPr>
            <a:endParaRPr lang="en-US" sz="2400" dirty="0"/>
          </a:p>
        </p:txBody>
      </p:sp>
      <p:pic>
        <p:nvPicPr>
          <p:cNvPr id="8" name="Picture 7" descr="FIP-e.png"/>
          <p:cNvPicPr>
            <a:picLocks noChangeAspect="1"/>
          </p:cNvPicPr>
          <p:nvPr/>
        </p:nvPicPr>
        <p:blipFill>
          <a:blip r:embed="rId4" cstate="screen"/>
          <a:stretch>
            <a:fillRect/>
          </a:stretch>
        </p:blipFill>
        <p:spPr>
          <a:xfrm>
            <a:off x="685800" y="6275831"/>
            <a:ext cx="7799848" cy="27736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4DA147-9746-7B44-8C09-CA99B3AE8915}"/>
              </a:ext>
            </a:extLst>
          </p:cNvPr>
          <p:cNvSpPr>
            <a:spLocks noGrp="1"/>
          </p:cNvSpPr>
          <p:nvPr>
            <p:ph type="sldNum" sz="quarter" idx="11"/>
          </p:nvPr>
        </p:nvSpPr>
        <p:spPr/>
        <p:txBody>
          <a:bodyPr/>
          <a:lstStyle/>
          <a:p>
            <a:pPr>
              <a:defRPr/>
            </a:pPr>
            <a:fld id="{3427B40B-7D33-4080-BDDE-CF843518AC34}" type="slidenum">
              <a:rPr lang="en-US" smtClean="0"/>
              <a:pPr>
                <a:defRPr/>
              </a:pPr>
              <a:t>10</a:t>
            </a:fld>
            <a:endParaRPr lang="en-US" dirty="0"/>
          </a:p>
        </p:txBody>
      </p:sp>
      <p:sp>
        <p:nvSpPr>
          <p:cNvPr id="5" name="Title 1">
            <a:extLst>
              <a:ext uri="{FF2B5EF4-FFF2-40B4-BE49-F238E27FC236}">
                <a16:creationId xmlns:a16="http://schemas.microsoft.com/office/drawing/2014/main" id="{31A15274-6031-5947-B198-F92CBBD2835D}"/>
              </a:ext>
            </a:extLst>
          </p:cNvPr>
          <p:cNvSpPr txBox="1">
            <a:spLocks/>
          </p:cNvSpPr>
          <p:nvPr/>
        </p:nvSpPr>
        <p:spPr>
          <a:xfrm>
            <a:off x="2710481" y="152400"/>
            <a:ext cx="5018262" cy="1143000"/>
          </a:xfrm>
          <a:prstGeom prst="rect">
            <a:avLst/>
          </a:prstGeom>
        </p:spPr>
        <p:txBody>
          <a:bodyPr/>
          <a:lstStyle>
            <a:lvl1pPr algn="ctr" rtl="0" eaLnBrk="0" fontAlgn="base" hangingPunct="0">
              <a:spcBef>
                <a:spcPct val="0"/>
              </a:spcBef>
              <a:spcAft>
                <a:spcPct val="0"/>
              </a:spcAft>
              <a:defRPr sz="3200">
                <a:solidFill>
                  <a:srgbClr val="0066FF"/>
                </a:solidFill>
                <a:latin typeface="+mj-lt"/>
                <a:ea typeface="+mj-ea"/>
                <a:cs typeface="+mj-cs"/>
              </a:defRPr>
            </a:lvl1pPr>
            <a:lvl2pPr algn="ctr" rtl="0" eaLnBrk="0" fontAlgn="base" hangingPunct="0">
              <a:spcBef>
                <a:spcPct val="0"/>
              </a:spcBef>
              <a:spcAft>
                <a:spcPct val="0"/>
              </a:spcAft>
              <a:defRPr sz="3200">
                <a:solidFill>
                  <a:srgbClr val="0066FF"/>
                </a:solidFill>
                <a:latin typeface="Arial" charset="0"/>
              </a:defRPr>
            </a:lvl2pPr>
            <a:lvl3pPr algn="ctr" rtl="0" eaLnBrk="0" fontAlgn="base" hangingPunct="0">
              <a:spcBef>
                <a:spcPct val="0"/>
              </a:spcBef>
              <a:spcAft>
                <a:spcPct val="0"/>
              </a:spcAft>
              <a:defRPr sz="3200">
                <a:solidFill>
                  <a:srgbClr val="0066FF"/>
                </a:solidFill>
                <a:latin typeface="Arial" charset="0"/>
              </a:defRPr>
            </a:lvl3pPr>
            <a:lvl4pPr algn="ctr" rtl="0" eaLnBrk="0" fontAlgn="base" hangingPunct="0">
              <a:spcBef>
                <a:spcPct val="0"/>
              </a:spcBef>
              <a:spcAft>
                <a:spcPct val="0"/>
              </a:spcAft>
              <a:defRPr sz="3200">
                <a:solidFill>
                  <a:srgbClr val="0066FF"/>
                </a:solidFill>
                <a:latin typeface="Arial" charset="0"/>
              </a:defRPr>
            </a:lvl4pPr>
            <a:lvl5pPr algn="ctr" rtl="0" eaLnBrk="0" fontAlgn="base" hangingPunct="0">
              <a:spcBef>
                <a:spcPct val="0"/>
              </a:spcBef>
              <a:spcAft>
                <a:spcPct val="0"/>
              </a:spcAft>
              <a:defRPr sz="3200">
                <a:solidFill>
                  <a:srgbClr val="0066FF"/>
                </a:solidFill>
                <a:latin typeface="Arial" charset="0"/>
              </a:defRPr>
            </a:lvl5pPr>
            <a:lvl6pPr marL="457200" algn="ctr" rtl="0" fontAlgn="base">
              <a:spcBef>
                <a:spcPct val="0"/>
              </a:spcBef>
              <a:spcAft>
                <a:spcPct val="0"/>
              </a:spcAft>
              <a:defRPr sz="3200">
                <a:solidFill>
                  <a:srgbClr val="0066FF"/>
                </a:solidFill>
                <a:latin typeface="Arial" charset="0"/>
              </a:defRPr>
            </a:lvl6pPr>
            <a:lvl7pPr marL="914400" algn="ctr" rtl="0" fontAlgn="base">
              <a:spcBef>
                <a:spcPct val="0"/>
              </a:spcBef>
              <a:spcAft>
                <a:spcPct val="0"/>
              </a:spcAft>
              <a:defRPr sz="3200">
                <a:solidFill>
                  <a:srgbClr val="0066FF"/>
                </a:solidFill>
                <a:latin typeface="Arial" charset="0"/>
              </a:defRPr>
            </a:lvl7pPr>
            <a:lvl8pPr marL="1371600" algn="ctr" rtl="0" fontAlgn="base">
              <a:spcBef>
                <a:spcPct val="0"/>
              </a:spcBef>
              <a:spcAft>
                <a:spcPct val="0"/>
              </a:spcAft>
              <a:defRPr sz="3200">
                <a:solidFill>
                  <a:srgbClr val="0066FF"/>
                </a:solidFill>
                <a:latin typeface="Arial" charset="0"/>
              </a:defRPr>
            </a:lvl8pPr>
            <a:lvl9pPr marL="1828800" algn="ctr" rtl="0" fontAlgn="base">
              <a:spcBef>
                <a:spcPct val="0"/>
              </a:spcBef>
              <a:spcAft>
                <a:spcPct val="0"/>
              </a:spcAft>
              <a:defRPr sz="3200">
                <a:solidFill>
                  <a:srgbClr val="0066FF"/>
                </a:solidFill>
                <a:latin typeface="Arial" charset="0"/>
              </a:defRPr>
            </a:lvl9pPr>
          </a:lstStyle>
          <a:p>
            <a:pPr>
              <a:buClrTx/>
            </a:pPr>
            <a:r>
              <a:rPr lang="en-US" kern="0" dirty="0"/>
              <a:t>Photon-to-Digital Converter</a:t>
            </a:r>
          </a:p>
        </p:txBody>
      </p:sp>
      <p:sp>
        <p:nvSpPr>
          <p:cNvPr id="8" name="Espace réservé du contenu 2">
            <a:extLst>
              <a:ext uri="{FF2B5EF4-FFF2-40B4-BE49-F238E27FC236}">
                <a16:creationId xmlns:a16="http://schemas.microsoft.com/office/drawing/2014/main" id="{3F6DCD91-680F-714F-AAF6-BA6A3CB4D0B8}"/>
              </a:ext>
            </a:extLst>
          </p:cNvPr>
          <p:cNvSpPr txBox="1">
            <a:spLocks/>
          </p:cNvSpPr>
          <p:nvPr/>
        </p:nvSpPr>
        <p:spPr bwMode="auto">
          <a:xfrm>
            <a:off x="140677" y="1841863"/>
            <a:ext cx="4812324" cy="48768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fontScale="92500" lnSpcReduction="10000"/>
          </a:bodyPr>
          <a:lstStyle>
            <a:lvl1pPr marL="342900" indent="-342900" algn="l" rtl="0" eaLnBrk="0" fontAlgn="base" hangingPunct="0">
              <a:spcBef>
                <a:spcPct val="20000"/>
              </a:spcBef>
              <a:spcAft>
                <a:spcPct val="0"/>
              </a:spcAft>
              <a:buClr>
                <a:schemeClr val="accent2"/>
              </a:buClr>
              <a:buBlip>
                <a:blip r:embed="rId2"/>
              </a:buBlip>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Arial" charset="0"/>
              <a:buChar char="–"/>
              <a:defRPr sz="2000">
                <a:solidFill>
                  <a:schemeClr val="tx1"/>
                </a:solidFill>
                <a:latin typeface="+mn-lt"/>
              </a:defRPr>
            </a:lvl2pPr>
            <a:lvl3pPr marL="1143000" indent="-228600" algn="l" rtl="0" eaLnBrk="0" fontAlgn="base" hangingPunct="0">
              <a:spcBef>
                <a:spcPct val="20000"/>
              </a:spcBef>
              <a:spcAft>
                <a:spcPct val="0"/>
              </a:spcAft>
              <a:buClr>
                <a:schemeClr val="accent2"/>
              </a:buClr>
              <a:buBlip>
                <a:blip r:embed="rId2"/>
              </a:buBlip>
              <a:defRPr sz="2000">
                <a:solidFill>
                  <a:schemeClr val="tx1"/>
                </a:solidFill>
                <a:latin typeface="+mn-lt"/>
              </a:defRPr>
            </a:lvl3pPr>
            <a:lvl4pPr marL="1600200" indent="-228600" algn="l" rtl="0" eaLnBrk="0" fontAlgn="base" hangingPunct="0">
              <a:spcBef>
                <a:spcPct val="20000"/>
              </a:spcBef>
              <a:spcAft>
                <a:spcPct val="0"/>
              </a:spcAft>
              <a:buClr>
                <a:schemeClr val="accent2"/>
              </a:buClr>
              <a:buFont typeface="Arial" charset="0"/>
              <a:buChar char="–"/>
              <a:defRPr>
                <a:solidFill>
                  <a:schemeClr val="tx1"/>
                </a:solidFill>
                <a:latin typeface="+mn-lt"/>
              </a:defRPr>
            </a:lvl4pPr>
            <a:lvl5pPr marL="2057400" indent="-228600" algn="l" rtl="0" eaLnBrk="0" fontAlgn="base" hangingPunct="0">
              <a:spcBef>
                <a:spcPct val="20000"/>
              </a:spcBef>
              <a:spcAft>
                <a:spcPct val="0"/>
              </a:spcAft>
              <a:buClr>
                <a:schemeClr val="accent2"/>
              </a:buClr>
              <a:buBlip>
                <a:blip r:embed="rId2"/>
              </a:buBlip>
              <a:defRPr>
                <a:solidFill>
                  <a:schemeClr val="tx1"/>
                </a:solidFill>
                <a:latin typeface="+mn-lt"/>
              </a:defRPr>
            </a:lvl5pPr>
            <a:lvl6pPr marL="2514600" indent="-228600" algn="l" rtl="0" fontAlgn="base">
              <a:spcBef>
                <a:spcPct val="20000"/>
              </a:spcBef>
              <a:spcAft>
                <a:spcPct val="0"/>
              </a:spcAft>
              <a:buClr>
                <a:schemeClr val="accent2"/>
              </a:buClr>
              <a:buBlip>
                <a:blip r:embed="rId2"/>
              </a:buBlip>
              <a:defRPr>
                <a:solidFill>
                  <a:schemeClr val="tx1"/>
                </a:solidFill>
                <a:latin typeface="+mn-lt"/>
              </a:defRPr>
            </a:lvl6pPr>
            <a:lvl7pPr marL="2971800" indent="-228600" algn="l" rtl="0" fontAlgn="base">
              <a:spcBef>
                <a:spcPct val="20000"/>
              </a:spcBef>
              <a:spcAft>
                <a:spcPct val="0"/>
              </a:spcAft>
              <a:buClr>
                <a:schemeClr val="accent2"/>
              </a:buClr>
              <a:buBlip>
                <a:blip r:embed="rId2"/>
              </a:buBlip>
              <a:defRPr>
                <a:solidFill>
                  <a:schemeClr val="tx1"/>
                </a:solidFill>
                <a:latin typeface="+mn-lt"/>
              </a:defRPr>
            </a:lvl7pPr>
            <a:lvl8pPr marL="3429000" indent="-228600" algn="l" rtl="0" fontAlgn="base">
              <a:spcBef>
                <a:spcPct val="20000"/>
              </a:spcBef>
              <a:spcAft>
                <a:spcPct val="0"/>
              </a:spcAft>
              <a:buClr>
                <a:schemeClr val="accent2"/>
              </a:buClr>
              <a:buBlip>
                <a:blip r:embed="rId2"/>
              </a:buBlip>
              <a:defRPr>
                <a:solidFill>
                  <a:schemeClr val="tx1"/>
                </a:solidFill>
                <a:latin typeface="+mn-lt"/>
              </a:defRPr>
            </a:lvl8pPr>
            <a:lvl9pPr marL="3886200" indent="-228600" algn="l" rtl="0" fontAlgn="base">
              <a:spcBef>
                <a:spcPct val="20000"/>
              </a:spcBef>
              <a:spcAft>
                <a:spcPct val="0"/>
              </a:spcAft>
              <a:buClr>
                <a:schemeClr val="accent2"/>
              </a:buClr>
              <a:buBlip>
                <a:blip r:embed="rId2"/>
              </a:buBlip>
              <a:defRPr>
                <a:solidFill>
                  <a:schemeClr val="tx1"/>
                </a:solidFill>
                <a:latin typeface="+mn-lt"/>
              </a:defRPr>
            </a:lvl9pPr>
          </a:lstStyle>
          <a:p>
            <a:pPr marL="177800" indent="-177800">
              <a:buFont typeface="Arial" panose="020B0604020202020204" pitchFamily="34" charset="0"/>
              <a:buChar char="•"/>
            </a:pPr>
            <a:r>
              <a:rPr lang="fr-CA" sz="1800" b="1" kern="0" dirty="0">
                <a:ea typeface="+mn-lt"/>
                <a:cs typeface="+mn-lt"/>
              </a:rPr>
              <a:t>Photon to bit conversion</a:t>
            </a:r>
            <a:r>
              <a:rPr lang="fr-CA" sz="1800" kern="0" dirty="0"/>
              <a:t> at the photodiode </a:t>
            </a:r>
            <a:r>
              <a:rPr lang="fr-CA" sz="1800" kern="0" dirty="0" err="1"/>
              <a:t>level</a:t>
            </a:r>
            <a:endParaRPr lang="fr-CA" sz="1800" kern="0" dirty="0"/>
          </a:p>
          <a:p>
            <a:pPr marL="635000" lvl="1" indent="-177800">
              <a:buFont typeface="Arial" panose="020B0604020202020204" pitchFamily="34" charset="0"/>
              <a:buChar char="•"/>
            </a:pPr>
            <a:r>
              <a:rPr lang="fr-CA" sz="1400" kern="0" dirty="0">
                <a:cs typeface="Arial"/>
              </a:rPr>
              <a:t>SPAD </a:t>
            </a:r>
            <a:r>
              <a:rPr lang="fr-CA" sz="1400" kern="0" dirty="0" err="1">
                <a:cs typeface="Arial"/>
              </a:rPr>
              <a:t>integrated</a:t>
            </a:r>
            <a:r>
              <a:rPr lang="fr-CA" sz="1400" kern="0" dirty="0">
                <a:cs typeface="Arial"/>
              </a:rPr>
              <a:t> on top of </a:t>
            </a:r>
            <a:r>
              <a:rPr lang="fr-CA" sz="1400" kern="0" dirty="0" err="1">
                <a:cs typeface="Arial"/>
              </a:rPr>
              <a:t>electronics</a:t>
            </a:r>
            <a:r>
              <a:rPr lang="fr-CA" sz="1400" kern="0" dirty="0">
                <a:cs typeface="Arial"/>
              </a:rPr>
              <a:t> in </a:t>
            </a:r>
            <a:r>
              <a:rPr lang="fr-CA" sz="1400" kern="0" dirty="0" err="1">
                <a:cs typeface="Arial"/>
              </a:rPr>
              <a:t>order</a:t>
            </a:r>
            <a:r>
              <a:rPr lang="fr-CA" sz="1400" kern="0" dirty="0">
                <a:cs typeface="Arial"/>
              </a:rPr>
              <a:t> to </a:t>
            </a:r>
            <a:r>
              <a:rPr lang="fr-CA" sz="1400" kern="0" dirty="0" err="1">
                <a:cs typeface="Arial"/>
              </a:rPr>
              <a:t>increase</a:t>
            </a:r>
            <a:r>
              <a:rPr lang="fr-CA" sz="1400" kern="0" dirty="0">
                <a:cs typeface="Arial"/>
              </a:rPr>
              <a:t> </a:t>
            </a:r>
            <a:r>
              <a:rPr lang="fr-CA" sz="1400" kern="0" dirty="0" err="1">
                <a:cs typeface="Arial"/>
              </a:rPr>
              <a:t>fill</a:t>
            </a:r>
            <a:r>
              <a:rPr lang="fr-CA" sz="1400" kern="0" dirty="0">
                <a:cs typeface="Arial"/>
              </a:rPr>
              <a:t> factor (QE 50-60%, up to 80% </a:t>
            </a:r>
            <a:r>
              <a:rPr lang="fr-CA" sz="1400" kern="0" dirty="0" err="1">
                <a:cs typeface="Arial"/>
              </a:rPr>
              <a:t>eventually</a:t>
            </a:r>
            <a:r>
              <a:rPr lang="fr-CA" sz="1400" kern="0" dirty="0">
                <a:cs typeface="Arial"/>
              </a:rPr>
              <a:t>)</a:t>
            </a:r>
          </a:p>
          <a:p>
            <a:pPr marL="177800" indent="-177800">
              <a:buFont typeface="Arial" panose="020B0604020202020204" pitchFamily="34" charset="0"/>
              <a:buChar char="•"/>
            </a:pPr>
            <a:r>
              <a:rPr lang="fr-CA" sz="1800" kern="0" dirty="0"/>
              <a:t>&lt; 70 </a:t>
            </a:r>
            <a:r>
              <a:rPr lang="fr-CA" sz="1800" kern="0" dirty="0" err="1"/>
              <a:t>ps</a:t>
            </a:r>
            <a:r>
              <a:rPr lang="fr-CA" sz="1800" kern="0" dirty="0"/>
              <a:t> FWHM single photon timing </a:t>
            </a:r>
            <a:r>
              <a:rPr lang="fr-CA" sz="1800" kern="0" dirty="0" err="1"/>
              <a:t>resolution</a:t>
            </a:r>
            <a:endParaRPr lang="fr-CA" sz="1800" kern="0" dirty="0">
              <a:cs typeface="Arial"/>
            </a:endParaRPr>
          </a:p>
          <a:p>
            <a:pPr marL="177800" indent="-177800">
              <a:buFont typeface="Arial" panose="020B0604020202020204" pitchFamily="34" charset="0"/>
              <a:buChar char="•"/>
            </a:pPr>
            <a:r>
              <a:rPr lang="fr-CA" sz="1800" kern="0" dirty="0">
                <a:cs typeface="Arial"/>
              </a:rPr>
              <a:t>Embedded signal </a:t>
            </a:r>
            <a:r>
              <a:rPr lang="fr-CA" sz="1800" kern="0" dirty="0" err="1">
                <a:cs typeface="Arial"/>
              </a:rPr>
              <a:t>processing</a:t>
            </a:r>
            <a:endParaRPr lang="fr-CA" sz="1800" kern="0" dirty="0">
              <a:cs typeface="Arial"/>
            </a:endParaRPr>
          </a:p>
          <a:p>
            <a:pPr marL="635000" lvl="1" indent="-177800">
              <a:buFont typeface="Arial" panose="020B0604020202020204" pitchFamily="34" charset="0"/>
              <a:buChar char="•"/>
            </a:pPr>
            <a:r>
              <a:rPr lang="fr-CA" sz="1400" kern="0" dirty="0">
                <a:cs typeface="Arial"/>
              </a:rPr>
              <a:t>&lt;10 </a:t>
            </a:r>
            <a:r>
              <a:rPr lang="fr-CA" sz="1400" kern="0" dirty="0" err="1">
                <a:cs typeface="Arial"/>
              </a:rPr>
              <a:t>ps</a:t>
            </a:r>
            <a:r>
              <a:rPr lang="fr-CA" sz="1400" kern="0" dirty="0">
                <a:cs typeface="Arial"/>
              </a:rPr>
              <a:t> Time-to-Digital </a:t>
            </a:r>
            <a:r>
              <a:rPr lang="fr-CA" sz="1400" kern="0" dirty="0" err="1">
                <a:cs typeface="Arial"/>
              </a:rPr>
              <a:t>Converters</a:t>
            </a:r>
            <a:r>
              <a:rPr lang="fr-CA" sz="1400" kern="0" dirty="0">
                <a:cs typeface="Arial"/>
              </a:rPr>
              <a:t> (TDC)</a:t>
            </a:r>
          </a:p>
          <a:p>
            <a:pPr marL="635000" lvl="1" indent="-177800">
              <a:buFont typeface="Arial" panose="020B0604020202020204" pitchFamily="34" charset="0"/>
              <a:buChar char="•"/>
            </a:pPr>
            <a:r>
              <a:rPr lang="fr-CA" sz="1400" kern="0" dirty="0" err="1">
                <a:cs typeface="Arial"/>
              </a:rPr>
              <a:t>Coincidence</a:t>
            </a:r>
            <a:r>
              <a:rPr lang="fr-CA" sz="1400" kern="0" dirty="0">
                <a:cs typeface="Arial"/>
              </a:rPr>
              <a:t>, </a:t>
            </a:r>
            <a:r>
              <a:rPr lang="fr-CA" sz="1400" kern="0" dirty="0" err="1">
                <a:cs typeface="Arial"/>
              </a:rPr>
              <a:t>dark</a:t>
            </a:r>
            <a:r>
              <a:rPr lang="fr-CA" sz="1400" kern="0" dirty="0">
                <a:cs typeface="Arial"/>
              </a:rPr>
              <a:t> count </a:t>
            </a:r>
            <a:r>
              <a:rPr lang="fr-CA" sz="1400" kern="0" dirty="0" err="1">
                <a:cs typeface="Arial"/>
              </a:rPr>
              <a:t>filters</a:t>
            </a:r>
            <a:r>
              <a:rPr lang="fr-CA" sz="1400" kern="0" dirty="0">
                <a:cs typeface="Arial"/>
              </a:rPr>
              <a:t>, etc.</a:t>
            </a:r>
          </a:p>
          <a:p>
            <a:pPr marL="177800" indent="-177800">
              <a:buFont typeface="Arial" panose="020B0604020202020204" pitchFamily="34" charset="0"/>
              <a:buChar char="•"/>
            </a:pPr>
            <a:r>
              <a:rPr lang="fr-CA" sz="1800" kern="0" dirty="0">
                <a:cs typeface="Arial"/>
              </a:rPr>
              <a:t>Made in Canada:</a:t>
            </a:r>
          </a:p>
          <a:p>
            <a:pPr marL="355600" lvl="1" indent="-188595">
              <a:buFont typeface="Arial" panose="020B0604020202020204" pitchFamily="34" charset="0"/>
              <a:buChar char="•"/>
            </a:pPr>
            <a:r>
              <a:rPr lang="fr-CA" sz="1400" kern="0" dirty="0" err="1">
                <a:cs typeface="Arial"/>
              </a:rPr>
              <a:t>Designed</a:t>
            </a:r>
            <a:r>
              <a:rPr lang="fr-CA" sz="1400" kern="0" dirty="0">
                <a:cs typeface="Arial"/>
              </a:rPr>
              <a:t> at U. de Sherbrooke</a:t>
            </a:r>
          </a:p>
          <a:p>
            <a:pPr marL="355600" lvl="1" indent="-188595">
              <a:buFont typeface="Arial" panose="020B0604020202020204" pitchFamily="34" charset="0"/>
              <a:buChar char="•"/>
            </a:pPr>
            <a:r>
              <a:rPr lang="fr-CA" sz="1400" kern="0" dirty="0">
                <a:cs typeface="Arial"/>
              </a:rPr>
              <a:t>Photodiodes </a:t>
            </a:r>
            <a:r>
              <a:rPr lang="fr-CA" sz="1400" kern="0" dirty="0" err="1">
                <a:cs typeface="Arial"/>
              </a:rPr>
              <a:t>fabricated</a:t>
            </a:r>
            <a:r>
              <a:rPr lang="fr-CA" sz="1400" kern="0" dirty="0">
                <a:cs typeface="Arial"/>
              </a:rPr>
              <a:t> at </a:t>
            </a:r>
            <a:r>
              <a:rPr lang="fr-CA" sz="1400" kern="0" dirty="0" err="1">
                <a:cs typeface="Arial"/>
              </a:rPr>
              <a:t>Teledyne</a:t>
            </a:r>
            <a:r>
              <a:rPr lang="fr-CA" sz="1400" kern="0" dirty="0">
                <a:cs typeface="Arial"/>
              </a:rPr>
              <a:t> DALSA (Bromont, </a:t>
            </a:r>
            <a:r>
              <a:rPr lang="fr-CA" sz="1400" kern="0" dirty="0" err="1">
                <a:cs typeface="Arial"/>
              </a:rPr>
              <a:t>Qc</a:t>
            </a:r>
            <a:r>
              <a:rPr lang="fr-CA" sz="1400" kern="0" dirty="0">
                <a:cs typeface="Arial"/>
              </a:rPr>
              <a:t>)</a:t>
            </a:r>
          </a:p>
          <a:p>
            <a:pPr marL="177800" indent="-177800">
              <a:buFont typeface="Arial" panose="020B0604020202020204" pitchFamily="34" charset="0"/>
              <a:buChar char="•"/>
            </a:pPr>
            <a:r>
              <a:rPr lang="fr-CA" sz="1800" kern="0" dirty="0"/>
              <a:t>Applications in radiation instrumentation</a:t>
            </a:r>
            <a:endParaRPr lang="fr-CA" sz="1800" kern="0" dirty="0">
              <a:cs typeface="Arial"/>
            </a:endParaRPr>
          </a:p>
          <a:p>
            <a:pPr marL="400050" lvl="1" indent="-200025">
              <a:buFont typeface="Arial" panose="020B0604020202020204" pitchFamily="34" charset="0"/>
              <a:buChar char="•"/>
            </a:pPr>
            <a:r>
              <a:rPr lang="fr-CA" sz="1600" kern="0" dirty="0"/>
              <a:t>Large </a:t>
            </a:r>
            <a:r>
              <a:rPr lang="fr-CA" sz="1600" kern="0" dirty="0" err="1"/>
              <a:t>scale</a:t>
            </a:r>
            <a:r>
              <a:rPr lang="fr-CA" sz="1600" kern="0" dirty="0"/>
              <a:t> </a:t>
            </a:r>
            <a:r>
              <a:rPr lang="fr-CA" sz="1600" kern="0" dirty="0" err="1"/>
              <a:t>detection</a:t>
            </a:r>
            <a:r>
              <a:rPr lang="fr-CA" sz="1600" kern="0" dirty="0"/>
              <a:t> </a:t>
            </a:r>
            <a:r>
              <a:rPr lang="fr-CA" sz="1600" kern="0" dirty="0" err="1"/>
              <a:t>systems</a:t>
            </a:r>
            <a:r>
              <a:rPr lang="fr-CA" sz="1600" kern="0" dirty="0"/>
              <a:t> (&gt;10 m</a:t>
            </a:r>
            <a:r>
              <a:rPr lang="fr-CA" sz="1600" kern="0" baseline="30000" dirty="0"/>
              <a:t>2</a:t>
            </a:r>
            <a:r>
              <a:rPr lang="fr-CA" sz="1600" kern="0" dirty="0"/>
              <a:t>) </a:t>
            </a:r>
            <a:br>
              <a:rPr lang="fr-CA" sz="1600" kern="0" dirty="0"/>
            </a:br>
            <a:r>
              <a:rPr lang="fr-CA" sz="1600" kern="0" dirty="0"/>
              <a:t>for </a:t>
            </a:r>
            <a:r>
              <a:rPr lang="fr-CA" sz="1600" kern="0" dirty="0" err="1"/>
              <a:t>particle</a:t>
            </a:r>
            <a:r>
              <a:rPr lang="fr-CA" sz="1600" kern="0" dirty="0"/>
              <a:t> </a:t>
            </a:r>
            <a:r>
              <a:rPr lang="fr-CA" sz="1600" kern="0" dirty="0" err="1"/>
              <a:t>physics</a:t>
            </a:r>
            <a:endParaRPr lang="fr-CA" sz="1600" kern="0" dirty="0">
              <a:cs typeface="Arial"/>
            </a:endParaRPr>
          </a:p>
          <a:p>
            <a:pPr marL="400050" lvl="1" indent="-200025">
              <a:buFont typeface="Arial" panose="020B0604020202020204" pitchFamily="34" charset="0"/>
              <a:buChar char="•"/>
            </a:pPr>
            <a:r>
              <a:rPr lang="fr-CA" sz="1600" kern="0" dirty="0" err="1"/>
              <a:t>Fast</a:t>
            </a:r>
            <a:r>
              <a:rPr lang="fr-CA" sz="1600" kern="0" dirty="0"/>
              <a:t> neutron </a:t>
            </a:r>
            <a:r>
              <a:rPr lang="fr-CA" sz="1600" kern="0" dirty="0" err="1"/>
              <a:t>imaging</a:t>
            </a:r>
            <a:r>
              <a:rPr lang="fr-CA" sz="1600" kern="0" dirty="0"/>
              <a:t> (</a:t>
            </a:r>
            <a:r>
              <a:rPr lang="fr-CA" sz="1600" kern="0" dirty="0" err="1"/>
              <a:t>Oak</a:t>
            </a:r>
            <a:r>
              <a:rPr lang="fr-CA" sz="1600" kern="0" dirty="0"/>
              <a:t> Ridge – NA22)</a:t>
            </a:r>
            <a:endParaRPr lang="fr-CA" sz="1600" kern="0" dirty="0">
              <a:cs typeface="Arial"/>
            </a:endParaRPr>
          </a:p>
          <a:p>
            <a:pPr marL="400050" lvl="1" indent="-200025">
              <a:buFont typeface="Arial" panose="020B0604020202020204" pitchFamily="34" charset="0"/>
              <a:buChar char="•"/>
            </a:pPr>
            <a:r>
              <a:rPr lang="fr-CA" sz="1600" kern="0" dirty="0" err="1"/>
              <a:t>Medical</a:t>
            </a:r>
            <a:r>
              <a:rPr lang="fr-CA" sz="1600" kern="0" dirty="0"/>
              <a:t> </a:t>
            </a:r>
            <a:r>
              <a:rPr lang="fr-CA" sz="1600" kern="0" dirty="0" err="1"/>
              <a:t>imaging</a:t>
            </a:r>
            <a:endParaRPr lang="fr-CA" sz="1600" kern="0" dirty="0">
              <a:cs typeface="Arial"/>
            </a:endParaRPr>
          </a:p>
          <a:p>
            <a:pPr marL="635000" lvl="1" indent="-177800">
              <a:buFont typeface="Arial" panose="020B0604020202020204" pitchFamily="34" charset="0"/>
              <a:buChar char="•"/>
            </a:pPr>
            <a:r>
              <a:rPr lang="fr-CA" sz="1400" kern="0" dirty="0">
                <a:cs typeface="Arial"/>
              </a:rPr>
              <a:t>Time-of-Flight Positron </a:t>
            </a:r>
            <a:r>
              <a:rPr lang="fr-CA" sz="1400" kern="0" dirty="0" err="1">
                <a:cs typeface="Arial"/>
              </a:rPr>
              <a:t>Emission</a:t>
            </a:r>
            <a:r>
              <a:rPr lang="fr-CA" sz="1400" kern="0" dirty="0">
                <a:cs typeface="Arial"/>
              </a:rPr>
              <a:t> </a:t>
            </a:r>
            <a:r>
              <a:rPr lang="fr-CA" sz="1400" kern="0" dirty="0" err="1">
                <a:cs typeface="Arial"/>
              </a:rPr>
              <a:t>Tomography</a:t>
            </a:r>
            <a:endParaRPr lang="fr-CA" sz="1400" kern="0" dirty="0">
              <a:cs typeface="Arial"/>
            </a:endParaRPr>
          </a:p>
          <a:p>
            <a:pPr marL="635000" lvl="1" indent="-177800">
              <a:buFont typeface="Arial" panose="020B0604020202020204" pitchFamily="34" charset="0"/>
              <a:buChar char="•"/>
            </a:pPr>
            <a:r>
              <a:rPr lang="fr-CA" sz="1400" kern="0" dirty="0">
                <a:cs typeface="Arial"/>
              </a:rPr>
              <a:t>Time-of-Flight </a:t>
            </a:r>
            <a:r>
              <a:rPr lang="fr-CA" sz="1400" kern="0" dirty="0" err="1">
                <a:cs typeface="Arial"/>
              </a:rPr>
              <a:t>Computed</a:t>
            </a:r>
            <a:r>
              <a:rPr lang="fr-CA" sz="1400" kern="0" dirty="0">
                <a:cs typeface="Arial"/>
              </a:rPr>
              <a:t> </a:t>
            </a:r>
            <a:r>
              <a:rPr lang="fr-CA" sz="1400" kern="0" dirty="0" err="1">
                <a:cs typeface="Arial"/>
              </a:rPr>
              <a:t>Tomography</a:t>
            </a:r>
            <a:endParaRPr lang="fr-CA" sz="1400" kern="0" dirty="0">
              <a:cs typeface="Arial"/>
            </a:endParaRPr>
          </a:p>
          <a:p>
            <a:pPr marL="400050" lvl="1" indent="-200025">
              <a:buFont typeface="Arial" panose="020B0604020202020204" pitchFamily="34" charset="0"/>
              <a:buChar char="•"/>
            </a:pPr>
            <a:r>
              <a:rPr lang="fr-CA" sz="1600" kern="0" dirty="0"/>
              <a:t>Quantum communications</a:t>
            </a:r>
            <a:endParaRPr lang="fr-CA" sz="1600" kern="0" dirty="0">
              <a:cs typeface="Arial"/>
            </a:endParaRPr>
          </a:p>
          <a:p>
            <a:pPr marL="234950" indent="-177800">
              <a:buFont typeface="Arial" panose="020B0604020202020204" pitchFamily="34" charset="0"/>
              <a:buChar char="•"/>
            </a:pPr>
            <a:endParaRPr lang="fr-CA" sz="1800" kern="0" dirty="0">
              <a:cs typeface="Arial"/>
            </a:endParaRPr>
          </a:p>
        </p:txBody>
      </p:sp>
      <p:grpSp>
        <p:nvGrpSpPr>
          <p:cNvPr id="9" name="Groupe 3">
            <a:extLst>
              <a:ext uri="{FF2B5EF4-FFF2-40B4-BE49-F238E27FC236}">
                <a16:creationId xmlns:a16="http://schemas.microsoft.com/office/drawing/2014/main" id="{67AF45EF-ED97-BD42-A4FA-23D5BADD898D}"/>
              </a:ext>
            </a:extLst>
          </p:cNvPr>
          <p:cNvGrpSpPr/>
          <p:nvPr/>
        </p:nvGrpSpPr>
        <p:grpSpPr>
          <a:xfrm>
            <a:off x="4971586" y="1734877"/>
            <a:ext cx="3903793" cy="1366065"/>
            <a:chOff x="4174434" y="4419600"/>
            <a:chExt cx="4572000" cy="1599892"/>
          </a:xfrm>
        </p:grpSpPr>
        <p:pic>
          <p:nvPicPr>
            <p:cNvPr id="10" name="Image 4">
              <a:extLst>
                <a:ext uri="{FF2B5EF4-FFF2-40B4-BE49-F238E27FC236}">
                  <a16:creationId xmlns:a16="http://schemas.microsoft.com/office/drawing/2014/main" id="{E19672EF-114D-A44D-A0B2-6F36A6A5D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4419600"/>
              <a:ext cx="4555434" cy="1351935"/>
            </a:xfrm>
            <a:prstGeom prst="rect">
              <a:avLst/>
            </a:prstGeom>
          </p:spPr>
        </p:pic>
        <p:sp>
          <p:nvSpPr>
            <p:cNvPr id="11" name="ZoneTexte 6">
              <a:extLst>
                <a:ext uri="{FF2B5EF4-FFF2-40B4-BE49-F238E27FC236}">
                  <a16:creationId xmlns:a16="http://schemas.microsoft.com/office/drawing/2014/main" id="{04C0430D-45D7-0645-A1DD-373CF6D4A5EE}"/>
                </a:ext>
              </a:extLst>
            </p:cNvPr>
            <p:cNvSpPr txBox="1"/>
            <p:nvPr/>
          </p:nvSpPr>
          <p:spPr>
            <a:xfrm>
              <a:off x="4174434" y="5722114"/>
              <a:ext cx="4555434" cy="297378"/>
            </a:xfrm>
            <a:prstGeom prst="rect">
              <a:avLst/>
            </a:prstGeom>
            <a:noFill/>
          </p:spPr>
          <p:txBody>
            <a:bodyPr wrap="square">
              <a:spAutoFit/>
            </a:bodyPr>
            <a:lstStyle/>
            <a:p>
              <a:r>
                <a:rPr lang="fr-CA" sz="1000">
                  <a:effectLst/>
                  <a:latin typeface="Helvetica" pitchFamily="2" charset="0"/>
                  <a:hlinkClick r:id="rId4"/>
                </a:rPr>
                <a:t>DOI: 10.3390/s21020598</a:t>
              </a:r>
              <a:r>
                <a:rPr lang="fr-CA" sz="1000">
                  <a:effectLst/>
                  <a:latin typeface="Helvetica" pitchFamily="2" charset="0"/>
                </a:rPr>
                <a:t> </a:t>
              </a:r>
            </a:p>
          </p:txBody>
        </p:sp>
      </p:grpSp>
      <p:pic>
        <p:nvPicPr>
          <p:cNvPr id="12" name="Picture 9">
            <a:extLst>
              <a:ext uri="{FF2B5EF4-FFF2-40B4-BE49-F238E27FC236}">
                <a16:creationId xmlns:a16="http://schemas.microsoft.com/office/drawing/2014/main" id="{927610B8-955A-5349-BD0C-01758F1C670C}"/>
              </a:ext>
            </a:extLst>
          </p:cNvPr>
          <p:cNvPicPr>
            <a:picLocks noChangeAspect="1"/>
          </p:cNvPicPr>
          <p:nvPr/>
        </p:nvPicPr>
        <p:blipFill>
          <a:blip r:embed="rId5"/>
          <a:stretch>
            <a:fillRect/>
          </a:stretch>
        </p:blipFill>
        <p:spPr>
          <a:xfrm>
            <a:off x="5410200" y="3381776"/>
            <a:ext cx="3363605" cy="1239190"/>
          </a:xfrm>
          <a:prstGeom prst="rect">
            <a:avLst/>
          </a:prstGeom>
        </p:spPr>
      </p:pic>
      <p:pic>
        <p:nvPicPr>
          <p:cNvPr id="13" name="Picture 7" descr="A picture containing LEGO, indoor, toy&#10;&#10;Description automatically generated">
            <a:extLst>
              <a:ext uri="{FF2B5EF4-FFF2-40B4-BE49-F238E27FC236}">
                <a16:creationId xmlns:a16="http://schemas.microsoft.com/office/drawing/2014/main" id="{3FAD8CCB-D490-2840-9F0F-3F973478239A}"/>
              </a:ext>
            </a:extLst>
          </p:cNvPr>
          <p:cNvPicPr>
            <a:picLocks noChangeAspect="1"/>
          </p:cNvPicPr>
          <p:nvPr/>
        </p:nvPicPr>
        <p:blipFill>
          <a:blip r:embed="rId6"/>
          <a:stretch>
            <a:fillRect/>
          </a:stretch>
        </p:blipFill>
        <p:spPr>
          <a:xfrm>
            <a:off x="5357849" y="4737835"/>
            <a:ext cx="3542460" cy="2162664"/>
          </a:xfrm>
          <a:prstGeom prst="rect">
            <a:avLst/>
          </a:prstGeom>
        </p:spPr>
      </p:pic>
    </p:spTree>
    <p:extLst>
      <p:ext uri="{BB962C8B-B14F-4D97-AF65-F5344CB8AC3E}">
        <p14:creationId xmlns:p14="http://schemas.microsoft.com/office/powerpoint/2010/main" val="656223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BA9D17-F919-0540-AE79-11EE406B5668}"/>
              </a:ext>
            </a:extLst>
          </p:cNvPr>
          <p:cNvSpPr>
            <a:spLocks noGrp="1"/>
          </p:cNvSpPr>
          <p:nvPr>
            <p:ph idx="1"/>
          </p:nvPr>
        </p:nvSpPr>
        <p:spPr>
          <a:xfrm>
            <a:off x="277792" y="1600200"/>
            <a:ext cx="8866207" cy="5121275"/>
          </a:xfrm>
        </p:spPr>
        <p:txBody>
          <a:bodyPr/>
          <a:lstStyle/>
          <a:p>
            <a:r>
              <a:rPr lang="en-US" dirty="0"/>
              <a:t>Time resolved WFS might improve the sensitivity of PWFS</a:t>
            </a:r>
          </a:p>
          <a:p>
            <a:r>
              <a:rPr lang="en-US" dirty="0"/>
              <a:t>Temporal super-resolution might be just as useful as spatial super-resolution for </a:t>
            </a:r>
            <a:r>
              <a:rPr lang="en-US" dirty="0" err="1"/>
              <a:t>WFSing</a:t>
            </a:r>
            <a:r>
              <a:rPr lang="en-US" dirty="0"/>
              <a:t>.</a:t>
            </a:r>
          </a:p>
          <a:p>
            <a:r>
              <a:rPr lang="en-US" dirty="0"/>
              <a:t>Photon-to-Digital Converters might enable this technology at a reasonable cost </a:t>
            </a:r>
          </a:p>
          <a:p>
            <a:r>
              <a:rPr lang="en-US" dirty="0"/>
              <a:t>Other WFSs might benefit to</a:t>
            </a:r>
          </a:p>
          <a:p>
            <a:pPr lvl="1"/>
            <a:r>
              <a:rPr lang="en-US" dirty="0"/>
              <a:t>Curvature sensing?</a:t>
            </a:r>
          </a:p>
          <a:p>
            <a:pPr lvl="1"/>
            <a:endParaRPr lang="en-US" sz="1800" dirty="0"/>
          </a:p>
        </p:txBody>
      </p:sp>
      <p:sp>
        <p:nvSpPr>
          <p:cNvPr id="4" name="Slide Number Placeholder 3">
            <a:extLst>
              <a:ext uri="{FF2B5EF4-FFF2-40B4-BE49-F238E27FC236}">
                <a16:creationId xmlns:a16="http://schemas.microsoft.com/office/drawing/2014/main" id="{334DA147-9746-7B44-8C09-CA99B3AE8915}"/>
              </a:ext>
            </a:extLst>
          </p:cNvPr>
          <p:cNvSpPr>
            <a:spLocks noGrp="1"/>
          </p:cNvSpPr>
          <p:nvPr>
            <p:ph type="sldNum" sz="quarter" idx="11"/>
          </p:nvPr>
        </p:nvSpPr>
        <p:spPr/>
        <p:txBody>
          <a:bodyPr/>
          <a:lstStyle/>
          <a:p>
            <a:pPr>
              <a:defRPr/>
            </a:pPr>
            <a:fld id="{3427B40B-7D33-4080-BDDE-CF843518AC34}" type="slidenum">
              <a:rPr lang="en-US" smtClean="0"/>
              <a:pPr>
                <a:defRPr/>
              </a:pPr>
              <a:t>11</a:t>
            </a:fld>
            <a:endParaRPr lang="en-US" dirty="0"/>
          </a:p>
        </p:txBody>
      </p:sp>
      <p:sp>
        <p:nvSpPr>
          <p:cNvPr id="5" name="Title 1">
            <a:extLst>
              <a:ext uri="{FF2B5EF4-FFF2-40B4-BE49-F238E27FC236}">
                <a16:creationId xmlns:a16="http://schemas.microsoft.com/office/drawing/2014/main" id="{31A15274-6031-5947-B198-F92CBBD2835D}"/>
              </a:ext>
            </a:extLst>
          </p:cNvPr>
          <p:cNvSpPr txBox="1">
            <a:spLocks/>
          </p:cNvSpPr>
          <p:nvPr/>
        </p:nvSpPr>
        <p:spPr>
          <a:xfrm>
            <a:off x="2710481" y="152400"/>
            <a:ext cx="5018262" cy="1143000"/>
          </a:xfrm>
          <a:prstGeom prst="rect">
            <a:avLst/>
          </a:prstGeom>
        </p:spPr>
        <p:txBody>
          <a:bodyPr/>
          <a:lstStyle>
            <a:lvl1pPr algn="ctr" rtl="0" eaLnBrk="0" fontAlgn="base" hangingPunct="0">
              <a:spcBef>
                <a:spcPct val="0"/>
              </a:spcBef>
              <a:spcAft>
                <a:spcPct val="0"/>
              </a:spcAft>
              <a:defRPr sz="3200">
                <a:solidFill>
                  <a:srgbClr val="0066FF"/>
                </a:solidFill>
                <a:latin typeface="+mj-lt"/>
                <a:ea typeface="+mj-ea"/>
                <a:cs typeface="+mj-cs"/>
              </a:defRPr>
            </a:lvl1pPr>
            <a:lvl2pPr algn="ctr" rtl="0" eaLnBrk="0" fontAlgn="base" hangingPunct="0">
              <a:spcBef>
                <a:spcPct val="0"/>
              </a:spcBef>
              <a:spcAft>
                <a:spcPct val="0"/>
              </a:spcAft>
              <a:defRPr sz="3200">
                <a:solidFill>
                  <a:srgbClr val="0066FF"/>
                </a:solidFill>
                <a:latin typeface="Arial" charset="0"/>
              </a:defRPr>
            </a:lvl2pPr>
            <a:lvl3pPr algn="ctr" rtl="0" eaLnBrk="0" fontAlgn="base" hangingPunct="0">
              <a:spcBef>
                <a:spcPct val="0"/>
              </a:spcBef>
              <a:spcAft>
                <a:spcPct val="0"/>
              </a:spcAft>
              <a:defRPr sz="3200">
                <a:solidFill>
                  <a:srgbClr val="0066FF"/>
                </a:solidFill>
                <a:latin typeface="Arial" charset="0"/>
              </a:defRPr>
            </a:lvl3pPr>
            <a:lvl4pPr algn="ctr" rtl="0" eaLnBrk="0" fontAlgn="base" hangingPunct="0">
              <a:spcBef>
                <a:spcPct val="0"/>
              </a:spcBef>
              <a:spcAft>
                <a:spcPct val="0"/>
              </a:spcAft>
              <a:defRPr sz="3200">
                <a:solidFill>
                  <a:srgbClr val="0066FF"/>
                </a:solidFill>
                <a:latin typeface="Arial" charset="0"/>
              </a:defRPr>
            </a:lvl4pPr>
            <a:lvl5pPr algn="ctr" rtl="0" eaLnBrk="0" fontAlgn="base" hangingPunct="0">
              <a:spcBef>
                <a:spcPct val="0"/>
              </a:spcBef>
              <a:spcAft>
                <a:spcPct val="0"/>
              </a:spcAft>
              <a:defRPr sz="3200">
                <a:solidFill>
                  <a:srgbClr val="0066FF"/>
                </a:solidFill>
                <a:latin typeface="Arial" charset="0"/>
              </a:defRPr>
            </a:lvl5pPr>
            <a:lvl6pPr marL="457200" algn="ctr" rtl="0" fontAlgn="base">
              <a:spcBef>
                <a:spcPct val="0"/>
              </a:spcBef>
              <a:spcAft>
                <a:spcPct val="0"/>
              </a:spcAft>
              <a:defRPr sz="3200">
                <a:solidFill>
                  <a:srgbClr val="0066FF"/>
                </a:solidFill>
                <a:latin typeface="Arial" charset="0"/>
              </a:defRPr>
            </a:lvl6pPr>
            <a:lvl7pPr marL="914400" algn="ctr" rtl="0" fontAlgn="base">
              <a:spcBef>
                <a:spcPct val="0"/>
              </a:spcBef>
              <a:spcAft>
                <a:spcPct val="0"/>
              </a:spcAft>
              <a:defRPr sz="3200">
                <a:solidFill>
                  <a:srgbClr val="0066FF"/>
                </a:solidFill>
                <a:latin typeface="Arial" charset="0"/>
              </a:defRPr>
            </a:lvl7pPr>
            <a:lvl8pPr marL="1371600" algn="ctr" rtl="0" fontAlgn="base">
              <a:spcBef>
                <a:spcPct val="0"/>
              </a:spcBef>
              <a:spcAft>
                <a:spcPct val="0"/>
              </a:spcAft>
              <a:defRPr sz="3200">
                <a:solidFill>
                  <a:srgbClr val="0066FF"/>
                </a:solidFill>
                <a:latin typeface="Arial" charset="0"/>
              </a:defRPr>
            </a:lvl8pPr>
            <a:lvl9pPr marL="1828800" algn="ctr" rtl="0" fontAlgn="base">
              <a:spcBef>
                <a:spcPct val="0"/>
              </a:spcBef>
              <a:spcAft>
                <a:spcPct val="0"/>
              </a:spcAft>
              <a:defRPr sz="3200">
                <a:solidFill>
                  <a:srgbClr val="0066FF"/>
                </a:solidFill>
                <a:latin typeface="Arial" charset="0"/>
              </a:defRPr>
            </a:lvl9pPr>
          </a:lstStyle>
          <a:p>
            <a:pPr>
              <a:buClrTx/>
            </a:pPr>
            <a:r>
              <a:rPr lang="en-US" kern="0" dirty="0"/>
              <a:t>Conclusion</a:t>
            </a:r>
          </a:p>
        </p:txBody>
      </p:sp>
      <p:pic>
        <p:nvPicPr>
          <p:cNvPr id="7" name="Picture 6">
            <a:extLst>
              <a:ext uri="{FF2B5EF4-FFF2-40B4-BE49-F238E27FC236}">
                <a16:creationId xmlns:a16="http://schemas.microsoft.com/office/drawing/2014/main" id="{6FDCC132-6801-FC4D-B500-53C3B249CF81}"/>
              </a:ext>
            </a:extLst>
          </p:cNvPr>
          <p:cNvPicPr>
            <a:picLocks noChangeAspect="1"/>
          </p:cNvPicPr>
          <p:nvPr/>
        </p:nvPicPr>
        <p:blipFill rotWithShape="1">
          <a:blip r:embed="rId2"/>
          <a:srcRect r="32326"/>
          <a:stretch/>
        </p:blipFill>
        <p:spPr>
          <a:xfrm rot="5400000">
            <a:off x="5351355" y="3752236"/>
            <a:ext cx="1913241" cy="2767940"/>
          </a:xfrm>
          <a:prstGeom prst="rect">
            <a:avLst/>
          </a:prstGeom>
        </p:spPr>
      </p:pic>
      <p:sp>
        <p:nvSpPr>
          <p:cNvPr id="8" name="TextBox 7">
            <a:extLst>
              <a:ext uri="{FF2B5EF4-FFF2-40B4-BE49-F238E27FC236}">
                <a16:creationId xmlns:a16="http://schemas.microsoft.com/office/drawing/2014/main" id="{7CF121A0-4663-9842-BD85-4011941A8420}"/>
              </a:ext>
            </a:extLst>
          </p:cNvPr>
          <p:cNvSpPr txBox="1"/>
          <p:nvPr/>
        </p:nvSpPr>
        <p:spPr>
          <a:xfrm>
            <a:off x="4744595" y="5029818"/>
            <a:ext cx="298414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Arial"/>
                <a:ea typeface="Arial"/>
                <a:cs typeface="Arial"/>
                <a:sym typeface="Arial"/>
              </a:rPr>
              <a:t>Non-linear Curvature WFS (Mateen, 2017)</a:t>
            </a:r>
          </a:p>
        </p:txBody>
      </p:sp>
    </p:spTree>
    <p:extLst>
      <p:ext uri="{BB962C8B-B14F-4D97-AF65-F5344CB8AC3E}">
        <p14:creationId xmlns:p14="http://schemas.microsoft.com/office/powerpoint/2010/main" val="1043305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5B9304F-E4EA-ED44-B9D5-D039F3448F5F}"/>
              </a:ext>
            </a:extLst>
          </p:cNvPr>
          <p:cNvSpPr>
            <a:spLocks noGrp="1"/>
          </p:cNvSpPr>
          <p:nvPr>
            <p:ph idx="1"/>
          </p:nvPr>
        </p:nvSpPr>
        <p:spPr>
          <a:xfrm>
            <a:off x="457200" y="1478806"/>
            <a:ext cx="3941180" cy="4525963"/>
          </a:xfrm>
        </p:spPr>
        <p:txBody>
          <a:bodyPr/>
          <a:lstStyle/>
          <a:p>
            <a:r>
              <a:rPr lang="en-US" sz="1600" dirty="0"/>
              <a:t>For a modulated PWFS, low spatial frequencies have reduced sensitivity</a:t>
            </a:r>
          </a:p>
          <a:p>
            <a:r>
              <a:rPr lang="en-US" sz="1600" dirty="0"/>
              <a:t>Some positions in the modulation cycle provide useful information</a:t>
            </a:r>
          </a:p>
          <a:p>
            <a:r>
              <a:rPr lang="en-US" sz="1600" dirty="0"/>
              <a:t>Some positions in the modulation cycle provide useless information</a:t>
            </a:r>
          </a:p>
          <a:p>
            <a:r>
              <a:rPr lang="en-US" sz="1600" dirty="0"/>
              <a:t>If the modulation cycle can be temporally resolved, then we could reject the photons providing useless information </a:t>
            </a:r>
          </a:p>
          <a:p>
            <a:endParaRPr lang="en-US" dirty="0"/>
          </a:p>
        </p:txBody>
      </p:sp>
      <p:sp>
        <p:nvSpPr>
          <p:cNvPr id="3" name="Slide Number Placeholder 2">
            <a:extLst>
              <a:ext uri="{FF2B5EF4-FFF2-40B4-BE49-F238E27FC236}">
                <a16:creationId xmlns:a16="http://schemas.microsoft.com/office/drawing/2014/main" id="{D3293900-2E34-9A4A-82AB-FBF44D865DD1}"/>
              </a:ext>
            </a:extLst>
          </p:cNvPr>
          <p:cNvSpPr>
            <a:spLocks noGrp="1"/>
          </p:cNvSpPr>
          <p:nvPr>
            <p:ph type="sldNum" sz="quarter" idx="11"/>
          </p:nvPr>
        </p:nvSpPr>
        <p:spPr/>
        <p:txBody>
          <a:bodyPr/>
          <a:lstStyle/>
          <a:p>
            <a:pPr>
              <a:defRPr/>
            </a:pPr>
            <a:fld id="{3A64F7CD-4A04-46D4-A6C8-1F9203543C44}" type="slidenum">
              <a:rPr lang="en-US" smtClean="0"/>
              <a:pPr>
                <a:defRPr/>
              </a:pPr>
              <a:t>2</a:t>
            </a:fld>
            <a:endParaRPr lang="en-US"/>
          </a:p>
        </p:txBody>
      </p:sp>
      <p:sp>
        <p:nvSpPr>
          <p:cNvPr id="8" name="Title 1">
            <a:extLst>
              <a:ext uri="{FF2B5EF4-FFF2-40B4-BE49-F238E27FC236}">
                <a16:creationId xmlns:a16="http://schemas.microsoft.com/office/drawing/2014/main" id="{BCF68837-C506-C544-8813-09C26D3E6428}"/>
              </a:ext>
            </a:extLst>
          </p:cNvPr>
          <p:cNvSpPr txBox="1">
            <a:spLocks/>
          </p:cNvSpPr>
          <p:nvPr/>
        </p:nvSpPr>
        <p:spPr>
          <a:xfrm>
            <a:off x="2687331" y="462303"/>
            <a:ext cx="5018262" cy="1143000"/>
          </a:xfrm>
          <a:prstGeom prst="rect">
            <a:avLst/>
          </a:prstGeom>
        </p:spPr>
        <p:txBody>
          <a:bodyPr/>
          <a:lstStyle>
            <a:lvl1pPr algn="ctr" rtl="0" eaLnBrk="0" fontAlgn="base" hangingPunct="0">
              <a:spcBef>
                <a:spcPct val="0"/>
              </a:spcBef>
              <a:spcAft>
                <a:spcPct val="0"/>
              </a:spcAft>
              <a:defRPr sz="3200">
                <a:solidFill>
                  <a:srgbClr val="0066FF"/>
                </a:solidFill>
                <a:latin typeface="+mj-lt"/>
                <a:ea typeface="+mj-ea"/>
                <a:cs typeface="+mj-cs"/>
              </a:defRPr>
            </a:lvl1pPr>
            <a:lvl2pPr algn="ctr" rtl="0" eaLnBrk="0" fontAlgn="base" hangingPunct="0">
              <a:spcBef>
                <a:spcPct val="0"/>
              </a:spcBef>
              <a:spcAft>
                <a:spcPct val="0"/>
              </a:spcAft>
              <a:defRPr sz="3200">
                <a:solidFill>
                  <a:srgbClr val="0066FF"/>
                </a:solidFill>
                <a:latin typeface="Arial" charset="0"/>
              </a:defRPr>
            </a:lvl2pPr>
            <a:lvl3pPr algn="ctr" rtl="0" eaLnBrk="0" fontAlgn="base" hangingPunct="0">
              <a:spcBef>
                <a:spcPct val="0"/>
              </a:spcBef>
              <a:spcAft>
                <a:spcPct val="0"/>
              </a:spcAft>
              <a:defRPr sz="3200">
                <a:solidFill>
                  <a:srgbClr val="0066FF"/>
                </a:solidFill>
                <a:latin typeface="Arial" charset="0"/>
              </a:defRPr>
            </a:lvl3pPr>
            <a:lvl4pPr algn="ctr" rtl="0" eaLnBrk="0" fontAlgn="base" hangingPunct="0">
              <a:spcBef>
                <a:spcPct val="0"/>
              </a:spcBef>
              <a:spcAft>
                <a:spcPct val="0"/>
              </a:spcAft>
              <a:defRPr sz="3200">
                <a:solidFill>
                  <a:srgbClr val="0066FF"/>
                </a:solidFill>
                <a:latin typeface="Arial" charset="0"/>
              </a:defRPr>
            </a:lvl4pPr>
            <a:lvl5pPr algn="ctr" rtl="0" eaLnBrk="0" fontAlgn="base" hangingPunct="0">
              <a:spcBef>
                <a:spcPct val="0"/>
              </a:spcBef>
              <a:spcAft>
                <a:spcPct val="0"/>
              </a:spcAft>
              <a:defRPr sz="3200">
                <a:solidFill>
                  <a:srgbClr val="0066FF"/>
                </a:solidFill>
                <a:latin typeface="Arial" charset="0"/>
              </a:defRPr>
            </a:lvl5pPr>
            <a:lvl6pPr marL="457200" algn="ctr" rtl="0" fontAlgn="base">
              <a:spcBef>
                <a:spcPct val="0"/>
              </a:spcBef>
              <a:spcAft>
                <a:spcPct val="0"/>
              </a:spcAft>
              <a:defRPr sz="3200">
                <a:solidFill>
                  <a:srgbClr val="0066FF"/>
                </a:solidFill>
                <a:latin typeface="Arial" charset="0"/>
              </a:defRPr>
            </a:lvl6pPr>
            <a:lvl7pPr marL="914400" algn="ctr" rtl="0" fontAlgn="base">
              <a:spcBef>
                <a:spcPct val="0"/>
              </a:spcBef>
              <a:spcAft>
                <a:spcPct val="0"/>
              </a:spcAft>
              <a:defRPr sz="3200">
                <a:solidFill>
                  <a:srgbClr val="0066FF"/>
                </a:solidFill>
                <a:latin typeface="Arial" charset="0"/>
              </a:defRPr>
            </a:lvl7pPr>
            <a:lvl8pPr marL="1371600" algn="ctr" rtl="0" fontAlgn="base">
              <a:spcBef>
                <a:spcPct val="0"/>
              </a:spcBef>
              <a:spcAft>
                <a:spcPct val="0"/>
              </a:spcAft>
              <a:defRPr sz="3200">
                <a:solidFill>
                  <a:srgbClr val="0066FF"/>
                </a:solidFill>
                <a:latin typeface="Arial" charset="0"/>
              </a:defRPr>
            </a:lvl8pPr>
            <a:lvl9pPr marL="1828800" algn="ctr" rtl="0" fontAlgn="base">
              <a:spcBef>
                <a:spcPct val="0"/>
              </a:spcBef>
              <a:spcAft>
                <a:spcPct val="0"/>
              </a:spcAft>
              <a:defRPr sz="3200">
                <a:solidFill>
                  <a:srgbClr val="0066FF"/>
                </a:solidFill>
                <a:latin typeface="Arial" charset="0"/>
              </a:defRPr>
            </a:lvl9pPr>
          </a:lstStyle>
          <a:p>
            <a:pPr>
              <a:buClrTx/>
            </a:pPr>
            <a:r>
              <a:rPr lang="en-US" kern="0" dirty="0"/>
              <a:t>Sensitivity of PWFS</a:t>
            </a:r>
          </a:p>
        </p:txBody>
      </p:sp>
      <p:pic>
        <p:nvPicPr>
          <p:cNvPr id="9" name="Picture 8">
            <a:extLst>
              <a:ext uri="{FF2B5EF4-FFF2-40B4-BE49-F238E27FC236}">
                <a16:creationId xmlns:a16="http://schemas.microsoft.com/office/drawing/2014/main" id="{799DA38C-3B7A-BD4E-884A-8B91C9FE8D18}"/>
              </a:ext>
            </a:extLst>
          </p:cNvPr>
          <p:cNvPicPr>
            <a:picLocks noChangeAspect="1"/>
          </p:cNvPicPr>
          <p:nvPr/>
        </p:nvPicPr>
        <p:blipFill>
          <a:blip r:embed="rId2"/>
          <a:stretch>
            <a:fillRect/>
          </a:stretch>
        </p:blipFill>
        <p:spPr>
          <a:xfrm>
            <a:off x="4572000" y="3729453"/>
            <a:ext cx="4437413" cy="2515772"/>
          </a:xfrm>
          <a:prstGeom prst="rect">
            <a:avLst/>
          </a:prstGeom>
        </p:spPr>
      </p:pic>
      <p:pic>
        <p:nvPicPr>
          <p:cNvPr id="10" name="Picture 9">
            <a:extLst>
              <a:ext uri="{FF2B5EF4-FFF2-40B4-BE49-F238E27FC236}">
                <a16:creationId xmlns:a16="http://schemas.microsoft.com/office/drawing/2014/main" id="{973E3D38-7ADB-4942-9C12-B7F9E8DB0FA0}"/>
              </a:ext>
            </a:extLst>
          </p:cNvPr>
          <p:cNvPicPr>
            <a:picLocks noChangeAspect="1"/>
          </p:cNvPicPr>
          <p:nvPr/>
        </p:nvPicPr>
        <p:blipFill>
          <a:blip r:embed="rId3"/>
          <a:stretch>
            <a:fillRect/>
          </a:stretch>
        </p:blipFill>
        <p:spPr>
          <a:xfrm>
            <a:off x="5101700" y="1558660"/>
            <a:ext cx="3354862" cy="2170793"/>
          </a:xfrm>
          <a:prstGeom prst="rect">
            <a:avLst/>
          </a:prstGeom>
        </p:spPr>
      </p:pic>
      <p:pic>
        <p:nvPicPr>
          <p:cNvPr id="5" name="Picture 4">
            <a:extLst>
              <a:ext uri="{FF2B5EF4-FFF2-40B4-BE49-F238E27FC236}">
                <a16:creationId xmlns:a16="http://schemas.microsoft.com/office/drawing/2014/main" id="{A4E335F8-68FE-5749-8329-A059509FA72D}"/>
              </a:ext>
            </a:extLst>
          </p:cNvPr>
          <p:cNvPicPr>
            <a:picLocks noChangeAspect="1"/>
          </p:cNvPicPr>
          <p:nvPr/>
        </p:nvPicPr>
        <p:blipFill>
          <a:blip r:embed="rId4"/>
          <a:stretch>
            <a:fillRect/>
          </a:stretch>
        </p:blipFill>
        <p:spPr>
          <a:xfrm>
            <a:off x="1053296" y="4227694"/>
            <a:ext cx="2490644" cy="2630306"/>
          </a:xfrm>
          <a:prstGeom prst="rect">
            <a:avLst/>
          </a:prstGeom>
        </p:spPr>
      </p:pic>
    </p:spTree>
    <p:extLst>
      <p:ext uri="{BB962C8B-B14F-4D97-AF65-F5344CB8AC3E}">
        <p14:creationId xmlns:p14="http://schemas.microsoft.com/office/powerpoint/2010/main" val="68665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5B9304F-E4EA-ED44-B9D5-D039F3448F5F}"/>
              </a:ext>
            </a:extLst>
          </p:cNvPr>
          <p:cNvSpPr>
            <a:spLocks noGrp="1"/>
          </p:cNvSpPr>
          <p:nvPr>
            <p:ph idx="1"/>
          </p:nvPr>
        </p:nvSpPr>
        <p:spPr>
          <a:xfrm>
            <a:off x="92597" y="1397781"/>
            <a:ext cx="5073094" cy="5379194"/>
          </a:xfrm>
        </p:spPr>
        <p:txBody>
          <a:bodyPr/>
          <a:lstStyle/>
          <a:p>
            <a:r>
              <a:rPr lang="en-US" sz="2000" dirty="0"/>
              <a:t>A useful signal (fringes) is recorded only when the two speckles are on a different face of the pyramid</a:t>
            </a:r>
          </a:p>
          <a:p>
            <a:r>
              <a:rPr lang="en-US" sz="2000" dirty="0"/>
              <a:t>This is always the case when f&gt;</a:t>
            </a:r>
            <a:r>
              <a:rPr lang="en-US" sz="2000" dirty="0" err="1"/>
              <a:t>r</a:t>
            </a:r>
            <a:r>
              <a:rPr lang="en-US" sz="2000" baseline="-25000" dirty="0" err="1"/>
              <a:t>mod</a:t>
            </a:r>
            <a:r>
              <a:rPr lang="en-US" sz="2000" dirty="0"/>
              <a:t>/𝝀 but when f &lt; </a:t>
            </a:r>
            <a:r>
              <a:rPr lang="en-US" sz="2000" dirty="0" err="1"/>
              <a:t>r</a:t>
            </a:r>
            <a:r>
              <a:rPr lang="en-US" sz="2000" baseline="-25000" dirty="0" err="1"/>
              <a:t>mod</a:t>
            </a:r>
            <a:r>
              <a:rPr lang="en-US" sz="2000" dirty="0"/>
              <a:t>/𝝀 there is some time during the modulation cycle when photons are recorded (thus contributing to noise) but no useful signal (”desert crossing”). These photons should be ignored if possible to maximize the measurement SNR.</a:t>
            </a:r>
          </a:p>
          <a:p>
            <a:r>
              <a:rPr lang="en-US" sz="2000" dirty="0"/>
              <a:t>The size of the core of the Airy pattern and of the speckles is 𝝀/D (FWHM) where D is the telescope diameter</a:t>
            </a:r>
          </a:p>
          <a:p>
            <a:r>
              <a:rPr lang="en-US" sz="2000" dirty="0"/>
              <a:t>Typical modulation radius is </a:t>
            </a:r>
            <a:r>
              <a:rPr lang="en-US" sz="2000" dirty="0" err="1"/>
              <a:t>r</a:t>
            </a:r>
            <a:r>
              <a:rPr lang="en-US" sz="2000" baseline="-25000" dirty="0" err="1"/>
              <a:t>mod</a:t>
            </a:r>
            <a:r>
              <a:rPr lang="en-US" sz="2000" dirty="0"/>
              <a:t>=3-5𝝀/D</a:t>
            </a:r>
          </a:p>
          <a:p>
            <a:r>
              <a:rPr lang="en-US" sz="2000" dirty="0"/>
              <a:t>A larger modulation radius provide more dynamic range but reduces sensitivity.</a:t>
            </a:r>
          </a:p>
        </p:txBody>
      </p:sp>
      <p:sp>
        <p:nvSpPr>
          <p:cNvPr id="3" name="Slide Number Placeholder 2">
            <a:extLst>
              <a:ext uri="{FF2B5EF4-FFF2-40B4-BE49-F238E27FC236}">
                <a16:creationId xmlns:a16="http://schemas.microsoft.com/office/drawing/2014/main" id="{D3293900-2E34-9A4A-82AB-FBF44D865DD1}"/>
              </a:ext>
            </a:extLst>
          </p:cNvPr>
          <p:cNvSpPr>
            <a:spLocks noGrp="1"/>
          </p:cNvSpPr>
          <p:nvPr>
            <p:ph type="sldNum" sz="quarter" idx="11"/>
          </p:nvPr>
        </p:nvSpPr>
        <p:spPr/>
        <p:txBody>
          <a:bodyPr/>
          <a:lstStyle/>
          <a:p>
            <a:pPr>
              <a:defRPr/>
            </a:pPr>
            <a:fld id="{3A64F7CD-4A04-46D4-A6C8-1F9203543C44}" type="slidenum">
              <a:rPr lang="en-US" smtClean="0"/>
              <a:pPr>
                <a:defRPr/>
              </a:pPr>
              <a:t>3</a:t>
            </a:fld>
            <a:endParaRPr lang="en-US"/>
          </a:p>
        </p:txBody>
      </p:sp>
      <p:sp>
        <p:nvSpPr>
          <p:cNvPr id="8" name="Title 1">
            <a:extLst>
              <a:ext uri="{FF2B5EF4-FFF2-40B4-BE49-F238E27FC236}">
                <a16:creationId xmlns:a16="http://schemas.microsoft.com/office/drawing/2014/main" id="{BCF68837-C506-C544-8813-09C26D3E6428}"/>
              </a:ext>
            </a:extLst>
          </p:cNvPr>
          <p:cNvSpPr txBox="1">
            <a:spLocks/>
          </p:cNvSpPr>
          <p:nvPr/>
        </p:nvSpPr>
        <p:spPr>
          <a:xfrm>
            <a:off x="800658" y="625575"/>
            <a:ext cx="5018262" cy="1143000"/>
          </a:xfrm>
          <a:prstGeom prst="rect">
            <a:avLst/>
          </a:prstGeom>
        </p:spPr>
        <p:txBody>
          <a:bodyPr/>
          <a:lstStyle>
            <a:lvl1pPr algn="ctr" rtl="0" eaLnBrk="0" fontAlgn="base" hangingPunct="0">
              <a:spcBef>
                <a:spcPct val="0"/>
              </a:spcBef>
              <a:spcAft>
                <a:spcPct val="0"/>
              </a:spcAft>
              <a:defRPr sz="3200">
                <a:solidFill>
                  <a:srgbClr val="0066FF"/>
                </a:solidFill>
                <a:latin typeface="+mj-lt"/>
                <a:ea typeface="+mj-ea"/>
                <a:cs typeface="+mj-cs"/>
              </a:defRPr>
            </a:lvl1pPr>
            <a:lvl2pPr algn="ctr" rtl="0" eaLnBrk="0" fontAlgn="base" hangingPunct="0">
              <a:spcBef>
                <a:spcPct val="0"/>
              </a:spcBef>
              <a:spcAft>
                <a:spcPct val="0"/>
              </a:spcAft>
              <a:defRPr sz="3200">
                <a:solidFill>
                  <a:srgbClr val="0066FF"/>
                </a:solidFill>
                <a:latin typeface="Arial" charset="0"/>
              </a:defRPr>
            </a:lvl2pPr>
            <a:lvl3pPr algn="ctr" rtl="0" eaLnBrk="0" fontAlgn="base" hangingPunct="0">
              <a:spcBef>
                <a:spcPct val="0"/>
              </a:spcBef>
              <a:spcAft>
                <a:spcPct val="0"/>
              </a:spcAft>
              <a:defRPr sz="3200">
                <a:solidFill>
                  <a:srgbClr val="0066FF"/>
                </a:solidFill>
                <a:latin typeface="Arial" charset="0"/>
              </a:defRPr>
            </a:lvl3pPr>
            <a:lvl4pPr algn="ctr" rtl="0" eaLnBrk="0" fontAlgn="base" hangingPunct="0">
              <a:spcBef>
                <a:spcPct val="0"/>
              </a:spcBef>
              <a:spcAft>
                <a:spcPct val="0"/>
              </a:spcAft>
              <a:defRPr sz="3200">
                <a:solidFill>
                  <a:srgbClr val="0066FF"/>
                </a:solidFill>
                <a:latin typeface="Arial" charset="0"/>
              </a:defRPr>
            </a:lvl4pPr>
            <a:lvl5pPr algn="ctr" rtl="0" eaLnBrk="0" fontAlgn="base" hangingPunct="0">
              <a:spcBef>
                <a:spcPct val="0"/>
              </a:spcBef>
              <a:spcAft>
                <a:spcPct val="0"/>
              </a:spcAft>
              <a:defRPr sz="3200">
                <a:solidFill>
                  <a:srgbClr val="0066FF"/>
                </a:solidFill>
                <a:latin typeface="Arial" charset="0"/>
              </a:defRPr>
            </a:lvl5pPr>
            <a:lvl6pPr marL="457200" algn="ctr" rtl="0" fontAlgn="base">
              <a:spcBef>
                <a:spcPct val="0"/>
              </a:spcBef>
              <a:spcAft>
                <a:spcPct val="0"/>
              </a:spcAft>
              <a:defRPr sz="3200">
                <a:solidFill>
                  <a:srgbClr val="0066FF"/>
                </a:solidFill>
                <a:latin typeface="Arial" charset="0"/>
              </a:defRPr>
            </a:lvl6pPr>
            <a:lvl7pPr marL="914400" algn="ctr" rtl="0" fontAlgn="base">
              <a:spcBef>
                <a:spcPct val="0"/>
              </a:spcBef>
              <a:spcAft>
                <a:spcPct val="0"/>
              </a:spcAft>
              <a:defRPr sz="3200">
                <a:solidFill>
                  <a:srgbClr val="0066FF"/>
                </a:solidFill>
                <a:latin typeface="Arial" charset="0"/>
              </a:defRPr>
            </a:lvl7pPr>
            <a:lvl8pPr marL="1371600" algn="ctr" rtl="0" fontAlgn="base">
              <a:spcBef>
                <a:spcPct val="0"/>
              </a:spcBef>
              <a:spcAft>
                <a:spcPct val="0"/>
              </a:spcAft>
              <a:defRPr sz="3200">
                <a:solidFill>
                  <a:srgbClr val="0066FF"/>
                </a:solidFill>
                <a:latin typeface="Arial" charset="0"/>
              </a:defRPr>
            </a:lvl8pPr>
            <a:lvl9pPr marL="1828800" algn="ctr" rtl="0" fontAlgn="base">
              <a:spcBef>
                <a:spcPct val="0"/>
              </a:spcBef>
              <a:spcAft>
                <a:spcPct val="0"/>
              </a:spcAft>
              <a:defRPr sz="3200">
                <a:solidFill>
                  <a:srgbClr val="0066FF"/>
                </a:solidFill>
                <a:latin typeface="Arial" charset="0"/>
              </a:defRPr>
            </a:lvl9pPr>
          </a:lstStyle>
          <a:p>
            <a:pPr>
              <a:buClrTx/>
            </a:pPr>
            <a:r>
              <a:rPr lang="en-US" kern="0" dirty="0"/>
              <a:t>PWFS signal</a:t>
            </a:r>
          </a:p>
        </p:txBody>
      </p:sp>
      <p:pic>
        <p:nvPicPr>
          <p:cNvPr id="11" name="Picture 10">
            <a:extLst>
              <a:ext uri="{FF2B5EF4-FFF2-40B4-BE49-F238E27FC236}">
                <a16:creationId xmlns:a16="http://schemas.microsoft.com/office/drawing/2014/main" id="{6CC7150C-348C-A242-B539-E4861336FF86}"/>
              </a:ext>
            </a:extLst>
          </p:cNvPr>
          <p:cNvPicPr>
            <a:picLocks noChangeAspect="1"/>
          </p:cNvPicPr>
          <p:nvPr/>
        </p:nvPicPr>
        <p:blipFill>
          <a:blip r:embed="rId2"/>
          <a:stretch>
            <a:fillRect/>
          </a:stretch>
        </p:blipFill>
        <p:spPr>
          <a:xfrm>
            <a:off x="5182768" y="0"/>
            <a:ext cx="3961231" cy="3954483"/>
          </a:xfrm>
          <a:prstGeom prst="rect">
            <a:avLst/>
          </a:prstGeom>
        </p:spPr>
      </p:pic>
      <p:sp>
        <p:nvSpPr>
          <p:cNvPr id="12" name="TextBox 11">
            <a:extLst>
              <a:ext uri="{FF2B5EF4-FFF2-40B4-BE49-F238E27FC236}">
                <a16:creationId xmlns:a16="http://schemas.microsoft.com/office/drawing/2014/main" id="{71322DEA-9A03-964F-8135-94E0F0655828}"/>
              </a:ext>
            </a:extLst>
          </p:cNvPr>
          <p:cNvSpPr txBox="1"/>
          <p:nvPr/>
        </p:nvSpPr>
        <p:spPr>
          <a:xfrm>
            <a:off x="7649680" y="3883232"/>
            <a:ext cx="1494320" cy="246221"/>
          </a:xfrm>
          <a:prstGeom prst="rect">
            <a:avLst/>
          </a:prstGeom>
          <a:noFill/>
        </p:spPr>
        <p:txBody>
          <a:bodyPr wrap="none" rtlCol="0">
            <a:spAutoFit/>
          </a:bodyPr>
          <a:lstStyle/>
          <a:p>
            <a:r>
              <a:rPr lang="en-US" sz="1000" dirty="0"/>
              <a:t>Deo 2019, after </a:t>
            </a:r>
            <a:r>
              <a:rPr lang="en-US" sz="1000" dirty="0" err="1"/>
              <a:t>Clergeon</a:t>
            </a:r>
            <a:endParaRPr lang="en-US" sz="1000" dirty="0"/>
          </a:p>
        </p:txBody>
      </p:sp>
      <p:pic>
        <p:nvPicPr>
          <p:cNvPr id="13" name="Picture 12">
            <a:extLst>
              <a:ext uri="{FF2B5EF4-FFF2-40B4-BE49-F238E27FC236}">
                <a16:creationId xmlns:a16="http://schemas.microsoft.com/office/drawing/2014/main" id="{52EBD09F-1CC1-5E43-803B-8B5826CC7CD8}"/>
              </a:ext>
            </a:extLst>
          </p:cNvPr>
          <p:cNvPicPr>
            <a:picLocks noChangeAspect="1"/>
          </p:cNvPicPr>
          <p:nvPr/>
        </p:nvPicPr>
        <p:blipFill>
          <a:blip r:embed="rId3"/>
          <a:stretch>
            <a:fillRect/>
          </a:stretch>
        </p:blipFill>
        <p:spPr>
          <a:xfrm>
            <a:off x="5208845" y="4224945"/>
            <a:ext cx="3694957" cy="2454926"/>
          </a:xfrm>
          <a:prstGeom prst="rect">
            <a:avLst/>
          </a:prstGeom>
        </p:spPr>
      </p:pic>
      <p:sp>
        <p:nvSpPr>
          <p:cNvPr id="14" name="TextBox 13">
            <a:extLst>
              <a:ext uri="{FF2B5EF4-FFF2-40B4-BE49-F238E27FC236}">
                <a16:creationId xmlns:a16="http://schemas.microsoft.com/office/drawing/2014/main" id="{5F73C785-2059-7744-ACB7-60FCAC6A502B}"/>
              </a:ext>
            </a:extLst>
          </p:cNvPr>
          <p:cNvSpPr txBox="1"/>
          <p:nvPr/>
        </p:nvSpPr>
        <p:spPr>
          <a:xfrm>
            <a:off x="7881645" y="6652252"/>
            <a:ext cx="848309" cy="246221"/>
          </a:xfrm>
          <a:prstGeom prst="rect">
            <a:avLst/>
          </a:prstGeom>
          <a:noFill/>
        </p:spPr>
        <p:txBody>
          <a:bodyPr wrap="none" rtlCol="0">
            <a:spAutoFit/>
          </a:bodyPr>
          <a:lstStyle/>
          <a:p>
            <a:r>
              <a:rPr lang="en-US" sz="1000" dirty="0"/>
              <a:t>Guyon, 2005</a:t>
            </a:r>
          </a:p>
        </p:txBody>
      </p:sp>
    </p:spTree>
    <p:extLst>
      <p:ext uri="{BB962C8B-B14F-4D97-AF65-F5344CB8AC3E}">
        <p14:creationId xmlns:p14="http://schemas.microsoft.com/office/powerpoint/2010/main" val="2309317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1A15274-6031-5947-B198-F92CBBD2835D}"/>
              </a:ext>
            </a:extLst>
          </p:cNvPr>
          <p:cNvSpPr txBox="1">
            <a:spLocks/>
          </p:cNvSpPr>
          <p:nvPr/>
        </p:nvSpPr>
        <p:spPr>
          <a:xfrm>
            <a:off x="2710481" y="152400"/>
            <a:ext cx="5018262" cy="1143000"/>
          </a:xfrm>
          <a:prstGeom prst="rect">
            <a:avLst/>
          </a:prstGeom>
        </p:spPr>
        <p:txBody>
          <a:bodyPr/>
          <a:lstStyle>
            <a:lvl1pPr algn="ctr" rtl="0" eaLnBrk="0" fontAlgn="base" hangingPunct="0">
              <a:spcBef>
                <a:spcPct val="0"/>
              </a:spcBef>
              <a:spcAft>
                <a:spcPct val="0"/>
              </a:spcAft>
              <a:defRPr sz="3200">
                <a:solidFill>
                  <a:srgbClr val="0066FF"/>
                </a:solidFill>
                <a:latin typeface="+mj-lt"/>
                <a:ea typeface="+mj-ea"/>
                <a:cs typeface="+mj-cs"/>
              </a:defRPr>
            </a:lvl1pPr>
            <a:lvl2pPr algn="ctr" rtl="0" eaLnBrk="0" fontAlgn="base" hangingPunct="0">
              <a:spcBef>
                <a:spcPct val="0"/>
              </a:spcBef>
              <a:spcAft>
                <a:spcPct val="0"/>
              </a:spcAft>
              <a:defRPr sz="3200">
                <a:solidFill>
                  <a:srgbClr val="0066FF"/>
                </a:solidFill>
                <a:latin typeface="Arial" charset="0"/>
              </a:defRPr>
            </a:lvl2pPr>
            <a:lvl3pPr algn="ctr" rtl="0" eaLnBrk="0" fontAlgn="base" hangingPunct="0">
              <a:spcBef>
                <a:spcPct val="0"/>
              </a:spcBef>
              <a:spcAft>
                <a:spcPct val="0"/>
              </a:spcAft>
              <a:defRPr sz="3200">
                <a:solidFill>
                  <a:srgbClr val="0066FF"/>
                </a:solidFill>
                <a:latin typeface="Arial" charset="0"/>
              </a:defRPr>
            </a:lvl3pPr>
            <a:lvl4pPr algn="ctr" rtl="0" eaLnBrk="0" fontAlgn="base" hangingPunct="0">
              <a:spcBef>
                <a:spcPct val="0"/>
              </a:spcBef>
              <a:spcAft>
                <a:spcPct val="0"/>
              </a:spcAft>
              <a:defRPr sz="3200">
                <a:solidFill>
                  <a:srgbClr val="0066FF"/>
                </a:solidFill>
                <a:latin typeface="Arial" charset="0"/>
              </a:defRPr>
            </a:lvl4pPr>
            <a:lvl5pPr algn="ctr" rtl="0" eaLnBrk="0" fontAlgn="base" hangingPunct="0">
              <a:spcBef>
                <a:spcPct val="0"/>
              </a:spcBef>
              <a:spcAft>
                <a:spcPct val="0"/>
              </a:spcAft>
              <a:defRPr sz="3200">
                <a:solidFill>
                  <a:srgbClr val="0066FF"/>
                </a:solidFill>
                <a:latin typeface="Arial" charset="0"/>
              </a:defRPr>
            </a:lvl5pPr>
            <a:lvl6pPr marL="457200" algn="ctr" rtl="0" fontAlgn="base">
              <a:spcBef>
                <a:spcPct val="0"/>
              </a:spcBef>
              <a:spcAft>
                <a:spcPct val="0"/>
              </a:spcAft>
              <a:defRPr sz="3200">
                <a:solidFill>
                  <a:srgbClr val="0066FF"/>
                </a:solidFill>
                <a:latin typeface="Arial" charset="0"/>
              </a:defRPr>
            </a:lvl6pPr>
            <a:lvl7pPr marL="914400" algn="ctr" rtl="0" fontAlgn="base">
              <a:spcBef>
                <a:spcPct val="0"/>
              </a:spcBef>
              <a:spcAft>
                <a:spcPct val="0"/>
              </a:spcAft>
              <a:defRPr sz="3200">
                <a:solidFill>
                  <a:srgbClr val="0066FF"/>
                </a:solidFill>
                <a:latin typeface="Arial" charset="0"/>
              </a:defRPr>
            </a:lvl7pPr>
            <a:lvl8pPr marL="1371600" algn="ctr" rtl="0" fontAlgn="base">
              <a:spcBef>
                <a:spcPct val="0"/>
              </a:spcBef>
              <a:spcAft>
                <a:spcPct val="0"/>
              </a:spcAft>
              <a:defRPr sz="3200">
                <a:solidFill>
                  <a:srgbClr val="0066FF"/>
                </a:solidFill>
                <a:latin typeface="Arial" charset="0"/>
              </a:defRPr>
            </a:lvl8pPr>
            <a:lvl9pPr marL="1828800" algn="ctr" rtl="0" fontAlgn="base">
              <a:spcBef>
                <a:spcPct val="0"/>
              </a:spcBef>
              <a:spcAft>
                <a:spcPct val="0"/>
              </a:spcAft>
              <a:defRPr sz="3200">
                <a:solidFill>
                  <a:srgbClr val="0066FF"/>
                </a:solidFill>
                <a:latin typeface="Arial" charset="0"/>
              </a:defRPr>
            </a:lvl9pPr>
          </a:lstStyle>
          <a:p>
            <a:pPr>
              <a:buClrTx/>
            </a:pPr>
            <a:r>
              <a:rPr lang="en-US" kern="0" dirty="0"/>
              <a:t>PWFS measurement</a:t>
            </a:r>
          </a:p>
          <a:p>
            <a:pPr>
              <a:buClrTx/>
            </a:pPr>
            <a:r>
              <a:rPr lang="en-US" kern="0" dirty="0"/>
              <a:t>Low spatial frequency</a:t>
            </a:r>
          </a:p>
        </p:txBody>
      </p:sp>
      <p:pic>
        <p:nvPicPr>
          <p:cNvPr id="23" name="vertical_low_freq_low_intensity_animation.mp4">
            <a:hlinkClick r:id="" action="ppaction://media"/>
            <a:extLst>
              <a:ext uri="{FF2B5EF4-FFF2-40B4-BE49-F238E27FC236}">
                <a16:creationId xmlns:a16="http://schemas.microsoft.com/office/drawing/2014/main" id="{2AE7F9C7-DEF8-A945-8652-DC06576CF71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90846" y="1557759"/>
            <a:ext cx="7153154" cy="4768769"/>
          </a:xfrm>
          <a:prstGeom prst="rect">
            <a:avLst/>
          </a:prstGeom>
        </p:spPr>
      </p:pic>
      <p:sp>
        <p:nvSpPr>
          <p:cNvPr id="24" name="TextBox 23">
            <a:extLst>
              <a:ext uri="{FF2B5EF4-FFF2-40B4-BE49-F238E27FC236}">
                <a16:creationId xmlns:a16="http://schemas.microsoft.com/office/drawing/2014/main" id="{603224A9-5468-874A-BA27-F1324CC3E522}"/>
              </a:ext>
            </a:extLst>
          </p:cNvPr>
          <p:cNvSpPr txBox="1"/>
          <p:nvPr/>
        </p:nvSpPr>
        <p:spPr>
          <a:xfrm>
            <a:off x="452722" y="1851949"/>
            <a:ext cx="681597" cy="307777"/>
          </a:xfrm>
          <a:prstGeom prst="rect">
            <a:avLst/>
          </a:prstGeom>
          <a:noFill/>
        </p:spPr>
        <p:txBody>
          <a:bodyPr wrap="none" rtlCol="0">
            <a:spAutoFit/>
          </a:bodyPr>
          <a:lstStyle/>
          <a:p>
            <a:r>
              <a:rPr lang="en-US" dirty="0"/>
              <a:t>Mode:</a:t>
            </a:r>
          </a:p>
        </p:txBody>
      </p:sp>
      <p:pic>
        <p:nvPicPr>
          <p:cNvPr id="28" name="Picture 27">
            <a:extLst>
              <a:ext uri="{FF2B5EF4-FFF2-40B4-BE49-F238E27FC236}">
                <a16:creationId xmlns:a16="http://schemas.microsoft.com/office/drawing/2014/main" id="{46771FA4-825E-C749-B666-631E3C8B65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5" y="2159726"/>
            <a:ext cx="1983451" cy="1487588"/>
          </a:xfrm>
          <a:prstGeom prst="rect">
            <a:avLst/>
          </a:prstGeom>
        </p:spPr>
      </p:pic>
      <p:sp>
        <p:nvSpPr>
          <p:cNvPr id="29" name="TextBox 28">
            <a:extLst>
              <a:ext uri="{FF2B5EF4-FFF2-40B4-BE49-F238E27FC236}">
                <a16:creationId xmlns:a16="http://schemas.microsoft.com/office/drawing/2014/main" id="{AF9EBA75-3B5C-A241-B577-9A6AA4C3008B}"/>
              </a:ext>
            </a:extLst>
          </p:cNvPr>
          <p:cNvSpPr txBox="1"/>
          <p:nvPr/>
        </p:nvSpPr>
        <p:spPr>
          <a:xfrm>
            <a:off x="389564" y="4347092"/>
            <a:ext cx="1489510" cy="630942"/>
          </a:xfrm>
          <a:prstGeom prst="rect">
            <a:avLst/>
          </a:prstGeom>
          <a:noFill/>
        </p:spPr>
        <p:txBody>
          <a:bodyPr wrap="none" rtlCol="0">
            <a:spAutoFit/>
          </a:bodyPr>
          <a:lstStyle/>
          <a:p>
            <a:pPr algn="l"/>
            <a:r>
              <a:rPr lang="en-US" dirty="0"/>
              <a:t>Measurement:</a:t>
            </a:r>
          </a:p>
          <a:p>
            <a:pPr algn="l"/>
            <a:r>
              <a:rPr lang="en-US" dirty="0"/>
              <a:t>∆I(𝜑)=I/N-</a:t>
            </a:r>
            <a:r>
              <a:rPr lang="en-US" dirty="0" err="1"/>
              <a:t>I</a:t>
            </a:r>
            <a:r>
              <a:rPr lang="en-US" baseline="-25000" dirty="0" err="1"/>
              <a:t>ref</a:t>
            </a:r>
            <a:r>
              <a:rPr lang="en-US" dirty="0"/>
              <a:t>/</a:t>
            </a:r>
            <a:r>
              <a:rPr lang="en-US" dirty="0" err="1"/>
              <a:t>N</a:t>
            </a:r>
            <a:r>
              <a:rPr lang="en-US" baseline="-25000" dirty="0" err="1"/>
              <a:t>ref</a:t>
            </a:r>
            <a:endParaRPr lang="en-US" dirty="0"/>
          </a:p>
        </p:txBody>
      </p:sp>
      <p:cxnSp>
        <p:nvCxnSpPr>
          <p:cNvPr id="31" name="Straight Arrow Connector 30">
            <a:extLst>
              <a:ext uri="{FF2B5EF4-FFF2-40B4-BE49-F238E27FC236}">
                <a16:creationId xmlns:a16="http://schemas.microsoft.com/office/drawing/2014/main" id="{D8F200DE-6D35-DD40-9DF4-86084BBD551E}"/>
              </a:ext>
            </a:extLst>
          </p:cNvPr>
          <p:cNvCxnSpPr>
            <a:cxnSpLocks/>
            <a:stCxn id="29" idx="3"/>
          </p:cNvCxnSpPr>
          <p:nvPr/>
        </p:nvCxnSpPr>
        <p:spPr bwMode="auto">
          <a:xfrm flipV="1">
            <a:off x="1879074" y="2786268"/>
            <a:ext cx="2914995" cy="1876295"/>
          </a:xfrm>
          <a:prstGeom prst="straightConnector1">
            <a:avLst/>
          </a:prstGeom>
          <a:noFill/>
          <a:ln w="28575" cap="flat" cmpd="sng" algn="ctr">
            <a:solidFill>
              <a:schemeClr val="tx1"/>
            </a:solidFill>
            <a:prstDash val="solid"/>
            <a:round/>
            <a:headEnd type="none" w="med" len="lg"/>
            <a:tailEnd type="triangle"/>
          </a:ln>
          <a:effectLst/>
        </p:spPr>
      </p:cxnSp>
      <p:sp>
        <p:nvSpPr>
          <p:cNvPr id="32" name="TextBox 31">
            <a:extLst>
              <a:ext uri="{FF2B5EF4-FFF2-40B4-BE49-F238E27FC236}">
                <a16:creationId xmlns:a16="http://schemas.microsoft.com/office/drawing/2014/main" id="{E656C086-3D28-3841-A3F1-3CF592504516}"/>
              </a:ext>
            </a:extLst>
          </p:cNvPr>
          <p:cNvSpPr txBox="1"/>
          <p:nvPr/>
        </p:nvSpPr>
        <p:spPr>
          <a:xfrm>
            <a:off x="186245" y="5138182"/>
            <a:ext cx="1804602" cy="523220"/>
          </a:xfrm>
          <a:prstGeom prst="rect">
            <a:avLst/>
          </a:prstGeom>
          <a:noFill/>
        </p:spPr>
        <p:txBody>
          <a:bodyPr wrap="square" rtlCol="0">
            <a:spAutoFit/>
          </a:bodyPr>
          <a:lstStyle/>
          <a:p>
            <a:pPr algn="ctr"/>
            <a:r>
              <a:rPr lang="en-US" b="1" dirty="0"/>
              <a:t>Only a few time slices are useful</a:t>
            </a:r>
          </a:p>
        </p:txBody>
      </p:sp>
      <p:sp>
        <p:nvSpPr>
          <p:cNvPr id="34" name="TextBox 33">
            <a:extLst>
              <a:ext uri="{FF2B5EF4-FFF2-40B4-BE49-F238E27FC236}">
                <a16:creationId xmlns:a16="http://schemas.microsoft.com/office/drawing/2014/main" id="{46C4DC11-A4EC-C24C-B21E-70F9AE5CFD29}"/>
              </a:ext>
            </a:extLst>
          </p:cNvPr>
          <p:cNvSpPr txBox="1"/>
          <p:nvPr/>
        </p:nvSpPr>
        <p:spPr>
          <a:xfrm>
            <a:off x="158790" y="3788254"/>
            <a:ext cx="1531188" cy="307777"/>
          </a:xfrm>
          <a:prstGeom prst="rect">
            <a:avLst/>
          </a:prstGeom>
          <a:noFill/>
        </p:spPr>
        <p:txBody>
          <a:bodyPr wrap="none" rtlCol="0">
            <a:spAutoFit/>
          </a:bodyPr>
          <a:lstStyle/>
          <a:p>
            <a:pPr algn="l"/>
            <a:r>
              <a:rPr lang="en-US" dirty="0"/>
              <a:t>Modulation: 5𝜆/D</a:t>
            </a:r>
          </a:p>
        </p:txBody>
      </p:sp>
    </p:spTree>
    <p:extLst>
      <p:ext uri="{BB962C8B-B14F-4D97-AF65-F5344CB8AC3E}">
        <p14:creationId xmlns:p14="http://schemas.microsoft.com/office/powerpoint/2010/main" val="17849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0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3"/>
                </p:tgtEl>
              </p:cMediaNode>
            </p:video>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ertical_high_freq_low_intensity_animation.mp4">
            <a:hlinkClick r:id="" action="ppaction://media"/>
            <a:extLst>
              <a:ext uri="{FF2B5EF4-FFF2-40B4-BE49-F238E27FC236}">
                <a16:creationId xmlns:a16="http://schemas.microsoft.com/office/drawing/2014/main" id="{9CE006A3-52B6-8844-94A0-9B43F6498B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94595" y="1652325"/>
            <a:ext cx="7005146" cy="4670097"/>
          </a:xfrm>
          <a:prstGeom prst="rect">
            <a:avLst/>
          </a:prstGeom>
        </p:spPr>
      </p:pic>
      <p:sp>
        <p:nvSpPr>
          <p:cNvPr id="5" name="Title 1">
            <a:extLst>
              <a:ext uri="{FF2B5EF4-FFF2-40B4-BE49-F238E27FC236}">
                <a16:creationId xmlns:a16="http://schemas.microsoft.com/office/drawing/2014/main" id="{31A15274-6031-5947-B198-F92CBBD2835D}"/>
              </a:ext>
            </a:extLst>
          </p:cNvPr>
          <p:cNvSpPr txBox="1">
            <a:spLocks/>
          </p:cNvSpPr>
          <p:nvPr/>
        </p:nvSpPr>
        <p:spPr>
          <a:xfrm>
            <a:off x="2710481" y="152400"/>
            <a:ext cx="5018262" cy="1143000"/>
          </a:xfrm>
          <a:prstGeom prst="rect">
            <a:avLst/>
          </a:prstGeom>
        </p:spPr>
        <p:txBody>
          <a:bodyPr/>
          <a:lstStyle>
            <a:lvl1pPr algn="ctr" rtl="0" eaLnBrk="0" fontAlgn="base" hangingPunct="0">
              <a:spcBef>
                <a:spcPct val="0"/>
              </a:spcBef>
              <a:spcAft>
                <a:spcPct val="0"/>
              </a:spcAft>
              <a:defRPr sz="3200">
                <a:solidFill>
                  <a:srgbClr val="0066FF"/>
                </a:solidFill>
                <a:latin typeface="+mj-lt"/>
                <a:ea typeface="+mj-ea"/>
                <a:cs typeface="+mj-cs"/>
              </a:defRPr>
            </a:lvl1pPr>
            <a:lvl2pPr algn="ctr" rtl="0" eaLnBrk="0" fontAlgn="base" hangingPunct="0">
              <a:spcBef>
                <a:spcPct val="0"/>
              </a:spcBef>
              <a:spcAft>
                <a:spcPct val="0"/>
              </a:spcAft>
              <a:defRPr sz="3200">
                <a:solidFill>
                  <a:srgbClr val="0066FF"/>
                </a:solidFill>
                <a:latin typeface="Arial" charset="0"/>
              </a:defRPr>
            </a:lvl2pPr>
            <a:lvl3pPr algn="ctr" rtl="0" eaLnBrk="0" fontAlgn="base" hangingPunct="0">
              <a:spcBef>
                <a:spcPct val="0"/>
              </a:spcBef>
              <a:spcAft>
                <a:spcPct val="0"/>
              </a:spcAft>
              <a:defRPr sz="3200">
                <a:solidFill>
                  <a:srgbClr val="0066FF"/>
                </a:solidFill>
                <a:latin typeface="Arial" charset="0"/>
              </a:defRPr>
            </a:lvl3pPr>
            <a:lvl4pPr algn="ctr" rtl="0" eaLnBrk="0" fontAlgn="base" hangingPunct="0">
              <a:spcBef>
                <a:spcPct val="0"/>
              </a:spcBef>
              <a:spcAft>
                <a:spcPct val="0"/>
              </a:spcAft>
              <a:defRPr sz="3200">
                <a:solidFill>
                  <a:srgbClr val="0066FF"/>
                </a:solidFill>
                <a:latin typeface="Arial" charset="0"/>
              </a:defRPr>
            </a:lvl4pPr>
            <a:lvl5pPr algn="ctr" rtl="0" eaLnBrk="0" fontAlgn="base" hangingPunct="0">
              <a:spcBef>
                <a:spcPct val="0"/>
              </a:spcBef>
              <a:spcAft>
                <a:spcPct val="0"/>
              </a:spcAft>
              <a:defRPr sz="3200">
                <a:solidFill>
                  <a:srgbClr val="0066FF"/>
                </a:solidFill>
                <a:latin typeface="Arial" charset="0"/>
              </a:defRPr>
            </a:lvl5pPr>
            <a:lvl6pPr marL="457200" algn="ctr" rtl="0" fontAlgn="base">
              <a:spcBef>
                <a:spcPct val="0"/>
              </a:spcBef>
              <a:spcAft>
                <a:spcPct val="0"/>
              </a:spcAft>
              <a:defRPr sz="3200">
                <a:solidFill>
                  <a:srgbClr val="0066FF"/>
                </a:solidFill>
                <a:latin typeface="Arial" charset="0"/>
              </a:defRPr>
            </a:lvl6pPr>
            <a:lvl7pPr marL="914400" algn="ctr" rtl="0" fontAlgn="base">
              <a:spcBef>
                <a:spcPct val="0"/>
              </a:spcBef>
              <a:spcAft>
                <a:spcPct val="0"/>
              </a:spcAft>
              <a:defRPr sz="3200">
                <a:solidFill>
                  <a:srgbClr val="0066FF"/>
                </a:solidFill>
                <a:latin typeface="Arial" charset="0"/>
              </a:defRPr>
            </a:lvl7pPr>
            <a:lvl8pPr marL="1371600" algn="ctr" rtl="0" fontAlgn="base">
              <a:spcBef>
                <a:spcPct val="0"/>
              </a:spcBef>
              <a:spcAft>
                <a:spcPct val="0"/>
              </a:spcAft>
              <a:defRPr sz="3200">
                <a:solidFill>
                  <a:srgbClr val="0066FF"/>
                </a:solidFill>
                <a:latin typeface="Arial" charset="0"/>
              </a:defRPr>
            </a:lvl8pPr>
            <a:lvl9pPr marL="1828800" algn="ctr" rtl="0" fontAlgn="base">
              <a:spcBef>
                <a:spcPct val="0"/>
              </a:spcBef>
              <a:spcAft>
                <a:spcPct val="0"/>
              </a:spcAft>
              <a:defRPr sz="3200">
                <a:solidFill>
                  <a:srgbClr val="0066FF"/>
                </a:solidFill>
                <a:latin typeface="Arial" charset="0"/>
              </a:defRPr>
            </a:lvl9pPr>
          </a:lstStyle>
          <a:p>
            <a:pPr>
              <a:buClrTx/>
            </a:pPr>
            <a:r>
              <a:rPr lang="en-US" kern="0" dirty="0"/>
              <a:t>PWFS measurement</a:t>
            </a:r>
          </a:p>
          <a:p>
            <a:pPr>
              <a:buClrTx/>
            </a:pPr>
            <a:r>
              <a:rPr lang="en-US" kern="0" dirty="0"/>
              <a:t>High spatial frequency</a:t>
            </a:r>
          </a:p>
        </p:txBody>
      </p:sp>
      <p:sp>
        <p:nvSpPr>
          <p:cNvPr id="24" name="TextBox 23">
            <a:extLst>
              <a:ext uri="{FF2B5EF4-FFF2-40B4-BE49-F238E27FC236}">
                <a16:creationId xmlns:a16="http://schemas.microsoft.com/office/drawing/2014/main" id="{603224A9-5468-874A-BA27-F1324CC3E522}"/>
              </a:ext>
            </a:extLst>
          </p:cNvPr>
          <p:cNvSpPr txBox="1"/>
          <p:nvPr/>
        </p:nvSpPr>
        <p:spPr>
          <a:xfrm>
            <a:off x="452722" y="1851949"/>
            <a:ext cx="681597" cy="307777"/>
          </a:xfrm>
          <a:prstGeom prst="rect">
            <a:avLst/>
          </a:prstGeom>
          <a:noFill/>
        </p:spPr>
        <p:txBody>
          <a:bodyPr wrap="none" rtlCol="0">
            <a:spAutoFit/>
          </a:bodyPr>
          <a:lstStyle/>
          <a:p>
            <a:r>
              <a:rPr lang="en-US" dirty="0"/>
              <a:t>Mode:</a:t>
            </a:r>
          </a:p>
        </p:txBody>
      </p:sp>
      <p:sp>
        <p:nvSpPr>
          <p:cNvPr id="29" name="TextBox 28">
            <a:extLst>
              <a:ext uri="{FF2B5EF4-FFF2-40B4-BE49-F238E27FC236}">
                <a16:creationId xmlns:a16="http://schemas.microsoft.com/office/drawing/2014/main" id="{AF9EBA75-3B5C-A241-B577-9A6AA4C3008B}"/>
              </a:ext>
            </a:extLst>
          </p:cNvPr>
          <p:cNvSpPr txBox="1"/>
          <p:nvPr/>
        </p:nvSpPr>
        <p:spPr>
          <a:xfrm>
            <a:off x="382557" y="4412407"/>
            <a:ext cx="1489510" cy="630942"/>
          </a:xfrm>
          <a:prstGeom prst="rect">
            <a:avLst/>
          </a:prstGeom>
          <a:noFill/>
        </p:spPr>
        <p:txBody>
          <a:bodyPr wrap="none" rtlCol="0">
            <a:spAutoFit/>
          </a:bodyPr>
          <a:lstStyle/>
          <a:p>
            <a:pPr algn="l"/>
            <a:r>
              <a:rPr lang="en-US" dirty="0"/>
              <a:t>Measurement:</a:t>
            </a:r>
          </a:p>
          <a:p>
            <a:pPr algn="l"/>
            <a:r>
              <a:rPr lang="en-US" dirty="0"/>
              <a:t>∆I(𝜑)=I/N-</a:t>
            </a:r>
            <a:r>
              <a:rPr lang="en-US" dirty="0" err="1"/>
              <a:t>I</a:t>
            </a:r>
            <a:r>
              <a:rPr lang="en-US" baseline="-25000" dirty="0" err="1"/>
              <a:t>ref</a:t>
            </a:r>
            <a:r>
              <a:rPr lang="en-US" dirty="0"/>
              <a:t>/</a:t>
            </a:r>
            <a:r>
              <a:rPr lang="en-US" dirty="0" err="1"/>
              <a:t>N</a:t>
            </a:r>
            <a:r>
              <a:rPr lang="en-US" baseline="-25000" dirty="0" err="1"/>
              <a:t>ref</a:t>
            </a:r>
            <a:endParaRPr lang="en-US" dirty="0"/>
          </a:p>
        </p:txBody>
      </p:sp>
      <p:cxnSp>
        <p:nvCxnSpPr>
          <p:cNvPr id="31" name="Straight Arrow Connector 30">
            <a:extLst>
              <a:ext uri="{FF2B5EF4-FFF2-40B4-BE49-F238E27FC236}">
                <a16:creationId xmlns:a16="http://schemas.microsoft.com/office/drawing/2014/main" id="{D8F200DE-6D35-DD40-9DF4-86084BBD551E}"/>
              </a:ext>
            </a:extLst>
          </p:cNvPr>
          <p:cNvCxnSpPr>
            <a:cxnSpLocks/>
            <a:stCxn id="29" idx="3"/>
          </p:cNvCxnSpPr>
          <p:nvPr/>
        </p:nvCxnSpPr>
        <p:spPr bwMode="auto">
          <a:xfrm flipV="1">
            <a:off x="1872067" y="2980110"/>
            <a:ext cx="3000379" cy="1747768"/>
          </a:xfrm>
          <a:prstGeom prst="straightConnector1">
            <a:avLst/>
          </a:prstGeom>
          <a:noFill/>
          <a:ln w="28575" cap="flat" cmpd="sng" algn="ctr">
            <a:solidFill>
              <a:schemeClr val="tx1"/>
            </a:solidFill>
            <a:prstDash val="solid"/>
            <a:round/>
            <a:headEnd type="none" w="med" len="lg"/>
            <a:tailEnd type="triangle"/>
          </a:ln>
          <a:effectLst/>
        </p:spPr>
      </p:cxnSp>
      <p:pic>
        <p:nvPicPr>
          <p:cNvPr id="3" name="Picture 2">
            <a:extLst>
              <a:ext uri="{FF2B5EF4-FFF2-40B4-BE49-F238E27FC236}">
                <a16:creationId xmlns:a16="http://schemas.microsoft.com/office/drawing/2014/main" id="{1193F800-1969-7F4F-A766-EB02AB02B8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42" y="2149258"/>
            <a:ext cx="2215606" cy="1661705"/>
          </a:xfrm>
          <a:prstGeom prst="rect">
            <a:avLst/>
          </a:prstGeom>
        </p:spPr>
      </p:pic>
      <p:sp>
        <p:nvSpPr>
          <p:cNvPr id="11" name="TextBox 10">
            <a:extLst>
              <a:ext uri="{FF2B5EF4-FFF2-40B4-BE49-F238E27FC236}">
                <a16:creationId xmlns:a16="http://schemas.microsoft.com/office/drawing/2014/main" id="{570CCD74-4529-C149-A1E5-98073FF036E0}"/>
              </a:ext>
            </a:extLst>
          </p:cNvPr>
          <p:cNvSpPr txBox="1"/>
          <p:nvPr/>
        </p:nvSpPr>
        <p:spPr>
          <a:xfrm>
            <a:off x="186245" y="5138182"/>
            <a:ext cx="1804602" cy="523220"/>
          </a:xfrm>
          <a:prstGeom prst="rect">
            <a:avLst/>
          </a:prstGeom>
          <a:noFill/>
        </p:spPr>
        <p:txBody>
          <a:bodyPr wrap="square" rtlCol="0">
            <a:spAutoFit/>
          </a:bodyPr>
          <a:lstStyle/>
          <a:p>
            <a:pPr algn="ctr"/>
            <a:r>
              <a:rPr lang="en-US" b="1" dirty="0"/>
              <a:t>All time slices are useful</a:t>
            </a:r>
          </a:p>
        </p:txBody>
      </p:sp>
      <p:sp>
        <p:nvSpPr>
          <p:cNvPr id="12" name="TextBox 11">
            <a:extLst>
              <a:ext uri="{FF2B5EF4-FFF2-40B4-BE49-F238E27FC236}">
                <a16:creationId xmlns:a16="http://schemas.microsoft.com/office/drawing/2014/main" id="{8A3901A7-A10A-9D41-B4A1-AA7DB3778A5F}"/>
              </a:ext>
            </a:extLst>
          </p:cNvPr>
          <p:cNvSpPr txBox="1"/>
          <p:nvPr/>
        </p:nvSpPr>
        <p:spPr>
          <a:xfrm>
            <a:off x="289005" y="3954383"/>
            <a:ext cx="1531188" cy="307777"/>
          </a:xfrm>
          <a:prstGeom prst="rect">
            <a:avLst/>
          </a:prstGeom>
          <a:noFill/>
        </p:spPr>
        <p:txBody>
          <a:bodyPr wrap="none" rtlCol="0">
            <a:spAutoFit/>
          </a:bodyPr>
          <a:lstStyle/>
          <a:p>
            <a:pPr algn="l"/>
            <a:r>
              <a:rPr lang="en-US" dirty="0"/>
              <a:t>Modulation: 5𝜆/D</a:t>
            </a:r>
          </a:p>
        </p:txBody>
      </p:sp>
    </p:spTree>
    <p:extLst>
      <p:ext uri="{BB962C8B-B14F-4D97-AF65-F5344CB8AC3E}">
        <p14:creationId xmlns:p14="http://schemas.microsoft.com/office/powerpoint/2010/main" val="98851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4DA147-9746-7B44-8C09-CA99B3AE8915}"/>
              </a:ext>
            </a:extLst>
          </p:cNvPr>
          <p:cNvSpPr>
            <a:spLocks noGrp="1"/>
          </p:cNvSpPr>
          <p:nvPr>
            <p:ph type="sldNum" sz="quarter" idx="11"/>
          </p:nvPr>
        </p:nvSpPr>
        <p:spPr/>
        <p:txBody>
          <a:bodyPr/>
          <a:lstStyle/>
          <a:p>
            <a:pPr>
              <a:defRPr/>
            </a:pPr>
            <a:fld id="{3427B40B-7D33-4080-BDDE-CF843518AC34}" type="slidenum">
              <a:rPr lang="en-US" smtClean="0"/>
              <a:pPr>
                <a:defRPr/>
              </a:pPr>
              <a:t>6</a:t>
            </a:fld>
            <a:endParaRPr lang="en-US" dirty="0"/>
          </a:p>
        </p:txBody>
      </p:sp>
      <p:sp>
        <p:nvSpPr>
          <p:cNvPr id="5" name="Title 1">
            <a:extLst>
              <a:ext uri="{FF2B5EF4-FFF2-40B4-BE49-F238E27FC236}">
                <a16:creationId xmlns:a16="http://schemas.microsoft.com/office/drawing/2014/main" id="{31A15274-6031-5947-B198-F92CBBD2835D}"/>
              </a:ext>
            </a:extLst>
          </p:cNvPr>
          <p:cNvSpPr txBox="1">
            <a:spLocks/>
          </p:cNvSpPr>
          <p:nvPr/>
        </p:nvSpPr>
        <p:spPr>
          <a:xfrm>
            <a:off x="2710481" y="152400"/>
            <a:ext cx="5018262" cy="1143000"/>
          </a:xfrm>
          <a:prstGeom prst="rect">
            <a:avLst/>
          </a:prstGeom>
        </p:spPr>
        <p:txBody>
          <a:bodyPr/>
          <a:lstStyle>
            <a:lvl1pPr algn="ctr" rtl="0" eaLnBrk="0" fontAlgn="base" hangingPunct="0">
              <a:spcBef>
                <a:spcPct val="0"/>
              </a:spcBef>
              <a:spcAft>
                <a:spcPct val="0"/>
              </a:spcAft>
              <a:defRPr sz="3200">
                <a:solidFill>
                  <a:srgbClr val="0066FF"/>
                </a:solidFill>
                <a:latin typeface="+mj-lt"/>
                <a:ea typeface="+mj-ea"/>
                <a:cs typeface="+mj-cs"/>
              </a:defRPr>
            </a:lvl1pPr>
            <a:lvl2pPr algn="ctr" rtl="0" eaLnBrk="0" fontAlgn="base" hangingPunct="0">
              <a:spcBef>
                <a:spcPct val="0"/>
              </a:spcBef>
              <a:spcAft>
                <a:spcPct val="0"/>
              </a:spcAft>
              <a:defRPr sz="3200">
                <a:solidFill>
                  <a:srgbClr val="0066FF"/>
                </a:solidFill>
                <a:latin typeface="Arial" charset="0"/>
              </a:defRPr>
            </a:lvl2pPr>
            <a:lvl3pPr algn="ctr" rtl="0" eaLnBrk="0" fontAlgn="base" hangingPunct="0">
              <a:spcBef>
                <a:spcPct val="0"/>
              </a:spcBef>
              <a:spcAft>
                <a:spcPct val="0"/>
              </a:spcAft>
              <a:defRPr sz="3200">
                <a:solidFill>
                  <a:srgbClr val="0066FF"/>
                </a:solidFill>
                <a:latin typeface="Arial" charset="0"/>
              </a:defRPr>
            </a:lvl3pPr>
            <a:lvl4pPr algn="ctr" rtl="0" eaLnBrk="0" fontAlgn="base" hangingPunct="0">
              <a:spcBef>
                <a:spcPct val="0"/>
              </a:spcBef>
              <a:spcAft>
                <a:spcPct val="0"/>
              </a:spcAft>
              <a:defRPr sz="3200">
                <a:solidFill>
                  <a:srgbClr val="0066FF"/>
                </a:solidFill>
                <a:latin typeface="Arial" charset="0"/>
              </a:defRPr>
            </a:lvl4pPr>
            <a:lvl5pPr algn="ctr" rtl="0" eaLnBrk="0" fontAlgn="base" hangingPunct="0">
              <a:spcBef>
                <a:spcPct val="0"/>
              </a:spcBef>
              <a:spcAft>
                <a:spcPct val="0"/>
              </a:spcAft>
              <a:defRPr sz="3200">
                <a:solidFill>
                  <a:srgbClr val="0066FF"/>
                </a:solidFill>
                <a:latin typeface="Arial" charset="0"/>
              </a:defRPr>
            </a:lvl5pPr>
            <a:lvl6pPr marL="457200" algn="ctr" rtl="0" fontAlgn="base">
              <a:spcBef>
                <a:spcPct val="0"/>
              </a:spcBef>
              <a:spcAft>
                <a:spcPct val="0"/>
              </a:spcAft>
              <a:defRPr sz="3200">
                <a:solidFill>
                  <a:srgbClr val="0066FF"/>
                </a:solidFill>
                <a:latin typeface="Arial" charset="0"/>
              </a:defRPr>
            </a:lvl6pPr>
            <a:lvl7pPr marL="914400" algn="ctr" rtl="0" fontAlgn="base">
              <a:spcBef>
                <a:spcPct val="0"/>
              </a:spcBef>
              <a:spcAft>
                <a:spcPct val="0"/>
              </a:spcAft>
              <a:defRPr sz="3200">
                <a:solidFill>
                  <a:srgbClr val="0066FF"/>
                </a:solidFill>
                <a:latin typeface="Arial" charset="0"/>
              </a:defRPr>
            </a:lvl7pPr>
            <a:lvl8pPr marL="1371600" algn="ctr" rtl="0" fontAlgn="base">
              <a:spcBef>
                <a:spcPct val="0"/>
              </a:spcBef>
              <a:spcAft>
                <a:spcPct val="0"/>
              </a:spcAft>
              <a:defRPr sz="3200">
                <a:solidFill>
                  <a:srgbClr val="0066FF"/>
                </a:solidFill>
                <a:latin typeface="Arial" charset="0"/>
              </a:defRPr>
            </a:lvl8pPr>
            <a:lvl9pPr marL="1828800" algn="ctr" rtl="0" fontAlgn="base">
              <a:spcBef>
                <a:spcPct val="0"/>
              </a:spcBef>
              <a:spcAft>
                <a:spcPct val="0"/>
              </a:spcAft>
              <a:defRPr sz="3200">
                <a:solidFill>
                  <a:srgbClr val="0066FF"/>
                </a:solidFill>
                <a:latin typeface="Arial" charset="0"/>
              </a:defRPr>
            </a:lvl9pPr>
          </a:lstStyle>
          <a:p>
            <a:pPr>
              <a:buClrTx/>
            </a:pPr>
            <a:r>
              <a:rPr lang="en-US" kern="0" dirty="0"/>
              <a:t>Noise propagation</a:t>
            </a:r>
          </a:p>
        </p:txBody>
      </p:sp>
      <p:pic>
        <p:nvPicPr>
          <p:cNvPr id="8" name="Picture 7">
            <a:extLst>
              <a:ext uri="{FF2B5EF4-FFF2-40B4-BE49-F238E27FC236}">
                <a16:creationId xmlns:a16="http://schemas.microsoft.com/office/drawing/2014/main" id="{59C11B24-313D-F945-B4EB-328056767531}"/>
              </a:ext>
            </a:extLst>
          </p:cNvPr>
          <p:cNvPicPr>
            <a:picLocks noChangeAspect="1"/>
          </p:cNvPicPr>
          <p:nvPr/>
        </p:nvPicPr>
        <p:blipFill>
          <a:blip r:embed="rId2"/>
          <a:stretch>
            <a:fillRect/>
          </a:stretch>
        </p:blipFill>
        <p:spPr>
          <a:xfrm>
            <a:off x="787079" y="1414181"/>
            <a:ext cx="7213600" cy="4127500"/>
          </a:xfrm>
          <a:prstGeom prst="rect">
            <a:avLst/>
          </a:prstGeom>
        </p:spPr>
      </p:pic>
      <p:pic>
        <p:nvPicPr>
          <p:cNvPr id="11" name="Picture 10">
            <a:extLst>
              <a:ext uri="{FF2B5EF4-FFF2-40B4-BE49-F238E27FC236}">
                <a16:creationId xmlns:a16="http://schemas.microsoft.com/office/drawing/2014/main" id="{01B11EE5-1AA6-BF44-8130-64CE8C607B36}"/>
              </a:ext>
            </a:extLst>
          </p:cNvPr>
          <p:cNvPicPr>
            <a:picLocks noChangeAspect="1"/>
          </p:cNvPicPr>
          <p:nvPr/>
        </p:nvPicPr>
        <p:blipFill rotWithShape="1">
          <a:blip r:embed="rId3"/>
          <a:srcRect l="30264" t="-80297" r="43072"/>
          <a:stretch/>
        </p:blipFill>
        <p:spPr>
          <a:xfrm>
            <a:off x="514652" y="5667635"/>
            <a:ext cx="1923402" cy="778519"/>
          </a:xfrm>
          <a:prstGeom prst="rect">
            <a:avLst/>
          </a:prstGeom>
        </p:spPr>
      </p:pic>
      <p:sp>
        <p:nvSpPr>
          <p:cNvPr id="12" name="TextBox 11">
            <a:extLst>
              <a:ext uri="{FF2B5EF4-FFF2-40B4-BE49-F238E27FC236}">
                <a16:creationId xmlns:a16="http://schemas.microsoft.com/office/drawing/2014/main" id="{CB1D4C1D-60E6-784E-92E5-669987E41AFB}"/>
              </a:ext>
            </a:extLst>
          </p:cNvPr>
          <p:cNvSpPr txBox="1"/>
          <p:nvPr/>
        </p:nvSpPr>
        <p:spPr>
          <a:xfrm>
            <a:off x="622475" y="5749118"/>
            <a:ext cx="2489721" cy="307777"/>
          </a:xfrm>
          <a:prstGeom prst="rect">
            <a:avLst/>
          </a:prstGeom>
          <a:noFill/>
        </p:spPr>
        <p:txBody>
          <a:bodyPr wrap="none" rtlCol="0">
            <a:spAutoFit/>
          </a:bodyPr>
          <a:lstStyle/>
          <a:p>
            <a:pPr algn="l"/>
            <a:r>
              <a:rPr lang="en-US" dirty="0"/>
              <a:t>Noise propagation coefficient</a:t>
            </a:r>
          </a:p>
        </p:txBody>
      </p:sp>
      <p:sp>
        <p:nvSpPr>
          <p:cNvPr id="13" name="TextBox 12">
            <a:extLst>
              <a:ext uri="{FF2B5EF4-FFF2-40B4-BE49-F238E27FC236}">
                <a16:creationId xmlns:a16="http://schemas.microsoft.com/office/drawing/2014/main" id="{1CFB57B9-4866-4040-B814-48C200B61B22}"/>
              </a:ext>
            </a:extLst>
          </p:cNvPr>
          <p:cNvSpPr txBox="1"/>
          <p:nvPr/>
        </p:nvSpPr>
        <p:spPr>
          <a:xfrm>
            <a:off x="3220019" y="5769184"/>
            <a:ext cx="1369286" cy="307777"/>
          </a:xfrm>
          <a:prstGeom prst="rect">
            <a:avLst/>
          </a:prstGeom>
          <a:noFill/>
        </p:spPr>
        <p:txBody>
          <a:bodyPr wrap="none" rtlCol="0">
            <a:spAutoFit/>
          </a:bodyPr>
          <a:lstStyle/>
          <a:p>
            <a:pPr algn="l"/>
            <a:r>
              <a:rPr lang="en-US" dirty="0"/>
              <a:t>Noise variance</a:t>
            </a:r>
          </a:p>
        </p:txBody>
      </p:sp>
      <p:sp>
        <p:nvSpPr>
          <p:cNvPr id="14" name="TextBox 13">
            <a:extLst>
              <a:ext uri="{FF2B5EF4-FFF2-40B4-BE49-F238E27FC236}">
                <a16:creationId xmlns:a16="http://schemas.microsoft.com/office/drawing/2014/main" id="{CAABAC46-EA3B-504B-B944-E48BD7642900}"/>
              </a:ext>
            </a:extLst>
          </p:cNvPr>
          <p:cNvSpPr txBox="1"/>
          <p:nvPr/>
        </p:nvSpPr>
        <p:spPr>
          <a:xfrm>
            <a:off x="3656036" y="6076961"/>
            <a:ext cx="497252" cy="307777"/>
          </a:xfrm>
          <a:prstGeom prst="rect">
            <a:avLst/>
          </a:prstGeom>
          <a:noFill/>
        </p:spPr>
        <p:txBody>
          <a:bodyPr wrap="none" rtlCol="0">
            <a:spAutoFit/>
          </a:bodyPr>
          <a:lstStyle/>
          <a:p>
            <a:r>
              <a:rPr lang="en-US" dirty="0"/>
              <a:t>1/N</a:t>
            </a:r>
            <a:r>
              <a:rPr lang="en-US" baseline="-25000" dirty="0"/>
              <a:t>I</a:t>
            </a:r>
            <a:endParaRPr lang="en-US" dirty="0"/>
          </a:p>
        </p:txBody>
      </p:sp>
      <p:sp>
        <p:nvSpPr>
          <p:cNvPr id="15" name="TextBox 14">
            <a:extLst>
              <a:ext uri="{FF2B5EF4-FFF2-40B4-BE49-F238E27FC236}">
                <a16:creationId xmlns:a16="http://schemas.microsoft.com/office/drawing/2014/main" id="{2F2C72A0-643E-DA40-8367-202D45C23DAF}"/>
              </a:ext>
            </a:extLst>
          </p:cNvPr>
          <p:cNvSpPr txBox="1"/>
          <p:nvPr/>
        </p:nvSpPr>
        <p:spPr>
          <a:xfrm>
            <a:off x="5377000" y="5757527"/>
            <a:ext cx="2630848" cy="307777"/>
          </a:xfrm>
          <a:prstGeom prst="rect">
            <a:avLst/>
          </a:prstGeom>
          <a:noFill/>
        </p:spPr>
        <p:txBody>
          <a:bodyPr wrap="none" rtlCol="0">
            <a:spAutoFit/>
          </a:bodyPr>
          <a:lstStyle/>
          <a:p>
            <a:pPr algn="l"/>
            <a:r>
              <a:rPr lang="en-US" dirty="0"/>
              <a:t>Propagated noise on mode #m</a:t>
            </a:r>
          </a:p>
        </p:txBody>
      </p:sp>
      <p:sp>
        <p:nvSpPr>
          <p:cNvPr id="16" name="TextBox 15">
            <a:extLst>
              <a:ext uri="{FF2B5EF4-FFF2-40B4-BE49-F238E27FC236}">
                <a16:creationId xmlns:a16="http://schemas.microsoft.com/office/drawing/2014/main" id="{C18D3284-2716-4942-AECE-EA5D4B7CC72B}"/>
              </a:ext>
            </a:extLst>
          </p:cNvPr>
          <p:cNvSpPr txBox="1"/>
          <p:nvPr/>
        </p:nvSpPr>
        <p:spPr>
          <a:xfrm>
            <a:off x="6333992" y="6091336"/>
            <a:ext cx="716864" cy="307777"/>
          </a:xfrm>
          <a:prstGeom prst="rect">
            <a:avLst/>
          </a:prstGeom>
          <a:noFill/>
        </p:spPr>
        <p:txBody>
          <a:bodyPr wrap="none" rtlCol="0">
            <a:spAutoFit/>
          </a:bodyPr>
          <a:lstStyle/>
          <a:p>
            <a:r>
              <a:rPr lang="en-US" dirty="0" err="1"/>
              <a:t>B</a:t>
            </a:r>
            <a:r>
              <a:rPr lang="en-US" baseline="-25000" dirty="0" err="1"/>
              <a:t>m</a:t>
            </a:r>
            <a:r>
              <a:rPr lang="en-US" dirty="0"/>
              <a:t>/</a:t>
            </a:r>
            <a:r>
              <a:rPr lang="en-US" dirty="0" err="1"/>
              <a:t>N</a:t>
            </a:r>
            <a:r>
              <a:rPr lang="en-US" baseline="-25000" dirty="0" err="1"/>
              <a:t>Im</a:t>
            </a:r>
            <a:endParaRPr lang="en-US" dirty="0"/>
          </a:p>
        </p:txBody>
      </p:sp>
      <p:sp>
        <p:nvSpPr>
          <p:cNvPr id="17" name="TextBox 16">
            <a:extLst>
              <a:ext uri="{FF2B5EF4-FFF2-40B4-BE49-F238E27FC236}">
                <a16:creationId xmlns:a16="http://schemas.microsoft.com/office/drawing/2014/main" id="{BE66A6B0-FCC2-2C44-BBBD-584F51176EDD}"/>
              </a:ext>
            </a:extLst>
          </p:cNvPr>
          <p:cNvSpPr txBox="1"/>
          <p:nvPr/>
        </p:nvSpPr>
        <p:spPr>
          <a:xfrm>
            <a:off x="4618758" y="6334780"/>
            <a:ext cx="2086150" cy="523220"/>
          </a:xfrm>
          <a:prstGeom prst="rect">
            <a:avLst/>
          </a:prstGeom>
          <a:noFill/>
          <a:ln>
            <a:solidFill>
              <a:schemeClr val="tx1"/>
            </a:solidFill>
          </a:ln>
        </p:spPr>
        <p:txBody>
          <a:bodyPr wrap="square" rtlCol="0">
            <a:spAutoFit/>
          </a:bodyPr>
          <a:lstStyle/>
          <a:p>
            <a:pPr algn="ctr"/>
            <a:r>
              <a:rPr lang="en-US" dirty="0"/>
              <a:t>Hopefully reduces when rejecting frames</a:t>
            </a:r>
          </a:p>
        </p:txBody>
      </p:sp>
      <p:sp>
        <p:nvSpPr>
          <p:cNvPr id="18" name="TextBox 17">
            <a:extLst>
              <a:ext uri="{FF2B5EF4-FFF2-40B4-BE49-F238E27FC236}">
                <a16:creationId xmlns:a16="http://schemas.microsoft.com/office/drawing/2014/main" id="{5DBCF229-FB8D-4647-971C-A74CAD0C5D32}"/>
              </a:ext>
            </a:extLst>
          </p:cNvPr>
          <p:cNvSpPr txBox="1"/>
          <p:nvPr/>
        </p:nvSpPr>
        <p:spPr>
          <a:xfrm>
            <a:off x="7050856" y="6352144"/>
            <a:ext cx="2086150" cy="523220"/>
          </a:xfrm>
          <a:prstGeom prst="rect">
            <a:avLst/>
          </a:prstGeom>
          <a:noFill/>
          <a:ln>
            <a:solidFill>
              <a:schemeClr val="tx1"/>
            </a:solidFill>
          </a:ln>
        </p:spPr>
        <p:txBody>
          <a:bodyPr wrap="square" rtlCol="0">
            <a:spAutoFit/>
          </a:bodyPr>
          <a:lstStyle/>
          <a:p>
            <a:pPr algn="ctr"/>
            <a:r>
              <a:rPr lang="en-US" dirty="0"/>
              <a:t>Definitely reduces when rejecting frames</a:t>
            </a:r>
          </a:p>
        </p:txBody>
      </p:sp>
      <p:cxnSp>
        <p:nvCxnSpPr>
          <p:cNvPr id="20" name="Straight Arrow Connector 19">
            <a:extLst>
              <a:ext uri="{FF2B5EF4-FFF2-40B4-BE49-F238E27FC236}">
                <a16:creationId xmlns:a16="http://schemas.microsoft.com/office/drawing/2014/main" id="{6DB585B9-4BBF-8349-ACF1-92976521685E}"/>
              </a:ext>
            </a:extLst>
          </p:cNvPr>
          <p:cNvCxnSpPr>
            <a:stCxn id="17" idx="0"/>
            <a:endCxn id="16" idx="1"/>
          </p:cNvCxnSpPr>
          <p:nvPr/>
        </p:nvCxnSpPr>
        <p:spPr bwMode="auto">
          <a:xfrm flipV="1">
            <a:off x="5661833" y="6245225"/>
            <a:ext cx="672159" cy="89555"/>
          </a:xfrm>
          <a:prstGeom prst="straightConnector1">
            <a:avLst/>
          </a:prstGeom>
          <a:noFill/>
          <a:ln w="28575" cap="flat" cmpd="sng" algn="ctr">
            <a:solidFill>
              <a:schemeClr val="tx1"/>
            </a:solidFill>
            <a:prstDash val="solid"/>
            <a:round/>
            <a:headEnd type="none" w="med" len="lg"/>
            <a:tailEnd type="triangle"/>
          </a:ln>
          <a:effectLst/>
        </p:spPr>
      </p:cxnSp>
      <p:cxnSp>
        <p:nvCxnSpPr>
          <p:cNvPr id="22" name="Straight Arrow Connector 21">
            <a:extLst>
              <a:ext uri="{FF2B5EF4-FFF2-40B4-BE49-F238E27FC236}">
                <a16:creationId xmlns:a16="http://schemas.microsoft.com/office/drawing/2014/main" id="{C1D85ED9-1CBE-7E40-BB34-D18E3750FECC}"/>
              </a:ext>
            </a:extLst>
          </p:cNvPr>
          <p:cNvCxnSpPr>
            <a:stCxn id="18" idx="0"/>
            <a:endCxn id="16" idx="3"/>
          </p:cNvCxnSpPr>
          <p:nvPr/>
        </p:nvCxnSpPr>
        <p:spPr bwMode="auto">
          <a:xfrm flipH="1" flipV="1">
            <a:off x="7050856" y="6245225"/>
            <a:ext cx="1043075" cy="106919"/>
          </a:xfrm>
          <a:prstGeom prst="straightConnector1">
            <a:avLst/>
          </a:prstGeom>
          <a:noFill/>
          <a:ln w="28575" cap="flat" cmpd="sng" algn="ctr">
            <a:solidFill>
              <a:schemeClr val="tx1"/>
            </a:solidFill>
            <a:prstDash val="solid"/>
            <a:round/>
            <a:headEnd type="none" w="med" len="lg"/>
            <a:tailEnd type="triangle"/>
          </a:ln>
          <a:effectLst/>
        </p:spPr>
      </p:cxnSp>
    </p:spTree>
    <p:extLst>
      <p:ext uri="{BB962C8B-B14F-4D97-AF65-F5344CB8AC3E}">
        <p14:creationId xmlns:p14="http://schemas.microsoft.com/office/powerpoint/2010/main" val="1012136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1A15274-6031-5947-B198-F92CBBD2835D}"/>
              </a:ext>
            </a:extLst>
          </p:cNvPr>
          <p:cNvSpPr txBox="1">
            <a:spLocks/>
          </p:cNvSpPr>
          <p:nvPr/>
        </p:nvSpPr>
        <p:spPr>
          <a:xfrm>
            <a:off x="2710481" y="152400"/>
            <a:ext cx="5018262" cy="1143000"/>
          </a:xfrm>
          <a:prstGeom prst="rect">
            <a:avLst/>
          </a:prstGeom>
        </p:spPr>
        <p:txBody>
          <a:bodyPr/>
          <a:lstStyle>
            <a:lvl1pPr algn="ctr" rtl="0" eaLnBrk="0" fontAlgn="base" hangingPunct="0">
              <a:spcBef>
                <a:spcPct val="0"/>
              </a:spcBef>
              <a:spcAft>
                <a:spcPct val="0"/>
              </a:spcAft>
              <a:defRPr sz="3200">
                <a:solidFill>
                  <a:srgbClr val="0066FF"/>
                </a:solidFill>
                <a:latin typeface="+mj-lt"/>
                <a:ea typeface="+mj-ea"/>
                <a:cs typeface="+mj-cs"/>
              </a:defRPr>
            </a:lvl1pPr>
            <a:lvl2pPr algn="ctr" rtl="0" eaLnBrk="0" fontAlgn="base" hangingPunct="0">
              <a:spcBef>
                <a:spcPct val="0"/>
              </a:spcBef>
              <a:spcAft>
                <a:spcPct val="0"/>
              </a:spcAft>
              <a:defRPr sz="3200">
                <a:solidFill>
                  <a:srgbClr val="0066FF"/>
                </a:solidFill>
                <a:latin typeface="Arial" charset="0"/>
              </a:defRPr>
            </a:lvl2pPr>
            <a:lvl3pPr algn="ctr" rtl="0" eaLnBrk="0" fontAlgn="base" hangingPunct="0">
              <a:spcBef>
                <a:spcPct val="0"/>
              </a:spcBef>
              <a:spcAft>
                <a:spcPct val="0"/>
              </a:spcAft>
              <a:defRPr sz="3200">
                <a:solidFill>
                  <a:srgbClr val="0066FF"/>
                </a:solidFill>
                <a:latin typeface="Arial" charset="0"/>
              </a:defRPr>
            </a:lvl3pPr>
            <a:lvl4pPr algn="ctr" rtl="0" eaLnBrk="0" fontAlgn="base" hangingPunct="0">
              <a:spcBef>
                <a:spcPct val="0"/>
              </a:spcBef>
              <a:spcAft>
                <a:spcPct val="0"/>
              </a:spcAft>
              <a:defRPr sz="3200">
                <a:solidFill>
                  <a:srgbClr val="0066FF"/>
                </a:solidFill>
                <a:latin typeface="Arial" charset="0"/>
              </a:defRPr>
            </a:lvl4pPr>
            <a:lvl5pPr algn="ctr" rtl="0" eaLnBrk="0" fontAlgn="base" hangingPunct="0">
              <a:spcBef>
                <a:spcPct val="0"/>
              </a:spcBef>
              <a:spcAft>
                <a:spcPct val="0"/>
              </a:spcAft>
              <a:defRPr sz="3200">
                <a:solidFill>
                  <a:srgbClr val="0066FF"/>
                </a:solidFill>
                <a:latin typeface="Arial" charset="0"/>
              </a:defRPr>
            </a:lvl5pPr>
            <a:lvl6pPr marL="457200" algn="ctr" rtl="0" fontAlgn="base">
              <a:spcBef>
                <a:spcPct val="0"/>
              </a:spcBef>
              <a:spcAft>
                <a:spcPct val="0"/>
              </a:spcAft>
              <a:defRPr sz="3200">
                <a:solidFill>
                  <a:srgbClr val="0066FF"/>
                </a:solidFill>
                <a:latin typeface="Arial" charset="0"/>
              </a:defRPr>
            </a:lvl6pPr>
            <a:lvl7pPr marL="914400" algn="ctr" rtl="0" fontAlgn="base">
              <a:spcBef>
                <a:spcPct val="0"/>
              </a:spcBef>
              <a:spcAft>
                <a:spcPct val="0"/>
              </a:spcAft>
              <a:defRPr sz="3200">
                <a:solidFill>
                  <a:srgbClr val="0066FF"/>
                </a:solidFill>
                <a:latin typeface="Arial" charset="0"/>
              </a:defRPr>
            </a:lvl7pPr>
            <a:lvl8pPr marL="1371600" algn="ctr" rtl="0" fontAlgn="base">
              <a:spcBef>
                <a:spcPct val="0"/>
              </a:spcBef>
              <a:spcAft>
                <a:spcPct val="0"/>
              </a:spcAft>
              <a:defRPr sz="3200">
                <a:solidFill>
                  <a:srgbClr val="0066FF"/>
                </a:solidFill>
                <a:latin typeface="Arial" charset="0"/>
              </a:defRPr>
            </a:lvl8pPr>
            <a:lvl9pPr marL="1828800" algn="ctr" rtl="0" fontAlgn="base">
              <a:spcBef>
                <a:spcPct val="0"/>
              </a:spcBef>
              <a:spcAft>
                <a:spcPct val="0"/>
              </a:spcAft>
              <a:defRPr sz="3200">
                <a:solidFill>
                  <a:srgbClr val="0066FF"/>
                </a:solidFill>
                <a:latin typeface="Arial" charset="0"/>
              </a:defRPr>
            </a:lvl9pPr>
          </a:lstStyle>
          <a:p>
            <a:pPr>
              <a:buClrTx/>
            </a:pPr>
            <a:r>
              <a:rPr lang="en-US" kern="0" dirty="0"/>
              <a:t>Noise propagation</a:t>
            </a:r>
          </a:p>
        </p:txBody>
      </p:sp>
      <p:pic>
        <p:nvPicPr>
          <p:cNvPr id="2" name="Picture 1">
            <a:extLst>
              <a:ext uri="{FF2B5EF4-FFF2-40B4-BE49-F238E27FC236}">
                <a16:creationId xmlns:a16="http://schemas.microsoft.com/office/drawing/2014/main" id="{DF8249BF-C03D-914B-9801-BA538ED9B356}"/>
              </a:ext>
            </a:extLst>
          </p:cNvPr>
          <p:cNvPicPr>
            <a:picLocks noChangeAspect="1"/>
          </p:cNvPicPr>
          <p:nvPr/>
        </p:nvPicPr>
        <p:blipFill>
          <a:blip r:embed="rId2"/>
          <a:stretch>
            <a:fillRect/>
          </a:stretch>
        </p:blipFill>
        <p:spPr>
          <a:xfrm>
            <a:off x="274817" y="1694602"/>
            <a:ext cx="8449949" cy="4069590"/>
          </a:xfrm>
          <a:prstGeom prst="rect">
            <a:avLst/>
          </a:prstGeom>
        </p:spPr>
      </p:pic>
    </p:spTree>
    <p:extLst>
      <p:ext uri="{BB962C8B-B14F-4D97-AF65-F5344CB8AC3E}">
        <p14:creationId xmlns:p14="http://schemas.microsoft.com/office/powerpoint/2010/main" val="2381690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1A15274-6031-5947-B198-F92CBBD2835D}"/>
              </a:ext>
            </a:extLst>
          </p:cNvPr>
          <p:cNvSpPr txBox="1">
            <a:spLocks/>
          </p:cNvSpPr>
          <p:nvPr/>
        </p:nvSpPr>
        <p:spPr>
          <a:xfrm>
            <a:off x="2710481" y="152400"/>
            <a:ext cx="5018262" cy="1143000"/>
          </a:xfrm>
          <a:prstGeom prst="rect">
            <a:avLst/>
          </a:prstGeom>
        </p:spPr>
        <p:txBody>
          <a:bodyPr/>
          <a:lstStyle>
            <a:lvl1pPr algn="ctr" rtl="0" eaLnBrk="0" fontAlgn="base" hangingPunct="0">
              <a:spcBef>
                <a:spcPct val="0"/>
              </a:spcBef>
              <a:spcAft>
                <a:spcPct val="0"/>
              </a:spcAft>
              <a:defRPr sz="3200">
                <a:solidFill>
                  <a:srgbClr val="0066FF"/>
                </a:solidFill>
                <a:latin typeface="+mj-lt"/>
                <a:ea typeface="+mj-ea"/>
                <a:cs typeface="+mj-cs"/>
              </a:defRPr>
            </a:lvl1pPr>
            <a:lvl2pPr algn="ctr" rtl="0" eaLnBrk="0" fontAlgn="base" hangingPunct="0">
              <a:spcBef>
                <a:spcPct val="0"/>
              </a:spcBef>
              <a:spcAft>
                <a:spcPct val="0"/>
              </a:spcAft>
              <a:defRPr sz="3200">
                <a:solidFill>
                  <a:srgbClr val="0066FF"/>
                </a:solidFill>
                <a:latin typeface="Arial" charset="0"/>
              </a:defRPr>
            </a:lvl2pPr>
            <a:lvl3pPr algn="ctr" rtl="0" eaLnBrk="0" fontAlgn="base" hangingPunct="0">
              <a:spcBef>
                <a:spcPct val="0"/>
              </a:spcBef>
              <a:spcAft>
                <a:spcPct val="0"/>
              </a:spcAft>
              <a:defRPr sz="3200">
                <a:solidFill>
                  <a:srgbClr val="0066FF"/>
                </a:solidFill>
                <a:latin typeface="Arial" charset="0"/>
              </a:defRPr>
            </a:lvl3pPr>
            <a:lvl4pPr algn="ctr" rtl="0" eaLnBrk="0" fontAlgn="base" hangingPunct="0">
              <a:spcBef>
                <a:spcPct val="0"/>
              </a:spcBef>
              <a:spcAft>
                <a:spcPct val="0"/>
              </a:spcAft>
              <a:defRPr sz="3200">
                <a:solidFill>
                  <a:srgbClr val="0066FF"/>
                </a:solidFill>
                <a:latin typeface="Arial" charset="0"/>
              </a:defRPr>
            </a:lvl4pPr>
            <a:lvl5pPr algn="ctr" rtl="0" eaLnBrk="0" fontAlgn="base" hangingPunct="0">
              <a:spcBef>
                <a:spcPct val="0"/>
              </a:spcBef>
              <a:spcAft>
                <a:spcPct val="0"/>
              </a:spcAft>
              <a:defRPr sz="3200">
                <a:solidFill>
                  <a:srgbClr val="0066FF"/>
                </a:solidFill>
                <a:latin typeface="Arial" charset="0"/>
              </a:defRPr>
            </a:lvl5pPr>
            <a:lvl6pPr marL="457200" algn="ctr" rtl="0" fontAlgn="base">
              <a:spcBef>
                <a:spcPct val="0"/>
              </a:spcBef>
              <a:spcAft>
                <a:spcPct val="0"/>
              </a:spcAft>
              <a:defRPr sz="3200">
                <a:solidFill>
                  <a:srgbClr val="0066FF"/>
                </a:solidFill>
                <a:latin typeface="Arial" charset="0"/>
              </a:defRPr>
            </a:lvl6pPr>
            <a:lvl7pPr marL="914400" algn="ctr" rtl="0" fontAlgn="base">
              <a:spcBef>
                <a:spcPct val="0"/>
              </a:spcBef>
              <a:spcAft>
                <a:spcPct val="0"/>
              </a:spcAft>
              <a:defRPr sz="3200">
                <a:solidFill>
                  <a:srgbClr val="0066FF"/>
                </a:solidFill>
                <a:latin typeface="Arial" charset="0"/>
              </a:defRPr>
            </a:lvl7pPr>
            <a:lvl8pPr marL="1371600" algn="ctr" rtl="0" fontAlgn="base">
              <a:spcBef>
                <a:spcPct val="0"/>
              </a:spcBef>
              <a:spcAft>
                <a:spcPct val="0"/>
              </a:spcAft>
              <a:defRPr sz="3200">
                <a:solidFill>
                  <a:srgbClr val="0066FF"/>
                </a:solidFill>
                <a:latin typeface="Arial" charset="0"/>
              </a:defRPr>
            </a:lvl8pPr>
            <a:lvl9pPr marL="1828800" algn="ctr" rtl="0" fontAlgn="base">
              <a:spcBef>
                <a:spcPct val="0"/>
              </a:spcBef>
              <a:spcAft>
                <a:spcPct val="0"/>
              </a:spcAft>
              <a:defRPr sz="3200">
                <a:solidFill>
                  <a:srgbClr val="0066FF"/>
                </a:solidFill>
                <a:latin typeface="Arial" charset="0"/>
              </a:defRPr>
            </a:lvl9pPr>
          </a:lstStyle>
          <a:p>
            <a:pPr>
              <a:buClrTx/>
            </a:pPr>
            <a:r>
              <a:rPr lang="en-US" kern="0" dirty="0"/>
              <a:t>Optimal frame rejection</a:t>
            </a:r>
          </a:p>
        </p:txBody>
      </p:sp>
      <p:pic>
        <p:nvPicPr>
          <p:cNvPr id="3" name="Picture 2">
            <a:extLst>
              <a:ext uri="{FF2B5EF4-FFF2-40B4-BE49-F238E27FC236}">
                <a16:creationId xmlns:a16="http://schemas.microsoft.com/office/drawing/2014/main" id="{DED28A92-48B2-BA4C-A4EC-70EB23F62269}"/>
              </a:ext>
            </a:extLst>
          </p:cNvPr>
          <p:cNvPicPr>
            <a:picLocks noChangeAspect="1"/>
          </p:cNvPicPr>
          <p:nvPr/>
        </p:nvPicPr>
        <p:blipFill>
          <a:blip r:embed="rId2"/>
          <a:stretch>
            <a:fillRect/>
          </a:stretch>
        </p:blipFill>
        <p:spPr>
          <a:xfrm>
            <a:off x="901700" y="1435100"/>
            <a:ext cx="7340600" cy="3987800"/>
          </a:xfrm>
          <a:prstGeom prst="rect">
            <a:avLst/>
          </a:prstGeom>
        </p:spPr>
      </p:pic>
    </p:spTree>
    <p:extLst>
      <p:ext uri="{BB962C8B-B14F-4D97-AF65-F5344CB8AC3E}">
        <p14:creationId xmlns:p14="http://schemas.microsoft.com/office/powerpoint/2010/main" val="1938520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BA9D17-F919-0540-AE79-11EE406B5668}"/>
              </a:ext>
            </a:extLst>
          </p:cNvPr>
          <p:cNvSpPr>
            <a:spLocks noGrp="1"/>
          </p:cNvSpPr>
          <p:nvPr>
            <p:ph idx="1"/>
          </p:nvPr>
        </p:nvSpPr>
        <p:spPr>
          <a:xfrm>
            <a:off x="277792" y="1600200"/>
            <a:ext cx="8866207" cy="5121275"/>
          </a:xfrm>
        </p:spPr>
        <p:txBody>
          <a:bodyPr/>
          <a:lstStyle/>
          <a:p>
            <a:r>
              <a:rPr lang="en-US" dirty="0"/>
              <a:t>8-meter telescope, assumes 100% throughput in V band</a:t>
            </a:r>
          </a:p>
          <a:p>
            <a:r>
              <a:rPr lang="en-US" dirty="0"/>
              <a:t>Modulation circle decomposed in 48 time slices</a:t>
            </a:r>
          </a:p>
          <a:p>
            <a:r>
              <a:rPr lang="en-US" dirty="0"/>
              <a:t>100nm RMS wavefront maps with f</a:t>
            </a:r>
            <a:r>
              <a:rPr lang="en-US" baseline="30000" dirty="0"/>
              <a:t>-2</a:t>
            </a:r>
            <a:r>
              <a:rPr lang="en-US" dirty="0"/>
              <a:t> power law (residual)</a:t>
            </a:r>
            <a:endParaRPr lang="en-CA" dirty="0"/>
          </a:p>
          <a:p>
            <a:pPr lvl="1"/>
            <a:endParaRPr lang="en-US" dirty="0"/>
          </a:p>
          <a:p>
            <a:pPr lvl="1"/>
            <a:endParaRPr lang="en-US" sz="1800" dirty="0"/>
          </a:p>
        </p:txBody>
      </p:sp>
      <p:sp>
        <p:nvSpPr>
          <p:cNvPr id="4" name="Slide Number Placeholder 3">
            <a:extLst>
              <a:ext uri="{FF2B5EF4-FFF2-40B4-BE49-F238E27FC236}">
                <a16:creationId xmlns:a16="http://schemas.microsoft.com/office/drawing/2014/main" id="{334DA147-9746-7B44-8C09-CA99B3AE8915}"/>
              </a:ext>
            </a:extLst>
          </p:cNvPr>
          <p:cNvSpPr>
            <a:spLocks noGrp="1"/>
          </p:cNvSpPr>
          <p:nvPr>
            <p:ph type="sldNum" sz="quarter" idx="11"/>
          </p:nvPr>
        </p:nvSpPr>
        <p:spPr/>
        <p:txBody>
          <a:bodyPr/>
          <a:lstStyle/>
          <a:p>
            <a:pPr>
              <a:defRPr/>
            </a:pPr>
            <a:fld id="{3427B40B-7D33-4080-BDDE-CF843518AC34}" type="slidenum">
              <a:rPr lang="en-US" smtClean="0"/>
              <a:pPr>
                <a:defRPr/>
              </a:pPr>
              <a:t>9</a:t>
            </a:fld>
            <a:endParaRPr lang="en-US" dirty="0"/>
          </a:p>
        </p:txBody>
      </p:sp>
      <p:sp>
        <p:nvSpPr>
          <p:cNvPr id="5" name="Title 1">
            <a:extLst>
              <a:ext uri="{FF2B5EF4-FFF2-40B4-BE49-F238E27FC236}">
                <a16:creationId xmlns:a16="http://schemas.microsoft.com/office/drawing/2014/main" id="{31A15274-6031-5947-B198-F92CBBD2835D}"/>
              </a:ext>
            </a:extLst>
          </p:cNvPr>
          <p:cNvSpPr txBox="1">
            <a:spLocks/>
          </p:cNvSpPr>
          <p:nvPr/>
        </p:nvSpPr>
        <p:spPr>
          <a:xfrm>
            <a:off x="2710481" y="152400"/>
            <a:ext cx="5018262" cy="1143000"/>
          </a:xfrm>
          <a:prstGeom prst="rect">
            <a:avLst/>
          </a:prstGeom>
        </p:spPr>
        <p:txBody>
          <a:bodyPr/>
          <a:lstStyle>
            <a:lvl1pPr algn="ctr" rtl="0" eaLnBrk="0" fontAlgn="base" hangingPunct="0">
              <a:spcBef>
                <a:spcPct val="0"/>
              </a:spcBef>
              <a:spcAft>
                <a:spcPct val="0"/>
              </a:spcAft>
              <a:defRPr sz="3200">
                <a:solidFill>
                  <a:srgbClr val="0066FF"/>
                </a:solidFill>
                <a:latin typeface="+mj-lt"/>
                <a:ea typeface="+mj-ea"/>
                <a:cs typeface="+mj-cs"/>
              </a:defRPr>
            </a:lvl1pPr>
            <a:lvl2pPr algn="ctr" rtl="0" eaLnBrk="0" fontAlgn="base" hangingPunct="0">
              <a:spcBef>
                <a:spcPct val="0"/>
              </a:spcBef>
              <a:spcAft>
                <a:spcPct val="0"/>
              </a:spcAft>
              <a:defRPr sz="3200">
                <a:solidFill>
                  <a:srgbClr val="0066FF"/>
                </a:solidFill>
                <a:latin typeface="Arial" charset="0"/>
              </a:defRPr>
            </a:lvl2pPr>
            <a:lvl3pPr algn="ctr" rtl="0" eaLnBrk="0" fontAlgn="base" hangingPunct="0">
              <a:spcBef>
                <a:spcPct val="0"/>
              </a:spcBef>
              <a:spcAft>
                <a:spcPct val="0"/>
              </a:spcAft>
              <a:defRPr sz="3200">
                <a:solidFill>
                  <a:srgbClr val="0066FF"/>
                </a:solidFill>
                <a:latin typeface="Arial" charset="0"/>
              </a:defRPr>
            </a:lvl3pPr>
            <a:lvl4pPr algn="ctr" rtl="0" eaLnBrk="0" fontAlgn="base" hangingPunct="0">
              <a:spcBef>
                <a:spcPct val="0"/>
              </a:spcBef>
              <a:spcAft>
                <a:spcPct val="0"/>
              </a:spcAft>
              <a:defRPr sz="3200">
                <a:solidFill>
                  <a:srgbClr val="0066FF"/>
                </a:solidFill>
                <a:latin typeface="Arial" charset="0"/>
              </a:defRPr>
            </a:lvl4pPr>
            <a:lvl5pPr algn="ctr" rtl="0" eaLnBrk="0" fontAlgn="base" hangingPunct="0">
              <a:spcBef>
                <a:spcPct val="0"/>
              </a:spcBef>
              <a:spcAft>
                <a:spcPct val="0"/>
              </a:spcAft>
              <a:defRPr sz="3200">
                <a:solidFill>
                  <a:srgbClr val="0066FF"/>
                </a:solidFill>
                <a:latin typeface="Arial" charset="0"/>
              </a:defRPr>
            </a:lvl5pPr>
            <a:lvl6pPr marL="457200" algn="ctr" rtl="0" fontAlgn="base">
              <a:spcBef>
                <a:spcPct val="0"/>
              </a:spcBef>
              <a:spcAft>
                <a:spcPct val="0"/>
              </a:spcAft>
              <a:defRPr sz="3200">
                <a:solidFill>
                  <a:srgbClr val="0066FF"/>
                </a:solidFill>
                <a:latin typeface="Arial" charset="0"/>
              </a:defRPr>
            </a:lvl6pPr>
            <a:lvl7pPr marL="914400" algn="ctr" rtl="0" fontAlgn="base">
              <a:spcBef>
                <a:spcPct val="0"/>
              </a:spcBef>
              <a:spcAft>
                <a:spcPct val="0"/>
              </a:spcAft>
              <a:defRPr sz="3200">
                <a:solidFill>
                  <a:srgbClr val="0066FF"/>
                </a:solidFill>
                <a:latin typeface="Arial" charset="0"/>
              </a:defRPr>
            </a:lvl7pPr>
            <a:lvl8pPr marL="1371600" algn="ctr" rtl="0" fontAlgn="base">
              <a:spcBef>
                <a:spcPct val="0"/>
              </a:spcBef>
              <a:spcAft>
                <a:spcPct val="0"/>
              </a:spcAft>
              <a:defRPr sz="3200">
                <a:solidFill>
                  <a:srgbClr val="0066FF"/>
                </a:solidFill>
                <a:latin typeface="Arial" charset="0"/>
              </a:defRPr>
            </a:lvl8pPr>
            <a:lvl9pPr marL="1828800" algn="ctr" rtl="0" fontAlgn="base">
              <a:spcBef>
                <a:spcPct val="0"/>
              </a:spcBef>
              <a:spcAft>
                <a:spcPct val="0"/>
              </a:spcAft>
              <a:defRPr sz="3200">
                <a:solidFill>
                  <a:srgbClr val="0066FF"/>
                </a:solidFill>
                <a:latin typeface="Arial" charset="0"/>
              </a:defRPr>
            </a:lvl9pPr>
          </a:lstStyle>
          <a:p>
            <a:pPr>
              <a:buClrTx/>
            </a:pPr>
            <a:r>
              <a:rPr lang="en-US" kern="0" dirty="0"/>
              <a:t>Reconstruction error</a:t>
            </a:r>
          </a:p>
        </p:txBody>
      </p:sp>
      <p:pic>
        <p:nvPicPr>
          <p:cNvPr id="6" name="Picture 5">
            <a:extLst>
              <a:ext uri="{FF2B5EF4-FFF2-40B4-BE49-F238E27FC236}">
                <a16:creationId xmlns:a16="http://schemas.microsoft.com/office/drawing/2014/main" id="{3433F5B7-817E-BB47-8E65-AE2D65F3313A}"/>
              </a:ext>
            </a:extLst>
          </p:cNvPr>
          <p:cNvPicPr>
            <a:picLocks noChangeAspect="1"/>
          </p:cNvPicPr>
          <p:nvPr/>
        </p:nvPicPr>
        <p:blipFill rotWithShape="1">
          <a:blip r:embed="rId2">
            <a:extLst>
              <a:ext uri="{28A0092B-C50C-407E-A947-70E740481C1C}">
                <a14:useLocalDpi xmlns:a14="http://schemas.microsoft.com/office/drawing/2010/main" val="0"/>
              </a:ext>
            </a:extLst>
          </a:blip>
          <a:srcRect l="10572" t="11170" r="9428" b="6040"/>
          <a:stretch/>
        </p:blipFill>
        <p:spPr>
          <a:xfrm>
            <a:off x="744581" y="2958736"/>
            <a:ext cx="7315201" cy="3899264"/>
          </a:xfrm>
          <a:prstGeom prst="rect">
            <a:avLst/>
          </a:prstGeom>
        </p:spPr>
      </p:pic>
    </p:spTree>
    <p:extLst>
      <p:ext uri="{BB962C8B-B14F-4D97-AF65-F5344CB8AC3E}">
        <p14:creationId xmlns:p14="http://schemas.microsoft.com/office/powerpoint/2010/main" val="2443743338"/>
      </p:ext>
    </p:extLst>
  </p:cSld>
  <p:clrMapOvr>
    <a:masterClrMapping/>
  </p:clrMapOvr>
</p:sld>
</file>

<file path=ppt/theme/theme1.xml><?xml version="1.0" encoding="utf-8"?>
<a:theme xmlns:a="http://schemas.openxmlformats.org/drawingml/2006/main" name="PS Report SAC 050426">
  <a:themeElements>
    <a:clrScheme name="PS Report SAC 05042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S Report SAC 05042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2225" cap="flat" cmpd="sng" algn="ctr">
          <a:solidFill>
            <a:srgbClr val="FF6600"/>
          </a:solidFill>
          <a:prstDash val="solid"/>
          <a:round/>
          <a:headEnd type="triangle" w="med" len="lg"/>
          <a:tailEnd type="none" w="med" len="med"/>
        </a:ln>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50000"/>
          </a:spcBef>
          <a:spcAft>
            <a:spcPct val="0"/>
          </a:spcAft>
          <a:buClr>
            <a:schemeClr val="accent2"/>
          </a:buClr>
          <a:buSzTx/>
          <a:buFontTx/>
          <a:buNone/>
          <a:tabLst/>
          <a:defRPr kumimoji="0" lang="en-US" sz="1400" b="0" i="0" u="none" strike="noStrike" cap="none" normalizeH="0" baseline="0" smtClean="0">
            <a:ln>
              <a:noFill/>
            </a:ln>
            <a:solidFill>
              <a:schemeClr val="tx1"/>
            </a:solidFill>
            <a:effectLst/>
            <a:latin typeface="Arial" charset="0"/>
            <a:cs typeface="Arial" charset="0"/>
          </a:defRPr>
        </a:defPPr>
      </a:lstStyle>
    </a:spDef>
    <a:lnDef>
      <a:spPr bwMode="auto">
        <a:noFill/>
        <a:ln w="28575" cap="flat" cmpd="sng" algn="ctr">
          <a:solidFill>
            <a:schemeClr val="tx1"/>
          </a:solidFill>
          <a:prstDash val="solid"/>
          <a:round/>
          <a:headEnd type="none" w="med" len="lg"/>
          <a:tailEnd type="none" w="med" len="lg"/>
        </a:ln>
        <a:effectLst/>
      </a:spPr>
      <a:bodyPr/>
      <a:lstStyle/>
    </a:lnDef>
  </a:objectDefaults>
  <a:extraClrSchemeLst>
    <a:extraClrScheme>
      <a:clrScheme name="PS Report SAC 05042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S Report SAC 05042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S Report SAC 05042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S Report SAC 05042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S Report SAC 05042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S Report SAC 05042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S Report SAC 05042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S Report SAC 05042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S Report SAC 05042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S Report SAC 05042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S Report SAC 05042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S Report SAC 05042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115274</TotalTime>
  <Words>536</Words>
  <Application>Microsoft Macintosh PowerPoint</Application>
  <PresentationFormat>On-screen Show (4:3)</PresentationFormat>
  <Paragraphs>81</Paragraphs>
  <Slides>11</Slides>
  <Notes>1</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Helvetica</vt:lpstr>
      <vt:lpstr>PS Report SAC 050426</vt:lpstr>
      <vt:lpstr>Time-Resolved Pyramid Wavefront Sensing using Photon-to-Digital Converters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Herzberg Institute of Astrophysics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NFIRAOS intro - TMT Cost Review</dc:title>
  <dc:subject>TMT.AOS.PRE.13.004.DRF02</dc:subject>
  <dc:creator>P.W.G. Byrnes</dc:creator>
  <cp:lastModifiedBy>Jean-Pierre Véran</cp:lastModifiedBy>
  <cp:revision>597</cp:revision>
  <cp:lastPrinted>2015-03-25T01:32:14Z</cp:lastPrinted>
  <dcterms:created xsi:type="dcterms:W3CDTF">2005-07-09T17:39:20Z</dcterms:created>
  <dcterms:modified xsi:type="dcterms:W3CDTF">2022-10-21T07:03:52Z</dcterms:modified>
</cp:coreProperties>
</file>