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27" r:id="rId2"/>
    <p:sldId id="356" r:id="rId3"/>
    <p:sldId id="364" r:id="rId4"/>
    <p:sldId id="349" r:id="rId5"/>
    <p:sldId id="376" r:id="rId6"/>
    <p:sldId id="377" r:id="rId7"/>
    <p:sldId id="365" r:id="rId8"/>
    <p:sldId id="351" r:id="rId9"/>
    <p:sldId id="353" r:id="rId10"/>
    <p:sldId id="368" r:id="rId11"/>
    <p:sldId id="374" r:id="rId12"/>
    <p:sldId id="359" r:id="rId13"/>
    <p:sldId id="379" r:id="rId14"/>
    <p:sldId id="355" r:id="rId15"/>
    <p:sldId id="375" r:id="rId16"/>
    <p:sldId id="321" r:id="rId17"/>
    <p:sldId id="378" r:id="rId18"/>
  </p:sldIdLst>
  <p:sldSz cx="12192000" cy="6858000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117135" initials="a" lastIdx="16" clrIdx="0">
    <p:extLst>
      <p:ext uri="{19B8F6BF-5375-455C-9EA6-DF929625EA0E}">
        <p15:presenceInfo xmlns:p15="http://schemas.microsoft.com/office/powerpoint/2012/main" userId="ak117135" providerId="None"/>
      </p:ext>
    </p:extLst>
  </p:cmAuthor>
  <p:cmAuthor id="2" name="Bernadett Stadler" initials="BS" lastIdx="1" clrIdx="1">
    <p:extLst>
      <p:ext uri="{19B8F6BF-5375-455C-9EA6-DF929625EA0E}">
        <p15:presenceInfo xmlns:p15="http://schemas.microsoft.com/office/powerpoint/2012/main" userId="Bernadett Stad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0A9"/>
    <a:srgbClr val="0F90B1"/>
    <a:srgbClr val="808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2592" autoAdjust="0"/>
  </p:normalViewPr>
  <p:slideViewPr>
    <p:cSldViewPr snapToGrid="0">
      <p:cViewPr varScale="1">
        <p:scale>
          <a:sx n="57" d="100"/>
          <a:sy n="57" d="100"/>
        </p:scale>
        <p:origin x="1016" y="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02316-A3A9-40CE-8399-988D8D269502}" type="datetimeFigureOut">
              <a:rPr lang="de-AT" smtClean="0"/>
              <a:t>21.10.2022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31D18-B53C-4622-9947-A3FBDDB0C9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170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89DEF-C035-41A2-9AFE-A6026D4C04BE}" type="datetimeFigureOut">
              <a:rPr lang="de-AT" smtClean="0"/>
              <a:t>21.10.2022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2A079-E7F8-4A78-8EEA-DD00A8D5DE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72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C_eta</a:t>
            </a:r>
            <a:r>
              <a:rPr lang="en-US" baseline="0" dirty="0" smtClean="0"/>
              <a:t>: paper from Clementine in 2010: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sigma^2=1/</a:t>
            </a:r>
            <a:r>
              <a:rPr lang="en-US" baseline="0" dirty="0" err="1" smtClean="0"/>
              <a:t>nphotons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tuning </a:t>
            </a:r>
            <a:r>
              <a:rPr lang="en-US" baseline="0" dirty="0" err="1" smtClean="0"/>
              <a:t>alpha_eta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Full width at half maximum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Elongation vector: depending on height, laser launch position, midpoints of </a:t>
            </a:r>
            <a:r>
              <a:rPr lang="en-US" baseline="0" dirty="0" err="1" smtClean="0"/>
              <a:t>subaperture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Tip tilt directly removed in equation s=A*phi </a:t>
            </a:r>
            <a:r>
              <a:rPr lang="en-US" dirty="0" smtClean="0">
                <a:sym typeface="Wingdings" panose="05000000000000000000" pitchFamily="2" charset="2"/>
              </a:rPr>
              <a:t> for each LGS directions </a:t>
            </a:r>
            <a:r>
              <a:rPr lang="en-US" dirty="0" err="1" smtClean="0">
                <a:sym typeface="Wingdings" panose="05000000000000000000" pitchFamily="2" charset="2"/>
              </a:rPr>
              <a:t>C_eta</a:t>
            </a:r>
            <a:r>
              <a:rPr lang="en-US" baseline="0" dirty="0" smtClean="0">
                <a:sym typeface="Wingdings" panose="05000000000000000000" pitchFamily="2" charset="2"/>
              </a:rPr>
              <a:t>=(I-T)*</a:t>
            </a:r>
            <a:r>
              <a:rPr lang="en-US" baseline="0" dirty="0" err="1" smtClean="0">
                <a:sym typeface="Wingdings" panose="05000000000000000000" pitchFamily="2" charset="2"/>
              </a:rPr>
              <a:t>C_eta</a:t>
            </a:r>
            <a:r>
              <a:rPr lang="en-US" baseline="0" dirty="0" smtClean="0">
                <a:sym typeface="Wingdings" panose="05000000000000000000" pitchFamily="2" charset="2"/>
              </a:rPr>
              <a:t>*(I-T), where T is a orthonormal projection into the tip and tilt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measurement space.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0243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556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sufficiently large N </a:t>
            </a:r>
            <a:r>
              <a:rPr lang="en-US" dirty="0" err="1" smtClean="0"/>
              <a:t>Daubechies</a:t>
            </a:r>
            <a:r>
              <a:rPr lang="en-US" dirty="0" smtClean="0"/>
              <a:t> wavelet 2 regular. However N=3 not enough but good in numerical simulations.</a:t>
            </a:r>
          </a:p>
          <a:p>
            <a:endParaRPr lang="en-US" dirty="0" smtClean="0"/>
          </a:p>
          <a:p>
            <a:r>
              <a:rPr lang="en-US" dirty="0" smtClean="0"/>
              <a:t>Diagonal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C_phi</a:t>
            </a:r>
            <a:r>
              <a:rPr lang="en-US" baseline="0" dirty="0" smtClean="0"/>
              <a:t>: w</a:t>
            </a:r>
            <a:r>
              <a:rPr lang="en-US" dirty="0" smtClean="0"/>
              <a:t>idely used penalty term from</a:t>
            </a:r>
            <a:r>
              <a:rPr lang="en-US" baseline="0" dirty="0" smtClean="0"/>
              <a:t> </a:t>
            </a:r>
            <a:r>
              <a:rPr lang="en-US" dirty="0" err="1" smtClean="0"/>
              <a:t>Ellerbroek</a:t>
            </a:r>
            <a:r>
              <a:rPr lang="en-US" dirty="0" smtClean="0"/>
              <a:t> + wavelet family that is 2-regular</a:t>
            </a:r>
            <a:r>
              <a:rPr lang="en-US" baseline="0" dirty="0" smtClean="0"/>
              <a:t> (</a:t>
            </a:r>
            <a:r>
              <a:rPr lang="en-US" dirty="0" smtClean="0"/>
              <a:t>2</a:t>
            </a:r>
            <a:r>
              <a:rPr lang="en-US" baseline="0" dirty="0" smtClean="0"/>
              <a:t> </a:t>
            </a:r>
            <a:r>
              <a:rPr lang="en-US" dirty="0" smtClean="0"/>
              <a:t>vanishing moments and are 2 times continuously differentiable) </a:t>
            </a:r>
            <a:br>
              <a:rPr lang="en-US" dirty="0" smtClean="0"/>
            </a:br>
            <a:r>
              <a:rPr lang="en-US" dirty="0" smtClean="0"/>
              <a:t>-&gt; Bernstein Jackson inequality applicable -&gt; diagonal approximation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802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91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he mirror shapes are determined directly from the shapes of the</a:t>
            </a:r>
            <a:r>
              <a:rPr lang="en-US" baseline="0" dirty="0" smtClean="0"/>
              <a:t> </a:t>
            </a:r>
            <a:r>
              <a:rPr lang="en-US" dirty="0" smtClean="0"/>
              <a:t>turbulence layers</a:t>
            </a:r>
          </a:p>
          <a:p>
            <a:pPr marL="228600" indent="-228600">
              <a:buAutoNum type="arabicPeriod"/>
            </a:pPr>
            <a:r>
              <a:rPr lang="en-US" dirty="0" smtClean="0"/>
              <a:t>minimize the cost functional ||P*phi – </a:t>
            </a:r>
            <a:r>
              <a:rPr lang="en-US" dirty="0" err="1" smtClean="0"/>
              <a:t>P_quer</a:t>
            </a:r>
            <a:r>
              <a:rPr lang="en-US" dirty="0" smtClean="0"/>
              <a:t>*a||</a:t>
            </a:r>
            <a:br>
              <a:rPr lang="en-US" dirty="0" smtClean="0"/>
            </a:br>
            <a:r>
              <a:rPr lang="en-US" dirty="0" smtClean="0"/>
              <a:t>we choose</a:t>
            </a:r>
            <a:r>
              <a:rPr lang="en-US" baseline="0" dirty="0" smtClean="0"/>
              <a:t> </a:t>
            </a:r>
            <a:r>
              <a:rPr lang="en-US" dirty="0" smtClean="0"/>
              <a:t>discrete</a:t>
            </a:r>
            <a:r>
              <a:rPr lang="en-US" baseline="0" dirty="0" smtClean="0"/>
              <a:t> </a:t>
            </a:r>
            <a:r>
              <a:rPr lang="en-US" dirty="0" smtClean="0"/>
              <a:t>directions of interest</a:t>
            </a:r>
            <a:r>
              <a:rPr lang="en-US" baseline="0" dirty="0" smtClean="0"/>
              <a:t> theta over FOV. </a:t>
            </a:r>
            <a:r>
              <a:rPr lang="en-US" dirty="0" smtClean="0"/>
              <a:t>For a</a:t>
            </a:r>
            <a:r>
              <a:rPr lang="en-US" baseline="0" dirty="0" smtClean="0"/>
              <a:t> </a:t>
            </a:r>
            <a:r>
              <a:rPr lang="en-US" dirty="0" smtClean="0"/>
              <a:t>bilinear representation of the mirrors and the wavelet representation of the layers, this</a:t>
            </a:r>
            <a:r>
              <a:rPr lang="en-US" baseline="0" dirty="0" smtClean="0"/>
              <a:t> </a:t>
            </a:r>
            <a:r>
              <a:rPr lang="en-US" dirty="0" smtClean="0"/>
              <a:t>leads to this equation here</a:t>
            </a:r>
          </a:p>
          <a:p>
            <a:pPr marL="228600" indent="-228600">
              <a:buAutoNum type="arabicPeriod"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piecewise</a:t>
            </a:r>
            <a:r>
              <a:rPr lang="de-DE" baseline="0" dirty="0" smtClean="0"/>
              <a:t> bilinear </a:t>
            </a:r>
            <a:r>
              <a:rPr lang="de-DE" baseline="0" dirty="0" err="1" smtClean="0"/>
              <a:t>basis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sparse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matrices</a:t>
            </a:r>
            <a:r>
              <a:rPr lang="de-DE" baseline="0" dirty="0" smtClean="0"/>
              <a:t> -&gt; </a:t>
            </a:r>
            <a:r>
              <a:rPr lang="de-DE" baseline="0" dirty="0" err="1" smtClean="0"/>
              <a:t>choose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baseline="0" dirty="0" smtClean="0"/>
              <a:t>an iterative </a:t>
            </a:r>
            <a:r>
              <a:rPr lang="de-DE" baseline="0" dirty="0" err="1" smtClean="0"/>
              <a:t>solver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860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Noise in simulation??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911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477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446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65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FEWHA</a:t>
            </a:r>
            <a:r>
              <a:rPr lang="en-US" baseline="0" dirty="0" smtClean="0"/>
              <a:t> for pyramid: linearized model because FEWHA is linear reconstructor – linearization of the roof sensor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242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K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73" y="1575534"/>
            <a:ext cx="7107871" cy="503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824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bild, weiß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 und großes Imagebild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0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 und Text.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42" y="1621584"/>
            <a:ext cx="11139784" cy="4516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71542" y="5858820"/>
            <a:ext cx="11139784" cy="2781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Quelle: 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 und Vergleich.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843" y="1639640"/>
            <a:ext cx="5399024" cy="45135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918" y="1638582"/>
            <a:ext cx="5398407" cy="45135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0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6701" y="1638300"/>
            <a:ext cx="3474625" cy="4510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75733" y="1721513"/>
            <a:ext cx="7213600" cy="441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75733" y="5864981"/>
            <a:ext cx="7213600" cy="2741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Quelle: Textmasterformat bearbeiten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Titel, großes Bild und Text.</a:t>
            </a:r>
            <a:endParaRPr lang="de-AT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069754" y="1724299"/>
            <a:ext cx="8075595" cy="441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48933" y="5863959"/>
            <a:ext cx="8096416" cy="2781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Quelle: 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 und Formeln.</a:t>
            </a:r>
            <a:endParaRPr lang="de-AT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94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 und Video.</a:t>
            </a:r>
            <a:endParaRPr lang="de-AT" dirty="0"/>
          </a:p>
        </p:txBody>
      </p:sp>
      <p:sp>
        <p:nvSpPr>
          <p:cNvPr id="7" name="Medienplatzhalter 6"/>
          <p:cNvSpPr>
            <a:spLocks noGrp="1"/>
          </p:cNvSpPr>
          <p:nvPr>
            <p:ph type="media" sz="quarter" idx="13"/>
          </p:nvPr>
        </p:nvSpPr>
        <p:spPr>
          <a:xfrm>
            <a:off x="575733" y="1724302"/>
            <a:ext cx="11035593" cy="44172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Mediaclip durch Klicken auf Symbol hinzufügen</a:t>
            </a:r>
            <a:endParaRPr lang="de-AT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75733" y="5865691"/>
            <a:ext cx="11035593" cy="2781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Quelle: 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09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leine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Titel, 3 kleine Bilder und Text.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100" y="1639035"/>
            <a:ext cx="7223226" cy="4504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77711" y="1725845"/>
            <a:ext cx="3393156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>
            <a:off x="577703" y="3254918"/>
            <a:ext cx="3393063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/>
          </p:nvPr>
        </p:nvSpPr>
        <p:spPr>
          <a:xfrm>
            <a:off x="577703" y="4775571"/>
            <a:ext cx="3393063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4911547" y="1444171"/>
            <a:ext cx="626533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75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mal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Titel, schmales Bild und Text.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048" y="1643149"/>
            <a:ext cx="7225278" cy="44983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75733" y="1724300"/>
            <a:ext cx="3395133" cy="441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15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Titel, Diagramme und Tabellen.</a:t>
            </a:r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KU Logo weis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79" y="1577096"/>
            <a:ext cx="7107380" cy="50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4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Schluss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5293" r="42710" b="38849"/>
          <a:stretch/>
        </p:blipFill>
        <p:spPr>
          <a:xfrm>
            <a:off x="304246" y="3236317"/>
            <a:ext cx="2520000" cy="23072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7" y="5412164"/>
            <a:ext cx="9216577" cy="731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9226724" cy="2009172"/>
          </a:xfrm>
        </p:spPr>
        <p:txBody>
          <a:bodyPr anchor="b" anchorCtr="0"/>
          <a:lstStyle>
            <a:lvl1pPr>
              <a:defRPr sz="4500" baseline="0"/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Titel.</a:t>
            </a:r>
            <a:endParaRPr lang="de-AT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0064678" y="5502229"/>
            <a:ext cx="139566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AT" sz="800" b="0" dirty="0">
                <a:solidFill>
                  <a:schemeClr val="tx1"/>
                </a:solidFill>
                <a:latin typeface="+mj-lt"/>
              </a:rPr>
              <a:t>JOHANNES</a:t>
            </a:r>
            <a:r>
              <a:rPr lang="de-AT" sz="800" b="0" baseline="0" dirty="0">
                <a:solidFill>
                  <a:schemeClr val="tx1"/>
                </a:solidFill>
                <a:latin typeface="+mj-lt"/>
              </a:rPr>
              <a:t> KEPLER UNIVERSITÄT LINZ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tx1"/>
                </a:solidFill>
                <a:latin typeface="+mn-lt"/>
              </a:rPr>
              <a:t>Altenberger Straße 69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tx1"/>
                </a:solidFill>
                <a:latin typeface="+mn-lt"/>
              </a:rPr>
              <a:t>4040 Linz, Österreich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tx1"/>
                </a:solidFill>
                <a:latin typeface="+mn-lt"/>
              </a:rPr>
              <a:t>jku.at</a:t>
            </a:r>
            <a:endParaRPr lang="de-AT" sz="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08" y="556101"/>
            <a:ext cx="1929267" cy="1365970"/>
          </a:xfrm>
          <a:prstGeom prst="rect">
            <a:avLst/>
          </a:prstGeom>
        </p:spPr>
      </p:pic>
      <p:sp>
        <p:nvSpPr>
          <p:cNvPr id="14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151559" y="2516799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151745" y="4039231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75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Schluss mit Logo farbi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7" y="5412164"/>
            <a:ext cx="9212079" cy="721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9222226" cy="2009172"/>
          </a:xfrm>
        </p:spPr>
        <p:txBody>
          <a:bodyPr anchor="b" anchorCtr="0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Titel.</a:t>
            </a:r>
            <a:endParaRPr lang="de-AT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0064678" y="5502229"/>
            <a:ext cx="139566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AT" sz="800" b="0" dirty="0">
                <a:solidFill>
                  <a:schemeClr val="bg1"/>
                </a:solidFill>
                <a:latin typeface="+mj-lt"/>
              </a:rPr>
              <a:t>JOHANNES</a:t>
            </a:r>
            <a:r>
              <a:rPr lang="de-AT" sz="800" b="0" baseline="0" dirty="0">
                <a:solidFill>
                  <a:schemeClr val="bg1"/>
                </a:solidFill>
                <a:latin typeface="+mj-lt"/>
              </a:rPr>
              <a:t> KEPLER UNIVERSITÄT LINZ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Altenberger Straße 69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4040 Linz, Österreich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jku.at</a:t>
            </a:r>
            <a:endParaRPr lang="de-AT" sz="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151559" y="2514417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151745" y="4039231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231115"/>
            <a:ext cx="2196000" cy="219608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276" y="564434"/>
            <a:ext cx="1929147" cy="13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72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6" y="5412164"/>
            <a:ext cx="11142383" cy="731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11152530" cy="2009172"/>
          </a:xfrm>
        </p:spPr>
        <p:txBody>
          <a:bodyPr anchor="b" anchorCtr="0"/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Titel.</a:t>
            </a:r>
            <a:endParaRPr lang="de-AT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5293" r="42710" b="38849"/>
          <a:stretch/>
        </p:blipFill>
        <p:spPr>
          <a:xfrm>
            <a:off x="304246" y="3236317"/>
            <a:ext cx="2520000" cy="2307271"/>
          </a:xfrm>
          <a:prstGeom prst="rect">
            <a:avLst/>
          </a:prstGeom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406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143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6" y="5412164"/>
            <a:ext cx="11142383" cy="731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11152530" cy="2009172"/>
          </a:xfrm>
        </p:spPr>
        <p:txBody>
          <a:bodyPr anchor="b" anchorCtr="0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Titel.</a:t>
            </a:r>
            <a:endParaRPr lang="de-AT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231115"/>
            <a:ext cx="2196000" cy="2196083"/>
          </a:xfrm>
          <a:prstGeom prst="rect">
            <a:avLst/>
          </a:prstGeom>
        </p:spPr>
      </p:pic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716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Kooper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8241458" y="1721189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574656" y="1721189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407277" y="1720152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 Kooperation mit.</a:t>
            </a:r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26" hasCustomPrompt="1"/>
          </p:nvPr>
        </p:nvSpPr>
        <p:spPr>
          <a:xfrm>
            <a:off x="8241458" y="3291327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27" hasCustomPrompt="1"/>
          </p:nvPr>
        </p:nvSpPr>
        <p:spPr>
          <a:xfrm>
            <a:off x="574656" y="3291327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8" hasCustomPrompt="1"/>
          </p:nvPr>
        </p:nvSpPr>
        <p:spPr>
          <a:xfrm>
            <a:off x="4407277" y="3290290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29" hasCustomPrompt="1"/>
          </p:nvPr>
        </p:nvSpPr>
        <p:spPr>
          <a:xfrm>
            <a:off x="8246376" y="4867487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24" name="Bildplatzhalter 6"/>
          <p:cNvSpPr>
            <a:spLocks noGrp="1"/>
          </p:cNvSpPr>
          <p:nvPr>
            <p:ph type="pic" sz="quarter" idx="30" hasCustomPrompt="1"/>
          </p:nvPr>
        </p:nvSpPr>
        <p:spPr>
          <a:xfrm>
            <a:off x="579574" y="4867487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25" name="Bildplatzhalter 6"/>
          <p:cNvSpPr>
            <a:spLocks noGrp="1"/>
          </p:cNvSpPr>
          <p:nvPr>
            <p:ph type="pic" sz="quarter" idx="31" hasCustomPrompt="1"/>
          </p:nvPr>
        </p:nvSpPr>
        <p:spPr>
          <a:xfrm>
            <a:off x="4412195" y="4866450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32" name="Foliennummernplatzhalter 31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616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" y="636613"/>
            <a:ext cx="10845364" cy="5499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5000"/>
              </a:lnSpc>
              <a:spcBef>
                <a:spcPts val="1600"/>
              </a:spcBef>
              <a:buFontTx/>
              <a:buNone/>
              <a:defRPr sz="1700" baseline="0">
                <a:latin typeface="+mj-lt"/>
              </a:defRPr>
            </a:lvl1pPr>
            <a:lvl2pPr marL="285750" indent="-28575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/>
            </a:lvl2pPr>
          </a:lstStyle>
          <a:p>
            <a:pPr lvl="0"/>
            <a:r>
              <a:rPr lang="de-DE" dirty="0"/>
              <a:t>Kapitel 1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0"/>
            <a:r>
              <a:rPr lang="de-DE" dirty="0"/>
              <a:t>Kapitel 2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0"/>
            <a:r>
              <a:rPr lang="de-DE" dirty="0"/>
              <a:t>Kapitel 3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0"/>
            <a:r>
              <a:rPr lang="de-DE" dirty="0"/>
              <a:t>Kapitel 4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0"/>
            <a:r>
              <a:rPr lang="de-DE" dirty="0"/>
              <a:t>Kapitel 5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1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1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bild, schwarz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54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 und großes Imagebild.</a:t>
            </a:r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4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122" y="575031"/>
            <a:ext cx="11124204" cy="98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Titelmusterformat durch Klicken bearbeiten.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5432" y="6356982"/>
            <a:ext cx="8177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90366" y="6348972"/>
            <a:ext cx="242504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0654" y="6358497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9" y="6350400"/>
            <a:ext cx="2359953" cy="278203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idx="1"/>
          </p:nvPr>
        </p:nvSpPr>
        <p:spPr>
          <a:xfrm>
            <a:off x="470188" y="1619798"/>
            <a:ext cx="11141138" cy="4513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956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9" r:id="rId2"/>
    <p:sldLayoutId id="2147483680" r:id="rId3"/>
    <p:sldLayoutId id="2147483681" r:id="rId4"/>
    <p:sldLayoutId id="2147483683" r:id="rId5"/>
    <p:sldLayoutId id="2147483682" r:id="rId6"/>
    <p:sldLayoutId id="2147483669" r:id="rId7"/>
    <p:sldLayoutId id="2147483670" r:id="rId8"/>
    <p:sldLayoutId id="2147483666" r:id="rId9"/>
    <p:sldLayoutId id="2147483677" r:id="rId10"/>
    <p:sldLayoutId id="2147483662" r:id="rId11"/>
    <p:sldLayoutId id="2147483664" r:id="rId12"/>
    <p:sldLayoutId id="2147483671" r:id="rId13"/>
    <p:sldLayoutId id="2147483672" r:id="rId14"/>
    <p:sldLayoutId id="2147483673" r:id="rId15"/>
    <p:sldLayoutId id="2147483675" r:id="rId16"/>
    <p:sldLayoutId id="2147483674" r:id="rId17"/>
    <p:sldLayoutId id="2147483678" r:id="rId18"/>
  </p:sldLayoutIdLst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5000"/>
        </a:lnSpc>
        <a:spcBef>
          <a:spcPts val="800"/>
        </a:spcBef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5000"/>
        </a:lnSpc>
        <a:spcBef>
          <a:spcPts val="0"/>
        </a:spcBef>
        <a:buSzPct val="125000"/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5000"/>
        </a:lnSpc>
        <a:spcBef>
          <a:spcPts val="0"/>
        </a:spcBef>
        <a:buSzPct val="85000"/>
        <a:buFont typeface="Wingdings" panose="05000000000000000000" pitchFamily="2" charset="2"/>
        <a:buChar char="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5000"/>
        </a:lnSpc>
        <a:spcBef>
          <a:spcPts val="0"/>
        </a:spcBef>
        <a:buSzPct val="110000"/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5000"/>
        </a:lnSpc>
        <a:spcBef>
          <a:spcPts val="0"/>
        </a:spcBef>
        <a:buSzPct val="65000"/>
        <a:buFont typeface="Wingdings 2" panose="05020102010507070707" pitchFamily="18" charset="2"/>
        <a:buChar char="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CC47840B-124F-461C-9E39-DA2663B40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36" y="5550705"/>
            <a:ext cx="11142383" cy="731461"/>
          </a:xfrm>
        </p:spPr>
        <p:txBody>
          <a:bodyPr/>
          <a:lstStyle/>
          <a:p>
            <a:r>
              <a:rPr lang="de-AT" sz="2000" dirty="0" smtClean="0"/>
              <a:t>Wavefront </a:t>
            </a:r>
            <a:r>
              <a:rPr lang="de-AT" sz="2000" dirty="0" err="1"/>
              <a:t>S</a:t>
            </a:r>
            <a:r>
              <a:rPr lang="de-AT" sz="2000" dirty="0" err="1" smtClean="0"/>
              <a:t>ensing</a:t>
            </a:r>
            <a:r>
              <a:rPr lang="de-AT" sz="2000" dirty="0" smtClean="0"/>
              <a:t> in </a:t>
            </a:r>
            <a:r>
              <a:rPr lang="de-AT" sz="2000" dirty="0" err="1" smtClean="0"/>
              <a:t>the</a:t>
            </a:r>
            <a:r>
              <a:rPr lang="de-AT" sz="2000" dirty="0" smtClean="0"/>
              <a:t> VLT/ELT </a:t>
            </a:r>
            <a:r>
              <a:rPr lang="de-AT" sz="2000" dirty="0" err="1"/>
              <a:t>E</a:t>
            </a:r>
            <a:r>
              <a:rPr lang="de-AT" sz="2000" dirty="0" err="1" smtClean="0"/>
              <a:t>ra</a:t>
            </a:r>
            <a:r>
              <a:rPr lang="de-AT" sz="2000" dirty="0" smtClean="0"/>
              <a:t> VII</a:t>
            </a:r>
            <a:r>
              <a:rPr lang="de-AT" sz="2000" dirty="0"/>
              <a:t>	</a:t>
            </a:r>
            <a:r>
              <a:rPr lang="en-US" sz="2000" dirty="0" smtClean="0"/>
              <a:t> Porto</a:t>
            </a:r>
            <a:r>
              <a:rPr lang="de-AT" sz="2000" dirty="0" smtClean="0"/>
              <a:t>, Portugal		</a:t>
            </a:r>
            <a:r>
              <a:rPr lang="de-AT" sz="2000" dirty="0"/>
              <a:t> </a:t>
            </a:r>
            <a:r>
              <a:rPr lang="de-AT" sz="2000" dirty="0" smtClean="0"/>
              <a:t>        </a:t>
            </a:r>
            <a:r>
              <a:rPr lang="de-AT" sz="2000" dirty="0" err="1" smtClean="0"/>
              <a:t>October</a:t>
            </a:r>
            <a:r>
              <a:rPr lang="de-AT" sz="2000" dirty="0" smtClean="0"/>
              <a:t> 21</a:t>
            </a:r>
            <a:r>
              <a:rPr lang="de-AT" sz="2000" baseline="30000" dirty="0" smtClean="0"/>
              <a:t>st</a:t>
            </a:r>
            <a:r>
              <a:rPr lang="de-AT" sz="2000" dirty="0" smtClean="0"/>
              <a:t>, 2022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5590" y="448138"/>
            <a:ext cx="11152530" cy="200917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4000" dirty="0"/>
              <a:t>FEWHA for the MORFEO </a:t>
            </a:r>
            <a:r>
              <a:rPr lang="en-US" sz="4000" dirty="0" smtClean="0"/>
              <a:t>instrument </a:t>
            </a:r>
            <a:r>
              <a:rPr lang="en-US" sz="2800" dirty="0"/>
              <a:t>Balancing between reconstruction quality and run-time</a:t>
            </a:r>
            <a:endParaRPr lang="af-ZA" sz="2800" dirty="0"/>
          </a:p>
        </p:txBody>
      </p:sp>
      <p:sp>
        <p:nvSpPr>
          <p:cNvPr id="4" name="Untertitel 1">
            <a:extLst>
              <a:ext uri="{FF2B5EF4-FFF2-40B4-BE49-F238E27FC236}">
                <a16:creationId xmlns:a16="http://schemas.microsoft.com/office/drawing/2014/main" id="{CC47840B-124F-461C-9E39-DA2663B409DB}"/>
              </a:ext>
            </a:extLst>
          </p:cNvPr>
          <p:cNvSpPr txBox="1">
            <a:spLocks/>
          </p:cNvSpPr>
          <p:nvPr/>
        </p:nvSpPr>
        <p:spPr>
          <a:xfrm>
            <a:off x="485736" y="2297974"/>
            <a:ext cx="11142383" cy="731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65000"/>
              <a:buFont typeface="Wingdings 2" panose="050201020105070707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AT" sz="2000" dirty="0" smtClean="0"/>
              <a:t>Bernadett Stadler, Daniel </a:t>
            </a:r>
            <a:r>
              <a:rPr lang="de-AT" sz="2000" dirty="0" err="1" smtClean="0"/>
              <a:t>Jodlbauer</a:t>
            </a:r>
            <a:r>
              <a:rPr lang="de-AT" sz="2000" dirty="0" smtClean="0"/>
              <a:t>, Andreas </a:t>
            </a:r>
            <a:r>
              <a:rPr lang="de-AT" sz="2000" dirty="0" err="1" smtClean="0"/>
              <a:t>Obereder</a:t>
            </a:r>
            <a:r>
              <a:rPr lang="de-AT" sz="2000" dirty="0" smtClean="0"/>
              <a:t>, Stefan </a:t>
            </a:r>
            <a:r>
              <a:rPr lang="de-AT" sz="2000" dirty="0" err="1" smtClean="0"/>
              <a:t>Raffetseder</a:t>
            </a:r>
            <a:r>
              <a:rPr lang="de-AT" sz="2000" dirty="0" smtClean="0"/>
              <a:t>, Ronny Ramlau</a:t>
            </a:r>
            <a:br>
              <a:rPr lang="de-AT" sz="2000" dirty="0" smtClean="0"/>
            </a:br>
            <a:r>
              <a:rPr lang="de-AT" sz="2000" dirty="0" smtClean="0"/>
              <a:t>bernadett.stadler@indmath.uni-linz.ac.at</a:t>
            </a:r>
            <a:endParaRPr lang="de-DE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00" y="4513910"/>
            <a:ext cx="2996848" cy="51885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89" y="3358688"/>
            <a:ext cx="1489315" cy="9928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51" y="3476813"/>
            <a:ext cx="1991762" cy="7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de-AT" dirty="0" smtClean="0">
                <a:solidFill>
                  <a:srgbClr val="2380A9"/>
                </a:solidFill>
              </a:rPr>
              <a:t>Parallel </a:t>
            </a:r>
            <a:r>
              <a:rPr lang="de-AT" dirty="0" err="1">
                <a:solidFill>
                  <a:srgbClr val="2380A9"/>
                </a:solidFill>
              </a:rPr>
              <a:t>i</a:t>
            </a:r>
            <a:r>
              <a:rPr lang="de-AT" dirty="0" err="1" smtClean="0">
                <a:solidFill>
                  <a:srgbClr val="2380A9"/>
                </a:solidFill>
              </a:rPr>
              <a:t>mplementation</a:t>
            </a:r>
            <a:r>
              <a:rPr lang="de-AT" dirty="0" smtClean="0">
                <a:solidFill>
                  <a:srgbClr val="2380A9"/>
                </a:solidFill>
              </a:rPr>
              <a:t> on CPU</a:t>
            </a:r>
            <a:endParaRPr lang="de-AT" sz="2000" dirty="0">
              <a:solidFill>
                <a:srgbClr val="2380A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542" y="1611002"/>
            <a:ext cx="11139784" cy="20019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/>
              <a:t>Global </a:t>
            </a:r>
            <a:r>
              <a:rPr lang="de-DE" b="1" dirty="0" err="1" smtClean="0"/>
              <a:t>parallelization</a:t>
            </a:r>
            <a:r>
              <a:rPr lang="de-DE" b="1" dirty="0" smtClean="0"/>
              <a:t> </a:t>
            </a:r>
            <a:r>
              <a:rPr lang="de-DE" dirty="0" err="1"/>
              <a:t>o</a:t>
            </a:r>
            <a:r>
              <a:rPr lang="de-DE" dirty="0" err="1" smtClean="0"/>
              <a:t>ver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WFSs 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block diagonal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matrices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b="1" dirty="0" err="1" smtClean="0"/>
              <a:t>Local</a:t>
            </a:r>
            <a:r>
              <a:rPr lang="de-DE" b="1" dirty="0" smtClean="0"/>
              <a:t> </a:t>
            </a:r>
            <a:r>
              <a:rPr lang="de-DE" b="1" dirty="0" err="1" smtClean="0"/>
              <a:t>parallelization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blocks</a:t>
            </a:r>
            <a:endParaRPr lang="de-DE" dirty="0" smtClean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71542" y="6368959"/>
            <a:ext cx="11139784" cy="278127"/>
          </a:xfrm>
        </p:spPr>
        <p:txBody>
          <a:bodyPr/>
          <a:lstStyle/>
          <a:p>
            <a:pPr algn="r"/>
            <a:fld id="{7A803362-3939-4370-B1A2-F144DA4345BE}" type="slidenum">
              <a:rPr lang="de-AT" sz="1600" smtClean="0"/>
              <a:t>10</a:t>
            </a:fld>
            <a:endParaRPr lang="de-AT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49" y="2107608"/>
            <a:ext cx="5658914" cy="365688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7122" y="3747749"/>
            <a:ext cx="6225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Parallel, matrix-</a:t>
            </a:r>
            <a:r>
              <a:rPr lang="de-DE" sz="2000" dirty="0" err="1"/>
              <a:t>free</a:t>
            </a:r>
            <a:r>
              <a:rPr lang="de-DE" sz="2000" dirty="0"/>
              <a:t> </a:t>
            </a:r>
            <a:r>
              <a:rPr lang="de-DE" sz="2000" dirty="0" err="1"/>
              <a:t>implementation</a:t>
            </a:r>
            <a:r>
              <a:rPr lang="de-DE" sz="2000" dirty="0"/>
              <a:t> in C++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FEWHA </a:t>
            </a:r>
            <a:r>
              <a:rPr lang="de-DE" sz="2000" dirty="0" err="1"/>
              <a:t>called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external</a:t>
            </a:r>
            <a:r>
              <a:rPr lang="de-DE" sz="2000" dirty="0"/>
              <a:t> </a:t>
            </a:r>
            <a:r>
              <a:rPr lang="de-DE" sz="2000" dirty="0" err="1"/>
              <a:t>library</a:t>
            </a:r>
            <a:r>
              <a:rPr lang="de-DE" sz="2000" dirty="0"/>
              <a:t> in OCTOPUS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Run-time </a:t>
            </a:r>
            <a:r>
              <a:rPr lang="de-DE" sz="2000" dirty="0" err="1"/>
              <a:t>measurements</a:t>
            </a:r>
            <a:r>
              <a:rPr lang="de-DE" sz="2000" dirty="0"/>
              <a:t> 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FEWHA</a:t>
            </a:r>
            <a:br>
              <a:rPr lang="de-DE" sz="2000" dirty="0"/>
            </a:br>
            <a:r>
              <a:rPr lang="de-DE" sz="2000" dirty="0"/>
              <a:t>(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movement</a:t>
            </a:r>
            <a:r>
              <a:rPr lang="de-DE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06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de-AT" dirty="0" smtClean="0">
                <a:solidFill>
                  <a:srgbClr val="2380A9"/>
                </a:solidFill>
              </a:rPr>
              <a:t>Test </a:t>
            </a:r>
            <a:r>
              <a:rPr lang="de-AT" dirty="0" err="1" smtClean="0">
                <a:solidFill>
                  <a:srgbClr val="2380A9"/>
                </a:solidFill>
              </a:rPr>
              <a:t>settings</a:t>
            </a:r>
            <a:endParaRPr lang="de-AT" sz="2000" dirty="0">
              <a:solidFill>
                <a:srgbClr val="2380A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542" y="1611002"/>
            <a:ext cx="11139784" cy="465009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 smtClean="0"/>
              <a:t>MORFEO </a:t>
            </a:r>
            <a:r>
              <a:rPr lang="de-DE" b="1" dirty="0" err="1" smtClean="0"/>
              <a:t>with</a:t>
            </a:r>
            <a:r>
              <a:rPr lang="de-DE" b="1" dirty="0" smtClean="0"/>
              <a:t> 2 </a:t>
            </a:r>
            <a:r>
              <a:rPr lang="de-DE" b="1" dirty="0" err="1" smtClean="0"/>
              <a:t>post</a:t>
            </a:r>
            <a:r>
              <a:rPr lang="de-DE" b="1" dirty="0" smtClean="0"/>
              <a:t> </a:t>
            </a:r>
            <a:r>
              <a:rPr lang="de-DE" b="1" dirty="0" err="1" smtClean="0"/>
              <a:t>focal</a:t>
            </a:r>
            <a:r>
              <a:rPr lang="de-DE" b="1" dirty="0" smtClean="0"/>
              <a:t> DMs</a:t>
            </a:r>
          </a:p>
          <a:p>
            <a:pPr marL="673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de-DE" dirty="0" err="1"/>
              <a:t>R</a:t>
            </a:r>
            <a:r>
              <a:rPr lang="de-DE" dirty="0" err="1" smtClean="0"/>
              <a:t>econstructing</a:t>
            </a:r>
            <a:r>
              <a:rPr lang="de-DE" dirty="0" smtClean="0"/>
              <a:t> 3 </a:t>
            </a:r>
            <a:r>
              <a:rPr lang="de-DE" dirty="0" err="1" smtClean="0"/>
              <a:t>layers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altitudes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DMs (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mirror</a:t>
            </a:r>
            <a:r>
              <a:rPr lang="de-DE" dirty="0" smtClean="0"/>
              <a:t> </a:t>
            </a:r>
            <a:r>
              <a:rPr lang="de-DE" dirty="0" err="1" smtClean="0"/>
              <a:t>fitting</a:t>
            </a:r>
            <a:r>
              <a:rPr lang="de-DE" dirty="0" smtClean="0"/>
              <a:t>)</a:t>
            </a:r>
          </a:p>
          <a:p>
            <a:pPr marL="673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de-DE" dirty="0" err="1"/>
              <a:t>R</a:t>
            </a:r>
            <a:r>
              <a:rPr lang="de-DE" dirty="0" err="1" smtClean="0"/>
              <a:t>econstructing</a:t>
            </a:r>
            <a:r>
              <a:rPr lang="de-DE" dirty="0" smtClean="0"/>
              <a:t> 9 </a:t>
            </a:r>
            <a:r>
              <a:rPr lang="de-DE" dirty="0" err="1" smtClean="0"/>
              <a:t>layers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mirror</a:t>
            </a:r>
            <a:r>
              <a:rPr lang="de-DE" dirty="0" smtClean="0"/>
              <a:t> </a:t>
            </a:r>
            <a:r>
              <a:rPr lang="de-DE" dirty="0" err="1" smtClean="0"/>
              <a:t>fitting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 smtClean="0"/>
              <a:t>MORFEO </a:t>
            </a:r>
            <a:r>
              <a:rPr lang="de-DE" b="1" dirty="0" err="1" smtClean="0"/>
              <a:t>with</a:t>
            </a:r>
            <a:r>
              <a:rPr lang="de-DE" b="1" dirty="0" smtClean="0"/>
              <a:t> 1 </a:t>
            </a:r>
            <a:r>
              <a:rPr lang="de-DE" b="1" dirty="0" err="1" smtClean="0"/>
              <a:t>post</a:t>
            </a:r>
            <a:r>
              <a:rPr lang="de-DE" b="1" dirty="0" smtClean="0"/>
              <a:t> </a:t>
            </a:r>
            <a:r>
              <a:rPr lang="de-DE" b="1" dirty="0" err="1" smtClean="0"/>
              <a:t>focal</a:t>
            </a:r>
            <a:r>
              <a:rPr lang="de-DE" b="1" dirty="0" smtClean="0"/>
              <a:t> DM</a:t>
            </a:r>
          </a:p>
          <a:p>
            <a:pPr marL="673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de-DE" dirty="0" err="1"/>
              <a:t>R</a:t>
            </a:r>
            <a:r>
              <a:rPr lang="de-DE" dirty="0" err="1" smtClean="0"/>
              <a:t>econstructing</a:t>
            </a:r>
            <a:r>
              <a:rPr lang="de-DE" dirty="0" smtClean="0"/>
              <a:t> 2 </a:t>
            </a:r>
            <a:r>
              <a:rPr lang="de-DE" dirty="0" err="1"/>
              <a:t>layers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altitudes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DMs (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mirror</a:t>
            </a:r>
            <a:r>
              <a:rPr lang="de-DE" dirty="0"/>
              <a:t> </a:t>
            </a:r>
            <a:r>
              <a:rPr lang="de-DE" dirty="0" err="1"/>
              <a:t>fitting</a:t>
            </a:r>
            <a:r>
              <a:rPr lang="de-DE" dirty="0"/>
              <a:t>)</a:t>
            </a:r>
          </a:p>
          <a:p>
            <a:pPr marL="673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de-DE" dirty="0" err="1"/>
              <a:t>R</a:t>
            </a:r>
            <a:r>
              <a:rPr lang="de-DE" dirty="0" err="1" smtClean="0"/>
              <a:t>econstructing</a:t>
            </a:r>
            <a:r>
              <a:rPr lang="de-DE" dirty="0" smtClean="0"/>
              <a:t> </a:t>
            </a:r>
            <a:r>
              <a:rPr lang="de-DE" dirty="0"/>
              <a:t>9 </a:t>
            </a:r>
            <a:r>
              <a:rPr lang="de-DE" dirty="0" err="1"/>
              <a:t>layers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a </a:t>
            </a:r>
            <a:r>
              <a:rPr lang="de-DE" dirty="0" err="1" smtClean="0"/>
              <a:t>mirror</a:t>
            </a:r>
            <a:r>
              <a:rPr lang="de-DE" dirty="0" smtClean="0"/>
              <a:t> </a:t>
            </a:r>
            <a:r>
              <a:rPr lang="de-DE" dirty="0" err="1"/>
              <a:t>fitting</a:t>
            </a:r>
            <a:r>
              <a:rPr lang="de-DE" dirty="0"/>
              <a:t> </a:t>
            </a:r>
            <a:r>
              <a:rPr lang="de-DE" dirty="0" err="1"/>
              <a:t>step</a:t>
            </a: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 smtClean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71542" y="6368959"/>
            <a:ext cx="11139784" cy="278127"/>
          </a:xfrm>
        </p:spPr>
        <p:txBody>
          <a:bodyPr/>
          <a:lstStyle/>
          <a:p>
            <a:pPr algn="r"/>
            <a:fld id="{7A803362-3939-4370-B1A2-F144DA4345BE}" type="slidenum">
              <a:rPr lang="de-AT" sz="1600" smtClean="0"/>
              <a:t>11</a:t>
            </a:fld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3433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10" y="1848998"/>
            <a:ext cx="3684586" cy="288094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23" y="1818898"/>
            <a:ext cx="3679200" cy="28899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10" y="1818898"/>
            <a:ext cx="3684586" cy="2880940"/>
          </a:xfrm>
          <a:prstGeom prst="rect">
            <a:avLst/>
          </a:prstGeom>
        </p:spPr>
      </p:pic>
      <p:sp>
        <p:nvSpPr>
          <p:cNvPr id="5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71542" y="6368959"/>
            <a:ext cx="11139784" cy="278127"/>
          </a:xfrm>
        </p:spPr>
        <p:txBody>
          <a:bodyPr/>
          <a:lstStyle/>
          <a:p>
            <a:pPr algn="r"/>
            <a:fld id="{9320FA21-6158-4EB9-8797-50EAFAA266A7}" type="slidenum">
              <a:rPr lang="de-AT" sz="1600" smtClean="0"/>
              <a:t>12</a:t>
            </a:fld>
            <a:endParaRPr lang="de-AT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1331123" y="4708181"/>
            <a:ext cx="453441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Center Strehl Ratio:	55.22 %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sym typeface="Wingdings" panose="05000000000000000000" pitchFamily="2" charset="2"/>
              </a:rPr>
              <a:t>Average Strehl Ratio:	36.07 %</a:t>
            </a:r>
            <a:br>
              <a:rPr lang="de-DE" sz="1600" dirty="0" smtClean="0">
                <a:sym typeface="Wingdings" panose="05000000000000000000" pitchFamily="2" charset="2"/>
              </a:rPr>
            </a:br>
            <a:endParaRPr lang="de-DE" sz="1600" dirty="0" smtClean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err="1" smtClean="0">
                <a:sym typeface="Wingdings" panose="05000000000000000000" pitchFamily="2" charset="2"/>
              </a:rPr>
              <a:t>Number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of</a:t>
            </a:r>
            <a:r>
              <a:rPr lang="de-DE" sz="1600" dirty="0" smtClean="0">
                <a:sym typeface="Wingdings" panose="05000000000000000000" pitchFamily="2" charset="2"/>
              </a:rPr>
              <a:t> PCG </a:t>
            </a:r>
            <a:r>
              <a:rPr lang="de-DE" sz="1600" dirty="0" err="1" smtClean="0">
                <a:sym typeface="Wingdings" panose="05000000000000000000" pitchFamily="2" charset="2"/>
              </a:rPr>
              <a:t>iterations</a:t>
            </a:r>
            <a:r>
              <a:rPr lang="de-DE" sz="1600" dirty="0" smtClean="0">
                <a:sym typeface="Wingdings" panose="05000000000000000000" pitchFamily="2" charset="2"/>
              </a:rPr>
              <a:t>:	[2, -]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Run-time: 		</a:t>
            </a:r>
            <a:r>
              <a:rPr lang="de-AT" sz="1600" dirty="0" smtClean="0"/>
              <a:t>1.5 </a:t>
            </a:r>
            <a:r>
              <a:rPr lang="de-AT" sz="1600" dirty="0" err="1" smtClean="0"/>
              <a:t>ms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39522" y="351461"/>
            <a:ext cx="11124204" cy="98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2380A9"/>
                </a:solidFill>
              </a:rPr>
              <a:t>Strehl ratio in 5x5 directions </a:t>
            </a:r>
            <a:r>
              <a:rPr lang="en-US" sz="3200" dirty="0">
                <a:solidFill>
                  <a:srgbClr val="2380A9"/>
                </a:solidFill>
              </a:rPr>
              <a:t>over </a:t>
            </a:r>
            <a:r>
              <a:rPr lang="en-US" sz="3200" dirty="0" err="1" smtClean="0">
                <a:solidFill>
                  <a:srgbClr val="2380A9"/>
                </a:solidFill>
              </a:rPr>
              <a:t>FoV</a:t>
            </a:r>
            <a:r>
              <a:rPr lang="en-US" sz="3200" dirty="0" smtClean="0">
                <a:solidFill>
                  <a:srgbClr val="2380A9"/>
                </a:solidFill>
              </a:rPr>
              <a:t/>
            </a:r>
            <a:br>
              <a:rPr lang="en-US" sz="3200" dirty="0" smtClean="0">
                <a:solidFill>
                  <a:srgbClr val="2380A9"/>
                </a:solidFill>
              </a:rPr>
            </a:br>
            <a:r>
              <a:rPr lang="en-US" sz="2000" dirty="0" smtClean="0">
                <a:solidFill>
                  <a:srgbClr val="2380A9"/>
                </a:solidFill>
              </a:rPr>
              <a:t>35 layer atmosphere, 3 DMs</a:t>
            </a:r>
            <a:endParaRPr lang="en-US" sz="2800" dirty="0">
              <a:solidFill>
                <a:srgbClr val="2380A9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23" y="1848998"/>
            <a:ext cx="3679200" cy="288997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524648" y="1656084"/>
            <a:ext cx="1449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2380A9"/>
                </a:solidFill>
                <a:latin typeface="+mj-lt"/>
                <a:ea typeface="+mj-ea"/>
                <a:cs typeface="+mj-cs"/>
              </a:rPr>
              <a:t>3 </a:t>
            </a:r>
            <a:r>
              <a:rPr lang="de-DE" sz="1600" dirty="0" err="1">
                <a:solidFill>
                  <a:srgbClr val="2380A9"/>
                </a:solidFill>
                <a:latin typeface="+mj-lt"/>
                <a:ea typeface="+mj-ea"/>
                <a:cs typeface="+mj-cs"/>
              </a:rPr>
              <a:t>rec</a:t>
            </a:r>
            <a:r>
              <a:rPr lang="de-DE" sz="1600" dirty="0">
                <a:solidFill>
                  <a:srgbClr val="2380A9"/>
                </a:solidFill>
                <a:latin typeface="+mj-lt"/>
                <a:ea typeface="+mj-ea"/>
                <a:cs typeface="+mj-cs"/>
              </a:rPr>
              <a:t>. </a:t>
            </a:r>
            <a:r>
              <a:rPr lang="de-DE" sz="1600" dirty="0" err="1" smtClean="0">
                <a:solidFill>
                  <a:srgbClr val="2380A9"/>
                </a:solidFill>
                <a:latin typeface="+mj-lt"/>
                <a:ea typeface="+mj-ea"/>
                <a:cs typeface="+mj-cs"/>
              </a:rPr>
              <a:t>layer</a:t>
            </a:r>
            <a:endParaRPr lang="en-US" sz="1600" dirty="0">
              <a:solidFill>
                <a:srgbClr val="2380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477910" y="4704975"/>
            <a:ext cx="40711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Center Strehl Ratio:	58.89 %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sym typeface="Wingdings" panose="05000000000000000000" pitchFamily="2" charset="2"/>
              </a:rPr>
              <a:t>Average Strehl Ratio:	</a:t>
            </a:r>
            <a:r>
              <a:rPr lang="en-US" sz="1600" dirty="0" smtClean="0">
                <a:sym typeface="Wingdings" panose="05000000000000000000" pitchFamily="2" charset="2"/>
              </a:rPr>
              <a:t>41.57 </a:t>
            </a:r>
            <a:r>
              <a:rPr lang="de-DE" sz="1600" dirty="0" smtClean="0">
                <a:sym typeface="Wingdings" panose="05000000000000000000" pitchFamily="2" charset="2"/>
              </a:rPr>
              <a:t>%</a:t>
            </a:r>
            <a:br>
              <a:rPr lang="de-DE" sz="1600" dirty="0" smtClean="0">
                <a:sym typeface="Wingdings" panose="05000000000000000000" pitchFamily="2" charset="2"/>
              </a:rPr>
            </a:br>
            <a:endParaRPr lang="de-DE" sz="1600" dirty="0" smtClean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err="1">
                <a:sym typeface="Wingdings" panose="05000000000000000000" pitchFamily="2" charset="2"/>
              </a:rPr>
              <a:t>Number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of</a:t>
            </a:r>
            <a:r>
              <a:rPr lang="de-DE" sz="1600" dirty="0">
                <a:sym typeface="Wingdings" panose="05000000000000000000" pitchFamily="2" charset="2"/>
              </a:rPr>
              <a:t> PCG </a:t>
            </a:r>
            <a:r>
              <a:rPr lang="de-DE" sz="1600" dirty="0" err="1">
                <a:sym typeface="Wingdings" panose="05000000000000000000" pitchFamily="2" charset="2"/>
              </a:rPr>
              <a:t>iterations</a:t>
            </a:r>
            <a:r>
              <a:rPr lang="de-DE" sz="1600" dirty="0">
                <a:sym typeface="Wingdings" panose="05000000000000000000" pitchFamily="2" charset="2"/>
              </a:rPr>
              <a:t>:	</a:t>
            </a:r>
            <a:r>
              <a:rPr lang="de-DE" sz="1600" dirty="0" smtClean="0">
                <a:sym typeface="Wingdings" panose="05000000000000000000" pitchFamily="2" charset="2"/>
              </a:rPr>
              <a:t>[4, 2]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Run-time: 		8.1 </a:t>
            </a:r>
            <a:r>
              <a:rPr lang="de-AT" sz="1600" dirty="0" err="1" smtClean="0"/>
              <a:t>ms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671435" y="1656084"/>
            <a:ext cx="1449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2380A9"/>
                </a:solidFill>
                <a:latin typeface="+mj-lt"/>
                <a:ea typeface="+mj-ea"/>
                <a:cs typeface="+mj-cs"/>
              </a:rPr>
              <a:t>9 </a:t>
            </a:r>
            <a:r>
              <a:rPr lang="de-DE" sz="1600" dirty="0" err="1">
                <a:solidFill>
                  <a:srgbClr val="2380A9"/>
                </a:solidFill>
                <a:latin typeface="+mj-lt"/>
                <a:ea typeface="+mj-ea"/>
                <a:cs typeface="+mj-cs"/>
              </a:rPr>
              <a:t>rec</a:t>
            </a:r>
            <a:r>
              <a:rPr lang="de-DE" sz="1600" dirty="0">
                <a:solidFill>
                  <a:srgbClr val="2380A9"/>
                </a:solidFill>
                <a:latin typeface="+mj-lt"/>
                <a:ea typeface="+mj-ea"/>
                <a:cs typeface="+mj-cs"/>
              </a:rPr>
              <a:t>. </a:t>
            </a:r>
            <a:r>
              <a:rPr lang="de-DE" sz="1600" dirty="0" err="1" smtClean="0">
                <a:solidFill>
                  <a:srgbClr val="2380A9"/>
                </a:solidFill>
                <a:latin typeface="+mj-lt"/>
                <a:ea typeface="+mj-ea"/>
                <a:cs typeface="+mj-cs"/>
              </a:rPr>
              <a:t>layer</a:t>
            </a:r>
            <a:endParaRPr lang="en-US" sz="1600" dirty="0">
              <a:solidFill>
                <a:srgbClr val="2380A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40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64" y="1815078"/>
            <a:ext cx="3675559" cy="289589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79" y="1792776"/>
            <a:ext cx="3705775" cy="2930868"/>
          </a:xfrm>
          <a:prstGeom prst="rect">
            <a:avLst/>
          </a:prstGeom>
        </p:spPr>
      </p:pic>
      <p:sp>
        <p:nvSpPr>
          <p:cNvPr id="5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71542" y="6368959"/>
            <a:ext cx="11139784" cy="278127"/>
          </a:xfrm>
        </p:spPr>
        <p:txBody>
          <a:bodyPr/>
          <a:lstStyle/>
          <a:p>
            <a:pPr algn="r"/>
            <a:fld id="{9320FA21-6158-4EB9-8797-50EAFAA266A7}" type="slidenum">
              <a:rPr lang="de-AT" sz="1600" smtClean="0"/>
              <a:t>13</a:t>
            </a:fld>
            <a:endParaRPr lang="de-AT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1331123" y="4708181"/>
            <a:ext cx="453441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Center Strehl Ratio:	51.21 %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Average Strehl Ratio:	30.95 </a:t>
            </a:r>
            <a:r>
              <a:rPr lang="de-DE" sz="1600" dirty="0" smtClean="0">
                <a:sym typeface="Wingdings" panose="05000000000000000000" pitchFamily="2" charset="2"/>
              </a:rPr>
              <a:t>%</a:t>
            </a:r>
            <a:br>
              <a:rPr lang="de-DE" sz="1600" dirty="0" smtClean="0">
                <a:sym typeface="Wingdings" panose="05000000000000000000" pitchFamily="2" charset="2"/>
              </a:rPr>
            </a:br>
            <a:endParaRPr lang="de-DE" sz="1600" dirty="0" smtClean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err="1" smtClean="0">
                <a:sym typeface="Wingdings" panose="05000000000000000000" pitchFamily="2" charset="2"/>
              </a:rPr>
              <a:t>Number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of</a:t>
            </a:r>
            <a:r>
              <a:rPr lang="de-DE" sz="1600" dirty="0" smtClean="0">
                <a:sym typeface="Wingdings" panose="05000000000000000000" pitchFamily="2" charset="2"/>
              </a:rPr>
              <a:t> PCG </a:t>
            </a:r>
            <a:r>
              <a:rPr lang="de-DE" sz="1600" dirty="0" err="1" smtClean="0">
                <a:sym typeface="Wingdings" panose="05000000000000000000" pitchFamily="2" charset="2"/>
              </a:rPr>
              <a:t>iterations</a:t>
            </a:r>
            <a:r>
              <a:rPr lang="de-DE" sz="1600" dirty="0" smtClean="0">
                <a:sym typeface="Wingdings" panose="05000000000000000000" pitchFamily="2" charset="2"/>
              </a:rPr>
              <a:t>:	[2, -]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Run-time: 		</a:t>
            </a:r>
            <a:r>
              <a:rPr lang="de-AT" sz="1600" dirty="0" smtClean="0"/>
              <a:t>1.4 </a:t>
            </a:r>
            <a:r>
              <a:rPr lang="de-AT" sz="1600" dirty="0" err="1" smtClean="0"/>
              <a:t>ms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39522" y="351461"/>
            <a:ext cx="11124204" cy="98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2380A9"/>
                </a:solidFill>
              </a:rPr>
              <a:t>Strehl ratio in 5x5 directions </a:t>
            </a:r>
            <a:r>
              <a:rPr lang="en-US" sz="3200" dirty="0">
                <a:solidFill>
                  <a:srgbClr val="2380A9"/>
                </a:solidFill>
              </a:rPr>
              <a:t>over </a:t>
            </a:r>
            <a:r>
              <a:rPr lang="en-US" sz="3200" dirty="0" err="1" smtClean="0">
                <a:solidFill>
                  <a:srgbClr val="2380A9"/>
                </a:solidFill>
              </a:rPr>
              <a:t>FoV</a:t>
            </a:r>
            <a:r>
              <a:rPr lang="en-US" sz="3200" dirty="0" smtClean="0">
                <a:solidFill>
                  <a:srgbClr val="2380A9"/>
                </a:solidFill>
              </a:rPr>
              <a:t/>
            </a:r>
            <a:br>
              <a:rPr lang="en-US" sz="3200" dirty="0" smtClean="0">
                <a:solidFill>
                  <a:srgbClr val="2380A9"/>
                </a:solidFill>
              </a:rPr>
            </a:br>
            <a:r>
              <a:rPr lang="en-US" sz="2000" dirty="0" smtClean="0">
                <a:solidFill>
                  <a:srgbClr val="2380A9"/>
                </a:solidFill>
              </a:rPr>
              <a:t>35 layer atmosphere, 2 DMs</a:t>
            </a:r>
            <a:endParaRPr lang="en-US" sz="2800" dirty="0">
              <a:solidFill>
                <a:srgbClr val="2380A9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447921" y="1656084"/>
            <a:ext cx="1449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2380A9"/>
                </a:solidFill>
                <a:latin typeface="+mj-lt"/>
                <a:ea typeface="+mj-ea"/>
                <a:cs typeface="+mj-cs"/>
              </a:rPr>
              <a:t>2 </a:t>
            </a:r>
            <a:r>
              <a:rPr lang="de-DE" sz="1600" dirty="0" err="1" smtClean="0">
                <a:solidFill>
                  <a:srgbClr val="2380A9"/>
                </a:solidFill>
                <a:latin typeface="+mj-lt"/>
                <a:ea typeface="+mj-ea"/>
                <a:cs typeface="+mj-cs"/>
              </a:rPr>
              <a:t>rec</a:t>
            </a:r>
            <a:r>
              <a:rPr lang="de-DE" sz="1600" dirty="0">
                <a:solidFill>
                  <a:srgbClr val="2380A9"/>
                </a:solidFill>
                <a:latin typeface="+mj-lt"/>
                <a:ea typeface="+mj-ea"/>
                <a:cs typeface="+mj-cs"/>
              </a:rPr>
              <a:t>. </a:t>
            </a:r>
            <a:r>
              <a:rPr lang="de-DE" sz="1600" dirty="0" err="1" smtClean="0">
                <a:solidFill>
                  <a:srgbClr val="2380A9"/>
                </a:solidFill>
                <a:latin typeface="+mj-lt"/>
                <a:ea typeface="+mj-ea"/>
                <a:cs typeface="+mj-cs"/>
              </a:rPr>
              <a:t>layer</a:t>
            </a:r>
            <a:endParaRPr lang="en-US" sz="1600" dirty="0">
              <a:solidFill>
                <a:srgbClr val="2380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477910" y="4704975"/>
            <a:ext cx="40711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Center Strehl Ratio:	55.30 %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Average Strehl Ratio:	34.52 </a:t>
            </a:r>
            <a:r>
              <a:rPr lang="de-DE" sz="1600" dirty="0" smtClean="0">
                <a:sym typeface="Wingdings" panose="05000000000000000000" pitchFamily="2" charset="2"/>
              </a:rPr>
              <a:t>%</a:t>
            </a:r>
            <a:br>
              <a:rPr lang="de-DE" sz="1600" dirty="0" smtClean="0">
                <a:sym typeface="Wingdings" panose="05000000000000000000" pitchFamily="2" charset="2"/>
              </a:rPr>
            </a:br>
            <a:endParaRPr lang="de-DE" sz="1600" dirty="0" smtClean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err="1">
                <a:sym typeface="Wingdings" panose="05000000000000000000" pitchFamily="2" charset="2"/>
              </a:rPr>
              <a:t>Number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of</a:t>
            </a:r>
            <a:r>
              <a:rPr lang="de-DE" sz="1600" dirty="0">
                <a:sym typeface="Wingdings" panose="05000000000000000000" pitchFamily="2" charset="2"/>
              </a:rPr>
              <a:t> PCG </a:t>
            </a:r>
            <a:r>
              <a:rPr lang="de-DE" sz="1600" dirty="0" err="1">
                <a:sym typeface="Wingdings" panose="05000000000000000000" pitchFamily="2" charset="2"/>
              </a:rPr>
              <a:t>iterations</a:t>
            </a:r>
            <a:r>
              <a:rPr lang="de-DE" sz="1600" dirty="0">
                <a:sym typeface="Wingdings" panose="05000000000000000000" pitchFamily="2" charset="2"/>
              </a:rPr>
              <a:t>:	</a:t>
            </a:r>
            <a:r>
              <a:rPr lang="de-DE" sz="1600" dirty="0" smtClean="0">
                <a:sym typeface="Wingdings" panose="05000000000000000000" pitchFamily="2" charset="2"/>
              </a:rPr>
              <a:t>[4, 2]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Run-time: 		7.9 </a:t>
            </a:r>
            <a:r>
              <a:rPr lang="de-AT" sz="1600" dirty="0" err="1" smtClean="0"/>
              <a:t>ms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671435" y="1656084"/>
            <a:ext cx="1449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2380A9"/>
                </a:solidFill>
                <a:latin typeface="+mj-lt"/>
                <a:ea typeface="+mj-ea"/>
                <a:cs typeface="+mj-cs"/>
              </a:rPr>
              <a:t>9 </a:t>
            </a:r>
            <a:r>
              <a:rPr lang="de-DE" sz="1600" dirty="0" err="1">
                <a:solidFill>
                  <a:srgbClr val="2380A9"/>
                </a:solidFill>
                <a:latin typeface="+mj-lt"/>
                <a:ea typeface="+mj-ea"/>
                <a:cs typeface="+mj-cs"/>
              </a:rPr>
              <a:t>rec</a:t>
            </a:r>
            <a:r>
              <a:rPr lang="de-DE" sz="1600" dirty="0">
                <a:solidFill>
                  <a:srgbClr val="2380A9"/>
                </a:solidFill>
                <a:latin typeface="+mj-lt"/>
                <a:ea typeface="+mj-ea"/>
                <a:cs typeface="+mj-cs"/>
              </a:rPr>
              <a:t>. </a:t>
            </a:r>
            <a:r>
              <a:rPr lang="de-DE" sz="1600" dirty="0" err="1" smtClean="0">
                <a:solidFill>
                  <a:srgbClr val="2380A9"/>
                </a:solidFill>
                <a:latin typeface="+mj-lt"/>
                <a:ea typeface="+mj-ea"/>
                <a:cs typeface="+mj-cs"/>
              </a:rPr>
              <a:t>layer</a:t>
            </a:r>
            <a:endParaRPr lang="en-US" sz="1600" dirty="0">
              <a:solidFill>
                <a:srgbClr val="2380A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74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2380A9"/>
                </a:solidFill>
              </a:rPr>
              <a:t>Summary</a:t>
            </a:r>
            <a:endParaRPr lang="de-AT" dirty="0">
              <a:solidFill>
                <a:srgbClr val="2380A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542" y="1210486"/>
            <a:ext cx="11139784" cy="50118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200" dirty="0" smtClean="0"/>
              <a:t>Wavelet </a:t>
            </a:r>
            <a:r>
              <a:rPr lang="en-US" sz="2200" dirty="0" smtClean="0"/>
              <a:t>based</a:t>
            </a:r>
            <a:r>
              <a:rPr lang="de-DE" sz="2200" dirty="0" smtClean="0"/>
              <a:t>, iterative real-time reconstructor FEWHA</a:t>
            </a:r>
          </a:p>
          <a:p>
            <a:pPr>
              <a:lnSpc>
                <a:spcPct val="150000"/>
              </a:lnSpc>
            </a:pPr>
            <a:r>
              <a:rPr lang="de-DE" sz="2200" dirty="0" smtClean="0"/>
              <a:t>Fast + </a:t>
            </a:r>
            <a:r>
              <a:rPr lang="de-DE" sz="2200" dirty="0" err="1" smtClean="0"/>
              <a:t>g</a:t>
            </a:r>
            <a:r>
              <a:rPr lang="de-DE" sz="2200" dirty="0" err="1" smtClean="0">
                <a:sym typeface="Wingdings" panose="05000000000000000000" pitchFamily="2" charset="2"/>
              </a:rPr>
              <a:t>ood</a:t>
            </a:r>
            <a:r>
              <a:rPr lang="de-DE" sz="2200" dirty="0" smtClean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reconstruction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ym typeface="Wingdings" panose="05000000000000000000" pitchFamily="2" charset="2"/>
              </a:rPr>
              <a:t>quality</a:t>
            </a:r>
            <a:endParaRPr lang="de-DE" sz="2200" dirty="0" smtClean="0"/>
          </a:p>
          <a:p>
            <a:pPr lvl="1">
              <a:lnSpc>
                <a:spcPct val="150000"/>
              </a:lnSpc>
            </a:pPr>
            <a:r>
              <a:rPr lang="de-DE" sz="2200" dirty="0" err="1"/>
              <a:t>S</a:t>
            </a:r>
            <a:r>
              <a:rPr lang="de-DE" sz="2200" dirty="0" err="1" smtClean="0"/>
              <a:t>parse</a:t>
            </a:r>
            <a:r>
              <a:rPr lang="de-DE" sz="2200" dirty="0" smtClean="0"/>
              <a:t> </a:t>
            </a:r>
            <a:r>
              <a:rPr lang="de-DE" sz="2200" dirty="0" err="1" smtClean="0"/>
              <a:t>discretization</a:t>
            </a:r>
            <a:r>
              <a:rPr lang="de-DE" sz="2200" dirty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</a:t>
            </a:r>
            <a:r>
              <a:rPr lang="de-DE" sz="2200" dirty="0" err="1" smtClean="0"/>
              <a:t>wavelet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bilinear </a:t>
            </a:r>
            <a:r>
              <a:rPr lang="de-DE" sz="2200" dirty="0" err="1" smtClean="0"/>
              <a:t>basis</a:t>
            </a:r>
            <a:endParaRPr lang="de-DE" sz="2200" dirty="0" smtClean="0"/>
          </a:p>
          <a:p>
            <a:pPr lvl="1">
              <a:lnSpc>
                <a:spcPct val="150000"/>
              </a:lnSpc>
            </a:pPr>
            <a:r>
              <a:rPr lang="de-DE" sz="2200" dirty="0" err="1" smtClean="0"/>
              <a:t>Reduced</a:t>
            </a:r>
            <a:r>
              <a:rPr lang="de-DE" sz="2200" dirty="0" smtClean="0"/>
              <a:t> </a:t>
            </a:r>
            <a:r>
              <a:rPr lang="de-DE" sz="2200" dirty="0" err="1" smtClean="0"/>
              <a:t>number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PCG </a:t>
            </a:r>
            <a:r>
              <a:rPr lang="de-DE" sz="2200" dirty="0" err="1" smtClean="0"/>
              <a:t>iterations</a:t>
            </a:r>
            <a:endParaRPr lang="de-DE" sz="2200" dirty="0" smtClean="0"/>
          </a:p>
          <a:p>
            <a:pPr lvl="1">
              <a:lnSpc>
                <a:spcPct val="150000"/>
              </a:lnSpc>
            </a:pPr>
            <a:r>
              <a:rPr lang="de-DE" sz="2200" dirty="0" smtClean="0"/>
              <a:t>Matrix-</a:t>
            </a:r>
            <a:r>
              <a:rPr lang="de-DE" sz="2200" dirty="0" err="1" smtClean="0"/>
              <a:t>free</a:t>
            </a:r>
            <a:r>
              <a:rPr lang="de-DE" sz="2200" dirty="0" smtClean="0"/>
              <a:t>, </a:t>
            </a:r>
            <a:r>
              <a:rPr lang="de-DE" sz="2200" dirty="0"/>
              <a:t>p</a:t>
            </a:r>
            <a:r>
              <a:rPr lang="de-DE" sz="2200" dirty="0" smtClean="0"/>
              <a:t>arallel </a:t>
            </a:r>
            <a:r>
              <a:rPr lang="de-DE" sz="2200" dirty="0" err="1" smtClean="0"/>
              <a:t>implementation</a:t>
            </a:r>
            <a:r>
              <a:rPr lang="de-DE" sz="2200" dirty="0" smtClean="0"/>
              <a:t> in C++</a:t>
            </a:r>
          </a:p>
          <a:p>
            <a:pPr>
              <a:lnSpc>
                <a:spcPct val="150000"/>
              </a:lnSpc>
            </a:pPr>
            <a:r>
              <a:rPr lang="de-DE" sz="2200" dirty="0" err="1" smtClean="0"/>
              <a:t>No</a:t>
            </a:r>
            <a:r>
              <a:rPr lang="de-DE" sz="2200" dirty="0" smtClean="0"/>
              <a:t> soft-real time </a:t>
            </a:r>
            <a:r>
              <a:rPr lang="de-DE" sz="2200" dirty="0" err="1" smtClean="0"/>
              <a:t>precomputation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inverse </a:t>
            </a:r>
            <a:br>
              <a:rPr lang="de-DE" sz="2200" dirty="0" smtClean="0"/>
            </a:br>
            <a:r>
              <a:rPr lang="de-DE" sz="2200" dirty="0" smtClean="0">
                <a:sym typeface="Wingdings" panose="05000000000000000000" pitchFamily="2" charset="2"/>
              </a:rPr>
              <a:t> on </a:t>
            </a:r>
            <a:r>
              <a:rPr lang="de-DE" sz="2200" dirty="0" err="1" smtClean="0">
                <a:sym typeface="Wingdings" panose="05000000000000000000" pitchFamily="2" charset="2"/>
              </a:rPr>
              <a:t>the</a:t>
            </a:r>
            <a:r>
              <a:rPr lang="de-DE" sz="2200" dirty="0" smtClean="0"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ym typeface="Wingdings" panose="05000000000000000000" pitchFamily="2" charset="2"/>
              </a:rPr>
              <a:t>fly</a:t>
            </a:r>
            <a:r>
              <a:rPr lang="de-DE" sz="2200" dirty="0" smtClean="0"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ym typeface="Wingdings" panose="05000000000000000000" pitchFamily="2" charset="2"/>
              </a:rPr>
              <a:t>parameter</a:t>
            </a:r>
            <a:r>
              <a:rPr lang="de-DE" sz="2200" dirty="0" smtClean="0"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ym typeface="Wingdings" panose="05000000000000000000" pitchFamily="2" charset="2"/>
              </a:rPr>
              <a:t>updates</a:t>
            </a:r>
            <a:r>
              <a:rPr lang="de-DE" sz="2200" dirty="0" smtClean="0">
                <a:sym typeface="Wingdings" panose="05000000000000000000" pitchFamily="2" charset="2"/>
              </a:rPr>
              <a:t/>
            </a:r>
            <a:br>
              <a:rPr lang="de-DE" sz="2200" dirty="0" smtClean="0">
                <a:sym typeface="Wingdings" panose="05000000000000000000" pitchFamily="2" charset="2"/>
              </a:rPr>
            </a:br>
            <a:endParaRPr lang="de-DE" sz="2200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DE" sz="2200" dirty="0" smtClean="0">
              <a:sym typeface="Wingdings" panose="05000000000000000000" pitchFamily="2" charset="2"/>
            </a:endParaRP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71542" y="6368959"/>
            <a:ext cx="11139784" cy="278127"/>
          </a:xfrm>
        </p:spPr>
        <p:txBody>
          <a:bodyPr/>
          <a:lstStyle/>
          <a:p>
            <a:pPr algn="r"/>
            <a:fld id="{7FB17801-0F8E-46AC-90F9-4F69DF7EA5CD}" type="slidenum">
              <a:rPr lang="de-AT" sz="1600"/>
              <a:t>14</a:t>
            </a:fld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41804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>
                <a:solidFill>
                  <a:srgbClr val="2380A9"/>
                </a:solidFill>
              </a:rPr>
              <a:t>Ongoing</a:t>
            </a:r>
            <a:r>
              <a:rPr lang="de-AT" dirty="0" smtClean="0">
                <a:solidFill>
                  <a:srgbClr val="2380A9"/>
                </a:solidFill>
              </a:rPr>
              <a:t> </a:t>
            </a:r>
            <a:r>
              <a:rPr lang="de-AT" dirty="0" err="1" smtClean="0">
                <a:solidFill>
                  <a:srgbClr val="2380A9"/>
                </a:solidFill>
              </a:rPr>
              <a:t>and</a:t>
            </a:r>
            <a:r>
              <a:rPr lang="de-AT" dirty="0" smtClean="0">
                <a:solidFill>
                  <a:srgbClr val="2380A9"/>
                </a:solidFill>
              </a:rPr>
              <a:t> </a:t>
            </a:r>
            <a:r>
              <a:rPr lang="de-AT" dirty="0" err="1" smtClean="0">
                <a:solidFill>
                  <a:srgbClr val="2380A9"/>
                </a:solidFill>
              </a:rPr>
              <a:t>future</a:t>
            </a:r>
            <a:r>
              <a:rPr lang="de-AT" dirty="0" smtClean="0">
                <a:solidFill>
                  <a:srgbClr val="2380A9"/>
                </a:solidFill>
              </a:rPr>
              <a:t> </a:t>
            </a:r>
            <a:r>
              <a:rPr lang="de-AT" dirty="0" err="1" smtClean="0">
                <a:solidFill>
                  <a:srgbClr val="2380A9"/>
                </a:solidFill>
              </a:rPr>
              <a:t>work</a:t>
            </a:r>
            <a:endParaRPr lang="en-US" dirty="0">
              <a:solidFill>
                <a:srgbClr val="2380A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542" y="1333152"/>
            <a:ext cx="11139784" cy="21014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200" dirty="0" err="1" smtClean="0">
                <a:sym typeface="Wingdings" panose="05000000000000000000" pitchFamily="2" charset="2"/>
              </a:rPr>
              <a:t>Comparison</a:t>
            </a:r>
            <a:r>
              <a:rPr lang="de-DE" sz="2200" dirty="0" smtClean="0"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ym typeface="Wingdings" panose="05000000000000000000" pitchFamily="2" charset="2"/>
              </a:rPr>
              <a:t>with</a:t>
            </a:r>
            <a:r>
              <a:rPr lang="de-DE" sz="2200" dirty="0" smtClean="0"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ym typeface="Wingdings" panose="05000000000000000000" pitchFamily="2" charset="2"/>
              </a:rPr>
              <a:t>the</a:t>
            </a:r>
            <a:r>
              <a:rPr lang="de-DE" sz="2200" dirty="0" smtClean="0"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ym typeface="Wingdings" panose="05000000000000000000" pitchFamily="2" charset="2"/>
              </a:rPr>
              <a:t>Fractal</a:t>
            </a:r>
            <a:r>
              <a:rPr lang="de-DE" sz="2200" dirty="0" smtClean="0">
                <a:sym typeface="Wingdings" panose="05000000000000000000" pitchFamily="2" charset="2"/>
              </a:rPr>
              <a:t> Iterative </a:t>
            </a:r>
            <a:r>
              <a:rPr lang="de-DE" sz="2200" dirty="0" err="1" smtClean="0">
                <a:sym typeface="Wingdings" panose="05000000000000000000" pitchFamily="2" charset="2"/>
              </a:rPr>
              <a:t>Method</a:t>
            </a:r>
            <a:r>
              <a:rPr lang="de-DE" sz="2200" dirty="0" smtClean="0">
                <a:sym typeface="Wingdings" panose="05000000000000000000" pitchFamily="2" charset="2"/>
              </a:rPr>
              <a:t> (</a:t>
            </a:r>
            <a:r>
              <a:rPr lang="de-DE" sz="2200" dirty="0" err="1" smtClean="0">
                <a:sym typeface="Wingdings" panose="05000000000000000000" pitchFamily="2" charset="2"/>
              </a:rPr>
              <a:t>FrIM</a:t>
            </a:r>
            <a:r>
              <a:rPr lang="de-DE" sz="2200" dirty="0" smtClean="0">
                <a:sym typeface="Wingdings" panose="05000000000000000000" pitchFamily="2" charset="2"/>
              </a:rPr>
              <a:t>) in OCTOPUS 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ym typeface="Wingdings" panose="05000000000000000000" pitchFamily="2" charset="2"/>
              </a:rPr>
              <a:t>Interface </a:t>
            </a:r>
            <a:r>
              <a:rPr lang="de-DE" sz="2200" dirty="0" err="1">
                <a:sym typeface="Wingdings" panose="05000000000000000000" pitchFamily="2" charset="2"/>
              </a:rPr>
              <a:t>to</a:t>
            </a:r>
            <a:r>
              <a:rPr lang="de-DE" sz="2200" dirty="0">
                <a:sym typeface="Wingdings" panose="05000000000000000000" pitchFamily="2" charset="2"/>
              </a:rPr>
              <a:t> PASSATA </a:t>
            </a:r>
            <a:r>
              <a:rPr lang="de-DE" sz="2200" dirty="0" err="1">
                <a:sym typeface="Wingdings" panose="05000000000000000000" pitchFamily="2" charset="2"/>
              </a:rPr>
              <a:t>simulator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smtClean="0">
                <a:sym typeface="Wingdings" panose="05000000000000000000" pitchFamily="2" charset="2"/>
              </a:rPr>
              <a:t/>
            </a:r>
            <a:br>
              <a:rPr lang="de-DE" sz="2200" dirty="0" smtClean="0">
                <a:sym typeface="Wingdings" panose="05000000000000000000" pitchFamily="2" charset="2"/>
              </a:rPr>
            </a:br>
            <a:r>
              <a:rPr lang="de-DE" sz="2200" dirty="0" smtClean="0">
                <a:sym typeface="Wingdings" panose="05000000000000000000" pitchFamily="2" charset="2"/>
              </a:rPr>
              <a:t> </a:t>
            </a:r>
            <a:r>
              <a:rPr lang="de-DE" sz="2200" dirty="0" err="1">
                <a:sym typeface="Wingdings" panose="05000000000000000000" pitchFamily="2" charset="2"/>
              </a:rPr>
              <a:t>compare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with</a:t>
            </a:r>
            <a:r>
              <a:rPr lang="de-DE" sz="2200" dirty="0">
                <a:sym typeface="Wingdings" panose="05000000000000000000" pitchFamily="2" charset="2"/>
              </a:rPr>
              <a:t> well-</a:t>
            </a:r>
            <a:r>
              <a:rPr lang="de-DE" sz="2200" dirty="0" err="1">
                <a:sym typeface="Wingdings" panose="05000000000000000000" pitchFamily="2" charset="2"/>
              </a:rPr>
              <a:t>tuned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smtClean="0">
                <a:sym typeface="Wingdings" panose="05000000000000000000" pitchFamily="2" charset="2"/>
              </a:rPr>
              <a:t>MVM</a:t>
            </a:r>
            <a:endParaRPr lang="de-DE" sz="2200" dirty="0">
              <a:sym typeface="Wingdings" panose="05000000000000000000" pitchFamily="2" charset="2"/>
            </a:endParaRP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71542" y="6368959"/>
            <a:ext cx="11139784" cy="278127"/>
          </a:xfrm>
        </p:spPr>
        <p:txBody>
          <a:bodyPr/>
          <a:lstStyle/>
          <a:p>
            <a:pPr algn="r"/>
            <a:fld id="{7FB17801-0F8E-46AC-90F9-4F69DF7EA5CD}" type="slidenum">
              <a:rPr lang="de-AT" sz="1600"/>
              <a:t>15</a:t>
            </a:fld>
            <a:endParaRPr lang="de-AT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66" y="2658301"/>
            <a:ext cx="3055313" cy="3068792"/>
          </a:xfrm>
          <a:prstGeom prst="rect">
            <a:avLst/>
          </a:prstGeom>
        </p:spPr>
      </p:pic>
      <p:sp>
        <p:nvSpPr>
          <p:cNvPr id="6" name="Textplatzhalter 3"/>
          <p:cNvSpPr txBox="1">
            <a:spLocks/>
          </p:cNvSpPr>
          <p:nvPr/>
        </p:nvSpPr>
        <p:spPr>
          <a:xfrm>
            <a:off x="6085424" y="6082818"/>
            <a:ext cx="2719996" cy="278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65000"/>
              <a:buFont typeface="Wingdings 2" panose="05020102010507070707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/>
              <a:t>Microgate’s</a:t>
            </a:r>
            <a:r>
              <a:rPr lang="en-US" sz="1600" b="1" dirty="0" smtClean="0"/>
              <a:t> </a:t>
            </a:r>
            <a:r>
              <a:rPr lang="en-US" sz="1600" b="1" dirty="0"/>
              <a:t>Real Time Reconstructor</a:t>
            </a:r>
            <a:r>
              <a:rPr lang="de-AT" sz="1600" dirty="0" smtClean="0"/>
              <a:t> </a:t>
            </a:r>
            <a:endParaRPr lang="de-AT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487122" y="4754118"/>
            <a:ext cx="54306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err="1" smtClean="0">
                <a:sym typeface="Wingdings" panose="05000000000000000000" pitchFamily="2" charset="2"/>
              </a:rPr>
              <a:t>Testing</a:t>
            </a:r>
            <a:r>
              <a:rPr lang="de-DE" sz="2200" dirty="0" smtClean="0">
                <a:sym typeface="Wingdings" panose="05000000000000000000" pitchFamily="2" charset="2"/>
              </a:rPr>
              <a:t> at </a:t>
            </a:r>
            <a:r>
              <a:rPr lang="de-DE" sz="2200" dirty="0" err="1" smtClean="0">
                <a:sym typeface="Wingdings" panose="05000000000000000000" pitchFamily="2" charset="2"/>
              </a:rPr>
              <a:t>bench</a:t>
            </a:r>
            <a:r>
              <a:rPr lang="de-DE" sz="2200" dirty="0" smtClean="0"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ym typeface="Wingdings" panose="05000000000000000000" pitchFamily="2" charset="2"/>
              </a:rPr>
              <a:t>and</a:t>
            </a:r>
            <a:r>
              <a:rPr lang="de-DE" sz="2200" dirty="0" smtClean="0">
                <a:sym typeface="Wingdings" panose="05000000000000000000" pitchFamily="2" charset="2"/>
              </a:rPr>
              <a:t> on-</a:t>
            </a:r>
            <a:r>
              <a:rPr lang="de-DE" sz="2200" dirty="0" err="1" smtClean="0">
                <a:sym typeface="Wingdings" panose="05000000000000000000" pitchFamily="2" charset="2"/>
              </a:rPr>
              <a:t>sky</a:t>
            </a:r>
            <a:endParaRPr lang="de-DE" sz="2200" dirty="0">
              <a:sym typeface="Wingdings" panose="05000000000000000000" pitchFamily="2" charset="2"/>
            </a:endParaRPr>
          </a:p>
          <a:p>
            <a:endParaRPr lang="en-US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487122" y="3442590"/>
            <a:ext cx="54306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ym typeface="Wingdings" panose="05000000000000000000" pitchFamily="2" charset="2"/>
              </a:rPr>
              <a:t>Implementation on FPGAs </a:t>
            </a:r>
            <a:br>
              <a:rPr lang="de-DE" sz="2200" dirty="0">
                <a:sym typeface="Wingdings" panose="05000000000000000000" pitchFamily="2" charset="2"/>
              </a:rPr>
            </a:br>
            <a:r>
              <a:rPr lang="de-DE" sz="2200" dirty="0">
                <a:sym typeface="Wingdings" panose="05000000000000000000" pitchFamily="2" charset="2"/>
              </a:rPr>
              <a:t>(</a:t>
            </a:r>
            <a:r>
              <a:rPr lang="de-DE" sz="2200" dirty="0" err="1">
                <a:sym typeface="Wingdings" panose="05000000000000000000" pitchFamily="2" charset="2"/>
              </a:rPr>
              <a:t>together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>
                <a:sym typeface="Wingdings" panose="05000000000000000000" pitchFamily="2" charset="2"/>
              </a:rPr>
              <a:t>with</a:t>
            </a:r>
            <a:r>
              <a:rPr lang="de-DE" sz="2200" dirty="0">
                <a:sym typeface="Wingdings" panose="05000000000000000000" pitchFamily="2" charset="2"/>
              </a:rPr>
              <a:t> Microgate)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73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>
            <a:extLst>
              <a:ext uri="{FF2B5EF4-FFF2-40B4-BE49-F238E27FC236}">
                <a16:creationId xmlns:a16="http://schemas.microsoft.com/office/drawing/2014/main" id="{024CFCEC-E014-4AC2-87C0-9333E619C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37" y="5486052"/>
            <a:ext cx="9212079" cy="721936"/>
          </a:xfrm>
        </p:spPr>
        <p:txBody>
          <a:bodyPr/>
          <a:lstStyle/>
          <a:p>
            <a:r>
              <a:rPr lang="en-US" sz="1600" i="1" dirty="0" smtClean="0"/>
              <a:t>This research has </a:t>
            </a:r>
            <a:r>
              <a:rPr lang="en-US" sz="1600" i="1" dirty="0"/>
              <a:t>received funding by the </a:t>
            </a:r>
            <a:r>
              <a:rPr lang="en-US" sz="1600" i="1" dirty="0" smtClean="0"/>
              <a:t>Austrian Research Promotion </a:t>
            </a:r>
            <a:r>
              <a:rPr lang="en-US" sz="1600" i="1" dirty="0"/>
              <a:t>Agency (FFG) FO999888133 (Industrial methods for Adaptive Optics control systems).</a:t>
            </a:r>
            <a:endParaRPr lang="de-DE" sz="1600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Thank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!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62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de-AT" dirty="0" smtClean="0">
                <a:solidFill>
                  <a:srgbClr val="2380A9"/>
                </a:solidFill>
              </a:rPr>
              <a:t>Parameter </a:t>
            </a:r>
            <a:r>
              <a:rPr lang="en-US" dirty="0" smtClean="0">
                <a:solidFill>
                  <a:srgbClr val="2380A9"/>
                </a:solidFill>
              </a:rPr>
              <a:t>tuning</a:t>
            </a:r>
            <a:r>
              <a:rPr lang="de-AT" dirty="0" smtClean="0">
                <a:solidFill>
                  <a:srgbClr val="2380A9"/>
                </a:solidFill>
              </a:rPr>
              <a:t> via </a:t>
            </a:r>
            <a:r>
              <a:rPr lang="de-AT" dirty="0" err="1" smtClean="0">
                <a:solidFill>
                  <a:srgbClr val="2380A9"/>
                </a:solidFill>
              </a:rPr>
              <a:t>simulation</a:t>
            </a:r>
            <a:endParaRPr lang="de-AT" sz="2000" dirty="0">
              <a:solidFill>
                <a:srgbClr val="2380A9"/>
              </a:solidFill>
            </a:endParaRP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71542" y="6368959"/>
            <a:ext cx="11139784" cy="278127"/>
          </a:xfrm>
        </p:spPr>
        <p:txBody>
          <a:bodyPr/>
          <a:lstStyle/>
          <a:p>
            <a:pPr algn="r"/>
            <a:fld id="{7A803362-3939-4370-B1A2-F144DA4345BE}" type="slidenum">
              <a:rPr lang="de-AT" sz="1600" smtClean="0"/>
              <a:t>17</a:t>
            </a:fld>
            <a:endParaRPr lang="de-AT" sz="16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178077" y="2047739"/>
          <a:ext cx="9742294" cy="3066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317">
                  <a:extLst>
                    <a:ext uri="{9D8B030D-6E8A-4147-A177-3AD203B41FA5}">
                      <a16:colId xmlns:a16="http://schemas.microsoft.com/office/drawing/2014/main" val="1337031916"/>
                    </a:ext>
                  </a:extLst>
                </a:gridCol>
                <a:gridCol w="997267">
                  <a:extLst>
                    <a:ext uri="{9D8B030D-6E8A-4147-A177-3AD203B41FA5}">
                      <a16:colId xmlns:a16="http://schemas.microsoft.com/office/drawing/2014/main" val="367582089"/>
                    </a:ext>
                  </a:extLst>
                </a:gridCol>
                <a:gridCol w="997267">
                  <a:extLst>
                    <a:ext uri="{9D8B030D-6E8A-4147-A177-3AD203B41FA5}">
                      <a16:colId xmlns:a16="http://schemas.microsoft.com/office/drawing/2014/main" val="1762500844"/>
                    </a:ext>
                  </a:extLst>
                </a:gridCol>
                <a:gridCol w="997267">
                  <a:extLst>
                    <a:ext uri="{9D8B030D-6E8A-4147-A177-3AD203B41FA5}">
                      <a16:colId xmlns:a16="http://schemas.microsoft.com/office/drawing/2014/main" val="2033347592"/>
                    </a:ext>
                  </a:extLst>
                </a:gridCol>
                <a:gridCol w="997267">
                  <a:extLst>
                    <a:ext uri="{9D8B030D-6E8A-4147-A177-3AD203B41FA5}">
                      <a16:colId xmlns:a16="http://schemas.microsoft.com/office/drawing/2014/main" val="699157717"/>
                    </a:ext>
                  </a:extLst>
                </a:gridCol>
                <a:gridCol w="3466909">
                  <a:extLst>
                    <a:ext uri="{9D8B030D-6E8A-4147-A177-3AD203B41FA5}">
                      <a16:colId xmlns:a16="http://schemas.microsoft.com/office/drawing/2014/main" val="4091129119"/>
                    </a:ext>
                  </a:extLst>
                </a:gridCol>
              </a:tblGrid>
              <a:tr h="61325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3 DMs</a:t>
                      </a:r>
                      <a:br>
                        <a:rPr lang="de-AT" sz="1600" dirty="0" smtClean="0"/>
                      </a:br>
                      <a:r>
                        <a:rPr lang="de-AT" sz="1600" dirty="0" smtClean="0"/>
                        <a:t>3 </a:t>
                      </a:r>
                      <a:r>
                        <a:rPr lang="de-AT" sz="1600" dirty="0" err="1" smtClean="0"/>
                        <a:t>layers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3 DMs</a:t>
                      </a:r>
                      <a:br>
                        <a:rPr lang="de-AT" sz="1600" dirty="0" smtClean="0"/>
                      </a:br>
                      <a:r>
                        <a:rPr lang="de-AT" sz="1600" dirty="0" smtClean="0"/>
                        <a:t>9 </a:t>
                      </a:r>
                      <a:r>
                        <a:rPr lang="de-AT" sz="1600" dirty="0" err="1" smtClean="0"/>
                        <a:t>layers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2 DMs</a:t>
                      </a:r>
                      <a:br>
                        <a:rPr lang="de-AT" sz="1600" dirty="0" smtClean="0"/>
                      </a:br>
                      <a:r>
                        <a:rPr lang="de-AT" sz="1600" dirty="0" smtClean="0"/>
                        <a:t>2 </a:t>
                      </a:r>
                      <a:r>
                        <a:rPr lang="de-AT" sz="1600" dirty="0" err="1" smtClean="0"/>
                        <a:t>layers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2 DMs</a:t>
                      </a:r>
                      <a:br>
                        <a:rPr lang="de-AT" sz="1600" dirty="0" smtClean="0"/>
                      </a:br>
                      <a:r>
                        <a:rPr lang="de-AT" sz="1600" dirty="0" smtClean="0"/>
                        <a:t>9 </a:t>
                      </a:r>
                      <a:r>
                        <a:rPr lang="de-AT" sz="1600" dirty="0" err="1" smtClean="0"/>
                        <a:t>layers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093551"/>
                  </a:ext>
                </a:extLst>
              </a:tr>
              <a:tr h="613255">
                <a:tc>
                  <a:txBody>
                    <a:bodyPr/>
                    <a:lstStyle/>
                    <a:p>
                      <a:pPr algn="r"/>
                      <a:r>
                        <a:rPr lang="en-US" sz="1600" b="1" noProof="0" dirty="0" smtClean="0">
                          <a:solidFill>
                            <a:schemeClr val="bg1"/>
                          </a:solidFill>
                        </a:rPr>
                        <a:t>Regularization</a:t>
                      </a:r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8.0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8.0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8.0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16.0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1" dirty="0" smtClean="0"/>
                        <a:t>large </a:t>
                      </a:r>
                      <a:r>
                        <a:rPr lang="de-DE" sz="1600" i="1" dirty="0" err="1" smtClean="0"/>
                        <a:t>influence</a:t>
                      </a:r>
                      <a:r>
                        <a:rPr lang="de-DE" sz="1600" i="1" dirty="0" smtClean="0"/>
                        <a:t> on </a:t>
                      </a:r>
                      <a:r>
                        <a:rPr lang="de-DE" sz="1600" i="1" dirty="0" err="1" smtClean="0"/>
                        <a:t>rec</a:t>
                      </a:r>
                      <a:r>
                        <a:rPr lang="de-DE" sz="1600" i="1" dirty="0" smtClean="0"/>
                        <a:t>. </a:t>
                      </a:r>
                      <a:r>
                        <a:rPr lang="de-DE" sz="1600" i="1" dirty="0" err="1" smtClean="0"/>
                        <a:t>quality</a:t>
                      </a:r>
                      <a:r>
                        <a:rPr lang="de-DE" sz="1600" i="1" dirty="0" smtClean="0"/>
                        <a:t/>
                      </a:r>
                      <a:br>
                        <a:rPr lang="de-DE" sz="1600" i="1" dirty="0" smtClean="0"/>
                      </a:br>
                      <a:r>
                        <a:rPr lang="de-DE" sz="1600" i="1" dirty="0" err="1" smtClean="0"/>
                        <a:t>changes</a:t>
                      </a:r>
                      <a:r>
                        <a:rPr lang="de-DE" sz="1600" i="1" dirty="0" smtClean="0"/>
                        <a:t> </a:t>
                      </a:r>
                      <a:r>
                        <a:rPr lang="de-DE" sz="1600" i="1" dirty="0" err="1" smtClean="0"/>
                        <a:t>with</a:t>
                      </a:r>
                      <a:r>
                        <a:rPr lang="de-DE" sz="1600" i="1" dirty="0" smtClean="0"/>
                        <a:t> </a:t>
                      </a:r>
                      <a:r>
                        <a:rPr lang="de-DE" sz="1600" i="1" dirty="0" err="1" smtClean="0"/>
                        <a:t>photons</a:t>
                      </a:r>
                      <a:r>
                        <a:rPr lang="de-DE" sz="1600" i="1" dirty="0" smtClean="0"/>
                        <a:t> </a:t>
                      </a:r>
                      <a:r>
                        <a:rPr lang="de-DE" sz="1600" i="1" dirty="0" err="1" smtClean="0"/>
                        <a:t>and</a:t>
                      </a:r>
                      <a:r>
                        <a:rPr lang="de-DE" sz="1600" i="1" dirty="0" smtClean="0"/>
                        <a:t> r</a:t>
                      </a:r>
                      <a:r>
                        <a:rPr lang="de-DE" sz="1600" i="1" baseline="-25000" dirty="0" smtClean="0"/>
                        <a:t>0</a:t>
                      </a:r>
                      <a:endParaRPr lang="en-US" sz="1600" i="1" baseline="-25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7524794"/>
                  </a:ext>
                </a:extLst>
              </a:tr>
              <a:tr h="613255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Spot </a:t>
                      </a:r>
                      <a:r>
                        <a:rPr lang="de-DE" sz="1600" b="1" dirty="0" err="1" smtClean="0">
                          <a:solidFill>
                            <a:schemeClr val="bg1"/>
                          </a:solidFill>
                        </a:rPr>
                        <a:t>elongation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 smtClean="0"/>
                        <a:t>medium </a:t>
                      </a:r>
                      <a:r>
                        <a:rPr lang="de-DE" sz="1600" i="1" dirty="0" err="1" smtClean="0"/>
                        <a:t>influence</a:t>
                      </a:r>
                      <a:r>
                        <a:rPr lang="de-DE" sz="1600" i="1" dirty="0" smtClean="0"/>
                        <a:t> on </a:t>
                      </a:r>
                      <a:r>
                        <a:rPr lang="de-DE" sz="1600" i="1" dirty="0" err="1" smtClean="0"/>
                        <a:t>rec</a:t>
                      </a:r>
                      <a:r>
                        <a:rPr lang="de-DE" sz="1600" i="1" dirty="0" smtClean="0"/>
                        <a:t>. </a:t>
                      </a:r>
                      <a:r>
                        <a:rPr lang="de-DE" sz="1600" i="1" dirty="0" err="1" smtClean="0"/>
                        <a:t>quality</a:t>
                      </a:r>
                      <a:r>
                        <a:rPr lang="de-DE" sz="1600" i="1" dirty="0" smtClean="0"/>
                        <a:t/>
                      </a:r>
                      <a:br>
                        <a:rPr lang="de-DE" sz="1600" i="1" dirty="0" smtClean="0"/>
                      </a:br>
                      <a:r>
                        <a:rPr lang="de-DE" sz="1600" i="1" dirty="0" err="1" smtClean="0"/>
                        <a:t>changes</a:t>
                      </a:r>
                      <a:r>
                        <a:rPr lang="de-DE" sz="1600" i="1" dirty="0" smtClean="0"/>
                        <a:t> </a:t>
                      </a:r>
                      <a:r>
                        <a:rPr lang="de-DE" sz="1600" i="1" dirty="0" err="1" smtClean="0"/>
                        <a:t>with</a:t>
                      </a:r>
                      <a:r>
                        <a:rPr lang="de-DE" sz="1600" i="1" dirty="0" smtClean="0"/>
                        <a:t> </a:t>
                      </a:r>
                      <a:r>
                        <a:rPr lang="de-DE" sz="1600" i="1" dirty="0" err="1" smtClean="0"/>
                        <a:t>photons</a:t>
                      </a:r>
                      <a:r>
                        <a:rPr lang="de-DE" sz="1600" i="1" dirty="0" smtClean="0"/>
                        <a:t> </a:t>
                      </a:r>
                      <a:r>
                        <a:rPr lang="de-DE" sz="1600" i="1" dirty="0" err="1" smtClean="0"/>
                        <a:t>and</a:t>
                      </a:r>
                      <a:r>
                        <a:rPr lang="de-DE" sz="1600" i="1" dirty="0" smtClean="0"/>
                        <a:t> r</a:t>
                      </a:r>
                      <a:r>
                        <a:rPr lang="de-DE" sz="1600" i="1" baseline="-25000" dirty="0" smtClean="0"/>
                        <a:t>0</a:t>
                      </a:r>
                      <a:endParaRPr lang="en-US" sz="1600" i="1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8064403"/>
                  </a:ext>
                </a:extLst>
              </a:tr>
              <a:tr h="613255">
                <a:tc>
                  <a:txBody>
                    <a:bodyPr/>
                    <a:lstStyle/>
                    <a:p>
                      <a:pPr algn="r"/>
                      <a:r>
                        <a:rPr lang="de-AT" sz="1600" b="1" dirty="0" smtClean="0">
                          <a:solidFill>
                            <a:schemeClr val="bg1"/>
                          </a:solidFill>
                        </a:rPr>
                        <a:t>Loop</a:t>
                      </a:r>
                      <a:r>
                        <a:rPr lang="de-AT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AT" sz="1600" b="1" baseline="0" dirty="0" err="1" smtClean="0">
                          <a:solidFill>
                            <a:schemeClr val="bg1"/>
                          </a:solidFill>
                        </a:rPr>
                        <a:t>gain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0.4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0.4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0.4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0.4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 err="1" smtClean="0"/>
                        <a:t>small</a:t>
                      </a:r>
                      <a:r>
                        <a:rPr lang="de-DE" sz="1600" i="1" dirty="0" smtClean="0"/>
                        <a:t> </a:t>
                      </a:r>
                      <a:r>
                        <a:rPr lang="de-DE" sz="1600" i="1" dirty="0" err="1" smtClean="0"/>
                        <a:t>influence</a:t>
                      </a:r>
                      <a:r>
                        <a:rPr lang="de-DE" sz="1600" i="1" dirty="0" smtClean="0"/>
                        <a:t> on </a:t>
                      </a:r>
                      <a:r>
                        <a:rPr lang="de-DE" sz="1600" i="1" dirty="0" err="1" smtClean="0"/>
                        <a:t>rec</a:t>
                      </a:r>
                      <a:r>
                        <a:rPr lang="de-DE" sz="1600" i="1" dirty="0" smtClean="0"/>
                        <a:t>.</a:t>
                      </a:r>
                      <a:r>
                        <a:rPr lang="de-DE" sz="1600" i="1" baseline="0" dirty="0" smtClean="0"/>
                        <a:t> </a:t>
                      </a:r>
                      <a:r>
                        <a:rPr lang="de-DE" sz="1600" i="1" baseline="0" dirty="0" err="1" smtClean="0"/>
                        <a:t>quality</a:t>
                      </a:r>
                      <a:endParaRPr lang="en-US" sz="16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243222"/>
                  </a:ext>
                </a:extLst>
              </a:tr>
              <a:tr h="613255">
                <a:tc>
                  <a:txBody>
                    <a:bodyPr/>
                    <a:lstStyle/>
                    <a:p>
                      <a:pPr algn="r"/>
                      <a:r>
                        <a:rPr lang="en-US" sz="1600" b="1" noProof="0" dirty="0" smtClean="0">
                          <a:solidFill>
                            <a:schemeClr val="bg1"/>
                          </a:solidFill>
                        </a:rPr>
                        <a:t>Number of</a:t>
                      </a:r>
                      <a:r>
                        <a:rPr lang="en-US" sz="1600" b="1" baseline="0" noProof="0" dirty="0" smtClean="0">
                          <a:solidFill>
                            <a:schemeClr val="bg1"/>
                          </a:solidFill>
                        </a:rPr>
                        <a:t> iterations </a:t>
                      </a:r>
                      <a:br>
                        <a:rPr lang="en-US" sz="1600" b="1" baseline="0" noProof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baseline="0" noProof="0" dirty="0" smtClean="0">
                          <a:solidFill>
                            <a:schemeClr val="bg1"/>
                          </a:solidFill>
                        </a:rPr>
                        <a:t>[tomography, fitting]</a:t>
                      </a:r>
                      <a:endParaRPr lang="en-US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[2,-]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[4,2]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[2,-]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[4,2]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 smtClean="0"/>
                        <a:t>trade-off</a:t>
                      </a:r>
                      <a:r>
                        <a:rPr lang="de-DE" sz="1600" i="1" baseline="0" dirty="0" smtClean="0"/>
                        <a:t> </a:t>
                      </a:r>
                      <a:r>
                        <a:rPr lang="de-DE" sz="1600" i="1" baseline="0" dirty="0" err="1" smtClean="0"/>
                        <a:t>between</a:t>
                      </a:r>
                      <a:r>
                        <a:rPr lang="de-DE" sz="1600" i="1" baseline="0" dirty="0" smtClean="0"/>
                        <a:t> </a:t>
                      </a:r>
                      <a:r>
                        <a:rPr lang="de-DE" sz="1600" i="1" baseline="0" dirty="0" err="1" smtClean="0"/>
                        <a:t>quality</a:t>
                      </a:r>
                      <a:r>
                        <a:rPr lang="de-DE" sz="1600" i="1" baseline="0" dirty="0" smtClean="0"/>
                        <a:t> </a:t>
                      </a:r>
                      <a:r>
                        <a:rPr lang="de-DE" sz="1600" i="1" baseline="0" dirty="0" err="1" smtClean="0"/>
                        <a:t>and</a:t>
                      </a:r>
                      <a:r>
                        <a:rPr lang="de-DE" sz="1600" i="1" baseline="0" dirty="0" smtClean="0"/>
                        <a:t> </a:t>
                      </a:r>
                      <a:r>
                        <a:rPr lang="de-DE" sz="1600" i="1" baseline="0" dirty="0" err="1" smtClean="0"/>
                        <a:t>speed</a:t>
                      </a:r>
                      <a:endParaRPr lang="en-US" sz="16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33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1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2380A9"/>
                </a:solidFill>
              </a:rPr>
              <a:t>Multi </a:t>
            </a:r>
            <a:r>
              <a:rPr lang="de-DE" dirty="0" err="1">
                <a:solidFill>
                  <a:srgbClr val="2380A9"/>
                </a:solidFill>
              </a:rPr>
              <a:t>C</a:t>
            </a:r>
            <a:r>
              <a:rPr lang="de-DE" dirty="0" err="1" smtClean="0">
                <a:solidFill>
                  <a:srgbClr val="2380A9"/>
                </a:solidFill>
              </a:rPr>
              <a:t>onjugate</a:t>
            </a:r>
            <a:r>
              <a:rPr lang="de-DE" dirty="0" smtClean="0">
                <a:solidFill>
                  <a:srgbClr val="2380A9"/>
                </a:solidFill>
              </a:rPr>
              <a:t> Adaptive </a:t>
            </a:r>
            <a:r>
              <a:rPr lang="de-DE" dirty="0" err="1" smtClean="0">
                <a:solidFill>
                  <a:srgbClr val="2380A9"/>
                </a:solidFill>
              </a:rPr>
              <a:t>Optics</a:t>
            </a:r>
            <a:r>
              <a:rPr lang="de-DE" dirty="0" smtClean="0">
                <a:solidFill>
                  <a:srgbClr val="2380A9"/>
                </a:solidFill>
              </a:rPr>
              <a:t> Relay (MORFEO)</a:t>
            </a:r>
            <a:endParaRPr lang="de-AT" dirty="0">
              <a:solidFill>
                <a:srgbClr val="2380A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3709" y="1917434"/>
            <a:ext cx="5487617" cy="33495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b="1" dirty="0" smtClean="0"/>
              <a:t>Adaptive </a:t>
            </a:r>
            <a:r>
              <a:rPr lang="de-AT" b="1" dirty="0" err="1" smtClean="0"/>
              <a:t>Optics</a:t>
            </a:r>
            <a:r>
              <a:rPr lang="de-AT" b="1" dirty="0" smtClean="0"/>
              <a:t> </a:t>
            </a:r>
            <a:r>
              <a:rPr lang="de-AT" b="1" dirty="0" err="1" smtClean="0"/>
              <a:t>module</a:t>
            </a:r>
            <a:r>
              <a:rPr lang="de-AT" b="1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ESO‘s</a:t>
            </a:r>
            <a:r>
              <a:rPr lang="de-AT" dirty="0" smtClean="0"/>
              <a:t> </a:t>
            </a:r>
            <a:r>
              <a:rPr lang="de-AT" dirty="0" err="1" smtClean="0"/>
              <a:t>Extremely</a:t>
            </a:r>
            <a:r>
              <a:rPr lang="de-AT" dirty="0" smtClean="0"/>
              <a:t> Large </a:t>
            </a:r>
            <a:r>
              <a:rPr lang="de-AT" dirty="0" err="1" smtClean="0"/>
              <a:t>Telescope</a:t>
            </a:r>
            <a:r>
              <a:rPr lang="de-AT" dirty="0" smtClean="0"/>
              <a:t> (ELT)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Aim</a:t>
            </a:r>
            <a:r>
              <a:rPr lang="en-US" dirty="0" smtClean="0"/>
              <a:t>: Providing good </a:t>
            </a:r>
            <a:r>
              <a:rPr lang="en-US" dirty="0"/>
              <a:t>wavefront correction over a large </a:t>
            </a:r>
            <a:r>
              <a:rPr lang="en-US" dirty="0" smtClean="0"/>
              <a:t>field </a:t>
            </a:r>
            <a:r>
              <a:rPr lang="en-US" dirty="0"/>
              <a:t>of </a:t>
            </a:r>
            <a:r>
              <a:rPr lang="en-US" dirty="0" smtClean="0"/>
              <a:t>view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Requires </a:t>
            </a:r>
            <a:r>
              <a:rPr lang="en-US" dirty="0"/>
              <a:t>tomographic estimation of 3D atmospheric </a:t>
            </a:r>
            <a:r>
              <a:rPr lang="en-US" dirty="0" smtClean="0"/>
              <a:t>wavefront disturbance</a:t>
            </a:r>
            <a:endParaRPr lang="de-AT" dirty="0"/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471542" y="6368959"/>
            <a:ext cx="11139784" cy="278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65000"/>
              <a:buFont typeface="Wingdings 2" panose="05020102010507070707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4FB7D03-7A95-4285-921C-0C29BFF4ACCA}" type="slidenum">
              <a:rPr lang="de-AT" sz="1600"/>
              <a:t>2</a:t>
            </a:fld>
            <a:r>
              <a:rPr lang="de-AT" sz="1600" dirty="0" smtClean="0"/>
              <a:t> </a:t>
            </a:r>
            <a:endParaRPr lang="de-AT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2" y="1874641"/>
            <a:ext cx="5305368" cy="3315855"/>
          </a:xfrm>
          <a:prstGeom prst="rect">
            <a:avLst/>
          </a:prstGeom>
        </p:spPr>
      </p:pic>
      <p:sp>
        <p:nvSpPr>
          <p:cNvPr id="6" name="Textplatzhalter 3"/>
          <p:cNvSpPr txBox="1">
            <a:spLocks/>
          </p:cNvSpPr>
          <p:nvPr/>
        </p:nvSpPr>
        <p:spPr>
          <a:xfrm>
            <a:off x="1779808" y="5362537"/>
            <a:ext cx="2719996" cy="278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65000"/>
              <a:buFont typeface="Wingdings 2" panose="05020102010507070707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 err="1" smtClean="0"/>
              <a:t>Credit</a:t>
            </a:r>
            <a:r>
              <a:rPr lang="de-AT" sz="1600" dirty="0" smtClean="0"/>
              <a:t>: ESO 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42791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2380A9"/>
                </a:solidFill>
              </a:rPr>
              <a:t>AO </a:t>
            </a:r>
            <a:r>
              <a:rPr lang="de-DE" dirty="0" err="1" smtClean="0">
                <a:solidFill>
                  <a:srgbClr val="2380A9"/>
                </a:solidFill>
              </a:rPr>
              <a:t>control</a:t>
            </a:r>
            <a:endParaRPr lang="de-AT" dirty="0">
              <a:solidFill>
                <a:srgbClr val="2380A9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6" y="1893486"/>
            <a:ext cx="3712249" cy="1607281"/>
          </a:xfrm>
        </p:spPr>
      </p:pic>
      <p:sp>
        <p:nvSpPr>
          <p:cNvPr id="5" name="Textplatzhalter 3"/>
          <p:cNvSpPr txBox="1">
            <a:spLocks/>
          </p:cNvSpPr>
          <p:nvPr/>
        </p:nvSpPr>
        <p:spPr>
          <a:xfrm>
            <a:off x="471542" y="6368959"/>
            <a:ext cx="11139784" cy="278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00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SzPct val="65000"/>
              <a:buFont typeface="Wingdings 2" panose="05020102010507070707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4FB7D03-7A95-4285-921C-0C29BFF4ACCA}" type="slidenum">
              <a:rPr lang="de-AT" sz="1600"/>
              <a:t>3</a:t>
            </a:fld>
            <a:r>
              <a:rPr lang="de-AT" sz="1600" dirty="0" smtClean="0"/>
              <a:t> </a:t>
            </a:r>
            <a:endParaRPr lang="de-AT"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4"/>
          <a:stretch/>
        </p:blipFill>
        <p:spPr>
          <a:xfrm>
            <a:off x="7782990" y="1429537"/>
            <a:ext cx="3570583" cy="237483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34" y="4807126"/>
            <a:ext cx="6123597" cy="158467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339636" y="156742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WFS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baseline="-25000" dirty="0" err="1" smtClean="0"/>
              <a:t>x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baseline="-25000" dirty="0" err="1" smtClean="0"/>
              <a:t>y</a:t>
            </a:r>
            <a:endParaRPr lang="de-AT" baseline="-25000" dirty="0"/>
          </a:p>
        </p:txBody>
      </p:sp>
      <p:sp>
        <p:nvSpPr>
          <p:cNvPr id="11" name="Textfeld 10"/>
          <p:cNvSpPr txBox="1"/>
          <p:nvPr/>
        </p:nvSpPr>
        <p:spPr>
          <a:xfrm>
            <a:off x="3550178" y="6207132"/>
            <a:ext cx="5181227" cy="37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Incoming</a:t>
            </a:r>
            <a:r>
              <a:rPr lang="de-DE" dirty="0" smtClean="0"/>
              <a:t> </a:t>
            </a:r>
            <a:r>
              <a:rPr lang="de-DE" dirty="0" err="1" smtClean="0"/>
              <a:t>screen</a:t>
            </a:r>
            <a:r>
              <a:rPr lang="de-DE" dirty="0"/>
              <a:t> </a:t>
            </a:r>
            <a:r>
              <a:rPr lang="de-DE" dirty="0" smtClean="0"/>
              <a:t>     DM </a:t>
            </a:r>
            <a:r>
              <a:rPr lang="de-DE" dirty="0" err="1" smtClean="0"/>
              <a:t>shape</a:t>
            </a:r>
            <a:r>
              <a:rPr lang="de-DE" dirty="0"/>
              <a:t> </a:t>
            </a:r>
            <a:r>
              <a:rPr lang="de-DE" dirty="0" smtClean="0"/>
              <a:t>          Residual</a:t>
            </a:r>
            <a:endParaRPr lang="de-AT" baseline="-25000" dirty="0"/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4764299" y="2488113"/>
            <a:ext cx="289242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8202402" y="3995733"/>
            <a:ext cx="27494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 smtClean="0"/>
              <a:t>Fitting / </a:t>
            </a:r>
            <a:r>
              <a:rPr lang="de-DE" b="1" dirty="0" err="1" smtClean="0"/>
              <a:t>Projection</a:t>
            </a:r>
            <a:r>
              <a:rPr lang="de-DE" b="1" dirty="0" smtClean="0"/>
              <a:t> </a:t>
            </a:r>
            <a:r>
              <a:rPr lang="de-DE" b="1" dirty="0" err="1" smtClean="0"/>
              <a:t>step</a:t>
            </a:r>
            <a:endParaRPr lang="de-DE" b="1" dirty="0" smtClean="0"/>
          </a:p>
          <a:p>
            <a:pPr algn="ctr">
              <a:lnSpc>
                <a:spcPct val="150000"/>
              </a:lnSpc>
            </a:pPr>
            <a:r>
              <a:rPr lang="en-US" sz="2000" dirty="0"/>
              <a:t>a = F</a:t>
            </a:r>
            <a:r>
              <a:rPr lang="el-GR" sz="2000" dirty="0"/>
              <a:t> </a:t>
            </a:r>
            <a:r>
              <a:rPr lang="el-GR" sz="2000" dirty="0" smtClean="0"/>
              <a:t>ϕ</a:t>
            </a:r>
            <a:endParaRPr lang="en-US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8288839" y="1071782"/>
            <a:ext cx="221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 turbulent </a:t>
            </a:r>
            <a:r>
              <a:rPr lang="de-DE" dirty="0" err="1" smtClean="0"/>
              <a:t>layers</a:t>
            </a:r>
            <a:r>
              <a:rPr lang="de-DE" dirty="0" smtClean="0"/>
              <a:t> </a:t>
            </a:r>
            <a:r>
              <a:rPr lang="el-GR" dirty="0"/>
              <a:t>ϕ</a:t>
            </a:r>
            <a:endParaRPr lang="de-AT" dirty="0"/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7183710" y="3825025"/>
            <a:ext cx="1670358" cy="1018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5311760" y="1832401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/>
              <a:t>Atmospheric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err="1" smtClean="0"/>
              <a:t>tomography</a:t>
            </a:r>
            <a:endParaRPr lang="de-AT" b="1" dirty="0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3112100" y="3548762"/>
            <a:ext cx="1981854" cy="1256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58283" y="3804371"/>
            <a:ext cx="3494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 smtClean="0"/>
              <a:t>MVM </a:t>
            </a:r>
            <a:r>
              <a:rPr lang="de-DE" dirty="0" err="1" smtClean="0"/>
              <a:t>method</a:t>
            </a:r>
            <a:r>
              <a:rPr lang="de-DE" dirty="0" smtClean="0"/>
              <a:t>: a = </a:t>
            </a:r>
            <a:r>
              <a:rPr lang="de-DE" dirty="0" err="1" smtClean="0"/>
              <a:t>Rs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 </a:t>
            </a:r>
            <a:r>
              <a:rPr lang="de-DE" dirty="0" err="1" smtClean="0"/>
              <a:t>precomputed</a:t>
            </a:r>
            <a:r>
              <a:rPr lang="de-DE" dirty="0" smtClean="0"/>
              <a:t> in soft-real time</a:t>
            </a:r>
            <a:endParaRPr lang="de-AT" dirty="0"/>
          </a:p>
        </p:txBody>
      </p:sp>
      <p:sp>
        <p:nvSpPr>
          <p:cNvPr id="27" name="Textfeld 26"/>
          <p:cNvSpPr txBox="1"/>
          <p:nvPr/>
        </p:nvSpPr>
        <p:spPr>
          <a:xfrm>
            <a:off x="5556624" y="2551499"/>
            <a:ext cx="116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 = A</a:t>
            </a:r>
            <a:r>
              <a:rPr lang="el-GR" sz="2000" dirty="0"/>
              <a:t> </a:t>
            </a:r>
            <a:r>
              <a:rPr lang="el-GR" sz="2000" dirty="0" smtClean="0"/>
              <a:t>ϕ</a:t>
            </a:r>
            <a:endParaRPr lang="en-US" sz="2000" dirty="0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2886943" y="564928"/>
            <a:ext cx="4420973" cy="98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2380A9"/>
                </a:solidFill>
              </a:rPr>
              <a:t>- 2 </a:t>
            </a:r>
            <a:r>
              <a:rPr lang="de-DE" dirty="0" err="1" smtClean="0">
                <a:solidFill>
                  <a:srgbClr val="2380A9"/>
                </a:solidFill>
              </a:rPr>
              <a:t>step</a:t>
            </a:r>
            <a:r>
              <a:rPr lang="de-DE" dirty="0" smtClean="0">
                <a:solidFill>
                  <a:srgbClr val="2380A9"/>
                </a:solidFill>
              </a:rPr>
              <a:t> </a:t>
            </a:r>
            <a:r>
              <a:rPr lang="de-DE" dirty="0" err="1" smtClean="0">
                <a:solidFill>
                  <a:srgbClr val="2380A9"/>
                </a:solidFill>
              </a:rPr>
              <a:t>approach</a:t>
            </a:r>
            <a:endParaRPr lang="de-AT" dirty="0">
              <a:solidFill>
                <a:srgbClr val="2380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>
                <a:solidFill>
                  <a:srgbClr val="2380A9"/>
                </a:solidFill>
              </a:rPr>
              <a:t>Finite Element Wavelet Hybrid </a:t>
            </a:r>
            <a:r>
              <a:rPr lang="de-DE" dirty="0" err="1" smtClean="0">
                <a:solidFill>
                  <a:srgbClr val="2380A9"/>
                </a:solidFill>
              </a:rPr>
              <a:t>Algorithm</a:t>
            </a:r>
            <a:r>
              <a:rPr lang="de-DE" dirty="0" smtClean="0">
                <a:solidFill>
                  <a:srgbClr val="2380A9"/>
                </a:solidFill>
              </a:rPr>
              <a:t> (FEWHA)</a:t>
            </a:r>
            <a:br>
              <a:rPr lang="de-DE" dirty="0" smtClean="0">
                <a:solidFill>
                  <a:srgbClr val="2380A9"/>
                </a:solidFill>
              </a:rPr>
            </a:br>
            <a:r>
              <a:rPr lang="en-US" sz="2400" dirty="0" smtClean="0">
                <a:solidFill>
                  <a:srgbClr val="2380A9"/>
                </a:solidFill>
              </a:rPr>
              <a:t>Atmospheric tomography</a:t>
            </a:r>
            <a:endParaRPr lang="en-US" sz="2400" dirty="0">
              <a:solidFill>
                <a:srgbClr val="2380A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6146" y="1703515"/>
            <a:ext cx="7535034" cy="36156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Reconstruct </a:t>
            </a:r>
            <a:r>
              <a:rPr lang="en-US" dirty="0"/>
              <a:t>turbulent layers </a:t>
            </a:r>
            <a:r>
              <a:rPr lang="en-US" dirty="0" smtClean="0"/>
              <a:t>from </a:t>
            </a:r>
            <a:r>
              <a:rPr lang="en-US" dirty="0"/>
              <a:t>sensor </a:t>
            </a:r>
            <a:r>
              <a:rPr lang="en-US" dirty="0" smtClean="0"/>
              <a:t>measurements</a:t>
            </a:r>
            <a:endParaRPr lang="en-US" sz="2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200" dirty="0"/>
              <a:t>s = A</a:t>
            </a:r>
            <a:r>
              <a:rPr lang="el-GR" sz="2200" dirty="0"/>
              <a:t> </a:t>
            </a:r>
            <a:r>
              <a:rPr lang="el-GR" sz="2200" dirty="0" smtClean="0"/>
              <a:t>ϕ</a:t>
            </a:r>
            <a:endParaRPr lang="de-DE" sz="2200" b="1" dirty="0" smtClean="0"/>
          </a:p>
          <a:p>
            <a:pPr>
              <a:lnSpc>
                <a:spcPct val="110000"/>
              </a:lnSpc>
            </a:pPr>
            <a:r>
              <a:rPr lang="de-DE" b="1" dirty="0" err="1" smtClean="0"/>
              <a:t>Regularization</a:t>
            </a:r>
            <a:r>
              <a:rPr lang="de-DE" b="1" dirty="0" smtClean="0"/>
              <a:t>: </a:t>
            </a:r>
            <a:br>
              <a:rPr lang="de-DE" b="1" dirty="0" smtClean="0"/>
            </a:br>
            <a:r>
              <a:rPr lang="de-DE" dirty="0" err="1" smtClean="0"/>
              <a:t>Bayesian</a:t>
            </a:r>
            <a:r>
              <a:rPr lang="de-DE" dirty="0" smtClean="0"/>
              <a:t> </a:t>
            </a:r>
            <a:r>
              <a:rPr lang="de-DE" dirty="0" err="1" smtClean="0"/>
              <a:t>framework</a:t>
            </a:r>
            <a:r>
              <a:rPr lang="de-DE" dirty="0" smtClean="0"/>
              <a:t> + </a:t>
            </a:r>
            <a:r>
              <a:rPr lang="de-DE" dirty="0" err="1" smtClean="0"/>
              <a:t>maximum</a:t>
            </a:r>
            <a:r>
              <a:rPr lang="de-DE" dirty="0" smtClean="0"/>
              <a:t> a-posteriori </a:t>
            </a:r>
            <a:r>
              <a:rPr lang="de-DE" dirty="0" err="1" smtClean="0"/>
              <a:t>estimate</a:t>
            </a:r>
            <a:endParaRPr lang="de-DE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200" dirty="0" smtClean="0"/>
              <a:t>(A</a:t>
            </a:r>
            <a:r>
              <a:rPr lang="en-US" sz="2200" baseline="30000" dirty="0" smtClean="0"/>
              <a:t>*</a:t>
            </a:r>
            <a:r>
              <a:rPr lang="en-US" sz="2200" dirty="0" smtClean="0"/>
              <a:t>C</a:t>
            </a:r>
            <a:r>
              <a:rPr lang="el-GR" sz="2200" baseline="-25000" dirty="0"/>
              <a:t>η</a:t>
            </a:r>
            <a:r>
              <a:rPr lang="en-US" sz="2200" baseline="30000" dirty="0"/>
              <a:t>-1</a:t>
            </a:r>
            <a:r>
              <a:rPr lang="en-US" sz="2200" dirty="0"/>
              <a:t>A + C</a:t>
            </a:r>
            <a:r>
              <a:rPr lang="el-GR" sz="2200" baseline="-25000" dirty="0"/>
              <a:t>ϕ</a:t>
            </a:r>
            <a:r>
              <a:rPr lang="de-DE" sz="2200" baseline="30000" dirty="0"/>
              <a:t>-1</a:t>
            </a:r>
            <a:r>
              <a:rPr lang="de-DE" sz="2200" dirty="0"/>
              <a:t>)</a:t>
            </a:r>
            <a:r>
              <a:rPr lang="el-GR" sz="2200" dirty="0"/>
              <a:t>ϕ</a:t>
            </a:r>
            <a:r>
              <a:rPr lang="de-DE" sz="2200" dirty="0"/>
              <a:t> = A</a:t>
            </a:r>
            <a:r>
              <a:rPr lang="de-DE" sz="2200" baseline="30000" dirty="0"/>
              <a:t>*</a:t>
            </a:r>
            <a:r>
              <a:rPr lang="de-DE" sz="2200" dirty="0"/>
              <a:t>C</a:t>
            </a:r>
            <a:r>
              <a:rPr lang="el-GR" sz="2200" baseline="-25000" dirty="0"/>
              <a:t>η</a:t>
            </a:r>
            <a:r>
              <a:rPr lang="de-DE" sz="2200" baseline="30000" dirty="0"/>
              <a:t>-1</a:t>
            </a:r>
            <a:r>
              <a:rPr lang="en-US" sz="2200" dirty="0" smtClean="0"/>
              <a:t>s</a:t>
            </a:r>
            <a:endParaRPr lang="de-DE" sz="2200" b="1" dirty="0"/>
          </a:p>
          <a:p>
            <a:pPr>
              <a:lnSpc>
                <a:spcPct val="110000"/>
              </a:lnSpc>
            </a:pPr>
            <a:r>
              <a:rPr lang="en-US" b="1" dirty="0"/>
              <a:t>Challenges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demanding </a:t>
            </a:r>
            <a:r>
              <a:rPr lang="en-US" dirty="0"/>
              <a:t>operations to be solved in </a:t>
            </a:r>
            <a:r>
              <a:rPr lang="en-US" dirty="0" smtClean="0"/>
              <a:t>real-time </a:t>
            </a:r>
            <a:r>
              <a:rPr lang="en-US" dirty="0"/>
              <a:t>(500 Hz</a:t>
            </a:r>
            <a:r>
              <a:rPr lang="en-US" dirty="0" smtClean="0"/>
              <a:t>)</a:t>
            </a:r>
            <a:endParaRPr lang="de-DE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71542" y="6368959"/>
            <a:ext cx="11139784" cy="278127"/>
          </a:xfrm>
        </p:spPr>
        <p:txBody>
          <a:bodyPr/>
          <a:lstStyle/>
          <a:p>
            <a:pPr algn="r"/>
            <a:fld id="{4334791F-2B7A-4B6D-9CFE-D6F4986E9AD2}" type="slidenum">
              <a:rPr lang="de-AT" sz="1600" smtClean="0"/>
              <a:t>4</a:t>
            </a:fld>
            <a:endParaRPr lang="de-AT" sz="1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15" y="1564845"/>
            <a:ext cx="4162311" cy="441714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85169" y="5142731"/>
            <a:ext cx="5794824" cy="507831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 err="1"/>
              <a:t>Sparse</a:t>
            </a:r>
            <a:r>
              <a:rPr lang="de-DE" b="1" dirty="0"/>
              <a:t> </a:t>
            </a:r>
            <a:r>
              <a:rPr lang="de-DE" b="1" dirty="0" err="1"/>
              <a:t>discretization</a:t>
            </a:r>
            <a:r>
              <a:rPr lang="de-DE" b="1" dirty="0"/>
              <a:t> + iterative </a:t>
            </a:r>
            <a:r>
              <a:rPr lang="de-DE" b="1" dirty="0" err="1" smtClean="0"/>
              <a:t>solver</a:t>
            </a:r>
            <a:endParaRPr lang="de-DE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24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542" y="1621584"/>
            <a:ext cx="11139784" cy="6081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b="1" dirty="0" err="1"/>
              <a:t>Idea</a:t>
            </a:r>
            <a:r>
              <a:rPr lang="de-AT" b="1" dirty="0"/>
              <a:t>: </a:t>
            </a:r>
            <a:r>
              <a:rPr lang="de-AT" dirty="0" err="1" smtClean="0"/>
              <a:t>Using</a:t>
            </a:r>
            <a:r>
              <a:rPr lang="de-AT" dirty="0" smtClean="0"/>
              <a:t> a </a:t>
            </a:r>
            <a:r>
              <a:rPr lang="de-AT" dirty="0" err="1" smtClean="0"/>
              <a:t>wavelet</a:t>
            </a:r>
            <a:r>
              <a:rPr lang="de-AT" dirty="0" smtClean="0"/>
              <a:t> </a:t>
            </a:r>
            <a:r>
              <a:rPr lang="de-AT" dirty="0" err="1" smtClean="0"/>
              <a:t>basis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representing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turbulence</a:t>
            </a:r>
            <a:r>
              <a:rPr lang="de-AT" dirty="0" smtClean="0"/>
              <a:t> </a:t>
            </a:r>
            <a:r>
              <a:rPr lang="de-AT" dirty="0" err="1" smtClean="0"/>
              <a:t>layers</a:t>
            </a:r>
            <a:endParaRPr lang="de-AT" dirty="0" smtClean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71542" y="6368959"/>
            <a:ext cx="11139784" cy="278127"/>
          </a:xfrm>
        </p:spPr>
        <p:txBody>
          <a:bodyPr/>
          <a:lstStyle/>
          <a:p>
            <a:pPr algn="r"/>
            <a:fld id="{FF01A42E-03F1-4DC2-8E54-D6C20B30D775}" type="slidenum">
              <a:rPr lang="de-AT" sz="1600"/>
              <a:t>5</a:t>
            </a:fld>
            <a:endParaRPr lang="de-AT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1094920" y="5845103"/>
            <a:ext cx="10843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/>
              <a:t>M. </a:t>
            </a:r>
            <a:r>
              <a:rPr lang="de-AT" sz="1200" i="1" dirty="0" err="1"/>
              <a:t>Yudytskiy</a:t>
            </a:r>
            <a:r>
              <a:rPr lang="de-AT" sz="1200" i="1" dirty="0"/>
              <a:t> </a:t>
            </a:r>
            <a:r>
              <a:rPr lang="de-AT" sz="1200" i="1" dirty="0" err="1"/>
              <a:t>and</a:t>
            </a:r>
            <a:r>
              <a:rPr lang="de-AT" sz="1200" i="1" dirty="0"/>
              <a:t> T. </a:t>
            </a:r>
            <a:r>
              <a:rPr lang="de-AT" sz="1200" i="1" dirty="0" err="1"/>
              <a:t>Helin</a:t>
            </a:r>
            <a:r>
              <a:rPr lang="de-AT" sz="1200" i="1" dirty="0"/>
              <a:t> </a:t>
            </a:r>
            <a:r>
              <a:rPr lang="de-AT" sz="1200" i="1" dirty="0" err="1"/>
              <a:t>and</a:t>
            </a:r>
            <a:r>
              <a:rPr lang="de-AT" sz="1200" i="1" dirty="0"/>
              <a:t> R. Ramlau. Finite element-wavelet hybrid </a:t>
            </a:r>
            <a:r>
              <a:rPr lang="de-AT" sz="1200" i="1" dirty="0" err="1" smtClean="0"/>
              <a:t>algorithm</a:t>
            </a:r>
            <a:r>
              <a:rPr lang="de-AT" sz="1200" i="1" dirty="0" smtClean="0"/>
              <a:t> </a:t>
            </a:r>
            <a:r>
              <a:rPr lang="de-AT" sz="1200" i="1" dirty="0" err="1" smtClean="0"/>
              <a:t>for</a:t>
            </a:r>
            <a:r>
              <a:rPr lang="de-AT" sz="1200" i="1" dirty="0" smtClean="0"/>
              <a:t> </a:t>
            </a:r>
            <a:r>
              <a:rPr lang="de-AT" sz="1200" i="1" dirty="0" err="1"/>
              <a:t>atmospheric</a:t>
            </a:r>
            <a:r>
              <a:rPr lang="de-AT" sz="1200" i="1" dirty="0"/>
              <a:t> </a:t>
            </a:r>
            <a:r>
              <a:rPr lang="de-AT" sz="1200" i="1" dirty="0" err="1"/>
              <a:t>tomography</a:t>
            </a:r>
            <a:r>
              <a:rPr lang="de-AT" sz="1200" i="1" dirty="0"/>
              <a:t>. J. </a:t>
            </a:r>
            <a:r>
              <a:rPr lang="de-AT" sz="1200" i="1" dirty="0" err="1"/>
              <a:t>Opt</a:t>
            </a:r>
            <a:r>
              <a:rPr lang="de-AT" sz="1200" i="1" dirty="0"/>
              <a:t>. </a:t>
            </a:r>
            <a:r>
              <a:rPr lang="de-AT" sz="1200" i="1" dirty="0" err="1"/>
              <a:t>Soc</a:t>
            </a:r>
            <a:r>
              <a:rPr lang="de-AT" sz="1200" i="1" dirty="0"/>
              <a:t>. Am. 2014.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84" y="2476634"/>
            <a:ext cx="3189477" cy="251800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9" y="5789412"/>
            <a:ext cx="595376" cy="38837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87122" y="575031"/>
            <a:ext cx="11124204" cy="9898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>
                <a:solidFill>
                  <a:srgbClr val="2380A9"/>
                </a:solidFill>
              </a:rPr>
              <a:t>Finite Element Wavelet Hybrid </a:t>
            </a:r>
            <a:r>
              <a:rPr lang="de-DE" dirty="0" err="1" smtClean="0">
                <a:solidFill>
                  <a:srgbClr val="2380A9"/>
                </a:solidFill>
              </a:rPr>
              <a:t>Algorithm</a:t>
            </a:r>
            <a:r>
              <a:rPr lang="de-DE" dirty="0" smtClean="0">
                <a:solidFill>
                  <a:srgbClr val="2380A9"/>
                </a:solidFill>
              </a:rPr>
              <a:t> (FEWHA)</a:t>
            </a:r>
            <a:br>
              <a:rPr lang="de-DE" dirty="0" smtClean="0">
                <a:solidFill>
                  <a:srgbClr val="2380A9"/>
                </a:solidFill>
              </a:rPr>
            </a:br>
            <a:r>
              <a:rPr lang="de-DE" sz="2400" dirty="0" smtClean="0">
                <a:solidFill>
                  <a:srgbClr val="2380A9"/>
                </a:solidFill>
              </a:rPr>
              <a:t>Wavelets </a:t>
            </a:r>
            <a:r>
              <a:rPr lang="de-DE" sz="2400" dirty="0" err="1" smtClean="0">
                <a:solidFill>
                  <a:srgbClr val="2380A9"/>
                </a:solidFill>
              </a:rPr>
              <a:t>for</a:t>
            </a:r>
            <a:r>
              <a:rPr lang="de-DE" sz="2400" dirty="0" smtClean="0">
                <a:solidFill>
                  <a:srgbClr val="2380A9"/>
                </a:solidFill>
              </a:rPr>
              <a:t> </a:t>
            </a:r>
            <a:r>
              <a:rPr lang="de-DE" sz="2400" dirty="0" err="1" smtClean="0">
                <a:solidFill>
                  <a:srgbClr val="2380A9"/>
                </a:solidFill>
              </a:rPr>
              <a:t>atmospheric</a:t>
            </a:r>
            <a:r>
              <a:rPr lang="de-DE" sz="2400" dirty="0" smtClean="0">
                <a:solidFill>
                  <a:srgbClr val="2380A9"/>
                </a:solidFill>
              </a:rPr>
              <a:t> </a:t>
            </a:r>
            <a:r>
              <a:rPr lang="de-DE" sz="2400" dirty="0" err="1" smtClean="0">
                <a:solidFill>
                  <a:srgbClr val="2380A9"/>
                </a:solidFill>
              </a:rPr>
              <a:t>tomography</a:t>
            </a:r>
            <a:endParaRPr lang="de-AT" sz="2400" dirty="0">
              <a:solidFill>
                <a:srgbClr val="2380A9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1542" y="2265817"/>
            <a:ext cx="10138878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ct val="150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de-DE" sz="2000" b="1" dirty="0" err="1"/>
              <a:t>Why</a:t>
            </a:r>
            <a:r>
              <a:rPr lang="de-DE" sz="2000" b="1" dirty="0"/>
              <a:t> </a:t>
            </a:r>
            <a:r>
              <a:rPr lang="de-DE" sz="2000" b="1" dirty="0" err="1"/>
              <a:t>wavelets</a:t>
            </a:r>
            <a:r>
              <a:rPr lang="de-DE" sz="2000" b="1" dirty="0"/>
              <a:t>?</a:t>
            </a:r>
          </a:p>
          <a:p>
            <a:pPr marL="800100" lvl="2" indent="-342900">
              <a:spcBef>
                <a:spcPts val="8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de-DE" sz="2000" dirty="0"/>
              <a:t>Approximative </a:t>
            </a:r>
            <a:r>
              <a:rPr lang="de-DE" sz="2000" dirty="0" err="1"/>
              <a:t>properties</a:t>
            </a:r>
            <a:r>
              <a:rPr lang="de-DE" sz="2000" dirty="0"/>
              <a:t> (</a:t>
            </a:r>
            <a:r>
              <a:rPr lang="de-DE" sz="2000" dirty="0" err="1"/>
              <a:t>less</a:t>
            </a:r>
            <a:r>
              <a:rPr lang="de-DE" sz="2000" dirty="0"/>
              <a:t> </a:t>
            </a:r>
            <a:r>
              <a:rPr lang="de-DE" sz="2000" dirty="0" err="1"/>
              <a:t>coefficients</a:t>
            </a:r>
            <a:r>
              <a:rPr lang="de-DE" sz="2000" dirty="0"/>
              <a:t>)</a:t>
            </a:r>
          </a:p>
          <a:p>
            <a:pPr marL="800100" lvl="2" indent="-342900">
              <a:spcBef>
                <a:spcPts val="8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de-DE" sz="2000" dirty="0"/>
              <a:t>Fast </a:t>
            </a:r>
            <a:r>
              <a:rPr lang="de-DE" sz="2000" dirty="0" err="1"/>
              <a:t>decay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frequency</a:t>
            </a:r>
            <a:r>
              <a:rPr lang="de-DE" sz="2000" dirty="0"/>
              <a:t> </a:t>
            </a:r>
            <a:r>
              <a:rPr lang="de-DE" sz="2000" dirty="0" err="1"/>
              <a:t>domain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 err="1">
                <a:sym typeface="Wingdings" panose="05000000000000000000" pitchFamily="2" charset="2"/>
              </a:rPr>
              <a:t>efficient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turbulence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statistics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representation</a:t>
            </a:r>
            <a:endParaRPr lang="de-DE" sz="2000" dirty="0">
              <a:sym typeface="Wingdings" panose="05000000000000000000" pitchFamily="2" charset="2"/>
            </a:endParaRPr>
          </a:p>
          <a:p>
            <a:pPr marL="800100" lvl="2" indent="-342900">
              <a:spcBef>
                <a:spcPts val="8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de-DE" sz="2000" dirty="0">
                <a:sym typeface="Wingdings" panose="05000000000000000000" pitchFamily="2" charset="2"/>
              </a:rPr>
              <a:t> diagonal </a:t>
            </a:r>
            <a:r>
              <a:rPr lang="en-US" sz="2000" dirty="0"/>
              <a:t>C</a:t>
            </a:r>
            <a:r>
              <a:rPr lang="el-GR" sz="2000" baseline="-25000" dirty="0"/>
              <a:t>ϕ</a:t>
            </a:r>
            <a:r>
              <a:rPr lang="de-DE" sz="2000" baseline="30000" dirty="0"/>
              <a:t>-1</a:t>
            </a:r>
            <a:r>
              <a:rPr lang="de-DE" sz="2000" dirty="0"/>
              <a:t> in </a:t>
            </a:r>
            <a:r>
              <a:rPr lang="de-DE" sz="2000" dirty="0" err="1"/>
              <a:t>wavelet</a:t>
            </a:r>
            <a:r>
              <a:rPr lang="de-DE" sz="2000" dirty="0"/>
              <a:t> </a:t>
            </a:r>
            <a:r>
              <a:rPr lang="de-DE" sz="2000" dirty="0" err="1"/>
              <a:t>basis</a:t>
            </a:r>
            <a:endParaRPr lang="de-DE" sz="2000" dirty="0">
              <a:sym typeface="Wingdings" panose="05000000000000000000" pitchFamily="2" charset="2"/>
            </a:endParaRPr>
          </a:p>
          <a:p>
            <a:pPr marL="800100" lvl="2" indent="-342900">
              <a:spcBef>
                <a:spcPts val="800"/>
              </a:spcBef>
              <a:buSzPct val="120000"/>
              <a:buFont typeface="Courier New" panose="02070309020205020404" pitchFamily="49" charset="0"/>
              <a:buChar char="o"/>
            </a:pPr>
            <a:r>
              <a:rPr lang="de-DE" sz="2000" dirty="0" err="1"/>
              <a:t>Discrete</a:t>
            </a:r>
            <a:r>
              <a:rPr lang="de-DE" sz="2000" dirty="0"/>
              <a:t> Wavelet </a:t>
            </a:r>
            <a:r>
              <a:rPr lang="de-DE" sz="2000" dirty="0" err="1"/>
              <a:t>Transfrom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el-GR" sz="2000" dirty="0"/>
              <a:t>Ο</a:t>
            </a:r>
            <a:r>
              <a:rPr lang="de-DE" sz="2000" dirty="0"/>
              <a:t>(n)</a:t>
            </a:r>
            <a:endParaRPr lang="de-DE" sz="2000" dirty="0">
              <a:sym typeface="Wingdings" panose="05000000000000000000" pitchFamily="2" charset="2"/>
            </a:endParaRPr>
          </a:p>
          <a:p>
            <a:pPr marL="216000" indent="-216000">
              <a:lnSpc>
                <a:spcPct val="150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de-DE" sz="2000" b="1" dirty="0">
                <a:sym typeface="Wingdings" panose="05000000000000000000" pitchFamily="2" charset="2"/>
              </a:rPr>
              <a:t>Wavelets </a:t>
            </a:r>
            <a:r>
              <a:rPr lang="de-DE" sz="2000" b="1" dirty="0" err="1">
                <a:sym typeface="Wingdings" panose="05000000000000000000" pitchFamily="2" charset="2"/>
              </a:rPr>
              <a:t>of</a:t>
            </a:r>
            <a:r>
              <a:rPr lang="de-DE" sz="2000" b="1" dirty="0"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ym typeface="Wingdings" panose="05000000000000000000" pitchFamily="2" charset="2"/>
              </a:rPr>
              <a:t>choice</a:t>
            </a:r>
            <a:r>
              <a:rPr lang="de-DE" sz="2000" b="1" dirty="0">
                <a:sym typeface="Wingdings" panose="05000000000000000000" pitchFamily="2" charset="2"/>
              </a:rPr>
              <a:t>: </a:t>
            </a:r>
            <a:r>
              <a:rPr lang="de-DE" sz="2000" dirty="0" err="1">
                <a:sym typeface="Wingdings" panose="05000000000000000000" pitchFamily="2" charset="2"/>
              </a:rPr>
              <a:t>Daubechies</a:t>
            </a:r>
            <a:r>
              <a:rPr lang="de-DE" sz="2000" dirty="0">
                <a:sym typeface="Wingdings" panose="05000000000000000000" pitchFamily="2" charset="2"/>
              </a:rPr>
              <a:t> 3</a:t>
            </a:r>
            <a:endParaRPr lang="de-AT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542" y="1844605"/>
            <a:ext cx="11139784" cy="21363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/>
              <a:t>Dual </a:t>
            </a:r>
            <a:r>
              <a:rPr lang="de-DE" b="1" dirty="0" err="1" smtClean="0"/>
              <a:t>domain</a:t>
            </a:r>
            <a:r>
              <a:rPr lang="de-DE" b="1" dirty="0" smtClean="0"/>
              <a:t> </a:t>
            </a:r>
            <a:r>
              <a:rPr lang="de-DE" b="1" dirty="0" err="1" smtClean="0"/>
              <a:t>discretization</a:t>
            </a:r>
            <a:r>
              <a:rPr lang="de-DE" dirty="0" smtClean="0"/>
              <a:t>: </a:t>
            </a:r>
            <a:r>
              <a:rPr lang="de-DE" dirty="0" err="1"/>
              <a:t>wavelet</a:t>
            </a:r>
            <a:r>
              <a:rPr lang="de-DE" dirty="0"/>
              <a:t> </a:t>
            </a:r>
            <a:r>
              <a:rPr lang="de-DE" dirty="0" err="1" smtClean="0"/>
              <a:t>basis</a:t>
            </a:r>
            <a:r>
              <a:rPr lang="de-DE" smtClean="0"/>
              <a:t> + </a:t>
            </a:r>
            <a:r>
              <a:rPr lang="de-DE" dirty="0"/>
              <a:t>bilinear </a:t>
            </a:r>
            <a:r>
              <a:rPr lang="de-DE" dirty="0" err="1" smtClean="0"/>
              <a:t>basis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 smtClean="0"/>
              <a:t>Iterative </a:t>
            </a:r>
            <a:r>
              <a:rPr lang="de-DE" b="1" dirty="0" err="1" smtClean="0"/>
              <a:t>approach</a:t>
            </a:r>
            <a:r>
              <a:rPr lang="de-DE" dirty="0" smtClean="0"/>
              <a:t>: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Preconditioned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Conjugate</a:t>
            </a:r>
            <a:r>
              <a:rPr lang="de-DE" dirty="0" smtClean="0">
                <a:sym typeface="Wingdings" panose="05000000000000000000" pitchFamily="2" charset="2"/>
              </a:rPr>
              <a:t> Gradient </a:t>
            </a:r>
            <a:r>
              <a:rPr lang="de-DE" dirty="0" err="1" smtClean="0">
                <a:sym typeface="Wingdings" panose="05000000000000000000" pitchFamily="2" charset="2"/>
              </a:rPr>
              <a:t>Method</a:t>
            </a:r>
            <a:r>
              <a:rPr lang="de-DE" dirty="0" smtClean="0">
                <a:sym typeface="Wingdings" panose="05000000000000000000" pitchFamily="2" charset="2"/>
              </a:rPr>
              <a:t> (PCG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71542" y="6368959"/>
            <a:ext cx="11139784" cy="278127"/>
          </a:xfrm>
        </p:spPr>
        <p:txBody>
          <a:bodyPr/>
          <a:lstStyle/>
          <a:p>
            <a:pPr algn="r"/>
            <a:fld id="{4334791F-2B7A-4B6D-9CFE-D6F4986E9AD2}" type="slidenum">
              <a:rPr lang="de-AT" sz="1600" smtClean="0"/>
              <a:t>6</a:t>
            </a:fld>
            <a:endParaRPr lang="de-AT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471542" y="3591045"/>
            <a:ext cx="95119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0B050"/>
                </a:solidFill>
              </a:rPr>
              <a:t>+</a:t>
            </a:r>
            <a:r>
              <a:rPr lang="de-DE" sz="2000" dirty="0"/>
              <a:t> Fast, </a:t>
            </a:r>
            <a:r>
              <a:rPr lang="de-DE" sz="2000" dirty="0" err="1"/>
              <a:t>because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sparse</a:t>
            </a:r>
            <a:r>
              <a:rPr lang="de-DE" sz="2000" dirty="0"/>
              <a:t> </a:t>
            </a:r>
            <a:r>
              <a:rPr lang="de-DE" sz="2000" dirty="0" err="1"/>
              <a:t>matrices</a:t>
            </a:r>
            <a:r>
              <a:rPr lang="de-AT" sz="2000" dirty="0"/>
              <a:t/>
            </a:r>
            <a:br>
              <a:rPr lang="de-AT" sz="2000" dirty="0"/>
            </a:br>
            <a:r>
              <a:rPr lang="de-AT" sz="2000" b="1" dirty="0">
                <a:solidFill>
                  <a:srgbClr val="00B050"/>
                </a:solidFill>
              </a:rPr>
              <a:t>+</a:t>
            </a:r>
            <a:r>
              <a:rPr lang="de-AT" sz="2000" dirty="0"/>
              <a:t> On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fly</a:t>
            </a:r>
            <a:r>
              <a:rPr lang="de-AT" sz="2000" dirty="0"/>
              <a:t> </a:t>
            </a:r>
            <a:r>
              <a:rPr lang="de-AT" sz="2000" dirty="0" err="1"/>
              <a:t>parameter</a:t>
            </a:r>
            <a:r>
              <a:rPr lang="de-AT" sz="2000" dirty="0"/>
              <a:t> </a:t>
            </a:r>
            <a:r>
              <a:rPr lang="de-AT" sz="2000" dirty="0" err="1"/>
              <a:t>updates</a:t>
            </a:r>
            <a:r>
              <a:rPr lang="de-AT" sz="2000" dirty="0"/>
              <a:t> (</a:t>
            </a:r>
            <a:r>
              <a:rPr lang="de-AT" sz="2000" dirty="0" err="1"/>
              <a:t>no</a:t>
            </a:r>
            <a:r>
              <a:rPr lang="de-AT" sz="2000" dirty="0"/>
              <a:t> soft real-time </a:t>
            </a:r>
            <a:r>
              <a:rPr lang="de-AT" sz="2000" dirty="0" err="1"/>
              <a:t>precomputation</a:t>
            </a:r>
            <a:r>
              <a:rPr lang="de-AT" sz="2000" dirty="0"/>
              <a:t>)</a:t>
            </a: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FF0000"/>
                </a:solidFill>
              </a:rPr>
              <a:t>-</a:t>
            </a:r>
            <a:r>
              <a:rPr lang="de-DE" sz="2000" dirty="0"/>
              <a:t> More </a:t>
            </a:r>
            <a:r>
              <a:rPr lang="de-DE" sz="2000" dirty="0" err="1"/>
              <a:t>complex</a:t>
            </a:r>
            <a:r>
              <a:rPr lang="de-DE" sz="2000" dirty="0"/>
              <a:t> </a:t>
            </a:r>
            <a:r>
              <a:rPr lang="de-DE" sz="2000" dirty="0" err="1"/>
              <a:t>structure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algorithm</a:t>
            </a:r>
            <a:r>
              <a:rPr lang="de-DE" sz="2000" dirty="0"/>
              <a:t> </a:t>
            </a: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 err="1">
                <a:sym typeface="Wingdings" panose="05000000000000000000" pitchFamily="2" charset="2"/>
              </a:rPr>
              <a:t>harder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parallelize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and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pipeline</a:t>
            </a:r>
            <a:endParaRPr lang="de-DE" sz="2000" dirty="0"/>
          </a:p>
          <a:p>
            <a:endParaRPr lang="en-US" sz="200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87122" y="575031"/>
            <a:ext cx="11124204" cy="9898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>
                <a:solidFill>
                  <a:srgbClr val="2380A9"/>
                </a:solidFill>
              </a:rPr>
              <a:t>Finite Element Wavelet Hybrid </a:t>
            </a:r>
            <a:r>
              <a:rPr lang="de-DE" dirty="0" err="1" smtClean="0">
                <a:solidFill>
                  <a:srgbClr val="2380A9"/>
                </a:solidFill>
              </a:rPr>
              <a:t>Algorithm</a:t>
            </a:r>
            <a:r>
              <a:rPr lang="de-DE" dirty="0" smtClean="0">
                <a:solidFill>
                  <a:srgbClr val="2380A9"/>
                </a:solidFill>
              </a:rPr>
              <a:t> (FEWHA)</a:t>
            </a:r>
            <a:br>
              <a:rPr lang="de-DE" dirty="0" smtClean="0">
                <a:solidFill>
                  <a:srgbClr val="2380A9"/>
                </a:solidFill>
              </a:rPr>
            </a:br>
            <a:r>
              <a:rPr lang="en-US" sz="2400" dirty="0" smtClean="0">
                <a:solidFill>
                  <a:srgbClr val="2380A9"/>
                </a:solidFill>
              </a:rPr>
              <a:t>Atmospheric tomography</a:t>
            </a:r>
            <a:endParaRPr lang="en-US" sz="2400" dirty="0">
              <a:solidFill>
                <a:srgbClr val="2380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2380A9"/>
                </a:solidFill>
              </a:rPr>
              <a:t>Finite Element Wavelet Hybrid </a:t>
            </a:r>
            <a:r>
              <a:rPr lang="de-DE" dirty="0" err="1">
                <a:solidFill>
                  <a:srgbClr val="2380A9"/>
                </a:solidFill>
              </a:rPr>
              <a:t>Algorithm</a:t>
            </a:r>
            <a:r>
              <a:rPr lang="de-DE" dirty="0">
                <a:solidFill>
                  <a:srgbClr val="2380A9"/>
                </a:solidFill>
              </a:rPr>
              <a:t> (FEWHA)</a:t>
            </a:r>
            <a:br>
              <a:rPr lang="de-DE" dirty="0">
                <a:solidFill>
                  <a:srgbClr val="2380A9"/>
                </a:solidFill>
              </a:rPr>
            </a:br>
            <a:r>
              <a:rPr lang="de-DE" sz="2400" dirty="0" err="1" smtClean="0">
                <a:solidFill>
                  <a:srgbClr val="2380A9"/>
                </a:solidFill>
              </a:rPr>
              <a:t>Mirror</a:t>
            </a:r>
            <a:r>
              <a:rPr lang="de-DE" sz="2400" dirty="0" smtClean="0">
                <a:solidFill>
                  <a:srgbClr val="2380A9"/>
                </a:solidFill>
              </a:rPr>
              <a:t> </a:t>
            </a:r>
            <a:r>
              <a:rPr lang="de-DE" sz="2400" dirty="0" err="1" smtClean="0">
                <a:solidFill>
                  <a:srgbClr val="2380A9"/>
                </a:solidFill>
              </a:rPr>
              <a:t>fitting</a:t>
            </a:r>
            <a:r>
              <a:rPr lang="de-DE" sz="2400" dirty="0" smtClean="0">
                <a:solidFill>
                  <a:srgbClr val="2380A9"/>
                </a:solidFill>
              </a:rPr>
              <a:t> </a:t>
            </a:r>
            <a:r>
              <a:rPr lang="de-DE" sz="2400" dirty="0" err="1" smtClean="0">
                <a:solidFill>
                  <a:srgbClr val="2380A9"/>
                </a:solidFill>
              </a:rPr>
              <a:t>for</a:t>
            </a:r>
            <a:r>
              <a:rPr lang="de-DE" sz="2400" dirty="0" smtClean="0">
                <a:solidFill>
                  <a:srgbClr val="2380A9"/>
                </a:solidFill>
              </a:rPr>
              <a:t> MCAO </a:t>
            </a:r>
            <a:r>
              <a:rPr lang="de-DE" sz="2400" dirty="0" err="1" smtClean="0">
                <a:solidFill>
                  <a:srgbClr val="2380A9"/>
                </a:solidFill>
              </a:rPr>
              <a:t>systems</a:t>
            </a:r>
            <a:endParaRPr lang="de-AT" sz="2400" dirty="0">
              <a:solidFill>
                <a:srgbClr val="2380A9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71542" y="6368959"/>
            <a:ext cx="11139784" cy="278127"/>
          </a:xfrm>
        </p:spPr>
        <p:txBody>
          <a:bodyPr/>
          <a:lstStyle/>
          <a:p>
            <a:pPr algn="r"/>
            <a:fld id="{4334791F-2B7A-4B6D-9CFE-D6F4986E9AD2}" type="slidenum">
              <a:rPr lang="de-AT" sz="1600" smtClean="0"/>
              <a:t>7</a:t>
            </a:fld>
            <a:endParaRPr lang="de-AT" sz="1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67" y="1261176"/>
            <a:ext cx="4629613" cy="29663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2" y="1609658"/>
            <a:ext cx="4908003" cy="2468036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484598" y="4181610"/>
            <a:ext cx="5411873" cy="681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16000" indent="-216000" algn="l" defTabSz="914400" rtl="0" eaLnBrk="1" latinLnBrk="0" hangingPunct="1">
              <a:lnSpc>
                <a:spcPct val="105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65000"/>
              <a:buFont typeface="Wingdings 2" panose="05020102010507070707" pitchFamily="18" charset="2"/>
              <a:buChar char="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de-DE" b="1" dirty="0" err="1" smtClean="0"/>
              <a:t>Layers</a:t>
            </a:r>
            <a:r>
              <a:rPr lang="de-DE" b="1" dirty="0" smtClean="0"/>
              <a:t> at </a:t>
            </a:r>
            <a:r>
              <a:rPr lang="de-DE" b="1" dirty="0" err="1" smtClean="0"/>
              <a:t>altitudes</a:t>
            </a:r>
            <a:r>
              <a:rPr lang="de-DE" b="1" dirty="0" smtClean="0"/>
              <a:t> </a:t>
            </a:r>
            <a:r>
              <a:rPr lang="de-DE" b="1" dirty="0" err="1"/>
              <a:t>of</a:t>
            </a:r>
            <a:r>
              <a:rPr lang="de-DE" b="1" dirty="0"/>
              <a:t> DMs: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/>
              <a:t>mirror</a:t>
            </a:r>
            <a:r>
              <a:rPr lang="de-DE" dirty="0"/>
              <a:t> </a:t>
            </a:r>
            <a:r>
              <a:rPr lang="de-DE" dirty="0" err="1"/>
              <a:t>fitting</a:t>
            </a:r>
            <a:r>
              <a:rPr lang="de-DE" dirty="0"/>
              <a:t> </a:t>
            </a:r>
            <a:r>
              <a:rPr lang="de-DE" dirty="0" err="1" smtClean="0"/>
              <a:t>necessary</a:t>
            </a:r>
            <a:endParaRPr lang="en-US" dirty="0"/>
          </a:p>
          <a:p>
            <a:pPr marL="0" indent="0">
              <a:lnSpc>
                <a:spcPct val="160000"/>
              </a:lnSpc>
              <a:buNone/>
            </a:pP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 flipH="1">
                <a:off x="747042" y="4693017"/>
                <a:ext cx="4858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de-A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7042" y="4693017"/>
                <a:ext cx="485803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645160" y="4752666"/>
                <a:ext cx="3185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AT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de-AT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𝑃</m:t>
                              </m:r>
                            </m:e>
                          </m:acc>
                        </m:e>
                        <m:sup>
                          <m:r>
                            <a:rPr lang="de-AT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de-AT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𝑃</m:t>
                          </m:r>
                        </m:e>
                      </m:acc>
                      <m:r>
                        <a:rPr lang="de-AT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de-AT" sz="2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AT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de-AT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𝑃</m:t>
                              </m:r>
                            </m:e>
                          </m:acc>
                        </m:e>
                        <m:sup>
                          <m:r>
                            <a:rPr lang="de-AT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𝑇</m:t>
                          </m:r>
                        </m:sup>
                      </m:sSup>
                      <m:r>
                        <a:rPr lang="de-AT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sSup>
                        <m:sSupPr>
                          <m:ctrlPr>
                            <a:rPr lang="de-AT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𝑊</m:t>
                          </m:r>
                        </m:e>
                        <m:sup>
                          <m:r>
                            <a:rPr lang="de-AT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sup>
                      </m:sSup>
                      <m:r>
                        <a:rPr lang="de-AT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</m:oMath>
                  </m:oMathPara>
                </a14:m>
                <a:endParaRPr lang="de-DE" sz="2400" dirty="0">
                  <a:sym typeface="Wingdings" panose="05000000000000000000" pitchFamily="2" charset="2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160" y="4752666"/>
                <a:ext cx="318544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13"/>
              <p:cNvSpPr txBox="1"/>
              <p:nvPr/>
            </p:nvSpPr>
            <p:spPr>
              <a:xfrm>
                <a:off x="6859871" y="5390125"/>
                <a:ext cx="4492070" cy="945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de-AT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de-AT" sz="1600" dirty="0" smtClean="0"/>
                  <a:t> …  </a:t>
                </a:r>
                <a:r>
                  <a:rPr lang="de-AT" sz="1600" dirty="0" err="1" smtClean="0"/>
                  <a:t>projection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through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layer</a:t>
                </a:r>
                <a:r>
                  <a:rPr lang="de-AT" sz="1600" dirty="0" smtClean="0"/>
                  <a:t> </a:t>
                </a:r>
                <a:r>
                  <a:rPr lang="en-US" altLang="en-US" sz="1600" dirty="0">
                    <a:latin typeface="MathJax_Main"/>
                  </a:rPr>
                  <a:t>ℓ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into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direction</a:t>
                </a:r>
                <a:r>
                  <a:rPr lang="de-AT" sz="1600" dirty="0" smtClean="0"/>
                  <a:t> </a:t>
                </a:r>
                <a:r>
                  <a:rPr lang="el-GR" sz="1600" dirty="0" smtClean="0"/>
                  <a:t>θ</a:t>
                </a:r>
                <a:r>
                  <a:rPr lang="de-AT" sz="1600" dirty="0"/>
                  <a:t/>
                </a:r>
                <a:br>
                  <a:rPr lang="de-AT" sz="1600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de-AT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600" dirty="0" smtClean="0"/>
                  <a:t>  …  projection through DM </a:t>
                </a:r>
                <a:r>
                  <a:rPr lang="de-AT" sz="1600" dirty="0" err="1" smtClean="0"/>
                  <a:t>into</a:t>
                </a:r>
                <a:r>
                  <a:rPr lang="de-AT" sz="1600" dirty="0" smtClean="0"/>
                  <a:t> </a:t>
                </a:r>
                <a:r>
                  <a:rPr lang="de-AT" sz="1600" dirty="0" err="1"/>
                  <a:t>direction</a:t>
                </a:r>
                <a:r>
                  <a:rPr lang="de-AT" sz="1600" dirty="0"/>
                  <a:t> </a:t>
                </a:r>
                <a:r>
                  <a:rPr lang="el-GR" sz="1600" dirty="0"/>
                  <a:t>θ</a:t>
                </a:r>
                <a:r>
                  <a:rPr lang="de-AT" sz="1600" dirty="0"/>
                  <a:t/>
                </a:r>
                <a:br>
                  <a:rPr lang="de-AT" sz="1600" dirty="0"/>
                </a:b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871" y="5390125"/>
                <a:ext cx="4492070" cy="9457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905000" y="5821012"/>
            <a:ext cx="2551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51641" y="4227571"/>
            <a:ext cx="5259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ym typeface="Wingdings" panose="05000000000000000000" pitchFamily="2" charset="2"/>
              </a:rPr>
              <a:t>More </a:t>
            </a:r>
            <a:r>
              <a:rPr lang="de-DE" sz="1600" b="1" dirty="0" err="1">
                <a:sym typeface="Wingdings" panose="05000000000000000000" pitchFamily="2" charset="2"/>
              </a:rPr>
              <a:t>layers</a:t>
            </a:r>
            <a:r>
              <a:rPr lang="de-DE" sz="1600" b="1" dirty="0">
                <a:sym typeface="Wingdings" panose="05000000000000000000" pitchFamily="2" charset="2"/>
              </a:rPr>
              <a:t> </a:t>
            </a:r>
            <a:r>
              <a:rPr lang="de-DE" sz="1600" b="1" dirty="0" err="1">
                <a:sym typeface="Wingdings" panose="05000000000000000000" pitchFamily="2" charset="2"/>
              </a:rPr>
              <a:t>than</a:t>
            </a:r>
            <a:r>
              <a:rPr lang="de-DE" sz="1600" b="1" dirty="0">
                <a:sym typeface="Wingdings" panose="05000000000000000000" pitchFamily="2" charset="2"/>
              </a:rPr>
              <a:t> DMs</a:t>
            </a:r>
            <a:r>
              <a:rPr lang="de-DE" sz="1600" dirty="0">
                <a:sym typeface="Wingdings" panose="05000000000000000000" pitchFamily="2" charset="2"/>
              </a:rPr>
              <a:t>: Additional </a:t>
            </a:r>
            <a:r>
              <a:rPr lang="de-DE" sz="1600" dirty="0" err="1">
                <a:sym typeface="Wingdings" panose="05000000000000000000" pitchFamily="2" charset="2"/>
              </a:rPr>
              <a:t>problem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to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be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solved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42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122" y="563880"/>
            <a:ext cx="11124204" cy="98981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de-AT" dirty="0" smtClean="0">
                <a:solidFill>
                  <a:srgbClr val="2380A9"/>
                </a:solidFill>
              </a:rPr>
              <a:t>Real-time </a:t>
            </a:r>
            <a:r>
              <a:rPr lang="de-AT" dirty="0" err="1" smtClean="0">
                <a:solidFill>
                  <a:srgbClr val="2380A9"/>
                </a:solidFill>
              </a:rPr>
              <a:t>performance</a:t>
            </a:r>
            <a:r>
              <a:rPr lang="de-DE" dirty="0" smtClean="0">
                <a:solidFill>
                  <a:srgbClr val="2380A9"/>
                </a:solidFill>
              </a:rPr>
              <a:t/>
            </a:r>
            <a:br>
              <a:rPr lang="de-DE" dirty="0" smtClean="0">
                <a:solidFill>
                  <a:srgbClr val="2380A9"/>
                </a:solidFill>
              </a:rPr>
            </a:br>
            <a:r>
              <a:rPr lang="de-AT" sz="2400" dirty="0" err="1">
                <a:solidFill>
                  <a:srgbClr val="2380A9"/>
                </a:solidFill>
              </a:rPr>
              <a:t>Reducing</a:t>
            </a:r>
            <a:r>
              <a:rPr lang="de-AT" sz="2400" dirty="0">
                <a:solidFill>
                  <a:srgbClr val="2380A9"/>
                </a:solidFill>
              </a:rPr>
              <a:t> </a:t>
            </a:r>
            <a:r>
              <a:rPr lang="de-AT" sz="2400" dirty="0" err="1">
                <a:solidFill>
                  <a:srgbClr val="2380A9"/>
                </a:solidFill>
              </a:rPr>
              <a:t>the</a:t>
            </a:r>
            <a:r>
              <a:rPr lang="de-AT" sz="2400" dirty="0">
                <a:solidFill>
                  <a:srgbClr val="2380A9"/>
                </a:solidFill>
              </a:rPr>
              <a:t> </a:t>
            </a:r>
            <a:r>
              <a:rPr lang="de-AT" sz="2400" dirty="0" smtClean="0">
                <a:solidFill>
                  <a:srgbClr val="2380A9"/>
                </a:solidFill>
              </a:rPr>
              <a:t>PCG </a:t>
            </a:r>
            <a:r>
              <a:rPr lang="de-AT" sz="2400" dirty="0" err="1">
                <a:solidFill>
                  <a:srgbClr val="2380A9"/>
                </a:solidFill>
              </a:rPr>
              <a:t>iterations</a:t>
            </a:r>
            <a:r>
              <a:rPr lang="de-AT" sz="2400" dirty="0">
                <a:solidFill>
                  <a:srgbClr val="2380A9"/>
                </a:solidFill>
              </a:rPr>
              <a:t> </a:t>
            </a:r>
            <a:r>
              <a:rPr lang="de-AT" sz="2400" dirty="0" smtClean="0">
                <a:solidFill>
                  <a:srgbClr val="2380A9"/>
                </a:solidFill>
              </a:rPr>
              <a:t>f</a:t>
            </a:r>
            <a:r>
              <a:rPr lang="de-DE" sz="2400" dirty="0" err="1" smtClean="0">
                <a:solidFill>
                  <a:srgbClr val="2380A9"/>
                </a:solidFill>
              </a:rPr>
              <a:t>or</a:t>
            </a:r>
            <a:r>
              <a:rPr lang="de-DE" sz="2400" dirty="0" smtClean="0">
                <a:solidFill>
                  <a:srgbClr val="2380A9"/>
                </a:solidFill>
              </a:rPr>
              <a:t> </a:t>
            </a:r>
            <a:r>
              <a:rPr lang="de-DE" sz="2400" dirty="0" err="1" smtClean="0">
                <a:solidFill>
                  <a:srgbClr val="2380A9"/>
                </a:solidFill>
              </a:rPr>
              <a:t>tomography</a:t>
            </a:r>
            <a:r>
              <a:rPr lang="de-DE" sz="2400" dirty="0" smtClean="0">
                <a:solidFill>
                  <a:srgbClr val="2380A9"/>
                </a:solidFill>
              </a:rPr>
              <a:t> </a:t>
            </a:r>
            <a:r>
              <a:rPr lang="de-DE" sz="2400" dirty="0" err="1" smtClean="0">
                <a:solidFill>
                  <a:srgbClr val="2380A9"/>
                </a:solidFill>
              </a:rPr>
              <a:t>and</a:t>
            </a:r>
            <a:r>
              <a:rPr lang="de-DE" sz="2400" dirty="0" smtClean="0">
                <a:solidFill>
                  <a:srgbClr val="2380A9"/>
                </a:solidFill>
              </a:rPr>
              <a:t> </a:t>
            </a:r>
            <a:r>
              <a:rPr lang="de-DE" sz="2400" dirty="0" err="1" smtClean="0">
                <a:solidFill>
                  <a:srgbClr val="2380A9"/>
                </a:solidFill>
              </a:rPr>
              <a:t>mirror</a:t>
            </a:r>
            <a:r>
              <a:rPr lang="de-DE" sz="2400" dirty="0" smtClean="0">
                <a:solidFill>
                  <a:srgbClr val="2380A9"/>
                </a:solidFill>
              </a:rPr>
              <a:t> </a:t>
            </a:r>
            <a:r>
              <a:rPr lang="de-DE" sz="2400" dirty="0" err="1" smtClean="0">
                <a:solidFill>
                  <a:srgbClr val="2380A9"/>
                </a:solidFill>
              </a:rPr>
              <a:t>fitting</a:t>
            </a:r>
            <a:endParaRPr lang="de-AT" sz="2400" dirty="0">
              <a:solidFill>
                <a:srgbClr val="2380A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542" y="1845182"/>
            <a:ext cx="11139784" cy="976082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 smtClean="0"/>
              <a:t>Warm </a:t>
            </a:r>
            <a:r>
              <a:rPr lang="de-DE" b="1" dirty="0" err="1" smtClean="0"/>
              <a:t>restart</a:t>
            </a:r>
            <a:r>
              <a:rPr lang="de-DE" dirty="0" smtClean="0"/>
              <a:t>: </a:t>
            </a:r>
            <a:r>
              <a:rPr lang="de-DE" dirty="0" err="1"/>
              <a:t>R</a:t>
            </a:r>
            <a:r>
              <a:rPr lang="de-DE" dirty="0" err="1" smtClean="0"/>
              <a:t>eusing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previous</a:t>
            </a:r>
            <a:r>
              <a:rPr lang="de-DE" dirty="0" smtClean="0"/>
              <a:t> time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intial</a:t>
            </a:r>
            <a:r>
              <a:rPr lang="de-DE" dirty="0" smtClean="0"/>
              <a:t> </a:t>
            </a:r>
            <a:r>
              <a:rPr lang="de-DE" dirty="0" err="1" smtClean="0"/>
              <a:t>guess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PCG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time </a:t>
            </a:r>
            <a:r>
              <a:rPr lang="de-DE" dirty="0" err="1" smtClean="0"/>
              <a:t>step</a:t>
            </a:r>
            <a:endParaRPr lang="de-DE" dirty="0" smtClean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71542" y="6368959"/>
            <a:ext cx="11139784" cy="278127"/>
          </a:xfrm>
        </p:spPr>
        <p:txBody>
          <a:bodyPr/>
          <a:lstStyle/>
          <a:p>
            <a:pPr algn="r"/>
            <a:fld id="{7A803362-3939-4370-B1A2-F144DA4345BE}" type="slidenum">
              <a:rPr lang="de-AT" sz="1600" smtClean="0"/>
              <a:t>8</a:t>
            </a:fld>
            <a:endParaRPr lang="de-AT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1312696" y="5172771"/>
            <a:ext cx="10843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B. Stadler and R. Ramlau. An augmented wavelet reconstructor for </a:t>
            </a:r>
            <a:r>
              <a:rPr lang="en-US" sz="1200" i="1" dirty="0" smtClean="0"/>
              <a:t>atmospheric tomography</a:t>
            </a:r>
            <a:r>
              <a:rPr lang="en-US" sz="1200" i="1" dirty="0"/>
              <a:t>. ETNA. 2021.</a:t>
            </a:r>
            <a:endParaRPr lang="de-AT" sz="12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1348708" y="3519499"/>
            <a:ext cx="910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1" dirty="0" smtClean="0"/>
              <a:t>M. </a:t>
            </a:r>
            <a:r>
              <a:rPr lang="de-AT" sz="1200" i="1" dirty="0" err="1" smtClean="0"/>
              <a:t>Yudytskiy</a:t>
            </a:r>
            <a:r>
              <a:rPr lang="de-AT" sz="1200" i="1" dirty="0" smtClean="0"/>
              <a:t> </a:t>
            </a:r>
            <a:r>
              <a:rPr lang="de-AT" sz="1200" i="1" dirty="0" err="1" smtClean="0"/>
              <a:t>and</a:t>
            </a:r>
            <a:r>
              <a:rPr lang="de-AT" sz="1200" i="1" dirty="0" smtClean="0"/>
              <a:t> T. </a:t>
            </a:r>
            <a:r>
              <a:rPr lang="de-AT" sz="1200" i="1" dirty="0" err="1" smtClean="0"/>
              <a:t>Helin</a:t>
            </a:r>
            <a:r>
              <a:rPr lang="de-AT" sz="1200" i="1" dirty="0" smtClean="0"/>
              <a:t> </a:t>
            </a:r>
            <a:r>
              <a:rPr lang="de-AT" sz="1200" i="1" dirty="0" err="1" smtClean="0"/>
              <a:t>and</a:t>
            </a:r>
            <a:r>
              <a:rPr lang="de-AT" sz="1200" i="1" dirty="0" smtClean="0"/>
              <a:t> R. Ramlau. A </a:t>
            </a:r>
            <a:r>
              <a:rPr lang="de-AT" sz="1200" i="1" dirty="0" err="1" smtClean="0"/>
              <a:t>frequency</a:t>
            </a:r>
            <a:r>
              <a:rPr lang="de-AT" sz="1200" i="1" dirty="0" smtClean="0"/>
              <a:t> </a:t>
            </a:r>
            <a:r>
              <a:rPr lang="de-AT" sz="1200" i="1" dirty="0" err="1" smtClean="0"/>
              <a:t>dependent</a:t>
            </a:r>
            <a:r>
              <a:rPr lang="de-AT" sz="1200" i="1" dirty="0" smtClean="0"/>
              <a:t> </a:t>
            </a:r>
            <a:r>
              <a:rPr lang="de-AT" sz="1200" i="1" dirty="0" err="1" smtClean="0"/>
              <a:t>preconditioned</a:t>
            </a:r>
            <a:r>
              <a:rPr lang="de-AT" sz="1200" i="1" dirty="0" smtClean="0"/>
              <a:t> </a:t>
            </a:r>
            <a:r>
              <a:rPr lang="de-AT" sz="1200" i="1" dirty="0" err="1" smtClean="0"/>
              <a:t>wavelet</a:t>
            </a:r>
            <a:r>
              <a:rPr lang="de-AT" sz="1200" i="1" dirty="0" smtClean="0"/>
              <a:t> </a:t>
            </a:r>
            <a:r>
              <a:rPr lang="de-AT" sz="1200" i="1" dirty="0" err="1" smtClean="0"/>
              <a:t>method</a:t>
            </a:r>
            <a:r>
              <a:rPr lang="de-AT" sz="1200" i="1" dirty="0" smtClean="0"/>
              <a:t> </a:t>
            </a:r>
            <a:r>
              <a:rPr lang="de-AT" sz="1200" i="1" dirty="0" err="1" smtClean="0"/>
              <a:t>for</a:t>
            </a:r>
            <a:r>
              <a:rPr lang="de-AT" sz="1200" i="1" dirty="0" smtClean="0"/>
              <a:t> </a:t>
            </a:r>
            <a:r>
              <a:rPr lang="de-AT" sz="1200" i="1" dirty="0" err="1" smtClean="0"/>
              <a:t>atmospheric</a:t>
            </a:r>
            <a:r>
              <a:rPr lang="de-AT" sz="1200" i="1" dirty="0" smtClean="0"/>
              <a:t> </a:t>
            </a:r>
            <a:r>
              <a:rPr lang="de-AT" sz="1200" i="1" dirty="0" err="1" smtClean="0"/>
              <a:t>tomography</a:t>
            </a:r>
            <a:r>
              <a:rPr lang="de-AT" sz="1200" i="1" dirty="0" smtClean="0"/>
              <a:t>. AO4ELT3 Conference. 2013.</a:t>
            </a:r>
            <a:endParaRPr lang="de-AT" sz="1200" i="1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1" y="3556141"/>
            <a:ext cx="595376" cy="38837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1" y="5117080"/>
            <a:ext cx="595376" cy="38837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87122" y="2955012"/>
            <a:ext cx="64171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de-DE" sz="2000" b="1" dirty="0" err="1" smtClean="0"/>
              <a:t>Preconditioning</a:t>
            </a:r>
            <a:r>
              <a:rPr lang="de-DE" sz="2000" b="1" dirty="0" smtClean="0"/>
              <a:t>: (</a:t>
            </a:r>
            <a:r>
              <a:rPr lang="de-DE" sz="2000" dirty="0" err="1" smtClean="0"/>
              <a:t>Modified</a:t>
            </a:r>
            <a:r>
              <a:rPr lang="de-DE" sz="2000" dirty="0" smtClean="0"/>
              <a:t>) </a:t>
            </a:r>
            <a:r>
              <a:rPr lang="de-DE" sz="2000" dirty="0"/>
              <a:t>Jacobi </a:t>
            </a:r>
            <a:r>
              <a:rPr lang="de-DE" sz="2000" dirty="0" err="1" smtClean="0"/>
              <a:t>preconditioner</a:t>
            </a:r>
            <a:endParaRPr lang="en-US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471542" y="4320486"/>
            <a:ext cx="10561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de-DE" sz="2000" b="1" dirty="0" err="1"/>
              <a:t>Augmented</a:t>
            </a:r>
            <a:r>
              <a:rPr lang="de-DE" sz="2000" b="1" dirty="0"/>
              <a:t> </a:t>
            </a:r>
            <a:r>
              <a:rPr lang="de-DE" sz="2000" b="1" dirty="0" err="1"/>
              <a:t>Krylov</a:t>
            </a:r>
            <a:r>
              <a:rPr lang="de-DE" sz="2000" b="1" dirty="0"/>
              <a:t> </a:t>
            </a:r>
            <a:r>
              <a:rPr lang="de-DE" sz="2000" b="1" dirty="0" err="1"/>
              <a:t>Subspace</a:t>
            </a:r>
            <a:r>
              <a:rPr lang="de-DE" sz="2000" b="1" dirty="0"/>
              <a:t> </a:t>
            </a:r>
            <a:r>
              <a:rPr lang="de-DE" sz="2000" b="1" dirty="0" err="1"/>
              <a:t>Method</a:t>
            </a:r>
            <a:r>
              <a:rPr lang="de-DE" sz="2000" b="1" dirty="0"/>
              <a:t>: </a:t>
            </a:r>
            <a:r>
              <a:rPr lang="en-US" sz="2000" dirty="0"/>
              <a:t>R</a:t>
            </a:r>
            <a:r>
              <a:rPr lang="en-US" sz="2000" dirty="0" smtClean="0"/>
              <a:t>eusing </a:t>
            </a:r>
            <a:r>
              <a:rPr lang="en-US" sz="2000" dirty="0"/>
              <a:t>search directions of PCG from previous time step to speed up the PCG of the next time </a:t>
            </a:r>
            <a:r>
              <a:rPr lang="en-US" sz="2000" dirty="0" smtClean="0"/>
              <a:t>step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187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2380A9"/>
                </a:solidFill>
              </a:rPr>
              <a:t>Numerical simulations</a:t>
            </a:r>
            <a:br>
              <a:rPr lang="en-US" dirty="0" smtClean="0">
                <a:solidFill>
                  <a:srgbClr val="2380A9"/>
                </a:solidFill>
              </a:rPr>
            </a:br>
            <a:r>
              <a:rPr lang="en-US" sz="2000" dirty="0" smtClean="0">
                <a:solidFill>
                  <a:srgbClr val="2380A9"/>
                </a:solidFill>
              </a:rPr>
              <a:t>in OCTOPUS</a:t>
            </a:r>
            <a:endParaRPr lang="en-US" sz="2800" dirty="0">
              <a:solidFill>
                <a:srgbClr val="2380A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71542" y="6368959"/>
            <a:ext cx="11139784" cy="278127"/>
          </a:xfrm>
        </p:spPr>
        <p:txBody>
          <a:bodyPr/>
          <a:lstStyle/>
          <a:p>
            <a:pPr algn="r"/>
            <a:fld id="{9320FA21-6158-4EB9-8797-50EAFAA266A7}" type="slidenum">
              <a:rPr lang="de-AT" sz="1600" smtClean="0"/>
              <a:t>9</a:t>
            </a:fld>
            <a:endParaRPr lang="de-AT" sz="1600" dirty="0"/>
          </a:p>
        </p:txBody>
      </p:sp>
      <p:graphicFrame>
        <p:nvGraphicFramePr>
          <p:cNvPr id="6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234492"/>
              </p:ext>
            </p:extLst>
          </p:nvPr>
        </p:nvGraphicFramePr>
        <p:xfrm>
          <a:off x="6750926" y="2914769"/>
          <a:ext cx="4866428" cy="31271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8148">
                  <a:extLst>
                    <a:ext uri="{9D8B030D-6E8A-4147-A177-3AD203B41FA5}">
                      <a16:colId xmlns:a16="http://schemas.microsoft.com/office/drawing/2014/main" val="307671871"/>
                    </a:ext>
                  </a:extLst>
                </a:gridCol>
                <a:gridCol w="2748280">
                  <a:extLst>
                    <a:ext uri="{9D8B030D-6E8A-4147-A177-3AD203B41FA5}">
                      <a16:colId xmlns:a16="http://schemas.microsoft.com/office/drawing/2014/main" val="1005527238"/>
                    </a:ext>
                  </a:extLst>
                </a:gridCol>
              </a:tblGrid>
              <a:tr h="383929">
                <a:tc gridSpan="2"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System </a:t>
                      </a:r>
                      <a:r>
                        <a:rPr lang="de-AT" sz="1600" dirty="0" err="1" smtClean="0"/>
                        <a:t>parameters</a:t>
                      </a:r>
                      <a:endParaRPr lang="de-A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335050"/>
                  </a:ext>
                </a:extLst>
              </a:tr>
              <a:tr h="287947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err="1" smtClean="0"/>
                        <a:t>Telescope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/>
                        <a:t>37 m </a:t>
                      </a:r>
                      <a:r>
                        <a:rPr lang="de-AT" sz="1400" dirty="0" err="1" smtClean="0"/>
                        <a:t>diameter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88783"/>
                  </a:ext>
                </a:extLst>
              </a:tr>
              <a:tr h="287947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err="1" smtClean="0"/>
                        <a:t>Obstruction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/>
                        <a:t>11 %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370038"/>
                  </a:ext>
                </a:extLst>
              </a:tr>
              <a:tr h="287947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smtClean="0"/>
                        <a:t>Fried </a:t>
                      </a:r>
                      <a:r>
                        <a:rPr lang="de-AT" sz="1400" b="1" dirty="0" err="1" smtClean="0"/>
                        <a:t>parameter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/>
                        <a:t>12.9</a:t>
                      </a:r>
                      <a:r>
                        <a:rPr lang="de-AT" sz="1400" baseline="0" dirty="0" smtClean="0"/>
                        <a:t> cm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115135"/>
                  </a:ext>
                </a:extLst>
              </a:tr>
              <a:tr h="287947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err="1" smtClean="0"/>
                        <a:t>Turbulence</a:t>
                      </a:r>
                      <a:r>
                        <a:rPr lang="de-AT" sz="1400" b="1" baseline="0" dirty="0" smtClean="0"/>
                        <a:t> </a:t>
                      </a:r>
                      <a:r>
                        <a:rPr lang="de-AT" sz="1400" b="1" baseline="0" dirty="0" err="1" smtClean="0"/>
                        <a:t>layer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/>
                        <a:t>35 </a:t>
                      </a:r>
                      <a:r>
                        <a:rPr lang="de-AT" sz="1400" dirty="0" err="1" smtClean="0"/>
                        <a:t>layer</a:t>
                      </a:r>
                      <a:r>
                        <a:rPr lang="de-AT" sz="1400" dirty="0" smtClean="0"/>
                        <a:t>, von</a:t>
                      </a:r>
                      <a:r>
                        <a:rPr lang="de-AT" sz="1400" baseline="0" dirty="0" smtClean="0"/>
                        <a:t> </a:t>
                      </a:r>
                      <a:r>
                        <a:rPr lang="de-AT" sz="1400" dirty="0" err="1" smtClean="0"/>
                        <a:t>Kármán</a:t>
                      </a:r>
                      <a:r>
                        <a:rPr lang="de-AT" sz="1400" dirty="0" smtClean="0"/>
                        <a:t>, L0=25 m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458523"/>
                  </a:ext>
                </a:extLst>
              </a:tr>
              <a:tr h="287947"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/>
                        <a:t>Na-</a:t>
                      </a:r>
                      <a:r>
                        <a:rPr lang="de-DE" sz="1400" b="1" dirty="0" err="1" smtClean="0"/>
                        <a:t>layer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 smtClean="0"/>
                        <a:t>height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90</a:t>
                      </a:r>
                      <a:r>
                        <a:rPr lang="de-DE" sz="1400" baseline="0" dirty="0" smtClean="0"/>
                        <a:t> km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717334"/>
                  </a:ext>
                </a:extLst>
              </a:tr>
              <a:tr h="287947"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/>
                        <a:t>Na-</a:t>
                      </a:r>
                      <a:r>
                        <a:rPr lang="de-DE" sz="1400" b="1" dirty="0" err="1" smtClean="0"/>
                        <a:t>layer</a:t>
                      </a:r>
                      <a:r>
                        <a:rPr lang="de-DE" sz="1400" b="1" dirty="0" smtClean="0"/>
                        <a:t> FWHM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11.4</a:t>
                      </a:r>
                      <a:r>
                        <a:rPr lang="de-DE" sz="1400" baseline="0" dirty="0" smtClean="0"/>
                        <a:t> km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706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smtClean="0"/>
                        <a:t>Delay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/>
                        <a:t>2 </a:t>
                      </a:r>
                      <a:r>
                        <a:rPr lang="de-AT" sz="1400" dirty="0" err="1" smtClean="0"/>
                        <a:t>frames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834847"/>
                  </a:ext>
                </a:extLst>
              </a:tr>
              <a:tr h="287947"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/>
                        <a:t>Evaluation </a:t>
                      </a:r>
                      <a:r>
                        <a:rPr lang="de-DE" sz="1400" b="1" dirty="0" err="1" smtClean="0"/>
                        <a:t>wavelength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 band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697509"/>
                  </a:ext>
                </a:extLst>
              </a:tr>
              <a:tr h="287947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smtClean="0"/>
                        <a:t>Simulation </a:t>
                      </a:r>
                      <a:r>
                        <a:rPr lang="de-AT" sz="1400" b="1" dirty="0" err="1" smtClean="0"/>
                        <a:t>duration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dirty="0" smtClean="0"/>
                        <a:t>1 s</a:t>
                      </a:r>
                      <a:endParaRPr lang="de-A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69849"/>
                  </a:ext>
                </a:extLst>
              </a:tr>
            </a:tbl>
          </a:graphicData>
        </a:graphic>
      </p:graphicFrame>
      <p:graphicFrame>
        <p:nvGraphicFramePr>
          <p:cNvPr id="9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585323"/>
              </p:ext>
            </p:extLst>
          </p:nvPr>
        </p:nvGraphicFramePr>
        <p:xfrm>
          <a:off x="471542" y="2259340"/>
          <a:ext cx="5381165" cy="35691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1155">
                  <a:extLst>
                    <a:ext uri="{9D8B030D-6E8A-4147-A177-3AD203B41FA5}">
                      <a16:colId xmlns:a16="http://schemas.microsoft.com/office/drawing/2014/main" val="1789689736"/>
                    </a:ext>
                  </a:extLst>
                </a:gridCol>
                <a:gridCol w="1945005">
                  <a:extLst>
                    <a:ext uri="{9D8B030D-6E8A-4147-A177-3AD203B41FA5}">
                      <a16:colId xmlns:a16="http://schemas.microsoft.com/office/drawing/2014/main" val="1005527238"/>
                    </a:ext>
                  </a:extLst>
                </a:gridCol>
                <a:gridCol w="1945005">
                  <a:extLst>
                    <a:ext uri="{9D8B030D-6E8A-4147-A177-3AD203B41FA5}">
                      <a16:colId xmlns:a16="http://schemas.microsoft.com/office/drawing/2014/main" val="557071911"/>
                    </a:ext>
                  </a:extLst>
                </a:gridCol>
              </a:tblGrid>
              <a:tr h="293242">
                <a:tc gridSpan="3"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Wavefront </a:t>
                      </a:r>
                      <a:r>
                        <a:rPr lang="de-AT" sz="1600" dirty="0" err="1" smtClean="0"/>
                        <a:t>Senors</a:t>
                      </a:r>
                      <a:endParaRPr lang="de-AT" sz="1600" dirty="0"/>
                    </a:p>
                  </a:txBody>
                  <a:tcPr marL="76934" marR="76934" marT="38467" marB="38467"/>
                </a:tc>
                <a:tc h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76934" marR="76934" marT="38467" marB="38467"/>
                </a:tc>
                <a:tc hMerge="1"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335050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 smtClean="0"/>
                        <a:t>LGS</a:t>
                      </a:r>
                      <a:r>
                        <a:rPr lang="de-AT" sz="1400" b="1" baseline="0" dirty="0" smtClean="0"/>
                        <a:t> - WFS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 smtClean="0"/>
                        <a:t>NGS - WFS</a:t>
                      </a:r>
                      <a:endParaRPr lang="de-A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631780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smtClean="0"/>
                        <a:t>Type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SH</a:t>
                      </a:r>
                      <a:r>
                        <a:rPr lang="de-AT" sz="1400" baseline="0" dirty="0" smtClean="0"/>
                        <a:t> - WFS</a:t>
                      </a:r>
                      <a:endParaRPr lang="de-AT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SH</a:t>
                      </a:r>
                      <a:r>
                        <a:rPr lang="de-AT" sz="1400" baseline="0" dirty="0" smtClean="0"/>
                        <a:t> - WFS</a:t>
                      </a:r>
                      <a:endParaRPr lang="de-AT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488783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err="1" smtClean="0"/>
                        <a:t>Number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6</a:t>
                      </a:r>
                      <a:endParaRPr lang="de-AT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</a:t>
                      </a:r>
                      <a:endParaRPr lang="de-DE" sz="14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458523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err="1" smtClean="0"/>
                        <a:t>Geometry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74 x 74 </a:t>
                      </a:r>
                      <a:r>
                        <a:rPr lang="de-AT" sz="1400" dirty="0" err="1" smtClean="0"/>
                        <a:t>subap</a:t>
                      </a:r>
                      <a:r>
                        <a:rPr lang="de-AT" sz="1400" dirty="0" smtClean="0"/>
                        <a:t>.</a:t>
                      </a:r>
                      <a:endParaRPr lang="de-AT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2 x 2 </a:t>
                      </a:r>
                      <a:r>
                        <a:rPr lang="de-AT" sz="1400" dirty="0" err="1" smtClean="0"/>
                        <a:t>subap</a:t>
                      </a:r>
                      <a:r>
                        <a:rPr lang="de-AT" sz="1400" dirty="0" smtClean="0"/>
                        <a:t>.</a:t>
                      </a:r>
                      <a:endParaRPr lang="de-AT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8616262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err="1" smtClean="0"/>
                        <a:t>Subap</a:t>
                      </a:r>
                      <a:r>
                        <a:rPr lang="de-AT" sz="1400" b="1" dirty="0" smtClean="0"/>
                        <a:t>. </a:t>
                      </a:r>
                      <a:r>
                        <a:rPr lang="de-AT" sz="1400" b="1" dirty="0" err="1" smtClean="0"/>
                        <a:t>size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10 x 10 </a:t>
                      </a:r>
                      <a:r>
                        <a:rPr lang="de-AT" sz="1400" dirty="0" err="1" smtClean="0"/>
                        <a:t>pixel</a:t>
                      </a:r>
                      <a:endParaRPr lang="de-AT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6 x 6 </a:t>
                      </a:r>
                      <a:r>
                        <a:rPr lang="de-AT" sz="1400" dirty="0" err="1" smtClean="0"/>
                        <a:t>pixel</a:t>
                      </a:r>
                      <a:endParaRPr lang="de-AT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2317445"/>
                  </a:ext>
                </a:extLst>
              </a:tr>
              <a:tr h="402088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smtClean="0"/>
                        <a:t>GS</a:t>
                      </a:r>
                      <a:r>
                        <a:rPr lang="de-AT" sz="1400" b="1" baseline="0" dirty="0" smtClean="0"/>
                        <a:t> </a:t>
                      </a:r>
                      <a:r>
                        <a:rPr lang="de-AT" sz="1400" b="1" baseline="0" dirty="0" err="1" smtClean="0"/>
                        <a:t>asterism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45 </a:t>
                      </a:r>
                      <a:r>
                        <a:rPr lang="de-AT" sz="1400" dirty="0" err="1" smtClean="0"/>
                        <a:t>arcsec</a:t>
                      </a:r>
                      <a:endParaRPr lang="de-AT" sz="1400" b="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55 </a:t>
                      </a:r>
                      <a:r>
                        <a:rPr lang="de-DE" sz="1400" dirty="0" err="1" smtClean="0"/>
                        <a:t>arcsec</a:t>
                      </a:r>
                      <a:endParaRPr lang="de-DE" sz="1400" b="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35711"/>
                  </a:ext>
                </a:extLst>
              </a:tr>
              <a:tr h="402088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err="1" smtClean="0"/>
                        <a:t>Wavelength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aseline="0" dirty="0" smtClean="0"/>
                        <a:t>589 </a:t>
                      </a:r>
                      <a:r>
                        <a:rPr lang="de-AT" sz="1400" baseline="0" dirty="0" err="1" smtClean="0"/>
                        <a:t>nm</a:t>
                      </a:r>
                      <a:endParaRPr lang="de-AT" sz="1400" b="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aseline="0" dirty="0" smtClean="0"/>
                        <a:t>1650 </a:t>
                      </a:r>
                      <a:r>
                        <a:rPr lang="de-DE" sz="1400" baseline="0" dirty="0" err="1" smtClean="0"/>
                        <a:t>nm</a:t>
                      </a:r>
                      <a:endParaRPr lang="de-DE" sz="1400" b="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045642"/>
                  </a:ext>
                </a:extLst>
              </a:tr>
              <a:tr h="402088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err="1" smtClean="0"/>
                        <a:t>Flux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baseline="0" dirty="0" smtClean="0"/>
                        <a:t>500</a:t>
                      </a:r>
                      <a:br>
                        <a:rPr lang="de-AT" sz="1400" b="0" baseline="0" dirty="0" smtClean="0"/>
                      </a:br>
                      <a:r>
                        <a:rPr lang="de-AT" sz="1400" b="0" baseline="0" dirty="0" err="1" smtClean="0"/>
                        <a:t>photons</a:t>
                      </a:r>
                      <a:r>
                        <a:rPr lang="de-AT" sz="1400" b="0" baseline="0" dirty="0" smtClean="0"/>
                        <a:t>/</a:t>
                      </a:r>
                      <a:r>
                        <a:rPr lang="de-AT" sz="1400" b="0" baseline="0" dirty="0" err="1" smtClean="0"/>
                        <a:t>subap</a:t>
                      </a:r>
                      <a:r>
                        <a:rPr lang="de-AT" sz="1400" b="0" baseline="0" dirty="0" smtClean="0"/>
                        <a:t>./</a:t>
                      </a:r>
                      <a:r>
                        <a:rPr lang="de-AT" sz="1400" b="0" baseline="0" dirty="0" err="1" smtClean="0"/>
                        <a:t>frame</a:t>
                      </a:r>
                      <a:endParaRPr lang="de-AT" sz="1400" b="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br>
                        <a:rPr lang="de-AT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photons</a:t>
                      </a:r>
                      <a:r>
                        <a:rPr lang="de-AT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AT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subap</a:t>
                      </a:r>
                      <a:r>
                        <a:rPr lang="de-AT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./</a:t>
                      </a:r>
                      <a:r>
                        <a:rPr lang="de-AT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frame</a:t>
                      </a:r>
                      <a:endParaRPr lang="de-AT" sz="14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8402445"/>
                  </a:ext>
                </a:extLst>
              </a:tr>
              <a:tr h="402088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err="1" smtClean="0"/>
                        <a:t>Detector</a:t>
                      </a:r>
                      <a:r>
                        <a:rPr lang="de-AT" sz="1400" b="1" dirty="0" smtClean="0"/>
                        <a:t> RON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aseline="0" dirty="0" smtClean="0"/>
                        <a:t>3.0e</a:t>
                      </a:r>
                      <a:r>
                        <a:rPr lang="de-AT" sz="1400" baseline="30000" dirty="0" smtClean="0"/>
                        <a:t>−</a:t>
                      </a:r>
                      <a:r>
                        <a:rPr lang="de-AT" sz="1400" baseline="0" dirty="0" smtClean="0"/>
                        <a:t>/</a:t>
                      </a:r>
                      <a:r>
                        <a:rPr lang="de-AT" sz="1400" baseline="0" dirty="0" err="1" smtClean="0"/>
                        <a:t>pixel</a:t>
                      </a:r>
                      <a:r>
                        <a:rPr lang="de-AT" sz="1400" baseline="0" dirty="0" smtClean="0"/>
                        <a:t>/</a:t>
                      </a:r>
                      <a:r>
                        <a:rPr lang="de-AT" sz="1400" baseline="0" dirty="0" err="1" smtClean="0"/>
                        <a:t>frame</a:t>
                      </a:r>
                      <a:endParaRPr lang="de-AT" sz="1400" b="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aseline="0" dirty="0" smtClean="0"/>
                        <a:t>3.0e</a:t>
                      </a:r>
                      <a:r>
                        <a:rPr lang="de-AT" sz="1400" baseline="30000" dirty="0" smtClean="0"/>
                        <a:t>−</a:t>
                      </a:r>
                      <a:r>
                        <a:rPr lang="de-AT" sz="1400" baseline="0" dirty="0" smtClean="0"/>
                        <a:t>/</a:t>
                      </a:r>
                      <a:r>
                        <a:rPr lang="de-AT" sz="1400" baseline="0" dirty="0" err="1" smtClean="0"/>
                        <a:t>pixel</a:t>
                      </a:r>
                      <a:r>
                        <a:rPr lang="de-AT" sz="1400" baseline="0" dirty="0" smtClean="0"/>
                        <a:t>/</a:t>
                      </a:r>
                      <a:r>
                        <a:rPr lang="de-AT" sz="1400" baseline="0" dirty="0" err="1" smtClean="0"/>
                        <a:t>frame</a:t>
                      </a:r>
                      <a:endParaRPr lang="de-AT" sz="1400" b="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270856"/>
                  </a:ext>
                </a:extLst>
              </a:tr>
            </a:tbl>
          </a:graphicData>
        </a:graphic>
      </p:graphicFrame>
      <p:graphicFrame>
        <p:nvGraphicFramePr>
          <p:cNvPr id="10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129856"/>
              </p:ext>
            </p:extLst>
          </p:nvPr>
        </p:nvGraphicFramePr>
        <p:xfrm>
          <a:off x="7337581" y="721752"/>
          <a:ext cx="3693118" cy="18447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1580">
                  <a:extLst>
                    <a:ext uri="{9D8B030D-6E8A-4147-A177-3AD203B41FA5}">
                      <a16:colId xmlns:a16="http://schemas.microsoft.com/office/drawing/2014/main" val="1789689736"/>
                    </a:ext>
                  </a:extLst>
                </a:gridCol>
                <a:gridCol w="838442">
                  <a:extLst>
                    <a:ext uri="{9D8B030D-6E8A-4147-A177-3AD203B41FA5}">
                      <a16:colId xmlns:a16="http://schemas.microsoft.com/office/drawing/2014/main" val="3571003867"/>
                    </a:ext>
                  </a:extLst>
                </a:gridCol>
                <a:gridCol w="780766">
                  <a:extLst>
                    <a:ext uri="{9D8B030D-6E8A-4147-A177-3AD203B41FA5}">
                      <a16:colId xmlns:a16="http://schemas.microsoft.com/office/drawing/2014/main" val="3991431694"/>
                    </a:ext>
                  </a:extLst>
                </a:gridCol>
                <a:gridCol w="862330">
                  <a:extLst>
                    <a:ext uri="{9D8B030D-6E8A-4147-A177-3AD203B41FA5}">
                      <a16:colId xmlns:a16="http://schemas.microsoft.com/office/drawing/2014/main" val="1005527238"/>
                    </a:ext>
                  </a:extLst>
                </a:gridCol>
              </a:tblGrid>
              <a:tr h="293242">
                <a:tc gridSpan="4">
                  <a:txBody>
                    <a:bodyPr/>
                    <a:lstStyle/>
                    <a:p>
                      <a:pPr algn="ctr"/>
                      <a:r>
                        <a:rPr lang="de-AT" sz="1600" dirty="0" smtClean="0"/>
                        <a:t>DMs</a:t>
                      </a:r>
                      <a:br>
                        <a:rPr lang="de-AT" sz="1600" dirty="0" smtClean="0"/>
                      </a:br>
                      <a:r>
                        <a:rPr lang="de-AT" sz="1600" baseline="0" dirty="0" smtClean="0"/>
                        <a:t> (</a:t>
                      </a:r>
                      <a:r>
                        <a:rPr lang="de-AT" sz="1600" baseline="0" dirty="0" err="1" smtClean="0"/>
                        <a:t>equidistant</a:t>
                      </a:r>
                      <a:r>
                        <a:rPr lang="de-AT" sz="1600" baseline="0" dirty="0" smtClean="0"/>
                        <a:t> </a:t>
                      </a:r>
                      <a:r>
                        <a:rPr lang="de-AT" sz="1600" baseline="0" dirty="0" err="1" smtClean="0"/>
                        <a:t>actuator</a:t>
                      </a:r>
                      <a:r>
                        <a:rPr lang="de-AT" sz="1600" baseline="0" dirty="0" smtClean="0"/>
                        <a:t> </a:t>
                      </a:r>
                      <a:r>
                        <a:rPr lang="de-AT" sz="1600" baseline="0" dirty="0" err="1" smtClean="0"/>
                        <a:t>spacing</a:t>
                      </a:r>
                      <a:r>
                        <a:rPr lang="de-AT" sz="1600" baseline="0" dirty="0" smtClean="0"/>
                        <a:t>)</a:t>
                      </a:r>
                      <a:endParaRPr lang="de-AT" sz="1600" dirty="0"/>
                    </a:p>
                  </a:txBody>
                  <a:tcPr marL="76934" marR="76934" marT="38467" marB="3846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76934" marR="76934" marT="38467" marB="38467"/>
                </a:tc>
                <a:extLst>
                  <a:ext uri="{0D108BD9-81ED-4DB2-BD59-A6C34878D82A}">
                    <a16:rowId xmlns:a16="http://schemas.microsoft.com/office/drawing/2014/main" val="2764335050"/>
                  </a:ext>
                </a:extLst>
              </a:tr>
              <a:tr h="3094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 smtClean="0"/>
                        <a:t>DM1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 smtClean="0"/>
                        <a:t>DM2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 smtClean="0"/>
                        <a:t>DM3</a:t>
                      </a:r>
                      <a:endParaRPr lang="de-AT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631780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/>
                        <a:t>Actuators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75 x 75</a:t>
                      </a:r>
                      <a:endParaRPr lang="de-AT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47 x 47</a:t>
                      </a:r>
                      <a:endParaRPr lang="de-AT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37 x 37</a:t>
                      </a:r>
                      <a:endParaRPr lang="de-AT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488783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err="1" smtClean="0"/>
                        <a:t>Altitude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0 km</a:t>
                      </a:r>
                      <a:endParaRPr lang="de-AT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4 km</a:t>
                      </a:r>
                      <a:endParaRPr lang="de-AT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12.7 km</a:t>
                      </a:r>
                      <a:endParaRPr lang="de-AT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458523"/>
                  </a:ext>
                </a:extLst>
              </a:tr>
              <a:tr h="278639"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err="1" smtClean="0"/>
                        <a:t>Spacing</a:t>
                      </a:r>
                      <a:endParaRPr lang="de-A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0.5</a:t>
                      </a:r>
                      <a:r>
                        <a:rPr lang="de-AT" sz="1400" baseline="0" dirty="0" smtClean="0"/>
                        <a:t> m</a:t>
                      </a:r>
                      <a:endParaRPr lang="de-AT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1 m</a:t>
                      </a:r>
                      <a:endParaRPr lang="de-AT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 smtClean="0"/>
                        <a:t>1 m</a:t>
                      </a:r>
                      <a:endParaRPr lang="de-AT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8616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5">
      <a:dk1>
        <a:srgbClr val="000000"/>
      </a:dk1>
      <a:lt1>
        <a:sysClr val="window" lastClr="FFFFFF"/>
      </a:lt1>
      <a:dk2>
        <a:srgbClr val="9C477B"/>
      </a:dk2>
      <a:lt2>
        <a:srgbClr val="BBD032"/>
      </a:lt2>
      <a:accent1>
        <a:srgbClr val="808288"/>
      </a:accent1>
      <a:accent2>
        <a:srgbClr val="046E98"/>
      </a:accent2>
      <a:accent3>
        <a:srgbClr val="5CCFCB"/>
      </a:accent3>
      <a:accent4>
        <a:srgbClr val="2380A9"/>
      </a:accent4>
      <a:accent5>
        <a:srgbClr val="E73729"/>
      </a:accent5>
      <a:accent6>
        <a:srgbClr val="046E98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KU_SoWi_Praesentation_DE_16_9_2021_02" id="{935EC412-548F-495B-9270-73F0372A3669}" vid="{D610FC8B-B5FA-487B-BF2E-352F010C8F7B}"/>
    </a:ext>
  </a:extLst>
</a:theme>
</file>

<file path=ppt/theme/theme2.xml><?xml version="1.0" encoding="utf-8"?>
<a:theme xmlns:a="http://schemas.openxmlformats.org/drawingml/2006/main" name="Office Theme">
  <a:themeElements>
    <a:clrScheme name="JKU">
      <a:dk1>
        <a:srgbClr val="000000"/>
      </a:dk1>
      <a:lt1>
        <a:sysClr val="window" lastClr="FFFFFF"/>
      </a:lt1>
      <a:dk2>
        <a:srgbClr val="8A386C"/>
      </a:dk2>
      <a:lt2>
        <a:srgbClr val="AECB30"/>
      </a:lt2>
      <a:accent1>
        <a:srgbClr val="59636C"/>
      </a:accent1>
      <a:accent2>
        <a:srgbClr val="0081BE"/>
      </a:accent2>
      <a:accent3>
        <a:srgbClr val="72D2E8"/>
      </a:accent3>
      <a:accent4>
        <a:srgbClr val="47B44E"/>
      </a:accent4>
      <a:accent5>
        <a:srgbClr val="E74824"/>
      </a:accent5>
      <a:accent6>
        <a:srgbClr val="F9A900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JKU">
      <a:dk1>
        <a:srgbClr val="000000"/>
      </a:dk1>
      <a:lt1>
        <a:sysClr val="window" lastClr="FFFFFF"/>
      </a:lt1>
      <a:dk2>
        <a:srgbClr val="8A386C"/>
      </a:dk2>
      <a:lt2>
        <a:srgbClr val="AECB30"/>
      </a:lt2>
      <a:accent1>
        <a:srgbClr val="59636C"/>
      </a:accent1>
      <a:accent2>
        <a:srgbClr val="0081BE"/>
      </a:accent2>
      <a:accent3>
        <a:srgbClr val="72D2E8"/>
      </a:accent3>
      <a:accent4>
        <a:srgbClr val="47B44E"/>
      </a:accent4>
      <a:accent5>
        <a:srgbClr val="E74824"/>
      </a:accent5>
      <a:accent6>
        <a:srgbClr val="F9A900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JKU_SoWi_Praesentation_DE_16_9_2021_02</Template>
  <TotalTime>0</TotalTime>
  <Words>964</Words>
  <Application>Microsoft Office PowerPoint</Application>
  <PresentationFormat>Breitbild</PresentationFormat>
  <Paragraphs>237</Paragraphs>
  <Slides>17</Slides>
  <Notes>10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Cambria Math</vt:lpstr>
      <vt:lpstr>Courier New</vt:lpstr>
      <vt:lpstr>MathJax_Main</vt:lpstr>
      <vt:lpstr>Wingdings</vt:lpstr>
      <vt:lpstr>Wingdings 2</vt:lpstr>
      <vt:lpstr>Office</vt:lpstr>
      <vt:lpstr>FEWHA for the MORFEO instrument Balancing between reconstruction quality and run-time</vt:lpstr>
      <vt:lpstr>Multi Conjugate Adaptive Optics Relay (MORFEO)</vt:lpstr>
      <vt:lpstr>AO control</vt:lpstr>
      <vt:lpstr>Finite Element Wavelet Hybrid Algorithm (FEWHA) Atmospheric tomography</vt:lpstr>
      <vt:lpstr>Finite Element Wavelet Hybrid Algorithm (FEWHA) Wavelets for atmospheric tomography</vt:lpstr>
      <vt:lpstr>Finite Element Wavelet Hybrid Algorithm (FEWHA) Atmospheric tomography</vt:lpstr>
      <vt:lpstr>Finite Element Wavelet Hybrid Algorithm (FEWHA) Mirror fitting for MCAO systems</vt:lpstr>
      <vt:lpstr>Real-time performance Reducing the PCG iterations for tomography and mirror fitting</vt:lpstr>
      <vt:lpstr>Numerical simulations in OCTOPUS</vt:lpstr>
      <vt:lpstr>Parallel implementation on CPU</vt:lpstr>
      <vt:lpstr>Test settings</vt:lpstr>
      <vt:lpstr>PowerPoint-Präsentation</vt:lpstr>
      <vt:lpstr>PowerPoint-Präsentation</vt:lpstr>
      <vt:lpstr>Summary</vt:lpstr>
      <vt:lpstr>Ongoing and future work</vt:lpstr>
      <vt:lpstr>Thank you! </vt:lpstr>
      <vt:lpstr>Parameter tuning via simulation</vt:lpstr>
    </vt:vector>
  </TitlesOfParts>
  <Company>JKU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AK117135</dc:creator>
  <cp:lastModifiedBy>Bernadett Stadler</cp:lastModifiedBy>
  <cp:revision>468</cp:revision>
  <cp:lastPrinted>2015-10-19T12:36:16Z</cp:lastPrinted>
  <dcterms:created xsi:type="dcterms:W3CDTF">2021-02-19T07:49:17Z</dcterms:created>
  <dcterms:modified xsi:type="dcterms:W3CDTF">2022-10-21T09:20:09Z</dcterms:modified>
</cp:coreProperties>
</file>