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01" r:id="rId7"/>
    <p:sldId id="295" r:id="rId8"/>
    <p:sldId id="300" r:id="rId9"/>
    <p:sldId id="305" r:id="rId10"/>
    <p:sldId id="303" r:id="rId11"/>
    <p:sldId id="304" r:id="rId12"/>
    <p:sldId id="302" r:id="rId13"/>
    <p:sldId id="260" r:id="rId14"/>
    <p:sldId id="314" r:id="rId15"/>
    <p:sldId id="307" r:id="rId16"/>
    <p:sldId id="316" r:id="rId17"/>
    <p:sldId id="311" r:id="rId18"/>
    <p:sldId id="312" r:id="rId19"/>
    <p:sldId id="308" r:id="rId20"/>
    <p:sldId id="317" r:id="rId21"/>
    <p:sldId id="31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7B1"/>
    <a:srgbClr val="ED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6"/>
  </p:normalViewPr>
  <p:slideViewPr>
    <p:cSldViewPr snapToGrid="0" snapToObjects="1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DED533-D619-41C1-B8C7-BBE73FA0D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7956C-5925-482F-829F-B277EDAAF3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834E0-96A2-47E4-BE36-D9013C534F8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7F5B4-8503-46EA-AB69-E2BD6E1907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5F9D59-0C8D-4D32-8FE1-B864FEDE4E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A949-0F64-4E0F-90BE-A7698F061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5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are raw and open for the 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24919" y="1131006"/>
            <a:ext cx="11664000" cy="5278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124744"/>
            <a:ext cx="5856651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124744"/>
            <a:ext cx="580796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0769"/>
            <a:ext cx="5386917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40769"/>
            <a:ext cx="5389033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122894"/>
            <a:ext cx="11664949" cy="52918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60"/>
            <a:ext cx="12192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64177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Meeting XYZ, X Dec 2020, Confidential/ESO Internal Use/Public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42667" y="6453189"/>
            <a:ext cx="846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CA89A-7F63-7545-9B43-AF7DF332BE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01725" y="1"/>
            <a:ext cx="11090275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9"/>
          <a:srcRect/>
          <a:stretch/>
        </p:blipFill>
        <p:spPr>
          <a:xfrm>
            <a:off x="0" y="0"/>
            <a:ext cx="1100667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63175-D113-C541-92E8-2DF45FBE79F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8133" y="6584400"/>
            <a:ext cx="3983600" cy="82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40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Study of the LIFT focal-plane </a:t>
            </a:r>
            <a:r>
              <a:rPr lang="en-US" dirty="0" err="1">
                <a:solidFill>
                  <a:schemeClr val="tx1"/>
                </a:solidFill>
              </a:rPr>
              <a:t>wavefront</a:t>
            </a:r>
            <a:r>
              <a:rPr lang="en-US" dirty="0">
                <a:solidFill>
                  <a:schemeClr val="tx1"/>
                </a:solidFill>
              </a:rPr>
              <a:t> sensor for GALACSI NFM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199" cy="1752600"/>
          </a:xfrm>
        </p:spPr>
        <p:txBody>
          <a:bodyPr/>
          <a:lstStyle/>
          <a:p>
            <a:r>
              <a:rPr lang="en-US" sz="2400" dirty="0"/>
              <a:t>Arseniy Kuznetsov, Benoit Neichel, Sylvain Oberti, Cedric Heritier, Cédric Plantet, Thierry Fusco, Stefan Ströbele, Carlos Correia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E9FA708-63B9-4091-AEE3-21BE44A49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53196" y="5317018"/>
            <a:ext cx="5704910" cy="430839"/>
          </a:xfrm>
        </p:spPr>
        <p:txBody>
          <a:bodyPr/>
          <a:lstStyle/>
          <a:p>
            <a:pPr algn="ctr"/>
            <a:r>
              <a:rPr lang="en-US" sz="2000" dirty="0" err="1"/>
              <a:t>Wavefront</a:t>
            </a:r>
            <a:r>
              <a:rPr lang="en-US" sz="2000" dirty="0"/>
              <a:t> Sensing in the VLT/ELT era VII, 2022</a:t>
            </a:r>
            <a:endParaRPr lang="en-GB" sz="2000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FB7A65F-E205-49AD-8FFB-E43DE2CA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68" y="47650"/>
            <a:ext cx="3777283" cy="10265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7F213-991C-4678-B055-F9F163AF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47" y="-17062"/>
            <a:ext cx="3119302" cy="11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3EF35-9C59-4803-AEED-DFF8C7365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55D72C-B585-4496-BC20-FB078037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(synthetic data)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BC98EE3-7C10-448A-A5EE-321C0A651727}"/>
              </a:ext>
            </a:extLst>
          </p:cNvPr>
          <p:cNvSpPr txBox="1">
            <a:spLocks/>
          </p:cNvSpPr>
          <p:nvPr/>
        </p:nvSpPr>
        <p:spPr bwMode="auto">
          <a:xfrm>
            <a:off x="6495920" y="3173339"/>
            <a:ext cx="5454885" cy="20076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2400" kern="0" dirty="0"/>
              <a:t>NN is better than LIFT</a:t>
            </a:r>
          </a:p>
          <a:p>
            <a:pPr defTabSz="914400">
              <a:spcBef>
                <a:spcPts val="600"/>
              </a:spcBef>
            </a:pPr>
            <a:r>
              <a:rPr lang="en-US" sz="2400" kern="0" dirty="0"/>
              <a:t>No convolution kernel prior is needed, unlike for LIFT</a:t>
            </a:r>
          </a:p>
          <a:p>
            <a:pPr defTabSz="914400">
              <a:spcBef>
                <a:spcPts val="600"/>
              </a:spcBef>
            </a:pPr>
            <a:r>
              <a:rPr lang="en-US" sz="2400" kern="0" dirty="0"/>
              <a:t>Very fast: direct inference of the modal coefficients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534FA653-98A3-454B-A5C6-70B36A664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09886"/>
              </p:ext>
            </p:extLst>
          </p:nvPr>
        </p:nvGraphicFramePr>
        <p:xfrm>
          <a:off x="6495919" y="1435383"/>
          <a:ext cx="534498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682">
                  <a:extLst>
                    <a:ext uri="{9D8B030D-6E8A-4147-A177-3AD203B41FA5}">
                      <a16:colId xmlns:a16="http://schemas.microsoft.com/office/drawing/2014/main" val="1132446345"/>
                    </a:ext>
                  </a:extLst>
                </a:gridCol>
                <a:gridCol w="3016299">
                  <a:extLst>
                    <a:ext uri="{9D8B030D-6E8A-4147-A177-3AD203B41FA5}">
                      <a16:colId xmlns:a16="http://schemas.microsoft.com/office/drawing/2014/main" val="2171297051"/>
                    </a:ext>
                  </a:extLst>
                </a:gridCol>
              </a:tblGrid>
              <a:tr h="332304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Median WFE, [nm]</a:t>
                      </a:r>
                      <a:endParaRPr lang="en-GB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716022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r>
                        <a:rPr lang="en-GB" dirty="0"/>
                        <a:t>Introduced WF 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77603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r>
                        <a:rPr lang="en-US" dirty="0"/>
                        <a:t>LIFT WF error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160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248910"/>
                  </a:ext>
                </a:extLst>
              </a:tr>
              <a:tr h="330683">
                <a:tc>
                  <a:txBody>
                    <a:bodyPr/>
                    <a:lstStyle/>
                    <a:p>
                      <a:r>
                        <a:rPr lang="en-US" dirty="0"/>
                        <a:t>NN WF error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89</a:t>
                      </a:r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4601806"/>
                  </a:ext>
                </a:extLst>
              </a:tr>
            </a:tbl>
          </a:graphicData>
        </a:graphic>
      </p:graphicFrame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479533-C240-43D3-A63F-32D95F0526EE}"/>
              </a:ext>
            </a:extLst>
          </p:cNvPr>
          <p:cNvSpPr txBox="1">
            <a:spLocks/>
          </p:cNvSpPr>
          <p:nvPr/>
        </p:nvSpPr>
        <p:spPr bwMode="auto">
          <a:xfrm>
            <a:off x="524478" y="5486403"/>
            <a:ext cx="11617389" cy="74116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/>
              <a:t>But these tests were made using the synthetic dataset. Will it perform as well with the real data?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381111-174F-52C4-7BA4-BABA9C20C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5" y="1435383"/>
            <a:ext cx="5574530" cy="3745624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8E3EFA1-612B-4794-837B-5919457F8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13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DFD87-7189-46DB-B4DC-C26A03BC6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C17841-DE01-4690-989B-6955EDAA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NN on real data</a:t>
            </a:r>
            <a:endParaRPr lang="en-GB" dirty="0"/>
          </a:p>
        </p:txBody>
      </p:sp>
      <p:pic>
        <p:nvPicPr>
          <p:cNvPr id="9" name="NN">
            <a:extLst>
              <a:ext uri="{FF2B5EF4-FFF2-40B4-BE49-F238E27FC236}">
                <a16:creationId xmlns:a16="http://schemas.microsoft.com/office/drawing/2014/main" id="{4D7ADCCD-4BDB-4D0C-AEFE-ABC8C551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60" y="1686300"/>
            <a:ext cx="11762280" cy="3057896"/>
          </a:xfrm>
          <a:prstGeom prst="rect">
            <a:avLst/>
          </a:prstGeom>
        </p:spPr>
      </p:pic>
      <p:pic>
        <p:nvPicPr>
          <p:cNvPr id="13" name="LIFT">
            <a:extLst>
              <a:ext uri="{FF2B5EF4-FFF2-40B4-BE49-F238E27FC236}">
                <a16:creationId xmlns:a16="http://schemas.microsoft.com/office/drawing/2014/main" id="{2994B5F5-E1E3-4A6F-A498-CDCABD60A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0" y="1686300"/>
            <a:ext cx="11762280" cy="3057896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6FB5925-19F3-4F91-A9D5-DC67D79ABA92}"/>
              </a:ext>
            </a:extLst>
          </p:cNvPr>
          <p:cNvSpPr txBox="1">
            <a:spLocks/>
          </p:cNvSpPr>
          <p:nvPr/>
        </p:nvSpPr>
        <p:spPr bwMode="auto">
          <a:xfrm>
            <a:off x="474679" y="4970800"/>
            <a:ext cx="11242641" cy="13468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2300" i="1" kern="0" dirty="0"/>
              <a:t>Trained on synthetic data only</a:t>
            </a:r>
          </a:p>
          <a:p>
            <a:pPr defTabSz="914400">
              <a:spcBef>
                <a:spcPts val="600"/>
              </a:spcBef>
            </a:pPr>
            <a:r>
              <a:rPr lang="en-US" sz="2300" kern="0" dirty="0"/>
              <a:t>The NN maybe </a:t>
            </a:r>
            <a:r>
              <a:rPr lang="en-US" sz="2300" dirty="0"/>
              <a:t>shows smoother results, though accuracy is not so good</a:t>
            </a:r>
            <a:endParaRPr lang="en-GB" sz="2300" dirty="0"/>
          </a:p>
          <a:p>
            <a:pPr defTabSz="914400">
              <a:spcBef>
                <a:spcPts val="600"/>
              </a:spcBef>
            </a:pPr>
            <a:r>
              <a:rPr lang="en-US" sz="2300" kern="0" dirty="0"/>
              <a:t>Can we do it better?</a:t>
            </a:r>
          </a:p>
          <a:p>
            <a:pPr defTabSz="914400">
              <a:spcBef>
                <a:spcPts val="600"/>
              </a:spcBef>
            </a:pPr>
            <a:endParaRPr lang="en-US" sz="23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97671-25FE-4137-8866-AB81407EA302}"/>
              </a:ext>
            </a:extLst>
          </p:cNvPr>
          <p:cNvSpPr txBox="1"/>
          <p:nvPr/>
        </p:nvSpPr>
        <p:spPr>
          <a:xfrm>
            <a:off x="1273065" y="1235476"/>
            <a:ext cx="123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 #1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9A696-BCA8-4A80-AFED-2721C2A0944E}"/>
              </a:ext>
            </a:extLst>
          </p:cNvPr>
          <p:cNvSpPr txBox="1"/>
          <p:nvPr/>
        </p:nvSpPr>
        <p:spPr>
          <a:xfrm>
            <a:off x="8155491" y="1235476"/>
            <a:ext cx="123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 #3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97689-7376-4FB4-AD20-BC8B31D82CD2}"/>
              </a:ext>
            </a:extLst>
          </p:cNvPr>
          <p:cNvSpPr txBox="1"/>
          <p:nvPr/>
        </p:nvSpPr>
        <p:spPr>
          <a:xfrm>
            <a:off x="4784203" y="1235476"/>
            <a:ext cx="123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 #2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73479-E6B9-4AEA-BE7B-C7979E6FCA0B}"/>
              </a:ext>
            </a:extLst>
          </p:cNvPr>
          <p:cNvSpPr txBox="1"/>
          <p:nvPr/>
        </p:nvSpPr>
        <p:spPr>
          <a:xfrm>
            <a:off x="10533413" y="3684340"/>
            <a:ext cx="1443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</a:t>
            </a:r>
          </a:p>
          <a:p>
            <a:r>
              <a:rPr lang="en-US" dirty="0"/>
              <a:t>NN</a:t>
            </a:r>
          </a:p>
        </p:txBody>
      </p:sp>
      <p:sp>
        <p:nvSpPr>
          <p:cNvPr id="16" name="rLIFT">
            <a:extLst>
              <a:ext uri="{FF2B5EF4-FFF2-40B4-BE49-F238E27FC236}">
                <a16:creationId xmlns:a16="http://schemas.microsoft.com/office/drawing/2014/main" id="{C6FEA502-43C2-4EA6-819D-A3191D36E5EB}"/>
              </a:ext>
            </a:extLst>
          </p:cNvPr>
          <p:cNvSpPr/>
          <p:nvPr/>
        </p:nvSpPr>
        <p:spPr bwMode="auto">
          <a:xfrm>
            <a:off x="10568940" y="3722440"/>
            <a:ext cx="1408200" cy="27806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NN">
            <a:extLst>
              <a:ext uri="{FF2B5EF4-FFF2-40B4-BE49-F238E27FC236}">
                <a16:creationId xmlns:a16="http://schemas.microsoft.com/office/drawing/2014/main" id="{195B0033-28EA-405C-9FED-EBDBF62222F3}"/>
              </a:ext>
            </a:extLst>
          </p:cNvPr>
          <p:cNvSpPr/>
          <p:nvPr/>
        </p:nvSpPr>
        <p:spPr bwMode="auto">
          <a:xfrm>
            <a:off x="10568940" y="3996760"/>
            <a:ext cx="1408200" cy="27806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3EABF71-5028-4C31-BC17-03A714F96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8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B7DCD4F-3A4E-4DB1-A5C1-D1ABF2B9457A}"/>
              </a:ext>
            </a:extLst>
          </p:cNvPr>
          <p:cNvGrpSpPr/>
          <p:nvPr/>
        </p:nvGrpSpPr>
        <p:grpSpPr>
          <a:xfrm>
            <a:off x="5924593" y="1438261"/>
            <a:ext cx="7943254" cy="2633456"/>
            <a:chOff x="1685925" y="1966911"/>
            <a:chExt cx="8820150" cy="29241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53CB6DA-42B2-45EC-93F9-1D87113DF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925" y="1966912"/>
              <a:ext cx="8820150" cy="292417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4A6A73-3C1A-41ED-8913-F5610A7A867A}"/>
                </a:ext>
              </a:extLst>
            </p:cNvPr>
            <p:cNvSpPr/>
            <p:nvPr/>
          </p:nvSpPr>
          <p:spPr bwMode="auto">
            <a:xfrm>
              <a:off x="7596554" y="1966912"/>
              <a:ext cx="2909521" cy="2924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874B13-CC97-4E22-BEFE-B6C29F7F8281}"/>
                </a:ext>
              </a:extLst>
            </p:cNvPr>
            <p:cNvSpPr/>
            <p:nvPr/>
          </p:nvSpPr>
          <p:spPr bwMode="auto">
            <a:xfrm>
              <a:off x="1685925" y="1966911"/>
              <a:ext cx="2909521" cy="2924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B51044-707F-4749-B5CE-CF8147E41387}"/>
              </a:ext>
            </a:extLst>
          </p:cNvPr>
          <p:cNvGrpSpPr/>
          <p:nvPr/>
        </p:nvGrpSpPr>
        <p:grpSpPr>
          <a:xfrm>
            <a:off x="815291" y="1422576"/>
            <a:ext cx="7419634" cy="2554843"/>
            <a:chOff x="1685925" y="1966912"/>
            <a:chExt cx="8820150" cy="292417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0AD5A12-73B8-48BE-80A8-0BE47BF08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925" y="1966912"/>
              <a:ext cx="8820150" cy="292417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CC41A9-0299-405C-9E44-E92FCB35C978}"/>
                </a:ext>
              </a:extLst>
            </p:cNvPr>
            <p:cNvSpPr/>
            <p:nvPr/>
          </p:nvSpPr>
          <p:spPr bwMode="auto">
            <a:xfrm>
              <a:off x="4684006" y="1966912"/>
              <a:ext cx="5822069" cy="2924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rapezoid 10">
            <a:extLst>
              <a:ext uri="{FF2B5EF4-FFF2-40B4-BE49-F238E27FC236}">
                <a16:creationId xmlns:a16="http://schemas.microsoft.com/office/drawing/2014/main" id="{2F04163A-3B99-4043-B528-FCE3DC3CC3E6}"/>
              </a:ext>
            </a:extLst>
          </p:cNvPr>
          <p:cNvSpPr/>
          <p:nvPr/>
        </p:nvSpPr>
        <p:spPr bwMode="auto">
          <a:xfrm rot="5400000">
            <a:off x="2918213" y="1796667"/>
            <a:ext cx="2580501" cy="1810068"/>
          </a:xfrm>
          <a:prstGeom prst="trapezoid">
            <a:avLst>
              <a:gd name="adj" fmla="val 41281"/>
            </a:avLst>
          </a:prstGeom>
          <a:gradFill>
            <a:gsLst>
              <a:gs pos="0">
                <a:srgbClr val="EDF2FA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AC51-FC73-4E27-9ADA-DC7E7B7E6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6E54A3-849A-4E0D-B82B-F620696B36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360579" y="1586045"/>
            <a:ext cx="1752919" cy="229158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5EDEB6-604E-4ED0-BA5F-1FC85DA7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NN on real data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7C2FC8-C73F-4C0A-9991-2CC8A92EFAB9}"/>
              </a:ext>
            </a:extLst>
          </p:cNvPr>
          <p:cNvSpPr txBox="1"/>
          <p:nvPr/>
        </p:nvSpPr>
        <p:spPr>
          <a:xfrm>
            <a:off x="3494155" y="3905120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Multilayer perceptron (MLP)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89E58-FF7C-4BC9-973C-0135158539E7}"/>
                  </a:ext>
                </a:extLst>
              </p:cNvPr>
              <p:cNvSpPr txBox="1"/>
              <p:nvPr/>
            </p:nvSpPr>
            <p:spPr>
              <a:xfrm>
                <a:off x="679727" y="4164951"/>
                <a:ext cx="2623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Input real PSF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89E58-FF7C-4BC9-973C-013515853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7" y="4164951"/>
                <a:ext cx="2623702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6E8EF5C-30B1-40E9-B144-0206F3472E7B}"/>
              </a:ext>
            </a:extLst>
          </p:cNvPr>
          <p:cNvSpPr txBox="1">
            <a:spLocks/>
          </p:cNvSpPr>
          <p:nvPr/>
        </p:nvSpPr>
        <p:spPr bwMode="auto">
          <a:xfrm>
            <a:off x="679727" y="5357923"/>
            <a:ext cx="11242641" cy="9876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0"/>
              </a:spcBef>
            </a:pPr>
            <a:r>
              <a:rPr lang="en-US" sz="2200" kern="0" dirty="0"/>
              <a:t>Attach the analytical PSF model after the predicted coefficients</a:t>
            </a:r>
          </a:p>
          <a:p>
            <a:pPr defTabSz="914400">
              <a:spcBef>
                <a:spcPts val="0"/>
              </a:spcBef>
            </a:pPr>
            <a:r>
              <a:rPr lang="en-US" sz="2200" kern="0" dirty="0"/>
              <a:t>Now train NN PSF to PSF, feed with real data this time</a:t>
            </a:r>
          </a:p>
          <a:p>
            <a:pPr defTabSz="914400">
              <a:spcBef>
                <a:spcPts val="0"/>
              </a:spcBef>
            </a:pPr>
            <a:r>
              <a:rPr lang="en-US" sz="2200" kern="0" dirty="0"/>
              <a:t>Ground-truth </a:t>
            </a:r>
            <a:r>
              <a:rPr lang="en-US" sz="2200" kern="0" dirty="0" err="1"/>
              <a:t>coefs</a:t>
            </a:r>
            <a:r>
              <a:rPr lang="en-US" sz="2200" kern="0" dirty="0"/>
              <a:t>. are not accessible anymore (except for defocus)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200" kern="0" dirty="0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38ABC271-239A-4C1F-A65D-55BD26B89211}"/>
              </a:ext>
            </a:extLst>
          </p:cNvPr>
          <p:cNvSpPr/>
          <p:nvPr/>
        </p:nvSpPr>
        <p:spPr bwMode="auto">
          <a:xfrm rot="16200000">
            <a:off x="6343399" y="1811404"/>
            <a:ext cx="2580501" cy="1810068"/>
          </a:xfrm>
          <a:prstGeom prst="trapezoid">
            <a:avLst>
              <a:gd name="adj" fmla="val 42859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CBD7B1"/>
              </a:gs>
            </a:gsLst>
            <a:lin ang="5400000" scaled="1"/>
          </a:gra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903DA-8E53-4287-B724-160890C0C3E6}"/>
              </a:ext>
            </a:extLst>
          </p:cNvPr>
          <p:cNvSpPr txBox="1"/>
          <p:nvPr/>
        </p:nvSpPr>
        <p:spPr>
          <a:xfrm>
            <a:off x="6820526" y="2393272"/>
            <a:ext cx="1810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Analytical</a:t>
            </a:r>
          </a:p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PSF model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AC882-0158-4083-B534-01B54DB90369}"/>
                  </a:ext>
                </a:extLst>
              </p:cNvPr>
              <p:cNvSpPr txBox="1"/>
              <p:nvPr/>
            </p:nvSpPr>
            <p:spPr>
              <a:xfrm>
                <a:off x="8813956" y="4164951"/>
                <a:ext cx="2311243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Output PSF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AC882-0158-4083-B534-01B54DB90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56" y="4164951"/>
                <a:ext cx="2311243" cy="423770"/>
              </a:xfrm>
              <a:prstGeom prst="rect">
                <a:avLst/>
              </a:prstGeom>
              <a:blipFill>
                <a:blip r:embed="rId6"/>
                <a:stretch>
                  <a:fillRect l="-2375" t="-7143" r="-2111" b="-1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/>
              <p:nvPr/>
            </p:nvSpPr>
            <p:spPr bwMode="auto">
              <a:xfrm>
                <a:off x="5126624" y="2144996"/>
                <a:ext cx="1609872" cy="1150772"/>
              </a:xfrm>
              <a:prstGeom prst="roundRect">
                <a:avLst>
                  <a:gd name="adj" fmla="val 93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Modal coefficients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spc="-15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</a:rPr>
                  <a:t>)</a:t>
                </a:r>
                <a:endParaRPr kumimoji="0" lang="en-GB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6624" y="2144996"/>
                <a:ext cx="1609872" cy="1150772"/>
              </a:xfrm>
              <a:prstGeom prst="roundRect">
                <a:avLst>
                  <a:gd name="adj" fmla="val 9394"/>
                </a:avLst>
              </a:prstGeom>
              <a:blipFill>
                <a:blip r:embed="rId7"/>
                <a:stretch>
                  <a:fillRect b="-1042"/>
                </a:stretch>
              </a:blip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FC2B4D0-8AF6-4B29-9793-46AE8A4224B0}"/>
              </a:ext>
            </a:extLst>
          </p:cNvPr>
          <p:cNvSpPr txBox="1"/>
          <p:nvPr/>
        </p:nvSpPr>
        <p:spPr>
          <a:xfrm>
            <a:off x="6180107" y="3905120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Differentiable model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83C989-DD7E-489E-9B88-94C95CF8ABE0}"/>
                  </a:ext>
                </a:extLst>
              </p:cNvPr>
              <p:cNvSpPr txBox="1"/>
              <p:nvPr/>
            </p:nvSpPr>
            <p:spPr>
              <a:xfrm>
                <a:off x="679727" y="4706062"/>
                <a:ext cx="11611234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Loss: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𝑀𝐴𝐸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pc="-150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  <m:r>
                      <a:rPr lang="en-US" sz="2400" b="0" i="1" spc="-15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spc="-15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  <m:r>
                      <a:rPr lang="en-US" sz="2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𝐷𝑒𝑓𝑜𝑐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𝐷𝑒𝑓𝑜𝑐</m:t>
                            </m:r>
                          </m:e>
                          <m:sub>
                            <m:r>
                              <a:rPr lang="en-US" sz="2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83C989-DD7E-489E-9B88-94C95CF8A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7" y="4706062"/>
                <a:ext cx="11611234" cy="516616"/>
              </a:xfrm>
              <a:prstGeom prst="rect">
                <a:avLst/>
              </a:prstGeom>
              <a:blipFill>
                <a:blip r:embed="rId8"/>
                <a:stretch>
                  <a:fillRect l="-840" t="-4706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7B878A-07A3-469E-9D32-BAE571FDBE2B}"/>
              </a:ext>
            </a:extLst>
          </p:cNvPr>
          <p:cNvCxnSpPr/>
          <p:nvPr/>
        </p:nvCxnSpPr>
        <p:spPr bwMode="auto">
          <a:xfrm flipV="1">
            <a:off x="4310743" y="4682912"/>
            <a:ext cx="2174601" cy="5166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Footer Placeholder 1">
            <a:extLst>
              <a:ext uri="{FF2B5EF4-FFF2-40B4-BE49-F238E27FC236}">
                <a16:creationId xmlns:a16="http://schemas.microsoft.com/office/drawing/2014/main" id="{0CF163AF-9347-4D3A-8C29-82FA8CBB9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0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DFD87-7189-46DB-B4DC-C26A03BC6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C17841-DE01-4690-989B-6955EDAA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NN on real data</a:t>
            </a:r>
            <a:endParaRPr lang="en-GB" dirty="0"/>
          </a:p>
        </p:txBody>
      </p:sp>
      <p:pic>
        <p:nvPicPr>
          <p:cNvPr id="11" name="tuned">
            <a:extLst>
              <a:ext uri="{FF2B5EF4-FFF2-40B4-BE49-F238E27FC236}">
                <a16:creationId xmlns:a16="http://schemas.microsoft.com/office/drawing/2014/main" id="{7C3122D7-551F-4499-B244-24F0BDA6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4861" y="1686300"/>
            <a:ext cx="11762277" cy="3057896"/>
          </a:xfrm>
          <a:prstGeom prst="rect">
            <a:avLst/>
          </a:prstGeom>
        </p:spPr>
      </p:pic>
      <p:pic>
        <p:nvPicPr>
          <p:cNvPr id="9" name="NN">
            <a:extLst>
              <a:ext uri="{FF2B5EF4-FFF2-40B4-BE49-F238E27FC236}">
                <a16:creationId xmlns:a16="http://schemas.microsoft.com/office/drawing/2014/main" id="{4D7ADCCD-4BDB-4D0C-AEFE-ABC8C5513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0" y="1686300"/>
            <a:ext cx="11762280" cy="3057896"/>
          </a:xfrm>
          <a:prstGeom prst="rect">
            <a:avLst/>
          </a:prstGeom>
        </p:spPr>
      </p:pic>
      <p:pic>
        <p:nvPicPr>
          <p:cNvPr id="13" name="LIFT">
            <a:extLst>
              <a:ext uri="{FF2B5EF4-FFF2-40B4-BE49-F238E27FC236}">
                <a16:creationId xmlns:a16="http://schemas.microsoft.com/office/drawing/2014/main" id="{2994B5F5-E1E3-4A6F-A498-CDCABD60A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60" y="1686300"/>
            <a:ext cx="11762280" cy="3057896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6FB5925-19F3-4F91-A9D5-DC67D79ABA92}"/>
              </a:ext>
            </a:extLst>
          </p:cNvPr>
          <p:cNvSpPr txBox="1">
            <a:spLocks/>
          </p:cNvSpPr>
          <p:nvPr/>
        </p:nvSpPr>
        <p:spPr bwMode="auto">
          <a:xfrm>
            <a:off x="474679" y="4970800"/>
            <a:ext cx="11242641" cy="13468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2300" kern="0" dirty="0"/>
              <a:t>Tuning did not help much</a:t>
            </a:r>
          </a:p>
          <a:p>
            <a:pPr defTabSz="914400">
              <a:spcBef>
                <a:spcPts val="600"/>
              </a:spcBef>
            </a:pPr>
            <a:r>
              <a:rPr lang="en-US" sz="2300" kern="0" dirty="0"/>
              <a:t>The same problem as with LIFT </a:t>
            </a:r>
            <a:r>
              <a:rPr lang="en-US" sz="2300" kern="0" dirty="0">
                <a:sym typeface="Wingdings" panose="05000000000000000000" pitchFamily="2" charset="2"/>
              </a:rPr>
              <a:t> now NN is trained to accurately infer the intensity pattern, not the modal coefficients</a:t>
            </a:r>
            <a:endParaRPr lang="en-US" sz="2300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97671-25FE-4137-8866-AB81407EA302}"/>
              </a:ext>
            </a:extLst>
          </p:cNvPr>
          <p:cNvSpPr txBox="1"/>
          <p:nvPr/>
        </p:nvSpPr>
        <p:spPr>
          <a:xfrm>
            <a:off x="1273065" y="1235476"/>
            <a:ext cx="123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 #1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9A696-BCA8-4A80-AFED-2721C2A0944E}"/>
              </a:ext>
            </a:extLst>
          </p:cNvPr>
          <p:cNvSpPr txBox="1"/>
          <p:nvPr/>
        </p:nvSpPr>
        <p:spPr>
          <a:xfrm>
            <a:off x="8155491" y="1235476"/>
            <a:ext cx="123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 #3</a:t>
            </a:r>
            <a:endParaRPr lang="en-GB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97689-7376-4FB4-AD20-BC8B31D82CD2}"/>
              </a:ext>
            </a:extLst>
          </p:cNvPr>
          <p:cNvSpPr txBox="1"/>
          <p:nvPr/>
        </p:nvSpPr>
        <p:spPr>
          <a:xfrm>
            <a:off x="4784203" y="1235476"/>
            <a:ext cx="123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Scan #2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073479-E6B9-4AEA-BE7B-C7979E6FCA0B}"/>
              </a:ext>
            </a:extLst>
          </p:cNvPr>
          <p:cNvSpPr txBox="1"/>
          <p:nvPr/>
        </p:nvSpPr>
        <p:spPr>
          <a:xfrm>
            <a:off x="10533413" y="3684340"/>
            <a:ext cx="1443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LIFT</a:t>
            </a:r>
          </a:p>
          <a:p>
            <a:r>
              <a:rPr lang="en-US" dirty="0"/>
              <a:t>NN</a:t>
            </a:r>
          </a:p>
          <a:p>
            <a:r>
              <a:rPr lang="en-US" dirty="0"/>
              <a:t>NN (tuned)</a:t>
            </a:r>
            <a:endParaRPr lang="en-GB" dirty="0"/>
          </a:p>
        </p:txBody>
      </p:sp>
      <p:sp>
        <p:nvSpPr>
          <p:cNvPr id="16" name="rLIFT">
            <a:extLst>
              <a:ext uri="{FF2B5EF4-FFF2-40B4-BE49-F238E27FC236}">
                <a16:creationId xmlns:a16="http://schemas.microsoft.com/office/drawing/2014/main" id="{C6FEA502-43C2-4EA6-819D-A3191D36E5EB}"/>
              </a:ext>
            </a:extLst>
          </p:cNvPr>
          <p:cNvSpPr/>
          <p:nvPr/>
        </p:nvSpPr>
        <p:spPr bwMode="auto">
          <a:xfrm>
            <a:off x="10568940" y="3722440"/>
            <a:ext cx="1408200" cy="27806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NN">
            <a:extLst>
              <a:ext uri="{FF2B5EF4-FFF2-40B4-BE49-F238E27FC236}">
                <a16:creationId xmlns:a16="http://schemas.microsoft.com/office/drawing/2014/main" id="{195B0033-28EA-405C-9FED-EBDBF62222F3}"/>
              </a:ext>
            </a:extLst>
          </p:cNvPr>
          <p:cNvSpPr/>
          <p:nvPr/>
        </p:nvSpPr>
        <p:spPr bwMode="auto">
          <a:xfrm>
            <a:off x="10568940" y="3996760"/>
            <a:ext cx="1408200" cy="27806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NNtuned">
            <a:extLst>
              <a:ext uri="{FF2B5EF4-FFF2-40B4-BE49-F238E27FC236}">
                <a16:creationId xmlns:a16="http://schemas.microsoft.com/office/drawing/2014/main" id="{3EBBB178-9C46-415E-A890-4F937C5C91BD}"/>
              </a:ext>
            </a:extLst>
          </p:cNvPr>
          <p:cNvSpPr/>
          <p:nvPr/>
        </p:nvSpPr>
        <p:spPr bwMode="auto">
          <a:xfrm>
            <a:off x="10568940" y="4271080"/>
            <a:ext cx="1408200" cy="27806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5FE2EAC2-961B-4EC0-9154-CDB9DB771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5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>
            <a:extLst>
              <a:ext uri="{FF2B5EF4-FFF2-40B4-BE49-F238E27FC236}">
                <a16:creationId xmlns:a16="http://schemas.microsoft.com/office/drawing/2014/main" id="{2F04163A-3B99-4043-B528-FCE3DC3CC3E6}"/>
              </a:ext>
            </a:extLst>
          </p:cNvPr>
          <p:cNvSpPr/>
          <p:nvPr/>
        </p:nvSpPr>
        <p:spPr bwMode="auto">
          <a:xfrm rot="5400000">
            <a:off x="2918213" y="1760165"/>
            <a:ext cx="2580501" cy="1810068"/>
          </a:xfrm>
          <a:prstGeom prst="trapezoid">
            <a:avLst>
              <a:gd name="adj" fmla="val 41281"/>
            </a:avLst>
          </a:prstGeom>
          <a:gradFill>
            <a:gsLst>
              <a:gs pos="0">
                <a:srgbClr val="EDF2FA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AC51-FC73-4E27-9ADA-DC7E7B7E6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6E54A3-849A-4E0D-B82B-F620696B36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60579" y="1549543"/>
            <a:ext cx="1752919" cy="229158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5EDEB6-604E-4ED0-BA5F-1FC85DA7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Non-analytical approach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7C2FC8-C73F-4C0A-9991-2CC8A92EFAB9}"/>
              </a:ext>
            </a:extLst>
          </p:cNvPr>
          <p:cNvSpPr txBox="1"/>
          <p:nvPr/>
        </p:nvSpPr>
        <p:spPr>
          <a:xfrm>
            <a:off x="3494155" y="3810744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Multilayer perceptron (MLP)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89E58-FF7C-4BC9-973C-0135158539E7}"/>
                  </a:ext>
                </a:extLst>
              </p:cNvPr>
              <p:cNvSpPr txBox="1"/>
              <p:nvPr/>
            </p:nvSpPr>
            <p:spPr>
              <a:xfrm>
                <a:off x="1075527" y="4070575"/>
                <a:ext cx="19403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Input PSF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89E58-FF7C-4BC9-973C-013515853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27" y="4070575"/>
                <a:ext cx="1940312" cy="400110"/>
              </a:xfrm>
              <a:prstGeom prst="rect">
                <a:avLst/>
              </a:prstGeom>
              <a:blipFill>
                <a:blip r:embed="rId3"/>
                <a:stretch>
                  <a:fillRect l="-1881" t="-7692" r="-1881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6E8EF5C-30B1-40E9-B144-0206F3472E7B}"/>
              </a:ext>
            </a:extLst>
          </p:cNvPr>
          <p:cNvSpPr txBox="1">
            <a:spLocks/>
          </p:cNvSpPr>
          <p:nvPr/>
        </p:nvSpPr>
        <p:spPr bwMode="auto">
          <a:xfrm>
            <a:off x="468713" y="5245728"/>
            <a:ext cx="11592107" cy="120746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2300" kern="0" dirty="0"/>
              <a:t>Pre-train variational autoencoder on simulations to tune it on real data later</a:t>
            </a:r>
          </a:p>
          <a:p>
            <a:pPr defTabSz="914400">
              <a:spcBef>
                <a:spcPts val="600"/>
              </a:spcBef>
            </a:pPr>
            <a:r>
              <a:rPr lang="en-US" sz="2300" kern="0" dirty="0"/>
              <a:t>Additionally, force latent space to be equal to Zernike modal coefficients (when trained on simulated data)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07BB81-46FE-4321-B206-EA57041B2BBB}"/>
                  </a:ext>
                </a:extLst>
              </p:cNvPr>
              <p:cNvSpPr txBox="1"/>
              <p:nvPr/>
            </p:nvSpPr>
            <p:spPr>
              <a:xfrm>
                <a:off x="679727" y="4682912"/>
                <a:ext cx="6235325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Loss: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𝑀𝐴𝐸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pc="-150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  <m:r>
                      <a:rPr lang="en-US" sz="2400" b="0" i="1" spc="-150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spc="-15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07BB81-46FE-4321-B206-EA57041B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7" y="4682912"/>
                <a:ext cx="6235325" cy="516616"/>
              </a:xfrm>
              <a:prstGeom prst="rect">
                <a:avLst/>
              </a:prstGeom>
              <a:blipFill>
                <a:blip r:embed="rId5"/>
                <a:stretch>
                  <a:fillRect l="-1566" t="-4706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3BD5A8-332C-461E-B0EB-F8CDD42FB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956" y="1401475"/>
            <a:ext cx="2506901" cy="25805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40D295-DB58-4572-AC55-C38B8F358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7148" y="1389686"/>
            <a:ext cx="2682174" cy="2616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AC882-0158-4083-B534-01B54DB90369}"/>
                  </a:ext>
                </a:extLst>
              </p:cNvPr>
              <p:cNvSpPr txBox="1"/>
              <p:nvPr/>
            </p:nvSpPr>
            <p:spPr>
              <a:xfrm>
                <a:off x="8813956" y="4070575"/>
                <a:ext cx="2311243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Output PSF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AC882-0158-4083-B534-01B54DB90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56" y="4070575"/>
                <a:ext cx="2311243" cy="423770"/>
              </a:xfrm>
              <a:prstGeom prst="rect">
                <a:avLst/>
              </a:prstGeom>
              <a:blipFill>
                <a:blip r:embed="rId8"/>
                <a:stretch>
                  <a:fillRect l="-2375" t="-8696" r="-2111" b="-20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2A5D7A4-4604-4239-9F8C-4E9D7F763AF0}"/>
              </a:ext>
            </a:extLst>
          </p:cNvPr>
          <p:cNvSpPr txBox="1"/>
          <p:nvPr/>
        </p:nvSpPr>
        <p:spPr>
          <a:xfrm>
            <a:off x="6321887" y="3825248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Multilayer perceptron (MLP)</a:t>
            </a:r>
            <a:endParaRPr lang="en-GB" sz="2000" dirty="0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DE45568E-A661-4D2C-9BFA-29BB82F9DBDB}"/>
              </a:ext>
            </a:extLst>
          </p:cNvPr>
          <p:cNvSpPr/>
          <p:nvPr/>
        </p:nvSpPr>
        <p:spPr bwMode="auto">
          <a:xfrm rot="16200000">
            <a:off x="6425716" y="1828020"/>
            <a:ext cx="2580501" cy="1733168"/>
          </a:xfrm>
          <a:prstGeom prst="trapezoid">
            <a:avLst>
              <a:gd name="adj" fmla="val 41281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Content Placeholder 6">
            <a:extLst>
              <a:ext uri="{FF2B5EF4-FFF2-40B4-BE49-F238E27FC236}">
                <a16:creationId xmlns:a16="http://schemas.microsoft.com/office/drawing/2014/main" id="{DF2E2458-1D21-4AFE-9C42-72D3348E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>
            <a:off x="6904103" y="1578947"/>
            <a:ext cx="1678447" cy="22915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/>
              <p:nvPr/>
            </p:nvSpPr>
            <p:spPr bwMode="auto">
              <a:xfrm>
                <a:off x="5127075" y="1866190"/>
                <a:ext cx="1738052" cy="1598017"/>
              </a:xfrm>
              <a:prstGeom prst="roundRect">
                <a:avLst>
                  <a:gd name="adj" fmla="val 93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Latent space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000" b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modal </a:t>
                </a:r>
                <a:r>
                  <a:rPr kumimoji="0" lang="en-US" sz="2000" b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coefs</a:t>
                </a:r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.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spc="-15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</a:rPr>
                  <a:t>)</a:t>
                </a:r>
                <a:endParaRPr kumimoji="0" lang="en-GB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075" y="1866190"/>
                <a:ext cx="1738052" cy="1598017"/>
              </a:xfrm>
              <a:prstGeom prst="roundRect">
                <a:avLst>
                  <a:gd name="adj" fmla="val 9394"/>
                </a:avLst>
              </a:prstGeom>
              <a:blipFill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86DB536C-0BD3-45DD-9B44-52B41472F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153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CA7FB-6607-4CA8-959A-03C8CFCF3867}"/>
              </a:ext>
            </a:extLst>
          </p:cNvPr>
          <p:cNvGrpSpPr/>
          <p:nvPr/>
        </p:nvGrpSpPr>
        <p:grpSpPr>
          <a:xfrm>
            <a:off x="3329009" y="1367732"/>
            <a:ext cx="7943254" cy="2633456"/>
            <a:chOff x="1685925" y="1966911"/>
            <a:chExt cx="8820150" cy="292417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A6B451-32D8-439F-ABC8-55047C25B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5925" y="1966912"/>
              <a:ext cx="8820150" cy="292417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88F806-92AC-429A-980B-F47FEF3E2A33}"/>
                </a:ext>
              </a:extLst>
            </p:cNvPr>
            <p:cNvSpPr/>
            <p:nvPr/>
          </p:nvSpPr>
          <p:spPr bwMode="auto">
            <a:xfrm>
              <a:off x="1685925" y="1966911"/>
              <a:ext cx="5858580" cy="2924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064560-39AE-4C2B-825F-BF12AAFABBD8}"/>
              </a:ext>
            </a:extLst>
          </p:cNvPr>
          <p:cNvGrpSpPr/>
          <p:nvPr/>
        </p:nvGrpSpPr>
        <p:grpSpPr>
          <a:xfrm>
            <a:off x="780564" y="1392630"/>
            <a:ext cx="7419634" cy="2554843"/>
            <a:chOff x="-977304" y="1236863"/>
            <a:chExt cx="8820150" cy="292417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F552EED-CFE9-447D-BE81-C9685F049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77304" y="1236863"/>
              <a:ext cx="8820150" cy="292417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0647ADB-245F-4230-A49C-0F83CA51E6D7}"/>
                </a:ext>
              </a:extLst>
            </p:cNvPr>
            <p:cNvSpPr/>
            <p:nvPr/>
          </p:nvSpPr>
          <p:spPr bwMode="auto">
            <a:xfrm>
              <a:off x="2020777" y="1236863"/>
              <a:ext cx="5822069" cy="29241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Trapezoid 10">
            <a:extLst>
              <a:ext uri="{FF2B5EF4-FFF2-40B4-BE49-F238E27FC236}">
                <a16:creationId xmlns:a16="http://schemas.microsoft.com/office/drawing/2014/main" id="{2F04163A-3B99-4043-B528-FCE3DC3CC3E6}"/>
              </a:ext>
            </a:extLst>
          </p:cNvPr>
          <p:cNvSpPr/>
          <p:nvPr/>
        </p:nvSpPr>
        <p:spPr bwMode="auto">
          <a:xfrm rot="5400000">
            <a:off x="2918213" y="1760165"/>
            <a:ext cx="2580501" cy="1810068"/>
          </a:xfrm>
          <a:prstGeom prst="trapezoid">
            <a:avLst>
              <a:gd name="adj" fmla="val 41281"/>
            </a:avLst>
          </a:prstGeom>
          <a:gradFill>
            <a:gsLst>
              <a:gs pos="0">
                <a:srgbClr val="EDF2FA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AC51-FC73-4E27-9ADA-DC7E7B7E6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6E54A3-849A-4E0D-B82B-F620696B36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3360579" y="1549543"/>
            <a:ext cx="1752919" cy="229158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5EDEB6-604E-4ED0-BA5F-1FC85DA7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Non-analytical approach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7C2FC8-C73F-4C0A-9991-2CC8A92EFAB9}"/>
              </a:ext>
            </a:extLst>
          </p:cNvPr>
          <p:cNvSpPr txBox="1"/>
          <p:nvPr/>
        </p:nvSpPr>
        <p:spPr>
          <a:xfrm>
            <a:off x="3494155" y="3810744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Multilayer perceptron (MLP)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89E58-FF7C-4BC9-973C-0135158539E7}"/>
                  </a:ext>
                </a:extLst>
              </p:cNvPr>
              <p:cNvSpPr txBox="1"/>
              <p:nvPr/>
            </p:nvSpPr>
            <p:spPr>
              <a:xfrm>
                <a:off x="742237" y="4070575"/>
                <a:ext cx="2446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Input real PSF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89E58-FF7C-4BC9-973C-013515853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7" y="4070575"/>
                <a:ext cx="2446440" cy="400110"/>
              </a:xfrm>
              <a:prstGeom prst="rect">
                <a:avLst/>
              </a:prstGeom>
              <a:blipFill>
                <a:blip r:embed="rId4"/>
                <a:stretch>
                  <a:fillRect l="-1496" t="-7692" r="-1247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6E8EF5C-30B1-40E9-B144-0206F3472E7B}"/>
              </a:ext>
            </a:extLst>
          </p:cNvPr>
          <p:cNvSpPr txBox="1">
            <a:spLocks/>
          </p:cNvSpPr>
          <p:nvPr/>
        </p:nvSpPr>
        <p:spPr bwMode="auto">
          <a:xfrm>
            <a:off x="468713" y="5396199"/>
            <a:ext cx="11242641" cy="98760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en-US" sz="2300" kern="0" dirty="0"/>
              <a:t>Ground-truth </a:t>
            </a:r>
            <a:r>
              <a:rPr lang="en-US" sz="2300" kern="0" dirty="0" err="1"/>
              <a:t>coefs</a:t>
            </a:r>
            <a:r>
              <a:rPr lang="en-US" sz="2300" kern="0" dirty="0"/>
              <a:t>. are not accessible anymore (except for defocus)</a:t>
            </a:r>
          </a:p>
          <a:p>
            <a:pPr defTabSz="914400">
              <a:spcBef>
                <a:spcPts val="600"/>
              </a:spcBef>
            </a:pPr>
            <a:r>
              <a:rPr lang="en-US" sz="2300" kern="0" dirty="0"/>
              <a:t>VAE trained on synthetic data and tuned on real PSFs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07BB81-46FE-4321-B206-EA57041B2BBB}"/>
                  </a:ext>
                </a:extLst>
              </p:cNvPr>
              <p:cNvSpPr txBox="1"/>
              <p:nvPr/>
            </p:nvSpPr>
            <p:spPr>
              <a:xfrm>
                <a:off x="679727" y="4682912"/>
                <a:ext cx="11611234" cy="51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Loss: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𝑀𝐴𝐸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pc="-150" smtClean="0"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  <m:r>
                      <a:rPr lang="en-US" sz="2400" b="0" i="1" spc="-15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 spc="-15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  <m:r>
                      <a:rPr lang="en-US" sz="2400" b="0" i="0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spc="-15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𝐷𝑒𝑓𝑜𝑐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𝐺𝑇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𝐷𝑒𝑓𝑜𝑐</m:t>
                            </m:r>
                          </m:e>
                          <m:sub>
                            <m:r>
                              <a:rPr lang="en-US" sz="2400" i="1" spc="-15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𝑝𝑟𝑒𝑑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07BB81-46FE-4321-B206-EA57041B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27" y="4682912"/>
                <a:ext cx="11611234" cy="516616"/>
              </a:xfrm>
              <a:prstGeom prst="rect">
                <a:avLst/>
              </a:prstGeom>
              <a:blipFill>
                <a:blip r:embed="rId6"/>
                <a:stretch>
                  <a:fillRect l="-840" t="-4706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AC882-0158-4083-B534-01B54DB90369}"/>
                  </a:ext>
                </a:extLst>
              </p:cNvPr>
              <p:cNvSpPr txBox="1"/>
              <p:nvPr/>
            </p:nvSpPr>
            <p:spPr>
              <a:xfrm>
                <a:off x="8813956" y="4070575"/>
                <a:ext cx="2311243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Output PSF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6AC882-0158-4083-B534-01B54DB90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56" y="4070575"/>
                <a:ext cx="2311243" cy="423770"/>
              </a:xfrm>
              <a:prstGeom prst="rect">
                <a:avLst/>
              </a:prstGeom>
              <a:blipFill>
                <a:blip r:embed="rId7"/>
                <a:stretch>
                  <a:fillRect l="-2375" t="-8696" r="-2111" b="-20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2A5D7A4-4604-4239-9F8C-4E9D7F763AF0}"/>
              </a:ext>
            </a:extLst>
          </p:cNvPr>
          <p:cNvSpPr txBox="1"/>
          <p:nvPr/>
        </p:nvSpPr>
        <p:spPr>
          <a:xfrm>
            <a:off x="6321887" y="3825248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Multilayer perceptron (MLP)</a:t>
            </a:r>
            <a:endParaRPr lang="en-GB" sz="2000" dirty="0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DE45568E-A661-4D2C-9BFA-29BB82F9DBDB}"/>
              </a:ext>
            </a:extLst>
          </p:cNvPr>
          <p:cNvSpPr/>
          <p:nvPr/>
        </p:nvSpPr>
        <p:spPr bwMode="auto">
          <a:xfrm rot="16200000">
            <a:off x="6425716" y="1828020"/>
            <a:ext cx="2580501" cy="1733168"/>
          </a:xfrm>
          <a:prstGeom prst="trapezoid">
            <a:avLst>
              <a:gd name="adj" fmla="val 41281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Content Placeholder 6">
            <a:extLst>
              <a:ext uri="{FF2B5EF4-FFF2-40B4-BE49-F238E27FC236}">
                <a16:creationId xmlns:a16="http://schemas.microsoft.com/office/drawing/2014/main" id="{DF2E2458-1D21-4AFE-9C42-72D3348EA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10800000">
            <a:off x="6904103" y="1578947"/>
            <a:ext cx="1678447" cy="22915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/>
              <p:nvPr/>
            </p:nvSpPr>
            <p:spPr bwMode="auto">
              <a:xfrm>
                <a:off x="5127075" y="1866190"/>
                <a:ext cx="1738052" cy="1598017"/>
              </a:xfrm>
              <a:prstGeom prst="roundRect">
                <a:avLst>
                  <a:gd name="adj" fmla="val 93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Latent space </a:t>
                </a:r>
                <a:r>
                  <a:rPr lang="en-US" sz="20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spc="-15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</a:rPr>
                  <a:t>)</a:t>
                </a:r>
                <a:endParaRPr kumimoji="0" lang="en-GB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7075" y="1866190"/>
                <a:ext cx="1738052" cy="1598017"/>
              </a:xfrm>
              <a:prstGeom prst="roundRect">
                <a:avLst>
                  <a:gd name="adj" fmla="val 9394"/>
                </a:avLst>
              </a:prstGeom>
              <a:blipFill>
                <a:blip r:embed="rId8"/>
                <a:stretch>
                  <a:fillRect r="-4514"/>
                </a:stretch>
              </a:blip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E6A0CC-E439-4B22-8807-F33B732B952E}"/>
              </a:ext>
            </a:extLst>
          </p:cNvPr>
          <p:cNvCxnSpPr>
            <a:endCxn id="15" idx="0"/>
          </p:cNvCxnSpPr>
          <p:nvPr/>
        </p:nvCxnSpPr>
        <p:spPr bwMode="auto">
          <a:xfrm flipV="1">
            <a:off x="4310743" y="4682912"/>
            <a:ext cx="2174601" cy="5166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Footer Placeholder 1">
            <a:extLst>
              <a:ext uri="{FF2B5EF4-FFF2-40B4-BE49-F238E27FC236}">
                <a16:creationId xmlns:a16="http://schemas.microsoft.com/office/drawing/2014/main" id="{0C7EA7E2-8260-4778-880C-BC4D593CA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86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91BABB-C282-4DCC-985F-CA1E58612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903629-5542-455C-B539-CD384F03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Tuned VAE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17D41F-7005-49EB-9323-F8EA3E11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1893095"/>
            <a:ext cx="8820150" cy="28146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AC544-57DD-4964-8AF4-EA6907A1A1BE}"/>
              </a:ext>
            </a:extLst>
          </p:cNvPr>
          <p:cNvSpPr/>
          <p:nvPr/>
        </p:nvSpPr>
        <p:spPr bwMode="auto">
          <a:xfrm>
            <a:off x="4476751" y="1783557"/>
            <a:ext cx="152400" cy="3181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4AF52-4DD2-42D5-A7EB-CD0BC1AC6E2C}"/>
              </a:ext>
            </a:extLst>
          </p:cNvPr>
          <p:cNvSpPr/>
          <p:nvPr/>
        </p:nvSpPr>
        <p:spPr bwMode="auto">
          <a:xfrm>
            <a:off x="7534276" y="1709739"/>
            <a:ext cx="152400" cy="31813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8E2B1-E3EB-4ED6-8E0C-091CA8C3D65A}"/>
              </a:ext>
            </a:extLst>
          </p:cNvPr>
          <p:cNvSpPr txBox="1"/>
          <p:nvPr/>
        </p:nvSpPr>
        <p:spPr>
          <a:xfrm>
            <a:off x="1905001" y="1315106"/>
            <a:ext cx="239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On-sky PSF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20882-C38B-45B2-834C-018FA0618090}"/>
              </a:ext>
            </a:extLst>
          </p:cNvPr>
          <p:cNvSpPr txBox="1"/>
          <p:nvPr/>
        </p:nvSpPr>
        <p:spPr>
          <a:xfrm>
            <a:off x="4355308" y="1315106"/>
            <a:ext cx="315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VAE (synth. only)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071FA-4128-4AFC-B894-1235EAD44CE9}"/>
              </a:ext>
            </a:extLst>
          </p:cNvPr>
          <p:cNvSpPr txBox="1"/>
          <p:nvPr/>
        </p:nvSpPr>
        <p:spPr>
          <a:xfrm>
            <a:off x="7348538" y="1315106"/>
            <a:ext cx="3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VAE (tuned on real)</a:t>
            </a:r>
            <a:endParaRPr lang="en-GB" sz="2400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D9F4314-2A61-4975-95CA-2937FB526F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4919" y="5055038"/>
            <a:ext cx="11664000" cy="12974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Tuned VAE absorbed an understanding of realistic PSF morphology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But what the decoder learned is a black box </a:t>
            </a:r>
            <a:r>
              <a:rPr lang="en-US" sz="2400" dirty="0">
                <a:sym typeface="Wingdings" panose="05000000000000000000" pitchFamily="2" charset="2"/>
              </a:rPr>
              <a:t> it</a:t>
            </a:r>
            <a:r>
              <a:rPr lang="en-US" sz="2400" dirty="0"/>
              <a:t> cannot be analytically expressed </a:t>
            </a:r>
            <a:r>
              <a:rPr lang="en-US" sz="2400" dirty="0">
                <a:sym typeface="Wingdings" panose="05000000000000000000" pitchFamily="2" charset="2"/>
              </a:rPr>
              <a:t> opened the question how to interpret the decoder</a:t>
            </a:r>
            <a:endParaRPr lang="en-GB" sz="2400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DDF08E1-A170-4665-B084-D83A948E1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2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481799-A313-48F6-89FA-B164088EB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AFA0A1-0372-47B3-AB87-139216951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F5DD4-CF30-4DFC-A358-5E1C8D3EB5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4919" y="1429708"/>
            <a:ext cx="11664000" cy="4858661"/>
          </a:xfrm>
        </p:spPr>
        <p:txBody>
          <a:bodyPr/>
          <a:lstStyle/>
          <a:p>
            <a:r>
              <a:rPr lang="en-US" dirty="0"/>
              <a:t>Although LIFT is simple, </a:t>
            </a:r>
            <a:r>
              <a:rPr lang="en-US" i="1" dirty="0"/>
              <a:t>it still performs well </a:t>
            </a:r>
            <a:r>
              <a:rPr lang="en-US" dirty="0"/>
              <a:t>(provided an appropriate convolutional kernel is assumed)</a:t>
            </a:r>
          </a:p>
          <a:p>
            <a:r>
              <a:rPr lang="en-US" dirty="0"/>
              <a:t>Even though the simulated PSFs account for many realistic contributors, the bitter reality is </a:t>
            </a:r>
            <a:r>
              <a:rPr lang="en-US" i="1" dirty="0"/>
              <a:t>still much more complex</a:t>
            </a:r>
            <a:endParaRPr lang="en-US" dirty="0"/>
          </a:p>
          <a:p>
            <a:r>
              <a:rPr lang="en-GB" dirty="0"/>
              <a:t>Nevertheless, NN is capable of “absorbing” the morphological complexity from just a few real PSFs, provided it was pretrained on the synthetic model. But it cannot tell us what it learned</a:t>
            </a:r>
          </a:p>
          <a:p>
            <a:r>
              <a:rPr lang="en-US" i="1" dirty="0"/>
              <a:t>More on-sky samples are needed </a:t>
            </a:r>
            <a:r>
              <a:rPr lang="en-US" dirty="0"/>
              <a:t>to tune the neural network adequately</a:t>
            </a:r>
            <a:endParaRPr lang="en-GB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E45917-4F70-49CA-B987-24DEF3F0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72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68DD0-35E3-48A9-B7B2-D91CCC492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6FF622-7973-4256-B358-B86B0C23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86E34A4-C326-464B-8DA3-E1CF42631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142B2FC-75CE-4C55-890C-CC695747B2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3917" y="1227342"/>
            <a:ext cx="11538450" cy="47544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Train a PSF </a:t>
            </a:r>
            <a:r>
              <a:rPr lang="en-US" dirty="0">
                <a:sym typeface="Wingdings" panose="05000000000000000000" pitchFamily="2" charset="2"/>
              </a:rPr>
              <a:t>to </a:t>
            </a:r>
            <a:r>
              <a:rPr lang="en-US" dirty="0" err="1">
                <a:sym typeface="Wingdings" panose="05000000000000000000" pitchFamily="2" charset="2"/>
              </a:rPr>
              <a:t>wavefront</a:t>
            </a:r>
            <a:r>
              <a:rPr lang="en-US" dirty="0">
                <a:sym typeface="Wingdings" panose="05000000000000000000" pitchFamily="2" charset="2"/>
              </a:rPr>
              <a:t> predictor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Bench experiments?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Collect more on-sky data (heh, not likely for LIFT…)</a:t>
            </a:r>
          </a:p>
          <a:p>
            <a:pPr>
              <a:spcBef>
                <a:spcPts val="600"/>
              </a:spcBef>
            </a:pPr>
            <a:r>
              <a:rPr lang="en-GB" dirty="0"/>
              <a:t>Use more advanced PSF models to generate a dataset?</a:t>
            </a: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LIFT is a toy project. Meanwhile, I am 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working on PSF reconstruction/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prediction using the more advanced </a:t>
            </a:r>
          </a:p>
          <a:p>
            <a:pPr>
              <a:spcBef>
                <a:spcPts val="600"/>
              </a:spcBef>
            </a:pPr>
            <a:r>
              <a:rPr lang="en-US" dirty="0">
                <a:sym typeface="Wingdings" panose="05000000000000000000" pitchFamily="2" charset="2"/>
              </a:rPr>
              <a:t>PSF models.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ym typeface="Wingdings" panose="05000000000000000000" pitchFamily="2" charset="2"/>
              </a:rPr>
              <a:t>New results are coming, stay tuned!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6CF79-6B2E-43A0-8626-CC2B3F5F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39" y="3625104"/>
            <a:ext cx="5249333" cy="27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4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A2DE3-05C7-4928-81C6-D2CBF32DE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74F1B-3679-4C6D-ABDF-A6E5E01FAC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5952" y="1529996"/>
            <a:ext cx="11090275" cy="4975151"/>
          </a:xfrm>
        </p:spPr>
        <p:txBody>
          <a:bodyPr/>
          <a:lstStyle/>
          <a:p>
            <a:r>
              <a:rPr lang="en-US" dirty="0"/>
              <a:t>Re-analyze the on-sky data and potentially improve the accuracy of reconstruction</a:t>
            </a:r>
          </a:p>
          <a:p>
            <a:r>
              <a:rPr lang="en-US" dirty="0"/>
              <a:t>Try Machine Learning (ML) within the scope of LIFT</a:t>
            </a:r>
          </a:p>
          <a:p>
            <a:r>
              <a:rPr lang="en-GB" dirty="0"/>
              <a:t>Prepare the background for future work with ML</a:t>
            </a:r>
          </a:p>
          <a:p>
            <a:r>
              <a:rPr lang="en-US" dirty="0"/>
              <a:t>It is the side project</a:t>
            </a:r>
          </a:p>
          <a:p>
            <a:r>
              <a:rPr lang="en-US" dirty="0"/>
              <a:t>It is a playground project</a:t>
            </a:r>
          </a:p>
          <a:p>
            <a:r>
              <a:rPr lang="en-US" dirty="0"/>
              <a:t>It is a work in progress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E2C133-350A-49DC-9081-3CFE9A13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F48EFF42-053B-4D1D-93C2-E6AFF38D6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89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87C7F-CE78-4DDD-A10C-609A3CD4D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43FA55-6856-49EF-82D9-2992E75D8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LIFT on IRLOS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38E196-0130-4AB4-BF64-8912A77C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532" y="1375595"/>
            <a:ext cx="1554480" cy="15544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868EF3-D250-42CA-B957-0A13FA53D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99" y="1353388"/>
            <a:ext cx="1554480" cy="155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8C0BED-5637-48E7-9002-782FD846A80A}"/>
              </a:ext>
            </a:extLst>
          </p:cNvPr>
          <p:cNvSpPr txBox="1"/>
          <p:nvPr/>
        </p:nvSpPr>
        <p:spPr>
          <a:xfrm>
            <a:off x="2201387" y="1658919"/>
            <a:ext cx="1051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Astigmatic phase diversity</a:t>
            </a:r>
            <a:endParaRPr lang="ru-RU" sz="1400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E41BF9D-4126-406A-885E-DB96403C84B2}"/>
              </a:ext>
            </a:extLst>
          </p:cNvPr>
          <p:cNvCxnSpPr>
            <a:cxnSpLocks/>
          </p:cNvCxnSpPr>
          <p:nvPr/>
        </p:nvCxnSpPr>
        <p:spPr bwMode="auto">
          <a:xfrm>
            <a:off x="2270836" y="2511078"/>
            <a:ext cx="892401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E8652B-ECBF-4450-B899-977398814949}"/>
              </a:ext>
            </a:extLst>
          </p:cNvPr>
          <p:cNvSpPr txBox="1"/>
          <p:nvPr/>
        </p:nvSpPr>
        <p:spPr>
          <a:xfrm>
            <a:off x="515265" y="2932990"/>
            <a:ext cx="161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Defocus sign indetermination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AD83F3-EA92-4C74-85A1-107A6AD3DAAF}"/>
              </a:ext>
            </a:extLst>
          </p:cNvPr>
          <p:cNvSpPr txBox="1"/>
          <p:nvPr/>
        </p:nvSpPr>
        <p:spPr>
          <a:xfrm>
            <a:off x="2867017" y="2932990"/>
            <a:ext cx="236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LIFTed</a:t>
            </a:r>
            <a:r>
              <a:rPr lang="en-US" sz="1600" dirty="0"/>
              <a:t> PSF resolves the sign of even modes</a:t>
            </a:r>
            <a:endParaRPr lang="ru-RU" sz="1600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C695F99-D13F-4C18-8036-6A15C2D418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9189" y="1249807"/>
            <a:ext cx="6877787" cy="2396554"/>
          </a:xfrm>
        </p:spPr>
        <p:txBody>
          <a:bodyPr/>
          <a:lstStyle/>
          <a:p>
            <a:pPr marL="288000">
              <a:spcBef>
                <a:spcPts val="600"/>
              </a:spcBef>
            </a:pPr>
            <a:r>
              <a:rPr lang="en-US" sz="1600" dirty="0"/>
              <a:t>Baseline was to use LIFT as a slow truth-sensor for tip/tilt, defocus (</a:t>
            </a:r>
            <a:r>
              <a:rPr lang="en-US" sz="1600" dirty="0" err="1"/>
              <a:t>m.b</a:t>
            </a:r>
            <a:r>
              <a:rPr lang="en-US" sz="1600" dirty="0"/>
              <a:t>. higher orders) in low-flux</a:t>
            </a:r>
          </a:p>
          <a:p>
            <a:pPr marL="288000">
              <a:spcBef>
                <a:spcPts val="600"/>
              </a:spcBef>
            </a:pPr>
            <a:r>
              <a:rPr lang="en-US" sz="1600" dirty="0"/>
              <a:t>LIFT is based on inserting known amount of astigmatic phase diversity into optical path</a:t>
            </a:r>
          </a:p>
          <a:p>
            <a:pPr marL="288000">
              <a:spcBef>
                <a:spcPts val="600"/>
              </a:spcBef>
            </a:pPr>
            <a:r>
              <a:rPr lang="en-US" sz="1600" dirty="0"/>
              <a:t>In IRLOS the cylindrical lens is inserted into the filter wheel</a:t>
            </a:r>
          </a:p>
          <a:p>
            <a:pPr marL="288000">
              <a:spcBef>
                <a:spcPts val="600"/>
              </a:spcBef>
            </a:pPr>
            <a:r>
              <a:rPr lang="en-US" sz="1600" dirty="0"/>
              <a:t>Therefore, acquired </a:t>
            </a:r>
            <a:r>
              <a:rPr lang="en-US" sz="1600" dirty="0" err="1"/>
              <a:t>LIFTed</a:t>
            </a:r>
            <a:r>
              <a:rPr lang="en-US" sz="1600" dirty="0"/>
              <a:t> PSFs are </a:t>
            </a:r>
            <a:r>
              <a:rPr lang="en-US" sz="1600" b="1" dirty="0"/>
              <a:t>highly</a:t>
            </a:r>
            <a:r>
              <a:rPr lang="en-US" sz="1600" dirty="0"/>
              <a:t> </a:t>
            </a:r>
            <a:r>
              <a:rPr lang="en-US" sz="1600" b="1" dirty="0"/>
              <a:t>polychromatic</a:t>
            </a:r>
          </a:p>
          <a:p>
            <a:pPr marL="288000">
              <a:spcBef>
                <a:spcPts val="600"/>
              </a:spcBef>
            </a:pPr>
            <a:r>
              <a:rPr lang="en-US" sz="1600" dirty="0"/>
              <a:t>LIFT is model-based </a:t>
            </a:r>
            <a:r>
              <a:rPr lang="en-US" sz="1600" dirty="0">
                <a:sym typeface="Wingdings" panose="05000000000000000000" pitchFamily="2" charset="2"/>
              </a:rPr>
              <a:t> a</a:t>
            </a:r>
            <a:r>
              <a:rPr lang="en-US" sz="1600" dirty="0"/>
              <a:t>n </a:t>
            </a:r>
            <a:r>
              <a:rPr lang="en-US" sz="1600" b="1" dirty="0"/>
              <a:t>accurate and well-calibrated model </a:t>
            </a:r>
            <a:r>
              <a:rPr lang="en-US" sz="1600" dirty="0"/>
              <a:t>of the focal-plane PSF in required for accurate reconstruction with LIFT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249B74-0B1B-4E17-8B49-F6FAF2E47EA0}"/>
              </a:ext>
            </a:extLst>
          </p:cNvPr>
          <p:cNvSpPr txBox="1"/>
          <p:nvPr/>
        </p:nvSpPr>
        <p:spPr>
          <a:xfrm>
            <a:off x="231064" y="5452772"/>
            <a:ext cx="530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By weighing with pixel variance, </a:t>
            </a:r>
            <a:r>
              <a:rPr lang="en-GB" sz="1600" dirty="0"/>
              <a:t>LIFT uses the vicinity of the PSF core in low-flux and the whole image in high-flux. </a:t>
            </a:r>
            <a:r>
              <a:rPr lang="en-GB" sz="1600" b="1" dirty="0"/>
              <a:t>In this work we consider high flux</a:t>
            </a:r>
          </a:p>
        </p:txBody>
      </p:sp>
      <p:pic>
        <p:nvPicPr>
          <p:cNvPr id="79" name="Picture 78" descr="A picture containing text&#10;&#10;Description automatically generated">
            <a:extLst>
              <a:ext uri="{FF2B5EF4-FFF2-40B4-BE49-F238E27FC236}">
                <a16:creationId xmlns:a16="http://schemas.microsoft.com/office/drawing/2014/main" id="{530A93F0-9BD5-4175-9067-3E2341BCB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307" t="18339" r="18177" b="22686"/>
          <a:stretch/>
        </p:blipFill>
        <p:spPr>
          <a:xfrm>
            <a:off x="3252947" y="3647127"/>
            <a:ext cx="1678824" cy="1685223"/>
          </a:xfrm>
          <a:prstGeom prst="rect">
            <a:avLst/>
          </a:prstGeom>
        </p:spPr>
      </p:pic>
      <p:pic>
        <p:nvPicPr>
          <p:cNvPr id="81" name="High" descr="A picture containing text, monitor, screen, television&#10;&#10;Description automatically generated">
            <a:extLst>
              <a:ext uri="{FF2B5EF4-FFF2-40B4-BE49-F238E27FC236}">
                <a16:creationId xmlns:a16="http://schemas.microsoft.com/office/drawing/2014/main" id="{CF7FEDD7-75FC-4258-A0B2-9317495D0C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53" t="18688" r="18637" b="22338"/>
          <a:stretch/>
        </p:blipFill>
        <p:spPr>
          <a:xfrm>
            <a:off x="533819" y="3647128"/>
            <a:ext cx="1644232" cy="1685210"/>
          </a:xfrm>
          <a:prstGeom prst="rect">
            <a:avLst/>
          </a:prstGeom>
        </p:spPr>
      </p:pic>
      <p:sp>
        <p:nvSpPr>
          <p:cNvPr id="85" name="PML_high">
            <a:extLst>
              <a:ext uri="{FF2B5EF4-FFF2-40B4-BE49-F238E27FC236}">
                <a16:creationId xmlns:a16="http://schemas.microsoft.com/office/drawing/2014/main" id="{E33F4F94-DF75-41EC-AC9B-C3993A4A1751}"/>
              </a:ext>
            </a:extLst>
          </p:cNvPr>
          <p:cNvSpPr txBox="1"/>
          <p:nvPr/>
        </p:nvSpPr>
        <p:spPr>
          <a:xfrm>
            <a:off x="2344284" y="4165945"/>
            <a:ext cx="213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</a:t>
            </a:r>
            <a:endParaRPr lang="en-GB" sz="36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56CAAEF2-482B-431B-8D22-A65D2DDC1A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113" t="19404" r="18117" b="22753"/>
          <a:stretch/>
        </p:blipFill>
        <p:spPr>
          <a:xfrm>
            <a:off x="3274356" y="3686130"/>
            <a:ext cx="1657415" cy="1652894"/>
          </a:xfrm>
          <a:prstGeom prst="rect">
            <a:avLst/>
          </a:prstGeom>
        </p:spPr>
      </p:pic>
      <p:pic>
        <p:nvPicPr>
          <p:cNvPr id="87" name="High">
            <a:extLst>
              <a:ext uri="{FF2B5EF4-FFF2-40B4-BE49-F238E27FC236}">
                <a16:creationId xmlns:a16="http://schemas.microsoft.com/office/drawing/2014/main" id="{0DBB1BBE-440B-4532-BC66-C355F124851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113" t="18389" r="17521" b="22637"/>
          <a:stretch/>
        </p:blipFill>
        <p:spPr>
          <a:xfrm>
            <a:off x="533819" y="3647128"/>
            <a:ext cx="1674521" cy="168522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AE3EC106-4CF0-4B91-B2E9-EDB73BA8085F}"/>
              </a:ext>
            </a:extLst>
          </p:cNvPr>
          <p:cNvSpPr txBox="1"/>
          <p:nvPr/>
        </p:nvSpPr>
        <p:spPr>
          <a:xfrm>
            <a:off x="3300582" y="3633394"/>
            <a:ext cx="13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baseline="-25000" dirty="0">
                <a:solidFill>
                  <a:schemeClr val="bg1"/>
                </a:solidFill>
              </a:rPr>
              <a:t>ML</a:t>
            </a:r>
            <a:endParaRPr lang="en-GB" baseline="-25000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67BF733-8384-4102-BA83-AC1624FE3D27}"/>
              </a:ext>
            </a:extLst>
          </p:cNvPr>
          <p:cNvSpPr txBox="1"/>
          <p:nvPr/>
        </p:nvSpPr>
        <p:spPr>
          <a:xfrm>
            <a:off x="544608" y="3647128"/>
            <a:ext cx="137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 PSF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4BD052-ADC7-4C48-BE2E-930D20DCC2D5}"/>
              </a:ext>
            </a:extLst>
          </p:cNvPr>
          <p:cNvSpPr/>
          <p:nvPr/>
        </p:nvSpPr>
        <p:spPr>
          <a:xfrm>
            <a:off x="3728845" y="6497251"/>
            <a:ext cx="4228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[S.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Meimon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et al., 2010],   [C. Plantet, et al., 2015]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6C63018-C81C-45F0-B7A7-C7A3D0E81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1974" y="3920490"/>
            <a:ext cx="1765286" cy="1765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4CD2A7-51E5-4C18-823D-31DE02AF12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5496" y="3937547"/>
            <a:ext cx="1765286" cy="17652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362323-45B0-4BAF-BCFD-FB64DBC78A4F}"/>
              </a:ext>
            </a:extLst>
          </p:cNvPr>
          <p:cNvSpPr txBox="1"/>
          <p:nvPr/>
        </p:nvSpPr>
        <p:spPr>
          <a:xfrm>
            <a:off x="6397728" y="5727244"/>
            <a:ext cx="176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Monochromatic full-pupil PSF</a:t>
            </a:r>
            <a:endParaRPr lang="en-GB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CAFA21-2927-47F0-A993-4172D7CCBB46}"/>
              </a:ext>
            </a:extLst>
          </p:cNvPr>
          <p:cNvSpPr txBox="1"/>
          <p:nvPr/>
        </p:nvSpPr>
        <p:spPr>
          <a:xfrm>
            <a:off x="8775212" y="5727244"/>
            <a:ext cx="283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Chromatic J+H full-pupil PSF </a:t>
            </a:r>
            <a:r>
              <a:rPr lang="en-US" sz="1600" dirty="0">
                <a:sym typeface="Wingdings" panose="05000000000000000000" pitchFamily="2" charset="2"/>
              </a:rPr>
              <a:t> challenging!</a:t>
            </a:r>
            <a:endParaRPr lang="en-GB" sz="1600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5D371954-CC94-40CA-A54B-CE66F1DA0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F2359-6DE6-44B9-876D-F5B4892A2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19120CF-E771-4E87-A859-4670570E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LIFT, verification in the lab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5D8434-7C02-447B-8D45-6457675C52D1}"/>
              </a:ext>
            </a:extLst>
          </p:cNvPr>
          <p:cNvGrpSpPr/>
          <p:nvPr/>
        </p:nvGrpSpPr>
        <p:grpSpPr>
          <a:xfrm>
            <a:off x="368164" y="1371904"/>
            <a:ext cx="4909230" cy="4805778"/>
            <a:chOff x="368164" y="1371904"/>
            <a:chExt cx="4909230" cy="48057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8C7756-16F0-471E-B0B5-519C36094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164" y="1371904"/>
              <a:ext cx="4909230" cy="480577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32FB78-F14F-4D76-9811-43B68ECE341C}"/>
                </a:ext>
              </a:extLst>
            </p:cNvPr>
            <p:cNvSpPr/>
            <p:nvPr/>
          </p:nvSpPr>
          <p:spPr>
            <a:xfrm>
              <a:off x="3037229" y="4076542"/>
              <a:ext cx="118654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 = 80 mm)</a:t>
              </a:r>
              <a:endParaRPr lang="en-GB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F900A4-2022-4F74-BAAD-E03ED79CE545}"/>
                </a:ext>
              </a:extLst>
            </p:cNvPr>
            <p:cNvSpPr/>
            <p:nvPr/>
          </p:nvSpPr>
          <p:spPr>
            <a:xfrm>
              <a:off x="3049031" y="4886093"/>
              <a:ext cx="9348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⌀</a:t>
              </a:r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mm)</a:t>
              </a:r>
            </a:p>
          </p:txBody>
        </p:sp>
      </p:grpSp>
      <p:pic>
        <p:nvPicPr>
          <p:cNvPr id="11" name="3 modes" hidden="1">
            <a:extLst>
              <a:ext uri="{FF2B5EF4-FFF2-40B4-BE49-F238E27FC236}">
                <a16:creationId xmlns:a16="http://schemas.microsoft.com/office/drawing/2014/main" id="{C9973961-A606-49A6-9BB7-6235D174A6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299" t="7082" b="6819"/>
          <a:stretch/>
        </p:blipFill>
        <p:spPr>
          <a:xfrm>
            <a:off x="5553074" y="1595439"/>
            <a:ext cx="6304333" cy="22526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4A8592-3BAF-4EB5-905E-836A0169F3D9}"/>
              </a:ext>
            </a:extLst>
          </p:cNvPr>
          <p:cNvSpPr/>
          <p:nvPr/>
        </p:nvSpPr>
        <p:spPr>
          <a:xfrm>
            <a:off x="5415892" y="4318209"/>
            <a:ext cx="67122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Test setup very similar to IRLOS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Same SAPHIRA detector as on real IRLOS (RON &lt; 1e</a:t>
            </a:r>
            <a:r>
              <a:rPr lang="en-US" baseline="30000" dirty="0"/>
              <a:t>-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Varying defocus by translating the setup relative to the focal plane to scan linearity range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Fiber point source with </a:t>
            </a:r>
            <a:r>
              <a:rPr lang="el-GR" dirty="0"/>
              <a:t>λ</a:t>
            </a:r>
            <a:r>
              <a:rPr lang="en-US" dirty="0"/>
              <a:t> </a:t>
            </a:r>
            <a:r>
              <a:rPr lang="en-GB" dirty="0"/>
              <a:t>≈</a:t>
            </a:r>
            <a:r>
              <a:rPr lang="en-US" dirty="0"/>
              <a:t> 1.2…1.6 </a:t>
            </a:r>
            <a:r>
              <a:rPr lang="el-GR" dirty="0"/>
              <a:t>μ</a:t>
            </a:r>
            <a:r>
              <a:rPr lang="en-US" dirty="0"/>
              <a:t>m</a:t>
            </a:r>
          </a:p>
          <a:p>
            <a:pPr>
              <a:spcAft>
                <a:spcPts val="600"/>
              </a:spcAft>
              <a:buClr>
                <a:srgbClr val="FF0000"/>
              </a:buClr>
            </a:pPr>
            <a:r>
              <a:rPr lang="en-US" dirty="0">
                <a:sym typeface="Wingdings" panose="05000000000000000000" pitchFamily="2" charset="2"/>
              </a:rPr>
              <a:t> LIFT performed well, even in very faint conditions</a:t>
            </a:r>
            <a:endParaRPr lang="en-US" dirty="0"/>
          </a:p>
        </p:txBody>
      </p:sp>
      <p:grpSp>
        <p:nvGrpSpPr>
          <p:cNvPr id="16" name="Axes">
            <a:extLst>
              <a:ext uri="{FF2B5EF4-FFF2-40B4-BE49-F238E27FC236}">
                <a16:creationId xmlns:a16="http://schemas.microsoft.com/office/drawing/2014/main" id="{D29B6FA1-CAFD-4B71-EF59-37209425D41E}"/>
              </a:ext>
            </a:extLst>
          </p:cNvPr>
          <p:cNvGrpSpPr/>
          <p:nvPr/>
        </p:nvGrpSpPr>
        <p:grpSpPr>
          <a:xfrm>
            <a:off x="5316290" y="1338535"/>
            <a:ext cx="6618454" cy="2764513"/>
            <a:chOff x="5316290" y="1338535"/>
            <a:chExt cx="6618454" cy="2764513"/>
          </a:xfrm>
        </p:grpSpPr>
        <p:pic>
          <p:nvPicPr>
            <p:cNvPr id="17" name="Low flux">
              <a:extLst>
                <a:ext uri="{FF2B5EF4-FFF2-40B4-BE49-F238E27FC236}">
                  <a16:creationId xmlns:a16="http://schemas.microsoft.com/office/drawing/2014/main" id="{36A0F977-A7C9-4DEA-41E4-3CAD697EF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t="92707"/>
            <a:stretch/>
          </p:blipFill>
          <p:spPr>
            <a:xfrm>
              <a:off x="5316290" y="3901440"/>
              <a:ext cx="6618454" cy="201608"/>
            </a:xfrm>
            <a:prstGeom prst="rect">
              <a:avLst/>
            </a:prstGeom>
          </p:spPr>
        </p:pic>
        <p:pic>
          <p:nvPicPr>
            <p:cNvPr id="18" name="Low flux">
              <a:extLst>
                <a:ext uri="{FF2B5EF4-FFF2-40B4-BE49-F238E27FC236}">
                  <a16:creationId xmlns:a16="http://schemas.microsoft.com/office/drawing/2014/main" id="{12099623-DA16-4FDB-4174-A68617B2E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b="92304"/>
            <a:stretch/>
          </p:blipFill>
          <p:spPr>
            <a:xfrm>
              <a:off x="5316290" y="1338536"/>
              <a:ext cx="6618454" cy="212764"/>
            </a:xfrm>
            <a:prstGeom prst="rect">
              <a:avLst/>
            </a:prstGeom>
          </p:spPr>
        </p:pic>
        <p:pic>
          <p:nvPicPr>
            <p:cNvPr id="19" name="Low flux">
              <a:extLst>
                <a:ext uri="{FF2B5EF4-FFF2-40B4-BE49-F238E27FC236}">
                  <a16:creationId xmlns:a16="http://schemas.microsoft.com/office/drawing/2014/main" id="{32DABDD8-3C42-C49A-9C61-70F68179C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r="96739"/>
            <a:stretch/>
          </p:blipFill>
          <p:spPr>
            <a:xfrm>
              <a:off x="5316290" y="1338535"/>
              <a:ext cx="215830" cy="2764513"/>
            </a:xfrm>
            <a:prstGeom prst="rect">
              <a:avLst/>
            </a:prstGeom>
          </p:spPr>
        </p:pic>
        <p:pic>
          <p:nvPicPr>
            <p:cNvPr id="20" name="Low flux">
              <a:extLst>
                <a:ext uri="{FF2B5EF4-FFF2-40B4-BE49-F238E27FC236}">
                  <a16:creationId xmlns:a16="http://schemas.microsoft.com/office/drawing/2014/main" id="{E06DB497-5648-3A2D-D733-660CA78B55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49544" r="46311"/>
            <a:stretch/>
          </p:blipFill>
          <p:spPr>
            <a:xfrm>
              <a:off x="8595360" y="1338535"/>
              <a:ext cx="274320" cy="2764513"/>
            </a:xfrm>
            <a:prstGeom prst="rect">
              <a:avLst/>
            </a:prstGeom>
          </p:spPr>
        </p:pic>
      </p:grpSp>
      <p:grpSp>
        <p:nvGrpSpPr>
          <p:cNvPr id="24" name="Low flux">
            <a:extLst>
              <a:ext uri="{FF2B5EF4-FFF2-40B4-BE49-F238E27FC236}">
                <a16:creationId xmlns:a16="http://schemas.microsoft.com/office/drawing/2014/main" id="{6222F83A-38E7-AFA7-BB8C-E38D72D942BA}"/>
              </a:ext>
            </a:extLst>
          </p:cNvPr>
          <p:cNvGrpSpPr/>
          <p:nvPr/>
        </p:nvGrpSpPr>
        <p:grpSpPr>
          <a:xfrm>
            <a:off x="5546724" y="1536700"/>
            <a:ext cx="6376355" cy="2368550"/>
            <a:chOff x="5546724" y="1536700"/>
            <a:chExt cx="6376355" cy="2368550"/>
          </a:xfrm>
        </p:grpSpPr>
        <p:pic>
          <p:nvPicPr>
            <p:cNvPr id="25" name="Low flux">
              <a:extLst>
                <a:ext uri="{FF2B5EF4-FFF2-40B4-BE49-F238E27FC236}">
                  <a16:creationId xmlns:a16="http://schemas.microsoft.com/office/drawing/2014/main" id="{03C0B5B1-5D03-A912-AD49-82C98EA09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3722" t="7169" r="50993" b="7155"/>
            <a:stretch/>
          </p:blipFill>
          <p:spPr>
            <a:xfrm>
              <a:off x="5546724" y="1536700"/>
              <a:ext cx="3117852" cy="2368550"/>
            </a:xfrm>
            <a:prstGeom prst="rect">
              <a:avLst/>
            </a:prstGeom>
          </p:spPr>
        </p:pic>
        <p:pic>
          <p:nvPicPr>
            <p:cNvPr id="26" name="Low flux">
              <a:extLst>
                <a:ext uri="{FF2B5EF4-FFF2-40B4-BE49-F238E27FC236}">
                  <a16:creationId xmlns:a16="http://schemas.microsoft.com/office/drawing/2014/main" id="{64A47383-9A25-8E9D-24F7-8961554B3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</a:blip>
            <a:srcRect l="53613" t="7169" b="7155"/>
            <a:stretch/>
          </p:blipFill>
          <p:spPr>
            <a:xfrm>
              <a:off x="8888415" y="1541773"/>
              <a:ext cx="3034664" cy="2339662"/>
            </a:xfrm>
            <a:prstGeom prst="rect">
              <a:avLst/>
            </a:prstGeom>
          </p:spPr>
        </p:pic>
      </p:grpSp>
      <p:grpSp>
        <p:nvGrpSpPr>
          <p:cNvPr id="21" name="High flux">
            <a:extLst>
              <a:ext uri="{FF2B5EF4-FFF2-40B4-BE49-F238E27FC236}">
                <a16:creationId xmlns:a16="http://schemas.microsoft.com/office/drawing/2014/main" id="{831AC2AA-9E81-B6D0-D5DB-7424ECFA1017}"/>
              </a:ext>
            </a:extLst>
          </p:cNvPr>
          <p:cNvGrpSpPr/>
          <p:nvPr/>
        </p:nvGrpSpPr>
        <p:grpSpPr>
          <a:xfrm>
            <a:off x="5553075" y="1595439"/>
            <a:ext cx="6353175" cy="2252662"/>
            <a:chOff x="5553075" y="1595439"/>
            <a:chExt cx="6353175" cy="2252662"/>
          </a:xfrm>
        </p:grpSpPr>
        <p:pic>
          <p:nvPicPr>
            <p:cNvPr id="22" name="3 modes">
              <a:extLst>
                <a:ext uri="{FF2B5EF4-FFF2-40B4-BE49-F238E27FC236}">
                  <a16:creationId xmlns:a16="http://schemas.microsoft.com/office/drawing/2014/main" id="{3E3B1AAB-9F62-4CE6-5CB4-BC9D26927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300" t="7082" r="47913" b="6819"/>
            <a:stretch/>
          </p:blipFill>
          <p:spPr>
            <a:xfrm>
              <a:off x="5553075" y="1595439"/>
              <a:ext cx="3114676" cy="2252662"/>
            </a:xfrm>
            <a:prstGeom prst="rect">
              <a:avLst/>
            </a:prstGeom>
          </p:spPr>
        </p:pic>
        <p:pic>
          <p:nvPicPr>
            <p:cNvPr id="23" name="3 modes">
              <a:extLst>
                <a:ext uri="{FF2B5EF4-FFF2-40B4-BE49-F238E27FC236}">
                  <a16:creationId xmlns:a16="http://schemas.microsoft.com/office/drawing/2014/main" id="{1879DFC6-7F7D-83EF-91A9-3C06860AD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55997" t="7082" r="-733" b="6819"/>
            <a:stretch/>
          </p:blipFill>
          <p:spPr>
            <a:xfrm>
              <a:off x="8928100" y="1595439"/>
              <a:ext cx="2978150" cy="2252662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1831D8-D4D8-A043-54BD-46B2F31DC14D}"/>
              </a:ext>
            </a:extLst>
          </p:cNvPr>
          <p:cNvSpPr/>
          <p:nvPr/>
        </p:nvSpPr>
        <p:spPr bwMode="auto">
          <a:xfrm>
            <a:off x="9723120" y="4161676"/>
            <a:ext cx="1712096" cy="2842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High flux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D66289D-F7BB-BE5E-F6BC-F5B94E716A43}"/>
              </a:ext>
            </a:extLst>
          </p:cNvPr>
          <p:cNvSpPr/>
          <p:nvPr/>
        </p:nvSpPr>
        <p:spPr bwMode="auto">
          <a:xfrm>
            <a:off x="9723120" y="4156387"/>
            <a:ext cx="1712096" cy="28427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</a:rPr>
              <a:t>Low flux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40CCF-3D5D-4153-8553-176817CCE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355" y="6453189"/>
            <a:ext cx="846667" cy="365125"/>
          </a:xfrm>
        </p:spPr>
        <p:txBody>
          <a:bodyPr/>
          <a:lstStyle/>
          <a:p>
            <a:fld id="{CD6CA89A-7F63-7545-9B43-AF7DF332BE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333218-281F-44D4-BA3C-54A07C8F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LIFT, verification on-sky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80D65-3816-4644-A695-55F902CFFAB5}"/>
              </a:ext>
            </a:extLst>
          </p:cNvPr>
          <p:cNvSpPr/>
          <p:nvPr/>
        </p:nvSpPr>
        <p:spPr>
          <a:xfrm>
            <a:off x="4557498" y="1182703"/>
            <a:ext cx="1883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Target #2, </a:t>
            </a:r>
            <a:r>
              <a:rPr lang="en-GB" sz="1400" dirty="0" err="1"/>
              <a:t>J+H</a:t>
            </a:r>
            <a:r>
              <a:rPr lang="en-GB" sz="1400" baseline="-25000" dirty="0" err="1"/>
              <a:t>mag</a:t>
            </a:r>
            <a:r>
              <a:rPr lang="en-GB" sz="1400" dirty="0"/>
              <a:t> ≈ 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ECA536-981E-4DCA-87DD-8A1FE3A11E4D}"/>
              </a:ext>
            </a:extLst>
          </p:cNvPr>
          <p:cNvSpPr/>
          <p:nvPr/>
        </p:nvSpPr>
        <p:spPr>
          <a:xfrm>
            <a:off x="1307145" y="1182703"/>
            <a:ext cx="1982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Target #1, </a:t>
            </a:r>
            <a:r>
              <a:rPr lang="en-GB" sz="1400" dirty="0" err="1"/>
              <a:t>J+H</a:t>
            </a:r>
            <a:r>
              <a:rPr lang="en-GB" sz="1400" baseline="-25000" dirty="0" err="1"/>
              <a:t>mag</a:t>
            </a:r>
            <a:r>
              <a:rPr lang="en-GB" sz="1400" dirty="0"/>
              <a:t> ≈ 13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5EE11A-1540-4E70-9385-075A75F26CDB}"/>
              </a:ext>
            </a:extLst>
          </p:cNvPr>
          <p:cNvSpPr/>
          <p:nvPr/>
        </p:nvSpPr>
        <p:spPr>
          <a:xfrm>
            <a:off x="7490158" y="1197683"/>
            <a:ext cx="1883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Target #3, </a:t>
            </a:r>
            <a:r>
              <a:rPr lang="en-GB" sz="1400" dirty="0" err="1"/>
              <a:t>J+H</a:t>
            </a:r>
            <a:r>
              <a:rPr lang="en-GB" sz="1400" baseline="-25000" dirty="0" err="1"/>
              <a:t>mag</a:t>
            </a:r>
            <a:r>
              <a:rPr lang="en-GB" sz="1400" dirty="0"/>
              <a:t> ≈ 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723095-05D3-48D2-9344-978E5B68A151}"/>
              </a:ext>
            </a:extLst>
          </p:cNvPr>
          <p:cNvSpPr txBox="1"/>
          <p:nvPr/>
        </p:nvSpPr>
        <p:spPr>
          <a:xfrm>
            <a:off x="9996897" y="3971983"/>
            <a:ext cx="2350499" cy="2308324"/>
          </a:xfrm>
          <a:prstGeom prst="rect">
            <a:avLst/>
          </a:prstGeom>
          <a:noFill/>
          <a:effectLst>
            <a:outerShdw blurRad="50800" dir="5400000" algn="t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assumption for the convolution kernel is turned off. </a:t>
            </a:r>
          </a:p>
          <a:p>
            <a:endParaRPr lang="en-US" dirty="0"/>
          </a:p>
          <a:p>
            <a:r>
              <a:rPr lang="en-US" dirty="0"/>
              <a:t>This kernel is a way to account for the  uncharacterized effects</a:t>
            </a:r>
            <a:endParaRPr lang="en-GB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9EAC9C6-E72E-0379-B32D-2878F4EB5BD1}"/>
              </a:ext>
            </a:extLst>
          </p:cNvPr>
          <p:cNvGrpSpPr/>
          <p:nvPr/>
        </p:nvGrpSpPr>
        <p:grpSpPr>
          <a:xfrm>
            <a:off x="536120" y="5015733"/>
            <a:ext cx="2794185" cy="1319127"/>
            <a:chOff x="659347" y="5015733"/>
            <a:chExt cx="2794185" cy="1319127"/>
          </a:xfrm>
        </p:grpSpPr>
        <p:pic>
          <p:nvPicPr>
            <p:cNvPr id="29" name="Рисунок 28" descr="Изображение выглядит как легкий&#10;&#10;Автоматически созданное описание">
              <a:extLst>
                <a:ext uri="{FF2B5EF4-FFF2-40B4-BE49-F238E27FC236}">
                  <a16:creationId xmlns:a16="http://schemas.microsoft.com/office/drawing/2014/main" id="{FCF35D56-A5DF-37D5-5AD9-F9794451E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347" y="5015734"/>
              <a:ext cx="1325755" cy="1319126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зеленый, легкий&#10;&#10;Автоматически созданное описание">
              <a:extLst>
                <a:ext uri="{FF2B5EF4-FFF2-40B4-BE49-F238E27FC236}">
                  <a16:creationId xmlns:a16="http://schemas.microsoft.com/office/drawing/2014/main" id="{4341AC91-1912-446B-22FE-AD2999417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4406" y="5015733"/>
              <a:ext cx="1319126" cy="131912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129EB8D-4BA8-C02B-DABB-5E146D5DABE3}"/>
              </a:ext>
            </a:extLst>
          </p:cNvPr>
          <p:cNvGrpSpPr/>
          <p:nvPr/>
        </p:nvGrpSpPr>
        <p:grpSpPr>
          <a:xfrm>
            <a:off x="6948182" y="5000754"/>
            <a:ext cx="2843094" cy="1334106"/>
            <a:chOff x="7172555" y="5000754"/>
            <a:chExt cx="2843094" cy="1334106"/>
          </a:xfrm>
        </p:grpSpPr>
        <p:pic>
          <p:nvPicPr>
            <p:cNvPr id="33" name="Рисунок 32" descr="Изображение выглядит как движение, легкий, зеленый, тем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39C5C2AA-8CD9-E0B1-A13D-8E08892A1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2555" y="5003525"/>
              <a:ext cx="1338025" cy="133133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легкий, зеленый, внешний, движ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E5F461B-73BD-6119-0184-6E77A5F49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7624" y="5000754"/>
              <a:ext cx="1338025" cy="13341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044BCBA-A54B-7AAA-8077-13A930B27B27}"/>
              </a:ext>
            </a:extLst>
          </p:cNvPr>
          <p:cNvGrpSpPr/>
          <p:nvPr/>
        </p:nvGrpSpPr>
        <p:grpSpPr>
          <a:xfrm>
            <a:off x="3734508" y="5003524"/>
            <a:ext cx="2833885" cy="1331336"/>
            <a:chOff x="4012401" y="5003524"/>
            <a:chExt cx="2833885" cy="1331336"/>
          </a:xfrm>
        </p:grpSpPr>
        <p:pic>
          <p:nvPicPr>
            <p:cNvPr id="37" name="Рисунок 36" descr="Изображение выглядит как легкий, движение, зел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E44068-AB9D-EC25-5643-2E31A309D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4951" y="5003524"/>
              <a:ext cx="1331335" cy="133133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мный, лазер&#10;&#10;Автоматически созданное описание">
              <a:extLst>
                <a:ext uri="{FF2B5EF4-FFF2-40B4-BE49-F238E27FC236}">
                  <a16:creationId xmlns:a16="http://schemas.microsoft.com/office/drawing/2014/main" id="{5E23E082-9655-E164-E06C-15F900536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2401" y="5003525"/>
              <a:ext cx="1338025" cy="1331335"/>
            </a:xfrm>
            <a:prstGeom prst="rect">
              <a:avLst/>
            </a:prstGeom>
          </p:spPr>
        </p:pic>
      </p:grpSp>
      <p:pic>
        <p:nvPicPr>
          <p:cNvPr id="13" name="defocus only">
            <a:extLst>
              <a:ext uri="{FF2B5EF4-FFF2-40B4-BE49-F238E27FC236}">
                <a16:creationId xmlns:a16="http://schemas.microsoft.com/office/drawing/2014/main" id="{2EA67C10-9629-34A6-258B-4C82BF272E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8805" y="1520818"/>
            <a:ext cx="11694389" cy="3226565"/>
          </a:xfrm>
          <a:prstGeom prst="rect">
            <a:avLst/>
          </a:prstGeom>
        </p:spPr>
      </p:pic>
      <p:pic>
        <p:nvPicPr>
          <p:cNvPr id="40" name="good">
            <a:extLst>
              <a:ext uri="{FF2B5EF4-FFF2-40B4-BE49-F238E27FC236}">
                <a16:creationId xmlns:a16="http://schemas.microsoft.com/office/drawing/2014/main" id="{81577E48-E191-8E9E-D19D-BA6A77D474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48805" y="1524638"/>
            <a:ext cx="11694389" cy="3226565"/>
          </a:xfrm>
          <a:prstGeom prst="rect">
            <a:avLst/>
          </a:prstGeom>
        </p:spPr>
      </p:pic>
      <p:pic>
        <p:nvPicPr>
          <p:cNvPr id="41" name="bad">
            <a:extLst>
              <a:ext uri="{FF2B5EF4-FFF2-40B4-BE49-F238E27FC236}">
                <a16:creationId xmlns:a16="http://schemas.microsoft.com/office/drawing/2014/main" id="{55CD317E-E0E3-D62F-373A-110F26E36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8806" y="1523235"/>
            <a:ext cx="11694389" cy="322656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287D775-5BF0-0DC6-118E-FDCC015FAF44}"/>
              </a:ext>
            </a:extLst>
          </p:cNvPr>
          <p:cNvSpPr txBox="1"/>
          <p:nvPr/>
        </p:nvSpPr>
        <p:spPr>
          <a:xfrm>
            <a:off x="536119" y="5015734"/>
            <a:ext cx="132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On-sky PSF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BB9106-A179-378C-61E6-635E03F31BF6}"/>
              </a:ext>
            </a:extLst>
          </p:cNvPr>
          <p:cNvSpPr txBox="1"/>
          <p:nvPr/>
        </p:nvSpPr>
        <p:spPr>
          <a:xfrm>
            <a:off x="2011179" y="5015734"/>
            <a:ext cx="131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Reconstruction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D2814D5-8B37-8D6E-6442-1B73B5B39B01}"/>
              </a:ext>
            </a:extLst>
          </p:cNvPr>
          <p:cNvSpPr txBox="1"/>
          <p:nvPr/>
        </p:nvSpPr>
        <p:spPr>
          <a:xfrm>
            <a:off x="3735743" y="4996538"/>
            <a:ext cx="132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On-sky PSF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37AA6C-4C88-1385-3452-EB65EAA482DE}"/>
              </a:ext>
            </a:extLst>
          </p:cNvPr>
          <p:cNvSpPr txBox="1"/>
          <p:nvPr/>
        </p:nvSpPr>
        <p:spPr>
          <a:xfrm>
            <a:off x="5247781" y="4987647"/>
            <a:ext cx="131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Reconstruction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4D15CC-46C3-7F6E-175A-9561AE978229}"/>
              </a:ext>
            </a:extLst>
          </p:cNvPr>
          <p:cNvSpPr txBox="1"/>
          <p:nvPr/>
        </p:nvSpPr>
        <p:spPr>
          <a:xfrm>
            <a:off x="6943538" y="4987646"/>
            <a:ext cx="1325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On-sky PSF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CBE81C-B2D7-45ED-7E81-53804B83EF70}"/>
              </a:ext>
            </a:extLst>
          </p:cNvPr>
          <p:cNvSpPr txBox="1"/>
          <p:nvPr/>
        </p:nvSpPr>
        <p:spPr>
          <a:xfrm>
            <a:off x="8474916" y="4987646"/>
            <a:ext cx="131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Reconstruction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A32BE1F4-1DC9-4C0C-9DDE-A904131EA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8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19028-D535-4350-8697-DB2DCD8E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1E421-5597-4A9F-B9D0-5648AD3F0D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7910" y="1502531"/>
            <a:ext cx="11464090" cy="4748137"/>
          </a:xfrm>
        </p:spPr>
        <p:txBody>
          <a:bodyPr/>
          <a:lstStyle/>
          <a:p>
            <a:r>
              <a:rPr lang="en-GB" sz="3200" dirty="0"/>
              <a:t>Highly chromatic</a:t>
            </a:r>
          </a:p>
          <a:p>
            <a:r>
              <a:rPr lang="en-GB" sz="3200" dirty="0">
                <a:sym typeface="Wingdings" panose="05000000000000000000" pitchFamily="2" charset="2"/>
              </a:rPr>
              <a:t>Affected by NCPAs (possibly chromatic)</a:t>
            </a:r>
          </a:p>
          <a:p>
            <a:r>
              <a:rPr lang="en-GB" sz="3200" dirty="0">
                <a:sym typeface="Wingdings" panose="05000000000000000000" pitchFamily="2" charset="2"/>
              </a:rPr>
              <a:t>Affected by uncharacterized effects</a:t>
            </a:r>
          </a:p>
          <a:p>
            <a:r>
              <a:rPr lang="en-GB" sz="3200" dirty="0"/>
              <a:t>Only one image is used for the reconstruction</a:t>
            </a:r>
          </a:p>
          <a:p>
            <a:r>
              <a:rPr lang="en-GB" sz="3200" dirty="0"/>
              <a:t>Long exposure (several seconds)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200" dirty="0">
                <a:sym typeface="Wingdings" panose="05000000000000000000" pitchFamily="2" charset="2"/>
              </a:rPr>
              <a:t>Real PSFs </a:t>
            </a:r>
            <a:r>
              <a:rPr lang="en-GB" sz="3200" dirty="0"/>
              <a:t>have a complex morphology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3200" dirty="0"/>
              <a:t>Very challenging case!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19A7B3-4EDE-4DC5-8319-8EDF11F2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on-sky PSFs…</a:t>
            </a:r>
            <a:endParaRPr lang="en-GB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FCA6496-2E03-4056-BC80-3EB6ACC52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40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61F899-A449-4BA8-AD77-2EF15FE17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1250C6-9D6E-4C00-80F1-9688E8DB5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dataset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1B2E4-C4B4-45DC-B0AC-287B77C9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526" y="3241100"/>
            <a:ext cx="2789510" cy="2798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C5D31B-BAF4-48BC-A164-27EFFBA9471E}"/>
              </a:ext>
            </a:extLst>
          </p:cNvPr>
          <p:cNvSpPr txBox="1"/>
          <p:nvPr/>
        </p:nvSpPr>
        <p:spPr>
          <a:xfrm>
            <a:off x="663422" y="4320979"/>
            <a:ext cx="307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Polychromatic (J+H)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EB7C4-41FA-4C3C-B908-72E92BE55EC4}"/>
              </a:ext>
            </a:extLst>
          </p:cNvPr>
          <p:cNvSpPr/>
          <p:nvPr/>
        </p:nvSpPr>
        <p:spPr>
          <a:xfrm>
            <a:off x="663422" y="5077851"/>
            <a:ext cx="27173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Convolution with a random kernel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76CEF-D36A-44BD-8049-7A2C7338A5A8}"/>
              </a:ext>
            </a:extLst>
          </p:cNvPr>
          <p:cNvSpPr txBox="1"/>
          <p:nvPr/>
        </p:nvSpPr>
        <p:spPr>
          <a:xfrm>
            <a:off x="8542786" y="3454393"/>
            <a:ext cx="307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AO residuals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FCEFA-49D1-4246-AE91-473D21AA937F}"/>
              </a:ext>
            </a:extLst>
          </p:cNvPr>
          <p:cNvSpPr txBox="1"/>
          <p:nvPr/>
        </p:nvSpPr>
        <p:spPr>
          <a:xfrm>
            <a:off x="8542786" y="5316221"/>
            <a:ext cx="353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Photon + electron noise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5AF2BA-2284-438F-88B0-B006350CD1AE}"/>
              </a:ext>
            </a:extLst>
          </p:cNvPr>
          <p:cNvSpPr txBox="1"/>
          <p:nvPr/>
        </p:nvSpPr>
        <p:spPr>
          <a:xfrm>
            <a:off x="8542786" y="4200641"/>
            <a:ext cx="3539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 Zernike modes as NCPAs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85E0A-F88E-49E0-AC42-2B59647392F9}"/>
              </a:ext>
            </a:extLst>
          </p:cNvPr>
          <p:cNvSpPr txBox="1"/>
          <p:nvPr/>
        </p:nvSpPr>
        <p:spPr>
          <a:xfrm>
            <a:off x="663422" y="3480214"/>
            <a:ext cx="145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J</a:t>
            </a:r>
            <a:r>
              <a:rPr lang="en-US" sz="2400" baseline="-25000" dirty="0" err="1"/>
              <a:t>mag</a:t>
            </a:r>
            <a:r>
              <a:rPr lang="en-US" sz="2400" dirty="0"/>
              <a:t> = 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0389A8-B186-41A2-9EB0-128540F7C3D9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2114026" y="3711047"/>
            <a:ext cx="2278765" cy="356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E24BFF-B864-4A8C-9AFF-DE4FC3F3D9DB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3733793" y="4551812"/>
            <a:ext cx="63343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A01F17-E2CA-4D5A-B560-41479DA0FCCA}"/>
              </a:ext>
            </a:extLst>
          </p:cNvPr>
          <p:cNvCxnSpPr>
            <a:cxnSpLocks/>
            <a:stCxn id="9" idx="3"/>
          </p:cNvCxnSpPr>
          <p:nvPr/>
        </p:nvCxnSpPr>
        <p:spPr bwMode="auto">
          <a:xfrm flipV="1">
            <a:off x="3380763" y="5128226"/>
            <a:ext cx="1014453" cy="365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6B1368B-9607-4A9A-A22F-3BDE1827D3DB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7789335" y="3685226"/>
            <a:ext cx="753451" cy="3698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62CCD2A-3CEA-4833-BB38-BD8DD519DE75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7789334" y="5259046"/>
            <a:ext cx="753452" cy="288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F02A53-E5D4-41EA-9B88-3E710787A6B8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flipH="1">
            <a:off x="7761346" y="4616140"/>
            <a:ext cx="781440" cy="521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AC63CFE5-7B65-40B4-A64F-41E876EA55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6020" y="1298011"/>
            <a:ext cx="11556916" cy="148296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600" dirty="0"/>
              <a:t>Question: can we do more with these data using Machine Learning?</a:t>
            </a:r>
          </a:p>
          <a:p>
            <a:pPr>
              <a:spcBef>
                <a:spcPts val="600"/>
              </a:spcBef>
            </a:pPr>
            <a:r>
              <a:rPr lang="en-US" sz="2600" dirty="0"/>
              <a:t>Problem: only 41 samples of on-sky PSFs available </a:t>
            </a:r>
            <a:r>
              <a:rPr lang="en-US" sz="2600" dirty="0">
                <a:sym typeface="Wingdings" panose="05000000000000000000" pitchFamily="2" charset="2"/>
              </a:rPr>
              <a:t> too few for training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sym typeface="Wingdings" panose="05000000000000000000" pitchFamily="2" charset="2"/>
              </a:rPr>
              <a:t>Solution: simulate realistic synthetic dataset for pre-training</a:t>
            </a:r>
            <a:endParaRPr lang="en-US" sz="26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09001C-39DD-4572-B45A-8DCC222CFDD9}"/>
              </a:ext>
            </a:extLst>
          </p:cNvPr>
          <p:cNvSpPr txBox="1"/>
          <p:nvPr/>
        </p:nvSpPr>
        <p:spPr>
          <a:xfrm>
            <a:off x="4874004" y="3255674"/>
            <a:ext cx="24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Simulated PSFs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C3ECF1B6-EAD8-4FD0-A2AA-C6A0B47F5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2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>
            <a:extLst>
              <a:ext uri="{FF2B5EF4-FFF2-40B4-BE49-F238E27FC236}">
                <a16:creationId xmlns:a16="http://schemas.microsoft.com/office/drawing/2014/main" id="{2F04163A-3B99-4043-B528-FCE3DC3CC3E6}"/>
              </a:ext>
            </a:extLst>
          </p:cNvPr>
          <p:cNvSpPr/>
          <p:nvPr/>
        </p:nvSpPr>
        <p:spPr bwMode="auto">
          <a:xfrm rot="5400000">
            <a:off x="2944505" y="2171389"/>
            <a:ext cx="2580501" cy="2097112"/>
          </a:xfrm>
          <a:prstGeom prst="trapezoid">
            <a:avLst>
              <a:gd name="adj" fmla="val 37597"/>
            </a:avLst>
          </a:prstGeom>
          <a:gradFill>
            <a:gsLst>
              <a:gs pos="0">
                <a:srgbClr val="EDF2FA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35AC51-FC73-4E27-9ADA-DC7E7B7E6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6E54A3-849A-4E0D-B82B-F620696B368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06687" y="2104290"/>
            <a:ext cx="1752919" cy="229158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C5EDEB6-604E-4ED0-BA5F-1FC85DA7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architecture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FAE88C-545C-4321-A4DC-9599EFD11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59" y="1920167"/>
            <a:ext cx="2572071" cy="2580502"/>
          </a:xfrm>
          <a:prstGeom prst="rect">
            <a:avLst/>
          </a:prstGeom>
          <a:effectLst>
            <a:outerShdw blurRad="279400" dir="2700000" sx="107000" sy="107000" algn="tl" rotWithShape="0">
              <a:srgbClr val="00B0F0">
                <a:alpha val="11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/>
              <p:nvPr/>
            </p:nvSpPr>
            <p:spPr bwMode="auto">
              <a:xfrm>
                <a:off x="5194104" y="2698087"/>
                <a:ext cx="1609872" cy="1073195"/>
              </a:xfrm>
              <a:prstGeom prst="roundRect">
                <a:avLst>
                  <a:gd name="adj" fmla="val 9394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Modal coefficients</a:t>
                </a:r>
              </a:p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latin typeface="Arial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spc="-15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charset="0"/>
                  </a:rPr>
                  <a:t>)</a:t>
                </a:r>
                <a:endParaRPr kumimoji="0" lang="en-GB" sz="2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0579622-8842-452E-9B66-C06768B51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4104" y="2698087"/>
                <a:ext cx="1609872" cy="1073195"/>
              </a:xfrm>
              <a:prstGeom prst="roundRect">
                <a:avLst>
                  <a:gd name="adj" fmla="val 9394"/>
                </a:avLst>
              </a:prstGeom>
              <a:blipFill>
                <a:blip r:embed="rId4"/>
                <a:stretch>
                  <a:fillRect b="-4469"/>
                </a:stretch>
              </a:blip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57C2FC8-C73F-4C0A-9991-2CC8A92EFAB9}"/>
              </a:ext>
            </a:extLst>
          </p:cNvPr>
          <p:cNvSpPr txBox="1"/>
          <p:nvPr/>
        </p:nvSpPr>
        <p:spPr>
          <a:xfrm>
            <a:off x="3210563" y="4450386"/>
            <a:ext cx="227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Multilayer perceptron (MLP)</a:t>
            </a: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089E58-FF7C-4BC9-973C-0135158539E7}"/>
              </a:ext>
            </a:extLst>
          </p:cNvPr>
          <p:cNvSpPr txBox="1"/>
          <p:nvPr/>
        </p:nvSpPr>
        <p:spPr>
          <a:xfrm>
            <a:off x="907705" y="4758162"/>
            <a:ext cx="194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Input PSF</a:t>
            </a:r>
            <a:endParaRPr lang="en-GB" sz="20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6E8EF5C-30B1-40E9-B144-0206F3472E7B}"/>
              </a:ext>
            </a:extLst>
          </p:cNvPr>
          <p:cNvSpPr txBox="1">
            <a:spLocks/>
          </p:cNvSpPr>
          <p:nvPr/>
        </p:nvSpPr>
        <p:spPr bwMode="auto">
          <a:xfrm>
            <a:off x="7425288" y="1623808"/>
            <a:ext cx="4428356" cy="47281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4000" indent="-324000" algn="l" rtl="0" eaLnBrk="1" fontAlgn="base" hangingPunct="1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90000"/>
              <a:buFontTx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Wingdings" charset="0"/>
              <a:buChar char="Ø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300" kern="0" dirty="0"/>
              <a:t>Naïve approach: simple MLP</a:t>
            </a:r>
          </a:p>
          <a:p>
            <a:pPr defTabSz="914400"/>
            <a:r>
              <a:rPr lang="en-US" sz="2300" kern="0" dirty="0"/>
              <a:t>Trained to correspond PSF images to modal coefficients directly</a:t>
            </a:r>
          </a:p>
          <a:p>
            <a:pPr defTabSz="914400"/>
            <a:r>
              <a:rPr lang="en-US" sz="2300" kern="0" dirty="0"/>
              <a:t>Trained on the synthetic dataset with the ground-truth (GT) modal coefficients available</a:t>
            </a:r>
          </a:p>
          <a:p>
            <a:pPr defTabSz="914400"/>
            <a:r>
              <a:rPr lang="en-US" sz="2300" kern="0" dirty="0"/>
              <a:t>Small model (~55K params) </a:t>
            </a:r>
            <a:r>
              <a:rPr lang="en-US" sz="2300" kern="0" dirty="0">
                <a:sym typeface="Wingdings" panose="05000000000000000000" pitchFamily="2" charset="2"/>
              </a:rPr>
              <a:t> very fast training/inference</a:t>
            </a:r>
            <a:endParaRPr lang="en-US" sz="2300" kern="0" dirty="0"/>
          </a:p>
          <a:p>
            <a:pPr marL="0" indent="0" defTabSz="914400">
              <a:buFontTx/>
              <a:buNone/>
            </a:pPr>
            <a:endParaRPr lang="en-GB" sz="23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07BB81-46FE-4321-B206-EA57041B2BBB}"/>
                  </a:ext>
                </a:extLst>
              </p:cNvPr>
              <p:cNvSpPr txBox="1"/>
              <p:nvPr/>
            </p:nvSpPr>
            <p:spPr>
              <a:xfrm>
                <a:off x="524919" y="5690796"/>
                <a:ext cx="3722144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Loss: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pc="-150" smtClean="0">
                            <a:latin typeface="Cambria Math" panose="02040503050406030204" pitchFamily="18" charset="0"/>
                          </a:rPr>
                          <m:t>𝑝𝑟𝑒𝑑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07BB81-46FE-4321-B206-EA57041B2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9" y="5690796"/>
                <a:ext cx="3722144" cy="490199"/>
              </a:xfrm>
              <a:prstGeom prst="rect">
                <a:avLst/>
              </a:prstGeom>
              <a:blipFill>
                <a:blip r:embed="rId6"/>
                <a:stretch>
                  <a:fillRect l="-2455" t="-10000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E50B04FE-3476-4182-A21A-EAA428D23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84447E4-5201-883C-BF43-0F28B8E69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6CA89A-7F63-7545-9B43-AF7DF332BE1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8D975AF-5A61-D531-4A5D-455A363F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LIFT vs. NN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2E8244-D59B-628A-3136-F7BE0714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4" y="1619250"/>
            <a:ext cx="7740828" cy="4591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AE10F1-D18F-CE39-EE06-A7BF5408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294" y="1619250"/>
            <a:ext cx="7740828" cy="4591049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967A495-AD97-4E9D-BC4D-AFCB1DCCE5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52058" y="1316285"/>
            <a:ext cx="3635298" cy="5027848"/>
          </a:xfrm>
        </p:spPr>
        <p:txBody>
          <a:bodyPr/>
          <a:lstStyle/>
          <a:p>
            <a:r>
              <a:rPr lang="en-US" sz="2200" dirty="0"/>
              <a:t>LIFT tries to reconstruct the PSF accurately, though the WF is not always accurate</a:t>
            </a:r>
          </a:p>
          <a:p>
            <a:r>
              <a:rPr lang="en-US" sz="2200" dirty="0"/>
              <a:t>But the Neural network (NN) reconstructs WF with higher accuracy</a:t>
            </a:r>
          </a:p>
          <a:p>
            <a:r>
              <a:rPr lang="en-US" sz="2200" dirty="0"/>
              <a:t>Makes sense: LIFT tries to fit to PSF image at any cost </a:t>
            </a:r>
            <a:r>
              <a:rPr lang="en-US" sz="2200" dirty="0">
                <a:sym typeface="Wingdings" panose="05000000000000000000" pitchFamily="2" charset="2"/>
              </a:rPr>
              <a:t> modes can cross-couple</a:t>
            </a:r>
            <a:r>
              <a:rPr lang="en-US" sz="2200" dirty="0"/>
              <a:t>, while the NN was trained to predict the coefficients</a:t>
            </a:r>
          </a:p>
          <a:p>
            <a:endParaRPr lang="en-GB" sz="2200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BC16157-1A60-4516-BE06-5101A1E55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4919" y="6453189"/>
            <a:ext cx="2797015" cy="365125"/>
          </a:xfrm>
        </p:spPr>
        <p:txBody>
          <a:bodyPr/>
          <a:lstStyle/>
          <a:p>
            <a:r>
              <a:rPr lang="en-US" dirty="0" err="1"/>
              <a:t>WFSing</a:t>
            </a:r>
            <a:r>
              <a:rPr lang="en-US" dirty="0"/>
              <a:t> in the VLT/ELT era VII,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1.potx" id="{5D67A73F-93DB-4BE6-921C-C80274D41A85}" vid="{EC9DEC4A-EED1-4E8A-BF82-E96BBE29AC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2AD29B-D4DB-4F39-98CD-A659600F68CB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fe6bf98e-3663-4d33-9299-74b2d3a86f36"/>
  </ds:schemaRefs>
</ds:datastoreItem>
</file>

<file path=customXml/itemProps3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2271</TotalTime>
  <Words>1357</Words>
  <Application>Microsoft Office PowerPoint</Application>
  <PresentationFormat>Widescreen</PresentationFormat>
  <Paragraphs>201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Wingdings</vt:lpstr>
      <vt:lpstr>Default Theme</vt:lpstr>
      <vt:lpstr>Study of the LIFT focal-plane wavefront sensor for GALACSI NFM</vt:lpstr>
      <vt:lpstr>Objectives</vt:lpstr>
      <vt:lpstr>LIFT on IRLOS</vt:lpstr>
      <vt:lpstr>LIFT, verification in the lab</vt:lpstr>
      <vt:lpstr>LIFT, verification on-sky</vt:lpstr>
      <vt:lpstr>So, on-sky PSFs…</vt:lpstr>
      <vt:lpstr>Simulated dataset</vt:lpstr>
      <vt:lpstr>Proposed architecture</vt:lpstr>
      <vt:lpstr>Reconstruction LIFT vs. NN</vt:lpstr>
      <vt:lpstr>Results (synthetic data)</vt:lpstr>
      <vt:lpstr>Tuning NN on real data</vt:lpstr>
      <vt:lpstr>Tuning NN on real data</vt:lpstr>
      <vt:lpstr>Tuning NN on real data</vt:lpstr>
      <vt:lpstr>Non-analytical approach</vt:lpstr>
      <vt:lpstr>Non-analytical approach</vt:lpstr>
      <vt:lpstr>Tuned VAE</vt:lpstr>
      <vt:lpstr>Conclusion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Arseniy Kuznetsov</dc:creator>
  <cp:lastModifiedBy>Arseniy Kuznetsov</cp:lastModifiedBy>
  <cp:revision>99</cp:revision>
  <dcterms:created xsi:type="dcterms:W3CDTF">2022-10-11T09:41:57Z</dcterms:created>
  <dcterms:modified xsi:type="dcterms:W3CDTF">2022-10-20T08:50:52Z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