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8_E81084C5.xml" ContentType="application/vnd.ms-powerpoint.comments+xml"/>
  <Override PartName="/ppt/tags/tag1.xml" ContentType="application/vnd.openxmlformats-officedocument.presentationml.tags+xml"/>
  <Override PartName="/ppt/comments/modernComment_112_8605673D.xml" ContentType="application/vnd.ms-powerpoint.comments+xml"/>
  <Override PartName="/ppt/comments/modernComment_11A_11C1D16F.xml" ContentType="application/vnd.ms-powerpoint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omments/modernComment_10F_6E23ACE4.xml" ContentType="application/vnd.ms-powerpoint.comments+xml"/>
  <Override PartName="/ppt/tags/tag15.xml" ContentType="application/vnd.openxmlformats-officedocument.presentationml.tags+xml"/>
  <Override PartName="/ppt/comments/modernComment_110_CC2092CF.xml" ContentType="application/vnd.ms-powerpoint.comments+xml"/>
  <Override PartName="/ppt/comments/modernComment_11C_9BAAF8AC.xml" ContentType="application/vnd.ms-powerpoint.comments+xml"/>
  <Override PartName="/ppt/tags/tag16.xml" ContentType="application/vnd.openxmlformats-officedocument.presentationml.tags+xml"/>
  <Override PartName="/ppt/comments/modernComment_11D_9D36B34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4" r:id="rId4"/>
    <p:sldId id="280" r:id="rId5"/>
    <p:sldId id="274" r:id="rId6"/>
    <p:sldId id="282" r:id="rId7"/>
    <p:sldId id="269" r:id="rId8"/>
    <p:sldId id="270" r:id="rId9"/>
    <p:sldId id="271" r:id="rId10"/>
    <p:sldId id="288" r:id="rId11"/>
    <p:sldId id="272" r:id="rId12"/>
    <p:sldId id="283" r:id="rId13"/>
    <p:sldId id="284" r:id="rId14"/>
    <p:sldId id="285" r:id="rId15"/>
    <p:sldId id="286" r:id="rId16"/>
    <p:sldId id="273" r:id="rId17"/>
    <p:sldId id="287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83134C-D24F-E7B5-6F45-441F48C37207}" name="Nuno Miguel Cardoso Morujão" initials="NMCM" userId="Nuno Miguel Cardoso Morujã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4A1FC-8488-4D79-BD2D-62C191553128}" v="3" dt="2022-10-18T17:30:25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8_E81084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69A7D3-1FD2-4D2B-872B-625765709FDB}" authorId="{7283134C-D24F-E7B5-6F45-441F48C37207}" created="2022-10-16T14:57:16.0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3396677" sldId="264"/>
      <ac:spMk id="3" creationId="{24E86081-4DB0-9245-ACFC-AB45B2ED28E6}"/>
    </ac:deMkLst>
    <p188:txBody>
      <a:bodyPr/>
      <a:lstStyle/>
      <a:p>
        <a:r>
          <a:rPr lang="pt-PT"/>
          <a:t>Two things are presented here:
Motivation - What can we do using NAOMI data that hasn't been done before ?
Advantages of this new approach, that aren't present in other systems (don't focus on the negatives of the other system)</a:t>
        </a:r>
      </a:p>
    </p188:txBody>
  </p188:cm>
</p188:cmLst>
</file>

<file path=ppt/comments/modernComment_10F_6E23AC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1BE701-EE77-4D8D-BC94-F384F7D245CB}" authorId="{7283134C-D24F-E7B5-6F45-441F48C37207}" created="2022-10-17T10:49:30.822">
    <pc:sldMkLst xmlns:pc="http://schemas.microsoft.com/office/powerpoint/2013/main/command">
      <pc:docMk/>
      <pc:sldMk cId="1847831780" sldId="271"/>
    </pc:sldMkLst>
    <p188:txBody>
      <a:bodyPr/>
      <a:lstStyle/>
      <a:p>
        <a:r>
          <a:rPr lang="pt-PT"/>
          <a:t>What can be done to explain the cross-talk further without delving into the equations for the reconstructed slopes ?</a:t>
        </a:r>
      </a:p>
    </p188:txBody>
  </p188:cm>
</p188:cmLst>
</file>

<file path=ppt/comments/modernComment_110_CC2092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AB9126-266F-4EC4-8B3D-6577D0B7CFF6}" authorId="{7283134C-D24F-E7B5-6F45-441F48C37207}" created="2022-10-17T10:59:37.776">
    <pc:sldMkLst xmlns:pc="http://schemas.microsoft.com/office/powerpoint/2013/main/command">
      <pc:docMk/>
      <pc:sldMk cId="3424686799" sldId="272"/>
    </pc:sldMkLst>
    <p188:txBody>
      <a:bodyPr/>
      <a:lstStyle/>
      <a:p>
        <a:r>
          <a:rPr lang="pt-PT"/>
          <a:t>Need to update the relationship between points</a:t>
        </a:r>
      </a:p>
    </p188:txBody>
  </p188:cm>
  <p188:cm id="{80C86FD4-B954-4F4C-BF6F-B6127ED89C62}" authorId="{7283134C-D24F-E7B5-6F45-441F48C37207}" created="2022-10-18T13:16:07.5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24686799" sldId="272"/>
      <ac:picMk id="9" creationId="{CB12A721-35C1-AEA1-2478-579655BC2B2C}"/>
    </ac:deMkLst>
    <p188:txBody>
      <a:bodyPr/>
      <a:lstStyle/>
      <a:p>
        <a:r>
          <a:rPr lang="pt-PT"/>
          <a:t>Passar para latek, retirar titulos</a:t>
        </a:r>
      </a:p>
    </p188:txBody>
  </p188:cm>
</p188:cmLst>
</file>

<file path=ppt/comments/modernComment_112_860567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52D2A8-E6BF-4AF0-AD7D-AD1AC1B9AE71}" authorId="{7283134C-D24F-E7B5-6F45-441F48C37207}" created="2022-10-16T16:05:52.3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8501053" sldId="274"/>
      <ac:spMk id="2" creationId="{CC16D93B-3A2D-68A7-50B0-D3F2DD1B5446}"/>
    </ac:deMkLst>
    <p188:replyLst>
      <p188:reply id="{8395F101-403E-4F15-BFB3-62D350A78E3A}" authorId="{7283134C-D24F-E7B5-6F45-441F48C37207}" created="2022-10-16T16:08:04.315">
        <p188:txBody>
          <a:bodyPr/>
          <a:lstStyle/>
          <a:p>
            <a:r>
              <a:rPr lang="pt-PT"/>
              <a:t>1) What exactly are we trying to estimate ?
2) How can we achieve it ?
3) What are the main challenges ?</a:t>
            </a:r>
          </a:p>
        </p188:txBody>
      </p188:reply>
    </p188:replyLst>
    <p188:txBody>
      <a:bodyPr/>
      <a:lstStyle/>
      <a:p>
        <a:r>
          <a:rPr lang="pt-PT"/>
          <a:t>Now we know the context of the utilisation, what is the next logical question ?</a:t>
        </a:r>
      </a:p>
    </p188:txBody>
  </p188:cm>
</p188:cmLst>
</file>

<file path=ppt/comments/modernComment_11A_11C1D1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AC14AC-FBB8-46CE-9B5E-47D2BBEC5F56}" authorId="{7283134C-D24F-E7B5-6F45-441F48C37207}" created="2022-10-17T10:25:19.902">
    <pc:sldMkLst xmlns:pc="http://schemas.microsoft.com/office/powerpoint/2013/main/command">
      <pc:docMk/>
      <pc:sldMk cId="4087651145" sldId="279"/>
    </pc:sldMkLst>
    <p188:txBody>
      <a:bodyPr/>
      <a:lstStyle/>
      <a:p>
        <a:r>
          <a:rPr lang="pt-PT"/>
          <a:t>How does the algorithm obtain work ?
Why the iterative configuration ?
How are we removing noise ?</a:t>
        </a:r>
      </a:p>
    </p188:txBody>
  </p188:cm>
</p188:cmLst>
</file>

<file path=ppt/comments/modernComment_11C_9BAAF8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4A7B86-E060-4F92-89E6-B38DC44973C5}" authorId="{7283134C-D24F-E7B5-6F45-441F48C37207}" created="2022-10-18T13:21:37.482">
    <pc:sldMkLst xmlns:pc="http://schemas.microsoft.com/office/powerpoint/2013/main/command">
      <pc:docMk/>
      <pc:sldMk cId="2611673260" sldId="284"/>
    </pc:sldMkLst>
    <p188:txBody>
      <a:bodyPr/>
      <a:lstStyle/>
      <a:p>
        <a:r>
          <a:rPr lang="pt-PT"/>
          <a:t>SH in graph</a:t>
        </a:r>
      </a:p>
    </p188:txBody>
  </p188:cm>
</p188:cmLst>
</file>

<file path=ppt/comments/modernComment_11D_9D36B3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B2952F-F528-4A9B-91BC-463DA9A55963}" authorId="{7283134C-D24F-E7B5-6F45-441F48C37207}" created="2022-10-18T13:21:47.492">
    <pc:sldMkLst xmlns:pc="http://schemas.microsoft.com/office/powerpoint/2013/main/command">
      <pc:docMk/>
      <pc:sldMk cId="2637607751" sldId="285"/>
    </pc:sldMkLst>
    <p188:txBody>
      <a:bodyPr/>
      <a:lstStyle/>
      <a:p>
        <a:r>
          <a:rPr lang="pt-PT"/>
          <a:t>Meter um dense graph na chi 2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38A4-29AE-7AFB-1A9A-5DEE0CE1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4A974-FD08-2578-3856-957422BC6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39E5-EDDB-8ACE-17F9-5BEE402E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6262-63F3-313E-2AE3-9C96DA6B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A46E-96BD-11C1-48F7-96726E40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74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F330-B7A2-691E-C2AE-2A077719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F9F3A-7986-600E-7A9B-4E2BE7F5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B325-8AA4-C95A-CBDE-ADD6E576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D011-9D1A-5624-FB60-52EF66A7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32A9-8A95-0BFD-7420-36FAF01D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78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1D312-DC44-F291-75DE-0E85808FC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7C39E-28EA-52F2-8310-A41461687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8254-58FD-37D6-3831-AC6657A9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8F5F5-D148-451C-E9DA-61AD7CE4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949D-5B44-E66A-1727-A5556AA2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13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5D53-5480-FD71-7A2F-7D7ED172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AD33-79F7-3F6A-EC78-9247CBEE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5C3CB-FD58-8D89-493D-4EF4384B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7AB9-3A3C-9AA7-E672-65FC72CC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C93E-0A2A-735B-BECF-E8C73C7A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23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8230-8DE9-D1EF-B860-BE06248E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580C-E7F8-CE96-BB4D-5752F307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B2567-5C97-C06C-8E63-C96D6CA7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9E9B3-9E7B-17E3-6076-251B1DC7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C111-175B-BBC6-21CA-71D403CB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35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0BC3-36EC-6FA0-5A4B-9AD1EF7E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1EB3-EED4-589E-3190-8A5E90C60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7960E-A65C-9FC6-BCAC-68F77B99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700B0-1EF1-A543-4C57-EE5FBD03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A8D0-3375-3BAC-BDBA-588A3A18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15CDB-FA61-C607-A0A7-A6DFEC43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97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750A-3E11-C915-237F-D1657964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5342A-DE0B-4435-F385-5D986C59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8E750-8510-6A36-2FE6-6B8B2E762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32573-8C1E-2A94-B386-9FB4D859B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E5DF4-71D8-4621-6E81-7CC59EC9A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F57BA-4DB6-DAA3-4D45-C5372E85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34A95-3B12-36DF-F496-2F64F20E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354FD-24C1-A67A-B3CF-76F0FAF1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4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70C-C066-D006-0915-747C0E5D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D9BC8-ABD4-A33E-958A-C7F4E7C9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F6907-AB77-7FBC-749C-A00E68A4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C44E1-AE3D-EFAB-2FDE-23857804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9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5B861-08BF-6607-5E08-A0B435D6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A9F08-1A21-4602-7BE2-7455F2E7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FA9BE-264C-0201-967D-56ADB6D4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250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0B55-51C9-21C5-A91E-35784CC5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4E66-64E9-62F6-049F-190E99D0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EAEC0-6624-E00A-98FC-D13E20221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48D74-B2A1-2771-0514-38B6C0E7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95F70-37F7-5B4E-03BE-B9F669D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73573-A721-56D0-4E38-4D0E6E84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77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C53-8D72-D41E-88B4-2FF60A8B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3EBEF-23D0-ACF7-826B-1C14E99BC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26F73-07B5-216C-0217-96EE99EC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EC88D-6377-6FBE-6141-50FB8C14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81DB-E9F8-99F5-36A5-41740290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661CB-0BEF-7525-B04E-DA073760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1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3FA8A-A105-D343-4944-76226D40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9576E-D444-CE17-729B-F3DAA6C6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DA5-C28B-5277-1969-3CFEBE55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0CD7-0EB8-4BB0-952B-3F7564DA8F9F}" type="datetimeFigureOut">
              <a:rPr lang="pt-PT" smtClean="0"/>
              <a:t>21/10/2022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59425-736C-B2A3-E814-9BFBCC234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4D79-1DC5-3553-4CF0-475F07065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BF2C-FFF2-44ED-A4D6-D4188FCFC1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CC2092CF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6.jpg"/><Relationship Id="rId5" Type="http://schemas.openxmlformats.org/officeDocument/2006/relationships/image" Target="../media/image10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microsoft.com/office/2018/10/relationships/comments" Target="../comments/modernComment_11C_9BAAF8AC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9D36B3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9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8_E81084C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12_8605673D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11C1D16F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0.png"/><Relationship Id="rId5" Type="http://schemas.openxmlformats.org/officeDocument/2006/relationships/tags" Target="../tags/tag11.xml"/><Relationship Id="rId15" Type="http://schemas.openxmlformats.org/officeDocument/2006/relationships/image" Target="../media/image23.png"/><Relationship Id="rId10" Type="http://schemas.microsoft.com/office/2018/10/relationships/comments" Target="../comments/modernComment_10F_6E23ACE4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6518-3B05-04D3-8A78-3E391C3D4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Seeing estimation from</a:t>
            </a:r>
            <a:br>
              <a:rPr lang="pt-PT" dirty="0"/>
            </a:br>
            <a:r>
              <a:rPr lang="pt-PT" dirty="0"/>
              <a:t>Adaptive Optics Telemetry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1CAAD-B271-3CF6-CC08-CDB85C238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000" dirty="0"/>
              <a:t>Nuno Morujão (MEng Physics Student)</a:t>
            </a:r>
          </a:p>
          <a:p>
            <a:r>
              <a:rPr lang="pt-PT" sz="2000" dirty="0"/>
              <a:t>Collaborators: Paulo Garcia, Carlos Correia, Paulo Andrade, Johann Kolb, Julien Woillez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8B254-B5FA-A1AB-85CD-2BCA269533C1}"/>
              </a:ext>
            </a:extLst>
          </p:cNvPr>
          <p:cNvSpPr/>
          <p:nvPr/>
        </p:nvSpPr>
        <p:spPr>
          <a:xfrm>
            <a:off x="0" y="-29497"/>
            <a:ext cx="121920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D7D3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1E21B9-03D4-968E-44F9-75939FC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22" y="4908330"/>
            <a:ext cx="901920" cy="9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ótipo">
            <a:extLst>
              <a:ext uri="{FF2B5EF4-FFF2-40B4-BE49-F238E27FC236}">
                <a16:creationId xmlns:a16="http://schemas.microsoft.com/office/drawing/2014/main" id="{9744EAC7-84F9-AF78-D32A-61357893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8" y="5083241"/>
            <a:ext cx="3635045" cy="14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A708FF-F44E-CF7A-1DF4-AA2CE83E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80" y="4908330"/>
            <a:ext cx="901920" cy="9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45CF5-BE26-C140-3324-9184EAB89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052" y="6033020"/>
            <a:ext cx="3635045" cy="5106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CD5F8-91E5-CD54-A612-21F4135B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642" y="6361111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</a:t>
            </a:fld>
            <a:endParaRPr lang="pt-PT" sz="1800" b="1" dirty="0"/>
          </a:p>
        </p:txBody>
      </p:sp>
      <p:pic>
        <p:nvPicPr>
          <p:cNvPr id="7" name="Picture 2" descr="organizers - Workshop on Groups and Semgroups: on the">
            <a:extLst>
              <a:ext uri="{FF2B5EF4-FFF2-40B4-BE49-F238E27FC236}">
                <a16:creationId xmlns:a16="http://schemas.microsoft.com/office/drawing/2014/main" id="{A58CB401-3E6D-94DA-6093-F1AAB79D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31" y="5110476"/>
            <a:ext cx="4362053" cy="14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7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1704-018E-9311-4F88-541DCFD8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Cross-talk &amp; aliasing mixing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185D-98D7-4AF0-84E3-6A7D02C1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1690688"/>
            <a:ext cx="6241028" cy="3923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Modes above the fifth radial order display aliasing. </a:t>
            </a:r>
          </a:p>
          <a:p>
            <a:r>
              <a:rPr lang="pt-PT" sz="2400" dirty="0"/>
              <a:t>Only one non aliased radial order.</a:t>
            </a:r>
          </a:p>
          <a:p>
            <a:endParaRPr lang="pt-PT" sz="2400" dirty="0"/>
          </a:p>
          <a:p>
            <a:r>
              <a:rPr lang="pt-PT" sz="2400" dirty="0"/>
              <a:t>We still see improvements to our correction if we include aliased modes.</a:t>
            </a:r>
          </a:p>
          <a:p>
            <a:endParaRPr lang="pt-PT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99B50D-D377-0A45-80D6-0FD76509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10</a:t>
            </a:fld>
            <a:endParaRPr lang="pt-PT" sz="1800" b="1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F679A5A-F7C7-D6F2-1BCE-B25FA8DCA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6416" r="51049"/>
          <a:stretch/>
        </p:blipFill>
        <p:spPr>
          <a:xfrm>
            <a:off x="6725266" y="2097659"/>
            <a:ext cx="5352474" cy="42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54EF-C075-AB70-DB93-B4CEB11B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04" y="97960"/>
            <a:ext cx="10515600" cy="1325563"/>
          </a:xfrm>
        </p:spPr>
        <p:txBody>
          <a:bodyPr/>
          <a:lstStyle/>
          <a:p>
            <a:r>
              <a:rPr lang="pt-PT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DF4294-A6D2-77C6-2D4C-168E11E4C3A9}"/>
              </a:ext>
            </a:extLst>
          </p:cNvPr>
          <p:cNvSpPr txBox="1">
            <a:spLocks/>
          </p:cNvSpPr>
          <p:nvPr/>
        </p:nvSpPr>
        <p:spPr>
          <a:xfrm>
            <a:off x="194071" y="1250031"/>
            <a:ext cx="5207651" cy="559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Total data sample: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Date window - (11/2018 - 03/2020)</a:t>
            </a:r>
          </a:p>
          <a:p>
            <a:pPr marL="0" indent="0" algn="ctr">
              <a:buNone/>
            </a:pPr>
            <a:r>
              <a:rPr lang="en-US" sz="2400" b="1" dirty="0"/>
              <a:t>Total data size - 8170 data measurements</a:t>
            </a:r>
          </a:p>
          <a:p>
            <a:pPr marL="0" indent="0" algn="ctr">
              <a:buNone/>
            </a:pPr>
            <a:r>
              <a:rPr lang="en-US" sz="2400" b="1" dirty="0"/>
              <a:t>Loop frequency - 500 Hz</a:t>
            </a:r>
          </a:p>
          <a:p>
            <a:pPr marL="0" indent="0" algn="ctr">
              <a:buNone/>
            </a:pPr>
            <a:r>
              <a:rPr lang="en-US" sz="2400" b="1" dirty="0"/>
              <a:t>Minimum time horizon - 20 seconds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Internal consistency in the estimation algorithm was found.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Median uncertainty of 1.2%.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single well-behaved minima was found in the      map for the seeing.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2A721-35C1-AEA1-2478-579655BC2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0"/>
          <a:stretch/>
        </p:blipFill>
        <p:spPr>
          <a:xfrm>
            <a:off x="6096000" y="3334552"/>
            <a:ext cx="5432217" cy="3523448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3CF49EC-5962-1F64-8D4C-EFEA3A41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11</a:t>
            </a:fld>
            <a:endParaRPr lang="pt-PT" sz="1800" b="1" dirty="0"/>
          </a:p>
        </p:txBody>
      </p:sp>
      <p:pic>
        <p:nvPicPr>
          <p:cNvPr id="13" name="Picture 12" descr="\documentclass{article}&#10;\usepackage{amsmath}&#10;\pagestyle{empty}&#10;\begin{document}&#10;&#10;&#10;$\chi^2$&#10;&#10;\end{document}" title="IguanaTex Bitmap Display">
            <a:extLst>
              <a:ext uri="{FF2B5EF4-FFF2-40B4-BE49-F238E27FC236}">
                <a16:creationId xmlns:a16="http://schemas.microsoft.com/office/drawing/2014/main" id="{BB270502-CDF6-19C7-2FC9-CAA6655A0F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02" y="5893972"/>
            <a:ext cx="288914" cy="3126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6E69C0-56F2-EA5D-A67D-113150369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041" y="97960"/>
            <a:ext cx="4675163" cy="32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6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DC82-933E-B7E0-0B45-2382ABE8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4" y="328179"/>
            <a:ext cx="10515600" cy="1325563"/>
          </a:xfrm>
        </p:spPr>
        <p:txBody>
          <a:bodyPr/>
          <a:lstStyle/>
          <a:p>
            <a:r>
              <a:rPr lang="pt-PT" dirty="0"/>
              <a:t>Seeing comparison: telemetry vs DIMM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A563F-1881-9059-8DA7-959F02422B57}"/>
              </a:ext>
            </a:extLst>
          </p:cNvPr>
          <p:cNvSpPr txBox="1"/>
          <p:nvPr/>
        </p:nvSpPr>
        <p:spPr>
          <a:xfrm>
            <a:off x="293254" y="1579418"/>
            <a:ext cx="52535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Seeing estimates are available from the DIMM;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Excellent agreement between DIMM and AO telemetry based seeing; </a:t>
            </a:r>
          </a:p>
          <a:p>
            <a:endParaRPr lang="en-US" sz="2400" dirty="0"/>
          </a:p>
          <a:p>
            <a:r>
              <a:rPr lang="en-US" sz="2400" dirty="0"/>
              <a:t>% level differences;</a:t>
            </a:r>
          </a:p>
          <a:p>
            <a:endParaRPr lang="en-US" sz="2400" dirty="0"/>
          </a:p>
          <a:p>
            <a:r>
              <a:rPr lang="en-US" sz="2400" dirty="0"/>
              <a:t>Causes: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instrument locations;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dome turbulence in DIMM</a:t>
            </a:r>
            <a:r>
              <a:rPr lang="pt-PT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Noise estimation from fit;</a:t>
            </a:r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7682171A-BDFA-9D70-8372-A019A0CC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12</a:t>
            </a:fld>
            <a:endParaRPr lang="pt-PT" sz="1800" b="1" dirty="0"/>
          </a:p>
        </p:txBody>
      </p:sp>
      <p:pic>
        <p:nvPicPr>
          <p:cNvPr id="25" name="Content Placeholder 24" descr="Chart&#10;&#10;Description automatically generated">
            <a:extLst>
              <a:ext uri="{FF2B5EF4-FFF2-40B4-BE49-F238E27FC236}">
                <a16:creationId xmlns:a16="http://schemas.microsoft.com/office/drawing/2014/main" id="{37B7E491-54B0-FACC-5EA8-63F208F5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85" y="1579418"/>
            <a:ext cx="6088178" cy="4870543"/>
          </a:xfrm>
        </p:spPr>
      </p:pic>
    </p:spTree>
    <p:extLst>
      <p:ext uri="{BB962C8B-B14F-4D97-AF65-F5344CB8AC3E}">
        <p14:creationId xmlns:p14="http://schemas.microsoft.com/office/powerpoint/2010/main" val="291901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9CE9-D305-CF32-E50D-8F29A8A0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Seeing comparison: wind-speed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A332C-CD25-47BB-505E-794AD5C37402}"/>
              </a:ext>
            </a:extLst>
          </p:cNvPr>
          <p:cNvSpPr txBox="1"/>
          <p:nvPr/>
        </p:nvSpPr>
        <p:spPr>
          <a:xfrm>
            <a:off x="838200" y="1690688"/>
            <a:ext cx="4860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the wind-speed increases the differences between DIMM and AO telemetry based seeing data estimates also increases.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difference is caused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Vibrations in the defocus mode – Especially affected by wind-shake;</a:t>
            </a:r>
          </a:p>
          <a:p>
            <a:endParaRPr lang="en-US" sz="24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B759596-83C2-4DE3-3018-B66BB8C9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13</a:t>
            </a:fld>
            <a:endParaRPr lang="pt-PT" sz="1800" b="1" dirty="0"/>
          </a:p>
        </p:txBody>
      </p:sp>
      <p:pic>
        <p:nvPicPr>
          <p:cNvPr id="12" name="Content Placeholder 11" descr="Chart, diagram, histogram&#10;&#10;Description automatically generated">
            <a:extLst>
              <a:ext uri="{FF2B5EF4-FFF2-40B4-BE49-F238E27FC236}">
                <a16:creationId xmlns:a16="http://schemas.microsoft.com/office/drawing/2014/main" id="{03CFE125-52C2-53AF-2407-9DCD4B9AE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8" r="7388"/>
          <a:stretch/>
        </p:blipFill>
        <p:spPr>
          <a:xfrm>
            <a:off x="6096000" y="1453224"/>
            <a:ext cx="5505254" cy="4922733"/>
          </a:xfrm>
        </p:spPr>
      </p:pic>
    </p:spTree>
    <p:extLst>
      <p:ext uri="{BB962C8B-B14F-4D97-AF65-F5344CB8AC3E}">
        <p14:creationId xmlns:p14="http://schemas.microsoft.com/office/powerpoint/2010/main" val="26116732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512E-5A0B-CDAD-876D-E6386E58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Outer scale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240F-761A-A532-1677-0485E9C73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26"/>
            <a:ext cx="10734964" cy="4351338"/>
          </a:xfrm>
        </p:spPr>
        <p:txBody>
          <a:bodyPr/>
          <a:lstStyle/>
          <a:p>
            <a:r>
              <a:rPr lang="en-US" sz="2400" dirty="0"/>
              <a:t>Can’t be estimated with NAOMI telemetry data consistently;</a:t>
            </a:r>
          </a:p>
          <a:p>
            <a:r>
              <a:rPr lang="en-US" sz="2400" dirty="0"/>
              <a:t>Small telescope diameter leads to a minimum detectable frequency larger than the frequency associated with the outer scale (20 meters);</a:t>
            </a:r>
          </a:p>
          <a:p>
            <a:r>
              <a:rPr lang="en-US" sz="2400" dirty="0"/>
              <a:t>It’s translated in the      map as a weak (absent) minima;</a:t>
            </a:r>
          </a:p>
          <a:p>
            <a:endParaRPr lang="pt-PT" dirty="0"/>
          </a:p>
        </p:txBody>
      </p:sp>
      <p:pic>
        <p:nvPicPr>
          <p:cNvPr id="4" name="Picture 3" descr="\documentclass{article}&#10;\usepackage{amsmath}&#10;\pagestyle{empty}&#10;\begin{document}&#10;&#10;&#10;$\chi^2$&#10;&#10;\end{document}" title="IguanaTex Bitmap Display">
            <a:extLst>
              <a:ext uri="{FF2B5EF4-FFF2-40B4-BE49-F238E27FC236}">
                <a16:creationId xmlns:a16="http://schemas.microsoft.com/office/drawing/2014/main" id="{CA11741B-8C4E-6C09-0424-84301A3753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7" y="2648005"/>
            <a:ext cx="288914" cy="312686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25890C3-BBD4-E1A6-3757-24F5B2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14</a:t>
            </a:fld>
            <a:endParaRPr lang="pt-PT" sz="1800" b="1" dirty="0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37EFE34-4C4C-C921-5F88-C3A91BC3CB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8403" r="13080" b="3612"/>
          <a:stretch/>
        </p:blipFill>
        <p:spPr>
          <a:xfrm>
            <a:off x="3035431" y="3249484"/>
            <a:ext cx="6673809" cy="36149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5D1235-7E1A-BD48-B551-2F527573ED01}"/>
              </a:ext>
            </a:extLst>
          </p:cNvPr>
          <p:cNvCxnSpPr>
            <a:cxnSpLocks/>
          </p:cNvCxnSpPr>
          <p:nvPr/>
        </p:nvCxnSpPr>
        <p:spPr>
          <a:xfrm>
            <a:off x="6794090" y="3249484"/>
            <a:ext cx="0" cy="349159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077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7E57-5FED-36DE-D136-E11F13F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Consistency of estimates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BF02AAF6-C5DC-34F8-E6DF-0E2CB9D02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7"/>
          <a:stretch/>
        </p:blipFill>
        <p:spPr>
          <a:xfrm>
            <a:off x="403861" y="3303187"/>
            <a:ext cx="3752504" cy="29881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2DA7F-E7AC-E089-3B9A-EB0FF059C40C}"/>
              </a:ext>
            </a:extLst>
          </p:cNvPr>
          <p:cNvSpPr txBox="1"/>
          <p:nvPr/>
        </p:nvSpPr>
        <p:spPr>
          <a:xfrm>
            <a:off x="748145" y="1955269"/>
            <a:ext cx="1069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The seeing is consistent across the ATs.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1B0387-179E-43DA-A669-0FB22DBE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96" y="3303187"/>
            <a:ext cx="7449590" cy="2867425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2A7AA3-B105-378E-9FAE-FF2F63A5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15</a:t>
            </a:fld>
            <a:endParaRPr lang="pt-PT" sz="1800" b="1" dirty="0"/>
          </a:p>
        </p:txBody>
      </p:sp>
    </p:spTree>
    <p:extLst>
      <p:ext uri="{BB962C8B-B14F-4D97-AF65-F5344CB8AC3E}">
        <p14:creationId xmlns:p14="http://schemas.microsoft.com/office/powerpoint/2010/main" val="381147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7AB6-DEE8-00AE-ED84-7A7D3C21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Status and Future Goals</a:t>
            </a:r>
          </a:p>
        </p:txBody>
      </p:sp>
      <p:pic>
        <p:nvPicPr>
          <p:cNvPr id="6" name="Content Placeholder 5" descr="Shape&#10;&#10;Description automatically generated with low confidence">
            <a:extLst>
              <a:ext uri="{FF2B5EF4-FFF2-40B4-BE49-F238E27FC236}">
                <a16:creationId xmlns:a16="http://schemas.microsoft.com/office/drawing/2014/main" id="{DEC89323-A24F-D5F3-94B4-912A46380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55" y="1204807"/>
            <a:ext cx="971762" cy="971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2209-3199-2C35-8AAF-D2BDDACB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646" y="6310312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600" b="1" smtClean="0"/>
              <a:t>16</a:t>
            </a:fld>
            <a:endParaRPr lang="pt-PT" sz="1600" b="1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56152DE-38EC-A23F-12D9-4980021B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8" y="1500753"/>
            <a:ext cx="758206" cy="758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50DD1-6801-F928-A5EF-4250034E531D}"/>
              </a:ext>
            </a:extLst>
          </p:cNvPr>
          <p:cNvSpPr txBox="1"/>
          <p:nvPr/>
        </p:nvSpPr>
        <p:spPr>
          <a:xfrm>
            <a:off x="845020" y="1561302"/>
            <a:ext cx="49242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Algorithm is operational;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Improves estimation to sub % error </a:t>
            </a:r>
            <a:r>
              <a:rPr lang="en-US" sz="2400" dirty="0" err="1"/>
              <a:t>wrt</a:t>
            </a:r>
            <a:r>
              <a:rPr lang="en-US" sz="2400" dirty="0"/>
              <a:t> DIMM;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Agreement across ATs;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Deployable to track seeing on 20 sec time scales;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63F05-DCA1-560D-322B-E3FE7C3E80D9}"/>
              </a:ext>
            </a:extLst>
          </p:cNvPr>
          <p:cNvSpPr txBox="1"/>
          <p:nvPr/>
        </p:nvSpPr>
        <p:spPr>
          <a:xfrm>
            <a:off x="6853085" y="1738342"/>
            <a:ext cx="5252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the remaining differences between NAOMI and DIMM;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Automatic removal of abnormal modes;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noise estimation algorithm;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estimation with data fusion of the four telescopes and fringe-tracking data;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7481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5671-DFDF-DA25-4A03-3097C363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54951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D71E-F4DC-0D51-9775-E12EB537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80" y="904000"/>
            <a:ext cx="2694238" cy="1325563"/>
          </a:xfrm>
        </p:spPr>
        <p:txBody>
          <a:bodyPr/>
          <a:lstStyle/>
          <a:p>
            <a:r>
              <a:rPr lang="pt-PT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FD27-4132-38CE-B201-AF8D68A1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79" y="3590615"/>
            <a:ext cx="11514827" cy="2879011"/>
          </a:xfrm>
        </p:spPr>
        <p:txBody>
          <a:bodyPr>
            <a:normAutofit/>
          </a:bodyPr>
          <a:lstStyle/>
          <a:p>
            <a:r>
              <a:rPr lang="en-US" sz="2400" dirty="0"/>
              <a:t>Site evaluation and characterization; </a:t>
            </a:r>
          </a:p>
          <a:p>
            <a:r>
              <a:rPr lang="en-US" sz="2400" dirty="0"/>
              <a:t>Non-consensual values for the turbulence parameters; </a:t>
            </a:r>
          </a:p>
          <a:p>
            <a:r>
              <a:rPr lang="en-US" sz="2400" dirty="0"/>
              <a:t>Optimization of the adaptive optics systems and fringe trackers;</a:t>
            </a:r>
          </a:p>
          <a:p>
            <a:r>
              <a:rPr lang="en-US" sz="2400" dirty="0"/>
              <a:t>Understand if and how climate change is affecting turbulence parameters (r0 and L0); </a:t>
            </a:r>
          </a:p>
          <a:p>
            <a:r>
              <a:rPr lang="en-US" sz="2400" dirty="0">
                <a:solidFill>
                  <a:srgbClr val="ED7D31"/>
                </a:solidFill>
              </a:rPr>
              <a:t>Use AO telemetry data for the estimation of turbulence parameters;</a:t>
            </a:r>
          </a:p>
          <a:p>
            <a:r>
              <a:rPr lang="en-US" sz="2400" dirty="0">
                <a:solidFill>
                  <a:srgbClr val="ED7D31"/>
                </a:solidFill>
              </a:rPr>
              <a:t>Operational adoption of the algorithm;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51446-0A95-3993-FC2C-86B4E754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208" y="6310312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600" b="1" smtClean="0"/>
              <a:t>2</a:t>
            </a:fld>
            <a:endParaRPr lang="pt-PT" sz="1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03EA3A-EB4B-C383-ABF8-ECD2A79791D3}"/>
              </a:ext>
            </a:extLst>
          </p:cNvPr>
          <p:cNvGrpSpPr/>
          <p:nvPr/>
        </p:nvGrpSpPr>
        <p:grpSpPr>
          <a:xfrm>
            <a:off x="3719627" y="233202"/>
            <a:ext cx="8063193" cy="2768438"/>
            <a:chOff x="3260437" y="182563"/>
            <a:chExt cx="8063193" cy="276843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6B00287-4106-64CB-B6FA-9FA084DEC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437" y="182563"/>
              <a:ext cx="7601528" cy="2768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256A0E-A74F-F205-6E4A-F923A6486F0C}"/>
                </a:ext>
              </a:extLst>
            </p:cNvPr>
            <p:cNvSpPr txBox="1"/>
            <p:nvPr/>
          </p:nvSpPr>
          <p:spPr>
            <a:xfrm>
              <a:off x="10861965" y="771538"/>
              <a:ext cx="461665" cy="1590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t-PT" b="0" i="0" dirty="0">
                  <a:solidFill>
                    <a:schemeClr val="accent3"/>
                  </a:solidFill>
                  <a:effectLst/>
                </a:rPr>
                <a:t>R. Wesson/ESO</a:t>
              </a:r>
              <a:endParaRPr lang="pt-PT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2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3459-4B7F-78FA-CBD4-8F30D132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2" y="107730"/>
            <a:ext cx="10840421" cy="1325563"/>
          </a:xfrm>
        </p:spPr>
        <p:txBody>
          <a:bodyPr>
            <a:normAutofit/>
          </a:bodyPr>
          <a:lstStyle/>
          <a:p>
            <a:r>
              <a:rPr lang="pt-PT" dirty="0"/>
              <a:t>NAOMI</a:t>
            </a:r>
            <a:r>
              <a:rPr lang="en-US" sz="4400" dirty="0"/>
              <a:t> - the new AO system of the VLTI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6081-4DB0-9245-ACFC-AB45B2ED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02" y="4565179"/>
            <a:ext cx="5546129" cy="2335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Challenging scenario:</a:t>
            </a:r>
          </a:p>
          <a:p>
            <a:pPr lvl="1"/>
            <a:r>
              <a:rPr lang="en-US" dirty="0"/>
              <a:t>VLTI/ATs – 4 NAOMIs;</a:t>
            </a:r>
          </a:p>
          <a:p>
            <a:pPr lvl="1"/>
            <a:r>
              <a:rPr lang="en-US" dirty="0">
                <a:solidFill>
                  <a:srgbClr val="ED7D31"/>
                </a:solidFill>
              </a:rPr>
              <a:t>SH-WFS (</a:t>
            </a:r>
            <a:r>
              <a:rPr lang="en-US" b="1" dirty="0">
                <a:solidFill>
                  <a:srgbClr val="ED7D31"/>
                </a:solidFill>
              </a:rPr>
              <a:t>4x4</a:t>
            </a:r>
            <a:r>
              <a:rPr lang="en-US" dirty="0">
                <a:solidFill>
                  <a:srgbClr val="ED7D31"/>
                </a:solidFill>
              </a:rPr>
              <a:t>, visible);</a:t>
            </a:r>
          </a:p>
          <a:p>
            <a:pPr lvl="1"/>
            <a:r>
              <a:rPr lang="en-US" dirty="0"/>
              <a:t>Diameter: 1.8 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C2100-45BB-B724-59D4-64787299987A}"/>
              </a:ext>
            </a:extLst>
          </p:cNvPr>
          <p:cNvSpPr txBox="1"/>
          <p:nvPr/>
        </p:nvSpPr>
        <p:spPr>
          <a:xfrm>
            <a:off x="8264852" y="1433293"/>
            <a:ext cx="3738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Advantages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Spatial resolution – 4 AT’s  at Paranal;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Temporal coverage – near-continuous estimation of the seeing;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Source matching – Direct correspondence to the observing telescope;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7B63-B59C-C667-D4B9-89E867C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208" y="6310312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600" b="1" smtClean="0"/>
              <a:t>3</a:t>
            </a:fld>
            <a:endParaRPr lang="pt-PT" sz="1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15E3DE-B893-5125-5486-B63A7F3D6790}"/>
              </a:ext>
            </a:extLst>
          </p:cNvPr>
          <p:cNvGrpSpPr/>
          <p:nvPr/>
        </p:nvGrpSpPr>
        <p:grpSpPr>
          <a:xfrm>
            <a:off x="548984" y="1623167"/>
            <a:ext cx="4556878" cy="3247174"/>
            <a:chOff x="5956169" y="261429"/>
            <a:chExt cx="5634085" cy="42365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5C944A-DE47-C347-371D-99F4F14374DC}"/>
                </a:ext>
              </a:extLst>
            </p:cNvPr>
            <p:cNvGrpSpPr/>
            <p:nvPr/>
          </p:nvGrpSpPr>
          <p:grpSpPr>
            <a:xfrm>
              <a:off x="5956169" y="261429"/>
              <a:ext cx="5634085" cy="3763815"/>
              <a:chOff x="6212636" y="608574"/>
              <a:chExt cx="4990335" cy="3297004"/>
            </a:xfrm>
          </p:grpSpPr>
          <p:pic>
            <p:nvPicPr>
              <p:cNvPr id="1028" name="Picture 4" descr="Aerial sunset over Paranal">
                <a:extLst>
                  <a:ext uri="{FF2B5EF4-FFF2-40B4-BE49-F238E27FC236}">
                    <a16:creationId xmlns:a16="http://schemas.microsoft.com/office/drawing/2014/main" id="{F05521CA-6EEA-2EB1-53F3-03E6D8D92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39" t="27712" r="29113" b="31011"/>
              <a:stretch/>
            </p:blipFill>
            <p:spPr bwMode="auto">
              <a:xfrm>
                <a:off x="6212636" y="608574"/>
                <a:ext cx="4990335" cy="3297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775EA338-B71D-4812-861A-6CA5B71EC295}"/>
                  </a:ext>
                </a:extLst>
              </p:cNvPr>
              <p:cNvSpPr/>
              <p:nvPr/>
            </p:nvSpPr>
            <p:spPr>
              <a:xfrm>
                <a:off x="8222668" y="2344415"/>
                <a:ext cx="365760" cy="365760"/>
              </a:xfrm>
              <a:prstGeom prst="ellipse">
                <a:avLst/>
              </a:prstGeom>
              <a:solidFill>
                <a:srgbClr val="E71224">
                  <a:alpha val="5000"/>
                </a:srgbClr>
              </a:solidFill>
              <a:ln w="18000">
                <a:solidFill>
                  <a:srgbClr val="E712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endParaRPr lang="en-US" dirty="0">
                  <a:solidFill>
                    <a:srgbClr val="E71224"/>
                  </a:solidFill>
                </a:endParaRPr>
              </a:p>
            </p:txBody>
          </p:sp>
          <p:sp>
            <p:nvSpPr>
              <p:cNvPr id="11" name="Ellipse 20">
                <a:extLst>
                  <a:ext uri="{FF2B5EF4-FFF2-40B4-BE49-F238E27FC236}">
                    <a16:creationId xmlns:a16="http://schemas.microsoft.com/office/drawing/2014/main" id="{158290CF-0E7E-B22D-8BFF-099ECE4607D1}"/>
                  </a:ext>
                </a:extLst>
              </p:cNvPr>
              <p:cNvSpPr/>
              <p:nvPr/>
            </p:nvSpPr>
            <p:spPr>
              <a:xfrm>
                <a:off x="9400737" y="2527295"/>
                <a:ext cx="365760" cy="365760"/>
              </a:xfrm>
              <a:prstGeom prst="ellipse">
                <a:avLst/>
              </a:prstGeom>
              <a:solidFill>
                <a:srgbClr val="E71224">
                  <a:alpha val="5000"/>
                </a:srgbClr>
              </a:solidFill>
              <a:ln w="18000">
                <a:solidFill>
                  <a:srgbClr val="E712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endParaRPr lang="en-US" dirty="0">
                  <a:solidFill>
                    <a:srgbClr val="E71224"/>
                  </a:solidFill>
                </a:endParaRPr>
              </a:p>
            </p:txBody>
          </p:sp>
          <p:sp>
            <p:nvSpPr>
              <p:cNvPr id="12" name="Ellipse 20">
                <a:extLst>
                  <a:ext uri="{FF2B5EF4-FFF2-40B4-BE49-F238E27FC236}">
                    <a16:creationId xmlns:a16="http://schemas.microsoft.com/office/drawing/2014/main" id="{A0370897-B9AE-623E-32A4-F6C57DD0A712}"/>
                  </a:ext>
                </a:extLst>
              </p:cNvPr>
              <p:cNvSpPr/>
              <p:nvPr/>
            </p:nvSpPr>
            <p:spPr>
              <a:xfrm>
                <a:off x="9563269" y="2208686"/>
                <a:ext cx="365760" cy="365760"/>
              </a:xfrm>
              <a:prstGeom prst="ellipse">
                <a:avLst/>
              </a:prstGeom>
              <a:solidFill>
                <a:srgbClr val="E71224">
                  <a:alpha val="5000"/>
                </a:srgbClr>
              </a:solidFill>
              <a:ln w="18000">
                <a:solidFill>
                  <a:srgbClr val="E712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endParaRPr lang="en-US" dirty="0">
                  <a:solidFill>
                    <a:srgbClr val="E71224"/>
                  </a:solidFill>
                </a:endParaRPr>
              </a:p>
            </p:txBody>
          </p:sp>
          <p:sp>
            <p:nvSpPr>
              <p:cNvPr id="13" name="Ellipse 20">
                <a:extLst>
                  <a:ext uri="{FF2B5EF4-FFF2-40B4-BE49-F238E27FC236}">
                    <a16:creationId xmlns:a16="http://schemas.microsoft.com/office/drawing/2014/main" id="{99694CD7-165D-1E2A-1A5A-F66CD76C5B1C}"/>
                  </a:ext>
                </a:extLst>
              </p:cNvPr>
              <p:cNvSpPr/>
              <p:nvPr/>
            </p:nvSpPr>
            <p:spPr>
              <a:xfrm>
                <a:off x="10217351" y="3063240"/>
                <a:ext cx="365760" cy="365760"/>
              </a:xfrm>
              <a:prstGeom prst="ellipse">
                <a:avLst/>
              </a:prstGeom>
              <a:solidFill>
                <a:srgbClr val="E71224">
                  <a:alpha val="5000"/>
                </a:srgbClr>
              </a:solidFill>
              <a:ln w="18000">
                <a:solidFill>
                  <a:srgbClr val="E712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endParaRPr lang="en-US" dirty="0">
                  <a:solidFill>
                    <a:srgbClr val="E71224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D846C7-2DD1-F948-2EC8-8649F3C1722A}"/>
                </a:ext>
              </a:extLst>
            </p:cNvPr>
            <p:cNvSpPr txBox="1"/>
            <p:nvPr/>
          </p:nvSpPr>
          <p:spPr>
            <a:xfrm>
              <a:off x="6218547" y="4099871"/>
              <a:ext cx="5109328" cy="39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0" i="0" dirty="0">
                  <a:solidFill>
                    <a:schemeClr val="accent3"/>
                  </a:solidFill>
                  <a:effectLst/>
                </a:rPr>
                <a:t>ESO/G.Hüdepohl</a:t>
              </a:r>
              <a:endParaRPr lang="pt-PT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9CB438E7-9749-CFDD-2C12-E4E65915B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40" y="947094"/>
            <a:ext cx="821712" cy="8217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DFCFDD2-2216-3F0D-88F1-D58C513617E9}"/>
              </a:ext>
            </a:extLst>
          </p:cNvPr>
          <p:cNvGrpSpPr/>
          <p:nvPr/>
        </p:nvGrpSpPr>
        <p:grpSpPr>
          <a:xfrm>
            <a:off x="5599945" y="1623167"/>
            <a:ext cx="2597040" cy="4687145"/>
            <a:chOff x="5562117" y="1719490"/>
            <a:chExt cx="2597040" cy="4687145"/>
          </a:xfrm>
        </p:grpSpPr>
        <p:pic>
          <p:nvPicPr>
            <p:cNvPr id="1032" name="Picture 8" descr="figure from paper">
              <a:extLst>
                <a:ext uri="{FF2B5EF4-FFF2-40B4-BE49-F238E27FC236}">
                  <a16:creationId xmlns:a16="http://schemas.microsoft.com/office/drawing/2014/main" id="{66DE7826-F791-DA44-D375-8F16243C5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117" y="1719490"/>
              <a:ext cx="2597040" cy="425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8726BC-7C99-3794-9F73-4C4170DD945A}"/>
                </a:ext>
              </a:extLst>
            </p:cNvPr>
            <p:cNvSpPr txBox="1"/>
            <p:nvPr/>
          </p:nvSpPr>
          <p:spPr>
            <a:xfrm>
              <a:off x="6054645" y="6037303"/>
              <a:ext cx="161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accent3"/>
                  </a:solidFill>
                </a:rPr>
                <a:t>Woillez + 2019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D31B-F196-9207-15BE-4E660A3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C620-ED36-45C4-BABC-8DE55178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627"/>
            <a:ext cx="10515600" cy="511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Andrade+ 2019 (“Estimation of atmospheric turbulence parameters from Shack–Hartmann wavefront sensor measurements”, MNRAS, 483, 1192):</a:t>
            </a:r>
          </a:p>
          <a:p>
            <a:r>
              <a:rPr lang="en-US" sz="2400" dirty="0"/>
              <a:t>Fit theoretical variances; </a:t>
            </a:r>
          </a:p>
          <a:p>
            <a:r>
              <a:rPr lang="en-US" sz="2400" dirty="0"/>
              <a:t>Include </a:t>
            </a:r>
            <a:r>
              <a:rPr lang="en-US" sz="2400" b="1" dirty="0"/>
              <a:t>cross coupling effects </a:t>
            </a:r>
            <a:r>
              <a:rPr lang="en-US" sz="2400" dirty="0"/>
              <a:t>(function of r0 + L0) in model;</a:t>
            </a:r>
          </a:p>
          <a:p>
            <a:r>
              <a:rPr lang="en-US" sz="2400" b="1" dirty="0"/>
              <a:t>Iteratively</a:t>
            </a:r>
            <a:r>
              <a:rPr lang="en-US" sz="2400" dirty="0"/>
              <a:t> fit r0, L0 and noise;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Novel adaptations:</a:t>
            </a:r>
          </a:p>
          <a:p>
            <a:r>
              <a:rPr lang="en-US" sz="2400" dirty="0"/>
              <a:t>Conversion of the algorithm into a       ;</a:t>
            </a:r>
          </a:p>
          <a:p>
            <a:r>
              <a:rPr lang="en-US" sz="2400" dirty="0"/>
              <a:t>Estimation of the uncertainty of the fit </a:t>
            </a:r>
          </a:p>
          <a:p>
            <a:pPr marL="0" indent="0">
              <a:buNone/>
            </a:pPr>
            <a:r>
              <a:rPr lang="en-US" sz="2400" dirty="0"/>
              <a:t>through a Monte Carlo approach;</a:t>
            </a:r>
          </a:p>
          <a:p>
            <a:endParaRPr lang="en-US" sz="2400" dirty="0"/>
          </a:p>
        </p:txBody>
      </p:sp>
      <p:pic>
        <p:nvPicPr>
          <p:cNvPr id="5" name="Picture 4" descr="\documentclass{article}&#10;\usepackage{amsmath}&#10;\pagestyle{empty}&#10;\begin{document}&#10;&#10;&#10;$\chi^2$&#10;&#10;\end{document}" title="IguanaTex Bitmap Display">
            <a:extLst>
              <a:ext uri="{FF2B5EF4-FFF2-40B4-BE49-F238E27FC236}">
                <a16:creationId xmlns:a16="http://schemas.microsoft.com/office/drawing/2014/main" id="{5987D881-68C1-E9D6-CA22-87DAE64F0E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03" y="4653296"/>
            <a:ext cx="288914" cy="312686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66EE25A-6D57-5ABC-63AF-334A2FB8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857"/>
            <a:ext cx="5485714" cy="365714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88804A5-9C25-234A-3C22-F2E4643F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208" y="6310312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600" b="1" smtClean="0"/>
              <a:t>4</a:t>
            </a:fld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17028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D93B-3A2D-68A7-50B0-D3F2DD1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Methods: pipeline flow</a:t>
            </a:r>
            <a:endParaRPr lang="pt-PT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3A38AA-D136-4821-F86F-6D1F314D4EA6}"/>
              </a:ext>
            </a:extLst>
          </p:cNvPr>
          <p:cNvGrpSpPr/>
          <p:nvPr/>
        </p:nvGrpSpPr>
        <p:grpSpPr>
          <a:xfrm>
            <a:off x="213360" y="1917721"/>
            <a:ext cx="6028414" cy="3868848"/>
            <a:chOff x="-502558" y="4487158"/>
            <a:chExt cx="10158478" cy="1816190"/>
          </a:xfrm>
          <a:solidFill>
            <a:schemeClr val="accent2"/>
          </a:solidFill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DB6A120-3CC1-4492-0141-B28C4E0D6F5C}"/>
                </a:ext>
              </a:extLst>
            </p:cNvPr>
            <p:cNvCxnSpPr>
              <a:cxnSpLocks/>
              <a:stCxn id="9" idx="1"/>
              <a:endCxn id="6" idx="1"/>
            </p:cNvCxnSpPr>
            <p:nvPr/>
          </p:nvCxnSpPr>
          <p:spPr>
            <a:xfrm>
              <a:off x="-502558" y="4826522"/>
              <a:ext cx="2818801" cy="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C0C0C9-EA93-42EB-0D40-FD680FDB933A}"/>
                </a:ext>
              </a:extLst>
            </p:cNvPr>
            <p:cNvSpPr/>
            <p:nvPr/>
          </p:nvSpPr>
          <p:spPr>
            <a:xfrm>
              <a:off x="2316243" y="4487158"/>
              <a:ext cx="2007910" cy="6787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Telemetry 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96EB9E-52A6-5E62-5DAC-82C4E79D6A36}"/>
                </a:ext>
              </a:extLst>
            </p:cNvPr>
            <p:cNvSpPr txBox="1"/>
            <p:nvPr/>
          </p:nvSpPr>
          <p:spPr>
            <a:xfrm>
              <a:off x="-502558" y="4732608"/>
              <a:ext cx="2699071" cy="1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pt-PT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64FD33F-21E3-761B-FC86-C7CB6DA96011}"/>
                </a:ext>
              </a:extLst>
            </p:cNvPr>
            <p:cNvCxnSpPr>
              <a:cxnSpLocks/>
              <a:stCxn id="6" idx="3"/>
              <a:endCxn id="16" idx="1"/>
            </p:cNvCxnSpPr>
            <p:nvPr/>
          </p:nvCxnSpPr>
          <p:spPr>
            <a:xfrm>
              <a:off x="4324153" y="4826523"/>
              <a:ext cx="403387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2018ED-2B58-F12F-7574-FA2BD6866681}"/>
                </a:ext>
              </a:extLst>
            </p:cNvPr>
            <p:cNvSpPr/>
            <p:nvPr/>
          </p:nvSpPr>
          <p:spPr>
            <a:xfrm>
              <a:off x="4727540" y="4487158"/>
              <a:ext cx="2149311" cy="6787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Pseudo-open slopes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99682C-068F-35EE-FA85-5539A6465FCA}"/>
                </a:ext>
              </a:extLst>
            </p:cNvPr>
            <p:cNvCxnSpPr>
              <a:cxnSpLocks/>
              <a:stCxn id="16" idx="3"/>
              <a:endCxn id="24" idx="1"/>
            </p:cNvCxnSpPr>
            <p:nvPr/>
          </p:nvCxnSpPr>
          <p:spPr>
            <a:xfrm>
              <a:off x="6876851" y="4826523"/>
              <a:ext cx="403387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91E5C0-A595-B931-2D4C-D10A509618CF}"/>
                </a:ext>
              </a:extLst>
            </p:cNvPr>
            <p:cNvSpPr/>
            <p:nvPr/>
          </p:nvSpPr>
          <p:spPr>
            <a:xfrm>
              <a:off x="7280238" y="4487158"/>
              <a:ext cx="2362982" cy="6787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Temporal variances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FDEB3E-C04A-9EB3-1FD5-0A34174F5B3C}"/>
                </a:ext>
              </a:extLst>
            </p:cNvPr>
            <p:cNvSpPr/>
            <p:nvPr/>
          </p:nvSpPr>
          <p:spPr>
            <a:xfrm>
              <a:off x="7280238" y="5624618"/>
              <a:ext cx="2362982" cy="6787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Iterative</a:t>
              </a:r>
            </a:p>
            <a:p>
              <a:pPr algn="ctr"/>
              <a:r>
                <a:rPr lang="pt-PT" b="1" dirty="0"/>
                <a:t>estimation algorithm</a:t>
              </a: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DA2F40B2-C539-90F5-8AED-3C10B122BE36}"/>
                </a:ext>
              </a:extLst>
            </p:cNvPr>
            <p:cNvCxnSpPr>
              <a:cxnSpLocks/>
              <a:stCxn id="24" idx="3"/>
              <a:endCxn id="28" idx="3"/>
            </p:cNvCxnSpPr>
            <p:nvPr/>
          </p:nvCxnSpPr>
          <p:spPr>
            <a:xfrm>
              <a:off x="9643220" y="4826523"/>
              <a:ext cx="12700" cy="1137460"/>
            </a:xfrm>
            <a:prstGeom prst="bentConnector3">
              <a:avLst>
                <a:gd name="adj1" fmla="val 1800000"/>
              </a:avLst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D5B2E53-2558-1F07-7261-A55015E02BE3}"/>
                </a:ext>
              </a:extLst>
            </p:cNvPr>
            <p:cNvSpPr/>
            <p:nvPr/>
          </p:nvSpPr>
          <p:spPr>
            <a:xfrm>
              <a:off x="4727540" y="5624617"/>
              <a:ext cx="2149311" cy="6787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Turbulence parameters</a:t>
              </a:r>
            </a:p>
            <a:p>
              <a:pPr algn="ctr"/>
              <a:r>
                <a:rPr lang="pt-PT" dirty="0"/>
                <a:t>(r</a:t>
              </a:r>
              <a:r>
                <a:rPr lang="pt-PT" baseline="-25000" dirty="0"/>
                <a:t>0</a:t>
              </a:r>
              <a:r>
                <a:rPr lang="pt-PT" dirty="0"/>
                <a:t>, L</a:t>
              </a:r>
              <a:r>
                <a:rPr lang="pt-PT" baseline="-25000" dirty="0"/>
                <a:t>0</a:t>
              </a:r>
              <a:r>
                <a:rPr lang="pt-PT" dirty="0"/>
                <a:t>) 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B4DC8F3-A5FC-8520-4857-648C1A57B55B}"/>
                </a:ext>
              </a:extLst>
            </p:cNvPr>
            <p:cNvCxnSpPr>
              <a:cxnSpLocks/>
              <a:stCxn id="28" idx="1"/>
              <a:endCxn id="47" idx="3"/>
            </p:cNvCxnSpPr>
            <p:nvPr/>
          </p:nvCxnSpPr>
          <p:spPr>
            <a:xfrm flipH="1" flipV="1">
              <a:off x="6876850" y="5963983"/>
              <a:ext cx="40338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E208F534-6D70-F2CC-BA37-482F0FEC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5</a:t>
            </a:fld>
            <a:endParaRPr lang="pt-PT" sz="1800" b="1" dirty="0"/>
          </a:p>
        </p:txBody>
      </p:sp>
      <p:pic>
        <p:nvPicPr>
          <p:cNvPr id="64" name="Picture 63" descr="Diagram&#10;&#10;Description automatically generated">
            <a:extLst>
              <a:ext uri="{FF2B5EF4-FFF2-40B4-BE49-F238E27FC236}">
                <a16:creationId xmlns:a16="http://schemas.microsoft.com/office/drawing/2014/main" id="{1A91D76F-BECB-B7DD-977A-483F40123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09" y="544446"/>
            <a:ext cx="4796461" cy="546915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6535ECD-E268-2515-8F96-585EAEF63BDD}"/>
              </a:ext>
            </a:extLst>
          </p:cNvPr>
          <p:cNvSpPr txBox="1"/>
          <p:nvPr/>
        </p:nvSpPr>
        <p:spPr>
          <a:xfrm>
            <a:off x="355629" y="2042382"/>
            <a:ext cx="141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/>
              <a:t>Negative </a:t>
            </a:r>
          </a:p>
          <a:p>
            <a:pPr algn="ctr"/>
            <a:r>
              <a:rPr lang="pt-PT" sz="1800" dirty="0"/>
              <a:t>feedback </a:t>
            </a:r>
            <a:endParaRPr lang="pt-PT" sz="800" dirty="0"/>
          </a:p>
          <a:p>
            <a:pPr algn="ctr"/>
            <a:r>
              <a:rPr lang="pt-PT" sz="1800" dirty="0"/>
              <a:t>control loop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85010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CA9-972B-3C2B-E1F5-5AA0297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iterative algorithm</a:t>
            </a:r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86CAEFDA-83B2-1DAF-642F-F7C08851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6</a:t>
            </a:fld>
            <a:endParaRPr lang="pt-PT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D5D60-D1E2-01EF-B9E9-66C5226BCF4B}"/>
              </a:ext>
            </a:extLst>
          </p:cNvPr>
          <p:cNvSpPr txBox="1"/>
          <p:nvPr/>
        </p:nvSpPr>
        <p:spPr>
          <a:xfrm>
            <a:off x="838200" y="2027336"/>
            <a:ext cx="104327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measured variances are introduced in the model fit;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Result in an initial set of turbulence parameters (r0, L0, noise);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estimated turbulence parameters are used to calculate the </a:t>
            </a:r>
          </a:p>
          <a:p>
            <a:r>
              <a:rPr lang="en-US" sz="2400" b="1" dirty="0"/>
              <a:t>                                                                                                     cross-talk = f(r0,L0)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Cross-talk and noise are removed from the variances;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Fit of corrected variances (r0, L0, noise);</a:t>
            </a:r>
          </a:p>
          <a:p>
            <a:endParaRPr lang="pt-PT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AE165DA-BB73-69D6-6AEF-7335C282C121}"/>
              </a:ext>
            </a:extLst>
          </p:cNvPr>
          <p:cNvCxnSpPr>
            <a:cxnSpLocks/>
          </p:cNvCxnSpPr>
          <p:nvPr/>
        </p:nvCxnSpPr>
        <p:spPr>
          <a:xfrm flipV="1">
            <a:off x="6353668" y="4119716"/>
            <a:ext cx="4098022" cy="1484940"/>
          </a:xfrm>
          <a:prstGeom prst="bentConnector3">
            <a:avLst>
              <a:gd name="adj1" fmla="val 1231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9D62-8004-BC5A-5868-A131E07C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PT" sz="4400" dirty="0"/>
              <a:t>Shack Hartmann sensor</a:t>
            </a:r>
            <a:endParaRPr lang="pt-PT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47D4254-F70E-1673-C9DD-077A4D499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" y="704415"/>
            <a:ext cx="646981" cy="646981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6850A536-123F-D854-8426-E9B29064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7</a:t>
            </a:fld>
            <a:endParaRPr lang="pt-PT" sz="18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CA3B18-7CB0-6827-F727-5F5E978F5865}"/>
              </a:ext>
            </a:extLst>
          </p:cNvPr>
          <p:cNvGrpSpPr/>
          <p:nvPr/>
        </p:nvGrpSpPr>
        <p:grpSpPr>
          <a:xfrm>
            <a:off x="6397642" y="1094436"/>
            <a:ext cx="5678982" cy="5048687"/>
            <a:chOff x="6397642" y="911300"/>
            <a:chExt cx="5678982" cy="50486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855F9A-CCB2-702A-BD69-2C894F220ACB}"/>
                </a:ext>
              </a:extLst>
            </p:cNvPr>
            <p:cNvSpPr txBox="1"/>
            <p:nvPr/>
          </p:nvSpPr>
          <p:spPr>
            <a:xfrm>
              <a:off x="6605610" y="3651663"/>
              <a:ext cx="46705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 – # of lenslets in the sensor</a:t>
              </a:r>
            </a:p>
            <a:p>
              <a:r>
                <a:rPr lang="en-US" sz="2400" dirty="0"/>
                <a:t>N – # of contemplated modes</a:t>
              </a:r>
            </a:p>
            <a:p>
              <a:endParaRPr lang="pt-PT" sz="2400" dirty="0"/>
            </a:p>
            <a:p>
              <a:endParaRPr lang="pt-PT" sz="2400" dirty="0"/>
            </a:p>
            <a:p>
              <a:r>
                <a:rPr lang="en-US" sz="2400" dirty="0"/>
                <a:t>     – fitted modes</a:t>
              </a:r>
            </a:p>
            <a:p>
              <a:r>
                <a:rPr lang="en-US" sz="2400" dirty="0"/>
                <a:t>     – remaining modes</a:t>
              </a:r>
            </a:p>
          </p:txBody>
        </p:sp>
        <p:pic>
          <p:nvPicPr>
            <p:cNvPr id="21" name="Picture 20" descr="\documentclass{article}&#10;\usepackage{amsmath}&#10;\pagestyle{empty}&#10;\begin{document}&#10;&#10;\begin{equation}&#10;\Large&#10;\centering&#10;  \textbf{G} =&#10;  \left[ {\begin{array}{cccc}&#10;    \frac{\partial Z_1|_1}{\partial x} &amp; \frac{\partial Z_2|_1}{\partial x} &amp; \cdots &amp; \frac{\partial Z_N|_1}{\partial x}\\&#10;    \frac{\partial Z_1|_1}{\partial y} &amp; \frac{\partial Z_2|_1}{\partial y} &amp; \cdots &amp; \frac{\partial Z_N|_1}{\partial y}\\&#10;    \vdots &amp; \vdots &amp; \ddots &amp; \vdots\\&#10;    \frac{\partial Z_1|_M}{\partial x} &amp; \frac{\partial Z_2|_M}{\partial x} &amp; \cdots &amp; \frac{\partial Z_N|_M}{\partial x}\\&#10;    \frac{\partial Z_1|_M}{\partial y} &amp; \frac{\partial Z_2|_M}{\partial y} &amp; \cdots &amp; \frac{\partial Z_N|_M}{\partial y}\\&#10;  \end{array} } \right]&#10;\end{equation}&#10;&#10;&#10;\end{document}" title="IguanaTex Bitmap Display">
              <a:extLst>
                <a:ext uri="{FF2B5EF4-FFF2-40B4-BE49-F238E27FC236}">
                  <a16:creationId xmlns:a16="http://schemas.microsoft.com/office/drawing/2014/main" id="{9CE807CE-2FFB-7792-8BCE-57E38EC1636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70"/>
            <a:stretch/>
          </p:blipFill>
          <p:spPr>
            <a:xfrm>
              <a:off x="6397642" y="911300"/>
              <a:ext cx="5678982" cy="261567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CB2A31-31EF-D47B-132A-6272C12FF129}"/>
              </a:ext>
            </a:extLst>
          </p:cNvPr>
          <p:cNvGrpSpPr/>
          <p:nvPr/>
        </p:nvGrpSpPr>
        <p:grpSpPr>
          <a:xfrm>
            <a:off x="528436" y="1725100"/>
            <a:ext cx="5747208" cy="5050396"/>
            <a:chOff x="528436" y="1725100"/>
            <a:chExt cx="5747208" cy="5050396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99FDB72-6517-3A85-3491-D5CC819C6CBD}"/>
                </a:ext>
              </a:extLst>
            </p:cNvPr>
            <p:cNvSpPr txBox="1">
              <a:spLocks/>
            </p:cNvSpPr>
            <p:nvPr/>
          </p:nvSpPr>
          <p:spPr>
            <a:xfrm>
              <a:off x="528436" y="1725100"/>
              <a:ext cx="5747208" cy="5050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Measurement is done from derivatives of the used modal basis (Zernike polynomials)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pt-PT" sz="2400" b="1" dirty="0"/>
            </a:p>
            <a:p>
              <a:r>
                <a:rPr lang="pt-PT" sz="2400" b="1" dirty="0"/>
                <a:t>s </a:t>
              </a:r>
              <a:r>
                <a:rPr lang="pt-PT" sz="2400" dirty="0"/>
                <a:t>–</a:t>
              </a:r>
              <a:r>
                <a:rPr lang="pt-PT" sz="2400" b="1" dirty="0"/>
                <a:t> </a:t>
              </a:r>
              <a:r>
                <a:rPr lang="pt-PT" sz="2400" dirty="0"/>
                <a:t>measured slopes vector</a:t>
              </a:r>
            </a:p>
            <a:p>
              <a:r>
                <a:rPr lang="pt-PT" sz="2400" b="1" dirty="0"/>
                <a:t>G </a:t>
              </a:r>
              <a:r>
                <a:rPr lang="pt-PT" sz="2400" dirty="0"/>
                <a:t>– derivative matrix</a:t>
              </a:r>
            </a:p>
            <a:p>
              <a:r>
                <a:rPr lang="pt-PT" sz="2400" b="1" dirty="0"/>
                <a:t>b </a:t>
              </a:r>
              <a:r>
                <a:rPr lang="pt-PT" sz="2400" dirty="0"/>
                <a:t>– reconstructed Zernike coefficients</a:t>
              </a:r>
            </a:p>
          </p:txBody>
        </p:sp>
        <p:pic>
          <p:nvPicPr>
            <p:cNvPr id="23" name="Picture 22" descr="\documentclass{article}&#10;\usepackage{amsmath}&#10;\pagestyle{empty}&#10;\begin{document}&#10;&#10;\begin{equation}&#10;\mathbf{s} = \mathbf{G}\mathbf{b}&#10;\end{equation}&#10;&#10;\end{document}" title="IguanaTex Bitmap Display">
              <a:extLst>
                <a:ext uri="{FF2B5EF4-FFF2-40B4-BE49-F238E27FC236}">
                  <a16:creationId xmlns:a16="http://schemas.microsoft.com/office/drawing/2014/main" id="{9A17EB38-5789-A481-6D97-40DF0007F50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1" b="3760"/>
            <a:stretch/>
          </p:blipFill>
          <p:spPr>
            <a:xfrm>
              <a:off x="2637871" y="2775316"/>
              <a:ext cx="1256025" cy="365756"/>
            </a:xfrm>
            <a:prstGeom prst="rect">
              <a:avLst/>
            </a:prstGeom>
          </p:spPr>
        </p:pic>
      </p:grpSp>
      <p:pic>
        <p:nvPicPr>
          <p:cNvPr id="31" name="Picture 30" descr="\documentclass{article}&#10;\usepackage{amsmath}&#10;\pagestyle{empty}&#10;\begin{document}&#10;&#10;\begin{equation}&#10;\mathbf{G} = \left[ \mathbf{G}_f,\mathbf{G}_r \right]&#10;\end{equation}&#10;&#10;&#10;\end{document}" title="IguanaTex Bitmap Display">
            <a:extLst>
              <a:ext uri="{FF2B5EF4-FFF2-40B4-BE49-F238E27FC236}">
                <a16:creationId xmlns:a16="http://schemas.microsoft.com/office/drawing/2014/main" id="{ED268B44-D100-DAC8-2A4B-7301B8B9C9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33" b="-14956"/>
          <a:stretch/>
        </p:blipFill>
        <p:spPr>
          <a:xfrm>
            <a:off x="8289568" y="4860154"/>
            <a:ext cx="1895130" cy="365756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\begin{equation}&#10;\mathbf{G}_f&#10;\end{equation}&#10;&#10;\begin{equation}&#10;\mathbf{G}_r&#10;\end{equation}&#10;&#10;&#10;\end{document}" title="IguanaTex Bitmap Display">
            <a:extLst>
              <a:ext uri="{FF2B5EF4-FFF2-40B4-BE49-F238E27FC236}">
                <a16:creationId xmlns:a16="http://schemas.microsoft.com/office/drawing/2014/main" id="{9ECDB8A5-22FF-7C7A-F85E-967381D80E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" t="67282" r="91584"/>
          <a:stretch/>
        </p:blipFill>
        <p:spPr>
          <a:xfrm>
            <a:off x="6572823" y="5689329"/>
            <a:ext cx="491707" cy="397851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begin{equation}&#10;\mathbf{G}_f&#10;\end{equation}&#10;&#10;\begin{equation}&#10;\mathbf{G}_r&#10;\end{equation}&#10;&#10;&#10;\end{document}" title="IguanaTex Bitmap Display">
            <a:extLst>
              <a:ext uri="{FF2B5EF4-FFF2-40B4-BE49-F238E27FC236}">
                <a16:creationId xmlns:a16="http://schemas.microsoft.com/office/drawing/2014/main" id="{28DE76F9-46F9-2072-E96C-1D9C5C739F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84" b="69607"/>
          <a:stretch/>
        </p:blipFill>
        <p:spPr>
          <a:xfrm>
            <a:off x="6612012" y="5393989"/>
            <a:ext cx="454742" cy="3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0D0C-A68E-49C6-CAC3-358F83EF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303209"/>
            <a:ext cx="10515600" cy="1325563"/>
          </a:xfrm>
        </p:spPr>
        <p:txBody>
          <a:bodyPr/>
          <a:lstStyle/>
          <a:p>
            <a:r>
              <a:rPr lang="pt-PT" dirty="0"/>
              <a:t>Error 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83E1E-6A24-C032-C71F-9EA2D2949826}"/>
              </a:ext>
            </a:extLst>
          </p:cNvPr>
          <p:cNvSpPr txBox="1">
            <a:spLocks/>
          </p:cNvSpPr>
          <p:nvPr/>
        </p:nvSpPr>
        <p:spPr>
          <a:xfrm>
            <a:off x="698240" y="4790044"/>
            <a:ext cx="7550020" cy="2319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Present problems in NAOMI:</a:t>
            </a:r>
          </a:p>
          <a:p>
            <a:r>
              <a:rPr lang="en-US" sz="2400" b="1" dirty="0"/>
              <a:t>Aliasing – </a:t>
            </a:r>
            <a:r>
              <a:rPr lang="en-US" sz="2400" dirty="0"/>
              <a:t>Finite frequency of the sensor;</a:t>
            </a:r>
            <a:endParaRPr lang="en-US" sz="2400" b="1" dirty="0"/>
          </a:p>
          <a:p>
            <a:r>
              <a:rPr lang="en-US" sz="2400" b="1" dirty="0"/>
              <a:t>Measurement noise </a:t>
            </a:r>
            <a:r>
              <a:rPr lang="en-US" sz="2400" dirty="0"/>
              <a:t>– Read-out noise, photon noise, ...</a:t>
            </a:r>
          </a:p>
          <a:p>
            <a:r>
              <a:rPr lang="en-US" sz="2400" b="1" dirty="0"/>
              <a:t>Cross-talk - </a:t>
            </a:r>
            <a:r>
              <a:rPr lang="en-US" sz="2400" dirty="0"/>
              <a:t>Non-orthogonality of </a:t>
            </a:r>
            <a:r>
              <a:rPr lang="en-US" sz="2400" b="1" dirty="0"/>
              <a:t>G</a:t>
            </a:r>
            <a:r>
              <a:rPr lang="en-US" sz="2400" dirty="0"/>
              <a:t> columns;</a:t>
            </a:r>
            <a:endParaRPr lang="en-US" sz="2400" b="1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FEA5F06-D7C9-44EF-D61A-CB95FD9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8</a:t>
            </a:fld>
            <a:endParaRPr lang="pt-PT" sz="18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D4AEDC-5A31-A62C-C675-70F8DB9ED404}"/>
              </a:ext>
            </a:extLst>
          </p:cNvPr>
          <p:cNvGrpSpPr/>
          <p:nvPr/>
        </p:nvGrpSpPr>
        <p:grpSpPr>
          <a:xfrm>
            <a:off x="1681864" y="1358154"/>
            <a:ext cx="2979533" cy="3251616"/>
            <a:chOff x="1779223" y="1445122"/>
            <a:chExt cx="2979533" cy="32516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4E177-2F1A-41D0-CDC9-CBAB1CE77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9223" y="1445122"/>
              <a:ext cx="2979533" cy="29359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15CF5E-002C-49A7-BB79-747E76FB649D}"/>
                </a:ext>
              </a:extLst>
            </p:cNvPr>
            <p:cNvSpPr txBox="1"/>
            <p:nvPr/>
          </p:nvSpPr>
          <p:spPr>
            <a:xfrm>
              <a:off x="2462997" y="4327406"/>
              <a:ext cx="161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accent3"/>
                  </a:solidFill>
                </a:rPr>
                <a:t>Woillez + 2019</a:t>
              </a: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6E6E31E-872E-001D-7EB0-999E4888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15078"/>
              </p:ext>
            </p:extLst>
          </p:nvPr>
        </p:nvGraphicFramePr>
        <p:xfrm>
          <a:off x="5645021" y="677186"/>
          <a:ext cx="6063861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1575">
                  <a:extLst>
                    <a:ext uri="{9D8B030D-6E8A-4147-A177-3AD203B41FA5}">
                      <a16:colId xmlns:a16="http://schemas.microsoft.com/office/drawing/2014/main" val="99222930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533364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SH-WFS lenslet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4x4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5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# of active lenslets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2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Diameter of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1.8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56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Central 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7.7 %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2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Fitted Zernike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38766"/>
                  </a:ext>
                </a:extLst>
              </a:tr>
            </a:tbl>
          </a:graphicData>
        </a:graphic>
      </p:graphicFrame>
      <p:pic>
        <p:nvPicPr>
          <p:cNvPr id="24" name="Picture 23" descr="Chart, waterfall chart&#10;&#10;Description automatically generated">
            <a:extLst>
              <a:ext uri="{FF2B5EF4-FFF2-40B4-BE49-F238E27FC236}">
                <a16:creationId xmlns:a16="http://schemas.microsoft.com/office/drawing/2014/main" id="{A735DEC4-21E6-426D-6F09-7D4E34219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32514"/>
            <a:ext cx="5046452" cy="25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EE41-AD6A-FEA5-775B-DD869F4D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Cross-talk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1DC10-B4E9-06CC-BA0E-538244A4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" y="1825624"/>
            <a:ext cx="4908429" cy="491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Zernike polynomials don’t possess orthogonal derivatives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Columns of </a:t>
            </a:r>
            <a:r>
              <a:rPr lang="en-US" sz="2400" b="1" dirty="0"/>
              <a:t>G </a:t>
            </a:r>
            <a:r>
              <a:rPr lang="en-US" sz="2400" dirty="0"/>
              <a:t>are non-orthogonal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   - </a:t>
            </a:r>
            <a:r>
              <a:rPr lang="en-US" sz="2400" dirty="0"/>
              <a:t>Inverse         matrix;</a:t>
            </a:r>
          </a:p>
          <a:p>
            <a:pPr marL="0" indent="0">
              <a:buNone/>
            </a:pPr>
            <a:r>
              <a:rPr lang="en-US" sz="2400" dirty="0"/>
              <a:t>      - Cross-talk matrix;</a:t>
            </a:r>
          </a:p>
          <a:p>
            <a:pPr marL="0" indent="0">
              <a:buNone/>
            </a:pPr>
            <a:r>
              <a:rPr lang="en-US" sz="2400" dirty="0"/>
              <a:t>Result in: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0B896-67B7-EDD4-3D85-983CA3EB7D3A}"/>
              </a:ext>
            </a:extLst>
          </p:cNvPr>
          <p:cNvCxnSpPr>
            <a:cxnSpLocks/>
          </p:cNvCxnSpPr>
          <p:nvPr/>
        </p:nvCxnSpPr>
        <p:spPr>
          <a:xfrm>
            <a:off x="3033624" y="2605178"/>
            <a:ext cx="0" cy="474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5DEC38-FD3F-C999-AB28-CE5EEC38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75957"/>
            <a:ext cx="2743200" cy="365125"/>
          </a:xfrm>
        </p:spPr>
        <p:txBody>
          <a:bodyPr/>
          <a:lstStyle/>
          <a:p>
            <a:fld id="{12801E20-88E3-432D-B3AF-E756BA226786}" type="slidenum">
              <a:rPr lang="pt-PT" sz="1800" b="1" smtClean="0"/>
              <a:t>9</a:t>
            </a:fld>
            <a:endParaRPr lang="pt-PT" sz="1800" b="1" dirty="0"/>
          </a:p>
        </p:txBody>
      </p:sp>
      <p:pic>
        <p:nvPicPr>
          <p:cNvPr id="11" name="Picture 10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462D2694-04B2-3FB5-BCB5-7FD3BDCA28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1" b="-224"/>
          <a:stretch/>
        </p:blipFill>
        <p:spPr>
          <a:xfrm>
            <a:off x="2018759" y="3712335"/>
            <a:ext cx="1802744" cy="391274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F23161CC-B7D5-8FEC-CBB4-B41998E986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-20910" r="81350" b="-225"/>
          <a:stretch/>
        </p:blipFill>
        <p:spPr>
          <a:xfrm>
            <a:off x="672860" y="4364966"/>
            <a:ext cx="595223" cy="47291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begin{equation}&#10;\mathbf{G}_f&#10;\end{equation}&#10;&#10;\begin{equation}&#10;\mathbf{G}_r&#10;\end{equation}&#10;&#10;&#10;\end{document}" title="IguanaTex Bitmap Display">
            <a:extLst>
              <a:ext uri="{FF2B5EF4-FFF2-40B4-BE49-F238E27FC236}">
                <a16:creationId xmlns:a16="http://schemas.microsoft.com/office/drawing/2014/main" id="{9A7FD46F-E972-68C7-6174-7341CEE454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84" b="69607"/>
          <a:stretch/>
        </p:blipFill>
        <p:spPr>
          <a:xfrm>
            <a:off x="2465389" y="4468301"/>
            <a:ext cx="454742" cy="369575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1336187D-3A64-D1FF-EF62-7E723F9445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7" r="95597" b="-225"/>
          <a:stretch/>
        </p:blipFill>
        <p:spPr>
          <a:xfrm>
            <a:off x="720395" y="4837876"/>
            <a:ext cx="306148" cy="443032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\begin{equation}&#10;    \textbf{b} = \textbf{a}_f + \textbf{C}\textbf{a}_r + \textbf{H}^+\textbf{e}    &#10;\end{equation}&#10;&#10;&#10;\end{document}" title="IguanaTex Bitmap Display">
            <a:extLst>
              <a:ext uri="{FF2B5EF4-FFF2-40B4-BE49-F238E27FC236}">
                <a16:creationId xmlns:a16="http://schemas.microsoft.com/office/drawing/2014/main" id="{C18EA9B2-569B-CAA5-12C5-DEAE8D9F89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546" b="-9932"/>
          <a:stretch/>
        </p:blipFill>
        <p:spPr>
          <a:xfrm>
            <a:off x="1977456" y="5398205"/>
            <a:ext cx="1885350" cy="3912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112DF5-D9FB-51ED-7BDA-73DDE0B65F52}"/>
              </a:ext>
            </a:extLst>
          </p:cNvPr>
          <p:cNvGrpSpPr/>
          <p:nvPr/>
        </p:nvGrpSpPr>
        <p:grpSpPr>
          <a:xfrm>
            <a:off x="6572314" y="169583"/>
            <a:ext cx="4395531" cy="3312082"/>
            <a:chOff x="6268531" y="1979999"/>
            <a:chExt cx="5238349" cy="42203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647551-5FBF-60CB-EC8D-9922693C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8531" y="1979999"/>
              <a:ext cx="5238349" cy="365404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681F18-BAA2-73E6-D0EE-28AA1F05A61A}"/>
                </a:ext>
              </a:extLst>
            </p:cNvPr>
            <p:cNvSpPr txBox="1"/>
            <p:nvPr/>
          </p:nvSpPr>
          <p:spPr>
            <a:xfrm>
              <a:off x="7801775" y="5643369"/>
              <a:ext cx="2895927" cy="55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accent3"/>
                  </a:solidFill>
                </a:rPr>
                <a:t>Andrade + 2019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532F59A-4571-7879-3153-CC17E24708C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679"/>
          <a:stretch/>
        </p:blipFill>
        <p:spPr>
          <a:xfrm>
            <a:off x="6188541" y="3424169"/>
            <a:ext cx="4779304" cy="339159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776A64-FEF2-1BC0-5CE9-C1ACF06D80BA}"/>
              </a:ext>
            </a:extLst>
          </p:cNvPr>
          <p:cNvCxnSpPr>
            <a:cxnSpLocks/>
          </p:cNvCxnSpPr>
          <p:nvPr/>
        </p:nvCxnSpPr>
        <p:spPr>
          <a:xfrm>
            <a:off x="6927188" y="3373130"/>
            <a:ext cx="2146676" cy="99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72E237-27A4-AE5C-39C0-87E6F6DEF4A0}"/>
              </a:ext>
            </a:extLst>
          </p:cNvPr>
          <p:cNvSpPr txBox="1"/>
          <p:nvPr/>
        </p:nvSpPr>
        <p:spPr>
          <a:xfrm>
            <a:off x="5847280" y="2997067"/>
            <a:ext cx="16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 </a:t>
            </a:r>
            <a:r>
              <a:rPr lang="pt-PT" b="1" dirty="0"/>
              <a:t>C </a:t>
            </a:r>
            <a:r>
              <a:rPr lang="pt-PT" dirty="0"/>
              <a:t>correction</a:t>
            </a:r>
          </a:p>
        </p:txBody>
      </p:sp>
      <p:pic>
        <p:nvPicPr>
          <p:cNvPr id="17" name="Picture 16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536FABE7-9185-9075-CEB4-10D30876F2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1" b="-224"/>
          <a:stretch/>
        </p:blipFill>
        <p:spPr>
          <a:xfrm>
            <a:off x="2008497" y="3712335"/>
            <a:ext cx="1802744" cy="391274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75757611-5504-D93E-F8DB-5DE9E16F932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-20910" r="81350" b="-225"/>
          <a:stretch/>
        </p:blipFill>
        <p:spPr>
          <a:xfrm>
            <a:off x="662598" y="4364966"/>
            <a:ext cx="595223" cy="47291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begin{equation}&#10;    \mathbf{C} = \mathbf{H}^+\mathbf{G}_r&#10;\end{equation}&#10;&#10;\end{document}" title="IguanaTex Bitmap Display">
            <a:extLst>
              <a:ext uri="{FF2B5EF4-FFF2-40B4-BE49-F238E27FC236}">
                <a16:creationId xmlns:a16="http://schemas.microsoft.com/office/drawing/2014/main" id="{EA0E1ABE-F643-5AF5-3A67-DDD2AC3D14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7" r="95597" b="-225"/>
          <a:stretch/>
        </p:blipFill>
        <p:spPr>
          <a:xfrm>
            <a:off x="710133" y="4837876"/>
            <a:ext cx="306148" cy="4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>
    <p:ext uri="{6950BFC3-D8DA-4A85-94F7-54DA5524770B}">
      <p188:commentRel xmlns:p188="http://schemas.microsoft.com/office/powerpoint/2018/8/main" r:id="rId10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118,4852"/>
  <p:tag name="OUTPUTTYPE" val="PNG"/>
  <p:tag name="IGUANATEXVERSION" val="160"/>
  <p:tag name="LATEXADDIN" val="\documentclass{article}&#10;\usepackage{amsmath}&#10;\pagestyle{empty}&#10;\begin{document}&#10;&#10;&#10;$\chi^2$&#10;&#10;\end{document}"/>
  <p:tag name="IGUANATEXSIZE" val="24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2716,91"/>
  <p:tag name="OUTPUTTYPE" val="PNG"/>
  <p:tag name="IGUANATEXVERSION" val="160"/>
  <p:tag name="LATEXADDIN" val="\documentclass{article}&#10;\usepackage{amsmath}&#10;\pagestyle{empty}&#10;\begin{document}&#10;&#10;\begin{equation}&#10;    \textbf{b} = \textbf{a}_f + \textbf{C}\textbf{a}_r + \textbf{H}^+\textbf{e}    &#10;\end{equation}&#10;&#10;&#10;\end{document}"/>
  <p:tag name="IGUANATEXSIZE" val="24"/>
  <p:tag name="IGUANATEXCURSOR" val="1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118,4852"/>
  <p:tag name="OUTPUTTYPE" val="PNG"/>
  <p:tag name="IGUANATEXVERSION" val="160"/>
  <p:tag name="LATEXADDIN" val="\documentclass{article}&#10;\usepackage{amsmath}&#10;\pagestyle{empty}&#10;\begin{document}&#10;&#10;&#10;$\chi^2$&#10;&#10;\end{document}"/>
  <p:tag name="IGUANATEXSIZE" val="24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118,4852"/>
  <p:tag name="OUTPUTTYPE" val="PNG"/>
  <p:tag name="IGUANATEXVERSION" val="160"/>
  <p:tag name="LATEXADDIN" val="\documentclass{article}&#10;\usepackage{amsmath}&#10;\pagestyle{empty}&#10;\begin{document}&#10;&#10;&#10;$\chi^2$&#10;&#10;\end{document}"/>
  <p:tag name="IGUANATEXSIZE" val="24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2501,687"/>
  <p:tag name="OUTPUTTYPE" val="PNG"/>
  <p:tag name="IGUANATEXVERSION" val="160"/>
  <p:tag name="LATEXADDIN" val="\documentclass{article}&#10;\usepackage{amsmath}&#10;\pagestyle{empty}&#10;\begin{document}&#10;&#10;\begin{equation}&#10;\mathbf{G} = \left[ \mathbf{G}_f,\mathbf{G}_r \right]&#10;\end{equation}&#10;&#10;&#10;\end{document}"/>
  <p:tag name="IGUANATEXSIZE" val="24"/>
  <p:tag name="IGUANATEXCURSOR" val="1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,6877"/>
  <p:tag name="ORIGINALWIDTH" val="2215,973"/>
  <p:tag name="OUTPUTTYPE" val="PNG"/>
  <p:tag name="IGUANATEXVERSION" val="160"/>
  <p:tag name="LATEXADDIN" val="\documentclass{article}&#10;\usepackage{amsmath}&#10;\pagestyle{empty}&#10;\begin{document}&#10;&#10;\begin{equation}&#10;\mathbf{G}_f&#10;\end{equation}&#10;&#10;\begin{equation}&#10;\mathbf{G}_r&#10;\end{equation}&#10;&#10;&#10;\end{document}"/>
  <p:tag name="IGUANATEXSIZE" val="24"/>
  <p:tag name="IGUANATEXCURSOR" val="1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,6877"/>
  <p:tag name="ORIGINALWIDTH" val="2215,973"/>
  <p:tag name="OUTPUTTYPE" val="PNG"/>
  <p:tag name="IGUANATEXVERSION" val="160"/>
  <p:tag name="LATEXADDIN" val="\documentclass{article}&#10;\usepackage{amsmath}&#10;\pagestyle{empty}&#10;\begin{document}&#10;&#10;\begin{equation}&#10;\mathbf{G}_f&#10;\end{equation}&#10;&#10;\begin{equation}&#10;\mathbf{G}_r&#10;\end{equation}&#10;&#10;&#10;\end{document}"/>
  <p:tag name="IGUANATEXSIZE" val="24"/>
  <p:tag name="IGUANATEXCURSOR" val="1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38,208"/>
  <p:tag name="OUTPUTTYPE" val="PNG"/>
  <p:tag name="IGUANATEXVERSION" val="160"/>
  <p:tag name="LATEXADDIN" val="\documentclass{article}&#10;\usepackage{amsmath}&#10;\pagestyle{empty}&#10;\begin{document}&#10;&#10;\begin{equation}&#10;\mathbf{s} = \mathbf{G}\mathbf{b}&#10;\end{equation}&#10;&#10;\end{document}"/>
  <p:tag name="IGUANATEXSIZE" val="24"/>
  <p:tag name="IGUANATEXCURSOR" val="1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0,589"/>
  <p:tag name="ORIGINALWIDTH" val="3407,574"/>
  <p:tag name="OUTPUTTYPE" val="PNG"/>
  <p:tag name="IGUANATEXVERSION" val="160"/>
  <p:tag name="LATEXADDIN" val="\documentclass{article}&#10;\usepackage{amsmath}&#10;\pagestyle{empty}&#10;\begin{document}&#10;&#10;\begin{equation}&#10;\Large&#10;\centering&#10;  \textbf{G} =&#10;  \left[ {\begin{array}{cccc}&#10;    \frac{\partial Z_1|_1}{\partial x} &amp; \frac{\partial Z_2|_1}{\partial x} &amp; \cdots &amp; \frac{\partial Z_N|_1}{\partial x}\\&#10;    \frac{\partial Z_1|_1}{\partial y} &amp; \frac{\partial Z_2|_1}{\partial y} &amp; \cdots &amp; \frac{\partial Z_N|_1}{\partial y}\\&#10;    \vdots &amp; \vdots &amp; \ddots &amp; \vdots\\&#10;    \frac{\partial Z_1|_M}{\partial x} &amp; \frac{\partial Z_2|_M}{\partial x} &amp; \cdots &amp; \frac{\partial Z_N|_M}{\partial x}\\&#10;    \frac{\partial Z_1|_M}{\partial y} &amp; \frac{\partial Z_2|_M}{\partial y} &amp; \cdots &amp; \frac{\partial Z_N|_M}{\partial y}\\&#10;  \end{array} } \right]&#10;\end{equation}&#10;&#10;&#10;\end{document}"/>
  <p:tag name="IGUANATEXSIZE" val="24"/>
  <p:tag name="IGUANATEXCURSOR" val="7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43,945"/>
  <p:tag name="OUTPUTTYPE" val="PNG"/>
  <p:tag name="IGUANATEXVERSION" val="160"/>
  <p:tag name="LATEXADDIN" val="\documentclass{article}&#10;\usepackage{amsmath}&#10;\pagestyle{empty}&#10;\begin{document}&#10;&#10;\begin{equation}&#10;    \mathbf{C} = \mathbf{H}^+\mathbf{G}_r&#10;\end{equation}&#10;&#10;\end{document}"/>
  <p:tag name="IGUANATEXSIZE" val="28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,6877"/>
  <p:tag name="ORIGINALWIDTH" val="2215,973"/>
  <p:tag name="OUTPUTTYPE" val="PNG"/>
  <p:tag name="IGUANATEXVERSION" val="160"/>
  <p:tag name="LATEXADDIN" val="\documentclass{article}&#10;\usepackage{amsmath}&#10;\pagestyle{empty}&#10;\begin{document}&#10;&#10;\begin{equation}&#10;\mathbf{G}_f&#10;\end{equation}&#10;&#10;\begin{equation}&#10;\mathbf{G}_r&#10;\end{equation}&#10;&#10;&#10;\end{document}"/>
  <p:tag name="IGUANATEXSIZE" val="24"/>
  <p:tag name="IGUANATEXCURSOR" val="1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780</Words>
  <Application>Microsoft Office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Seeing estimation from Adaptive Optics Telemetry</vt:lpstr>
      <vt:lpstr>Motivation</vt:lpstr>
      <vt:lpstr>NAOMI - the new AO system of the VLTI</vt:lpstr>
      <vt:lpstr>Methods: background</vt:lpstr>
      <vt:lpstr>Methods: pipeline flow</vt:lpstr>
      <vt:lpstr>Methods: iterative algorithm</vt:lpstr>
      <vt:lpstr>Shack Hartmann sensor</vt:lpstr>
      <vt:lpstr>Error Sources</vt:lpstr>
      <vt:lpstr>Cross-talk</vt:lpstr>
      <vt:lpstr>Cross-talk &amp; aliasing mixing</vt:lpstr>
      <vt:lpstr>Results</vt:lpstr>
      <vt:lpstr>Seeing comparison: telemetry vs DIMM</vt:lpstr>
      <vt:lpstr>Seeing comparison: wind-speed</vt:lpstr>
      <vt:lpstr>Outer scale estimation</vt:lpstr>
      <vt:lpstr>Consistency of estimates</vt:lpstr>
      <vt:lpstr>Status and Future Goals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estimation from Adaptive Optics Telemetry</dc:title>
  <dc:creator>Nuno Miguel Cardoso Morujão</dc:creator>
  <cp:lastModifiedBy>Nuno Miguel Cardoso Morujão</cp:lastModifiedBy>
  <cp:revision>5</cp:revision>
  <dcterms:created xsi:type="dcterms:W3CDTF">2022-10-15T21:17:41Z</dcterms:created>
  <dcterms:modified xsi:type="dcterms:W3CDTF">2022-10-21T10:51:52Z</dcterms:modified>
</cp:coreProperties>
</file>