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2" r:id="rId4"/>
    <p:sldMasterId id="2147483721" r:id="rId5"/>
  </p:sldMasterIdLst>
  <p:notesMasterIdLst>
    <p:notesMasterId r:id="rId40"/>
  </p:notesMasterIdLst>
  <p:handoutMasterIdLst>
    <p:handoutMasterId r:id="rId41"/>
  </p:handoutMasterIdLst>
  <p:sldIdLst>
    <p:sldId id="787" r:id="rId6"/>
    <p:sldId id="683" r:id="rId7"/>
    <p:sldId id="649" r:id="rId8"/>
    <p:sldId id="684" r:id="rId9"/>
    <p:sldId id="700" r:id="rId10"/>
    <p:sldId id="699" r:id="rId11"/>
    <p:sldId id="701" r:id="rId12"/>
    <p:sldId id="716" r:id="rId13"/>
    <p:sldId id="702" r:id="rId14"/>
    <p:sldId id="789" r:id="rId15"/>
    <p:sldId id="791" r:id="rId16"/>
    <p:sldId id="794" r:id="rId17"/>
    <p:sldId id="795" r:id="rId18"/>
    <p:sldId id="790" r:id="rId19"/>
    <p:sldId id="285" r:id="rId20"/>
    <p:sldId id="796" r:id="rId21"/>
    <p:sldId id="797" r:id="rId22"/>
    <p:sldId id="298" r:id="rId23"/>
    <p:sldId id="299" r:id="rId24"/>
    <p:sldId id="284" r:id="rId25"/>
    <p:sldId id="286" r:id="rId26"/>
    <p:sldId id="289" r:id="rId27"/>
    <p:sldId id="287" r:id="rId28"/>
    <p:sldId id="288" r:id="rId29"/>
    <p:sldId id="290" r:id="rId30"/>
    <p:sldId id="261" r:id="rId31"/>
    <p:sldId id="265" r:id="rId32"/>
    <p:sldId id="263" r:id="rId33"/>
    <p:sldId id="798" r:id="rId34"/>
    <p:sldId id="267" r:id="rId35"/>
    <p:sldId id="297" r:id="rId36"/>
    <p:sldId id="269" r:id="rId37"/>
    <p:sldId id="785" r:id="rId38"/>
    <p:sldId id="788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9E6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6" autoAdjust="0"/>
    <p:restoredTop sz="96283" autoAdjust="0"/>
  </p:normalViewPr>
  <p:slideViewPr>
    <p:cSldViewPr snapToGrid="0">
      <p:cViewPr>
        <p:scale>
          <a:sx n="67" d="100"/>
          <a:sy n="67" d="100"/>
        </p:scale>
        <p:origin x="258" y="387"/>
      </p:cViewPr>
      <p:guideLst>
        <p:guide orient="horz" pos="33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32" y="13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commentAuthors" Target="commentAuthors.xml"/><Relationship Id="rId47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53F6ED8B-CF52-4A64-BACC-61D9C1041E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D7022B2-02C5-4E03-99BC-0BA3C57AC4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DA49006-DE92-401C-BC9A-E01A2E9A55AD}" type="datetime1">
              <a:rPr lang="es-ES" smtClean="0"/>
              <a:t>19/10/2022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C3FEE8C-8D38-4F2A-950E-071C6823E2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C567A6D-959B-4552-AB8D-4CCA819CAA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BF9A36D-7FAC-478F-9944-F324014F6FD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24676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DD2296-4015-4C4F-A06C-A353B4B3F106}" type="datetime1">
              <a:rPr lang="es-ES" smtClean="0"/>
              <a:pPr/>
              <a:t>19/10/2022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4B9A9E5-4F7F-4A7D-9DE1-899232329269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3877831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4B9A9E5-4F7F-4A7D-9DE1-899232329269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5979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4B9A9E5-4F7F-4A7D-9DE1-899232329269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17730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4B9A9E5-4F7F-4A7D-9DE1-899232329269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66708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F5BFB-BABB-42C9-BD80-E9555A1B5245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522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4B9A9E5-4F7F-4A7D-9DE1-899232329269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2148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4B9A9E5-4F7F-4A7D-9DE1-899232329269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4885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ES" dirty="0" err="1"/>
              <a:t>Problems</a:t>
            </a:r>
            <a:r>
              <a:rPr lang="es-ES" dirty="0"/>
              <a:t> </a:t>
            </a:r>
            <a:r>
              <a:rPr lang="es-ES" dirty="0" err="1"/>
              <a:t>linarility</a:t>
            </a:r>
            <a:r>
              <a:rPr lang="es-ES" dirty="0"/>
              <a:t> and </a:t>
            </a:r>
            <a:r>
              <a:rPr lang="es-ES" dirty="0" err="1"/>
              <a:t>sensitivity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4B9A9E5-4F7F-4A7D-9DE1-899232329269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8309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ES" dirty="0" err="1"/>
              <a:t>Problems</a:t>
            </a:r>
            <a:r>
              <a:rPr lang="es-ES" dirty="0"/>
              <a:t> </a:t>
            </a:r>
            <a:r>
              <a:rPr lang="es-ES" dirty="0" err="1"/>
              <a:t>linarility</a:t>
            </a:r>
            <a:r>
              <a:rPr lang="es-ES" dirty="0"/>
              <a:t> and </a:t>
            </a:r>
            <a:r>
              <a:rPr lang="es-ES" dirty="0" err="1"/>
              <a:t>sensitivity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4B9A9E5-4F7F-4A7D-9DE1-899232329269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7570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4B9A9E5-4F7F-4A7D-9DE1-899232329269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1952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4B9A9E5-4F7F-4A7D-9DE1-899232329269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2963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4B9A9E5-4F7F-4A7D-9DE1-899232329269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2492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4B9A9E5-4F7F-4A7D-9DE1-899232329269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4132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010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s-ES" noProof="0"/>
              <a:t>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588977113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 rtl="0"/>
            <a:r>
              <a:rPr lang="es-ES" noProof="0"/>
              <a:t>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 rtl="0"/>
            <a:fld id="{B5CEABB6-07DC-46E8-9B57-56EC44A396E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784612567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 rtl="0"/>
            <a:r>
              <a:rPr lang="es-ES" noProof="0"/>
              <a:t>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 rtl="0"/>
            <a:fld id="{B5CEABB6-07DC-46E8-9B57-56EC44A396E5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19186093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 rtl="0"/>
            <a:r>
              <a:rPr lang="es-ES" noProof="0"/>
              <a:t>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 rtl="0"/>
            <a:fld id="{B5CEABB6-07DC-46E8-9B57-56EC44A396E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691406620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s-ES" noProof="0"/>
              <a:t>20XX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471355721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s-ES" noProof="0"/>
              <a:t>20XX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638382477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s-ES" noProof="0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495565850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 rtl="0"/>
            <a:r>
              <a:rPr lang="es-ES" noProof="0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 rtl="0"/>
            <a:fld id="{B5CEABB6-07DC-46E8-9B57-56EC44A396E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700303619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a de contenido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s-ES" noProof="0"/>
              <a:t>HAGA CLIC PARA MODIFICAR EL ESTILO DEL TÍTULO MAESTRO</a:t>
            </a:r>
          </a:p>
        </p:txBody>
      </p:sp>
      <p:sp>
        <p:nvSpPr>
          <p:cNvPr id="15" name="Marcador de texto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5900" y="2563123"/>
            <a:ext cx="4031945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HAGA CLIC PARA AGREGAR UN SUBTÍTULO</a:t>
            </a:r>
          </a:p>
        </p:txBody>
      </p:sp>
      <p:sp>
        <p:nvSpPr>
          <p:cNvPr id="17" name="Marcador de texto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5664" y="3070348"/>
            <a:ext cx="4031030" cy="1057308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Haga clic para agregar texto</a:t>
            </a:r>
          </a:p>
        </p:txBody>
      </p:sp>
      <p:sp>
        <p:nvSpPr>
          <p:cNvPr id="31" name="Marcador de texto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73004" y="2563123"/>
            <a:ext cx="4031945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noProof="0"/>
              <a:t>HAGA CLIC PARA AGREGAR UN SUBTÍTULO</a:t>
            </a:r>
          </a:p>
        </p:txBody>
      </p:sp>
      <p:sp>
        <p:nvSpPr>
          <p:cNvPr id="32" name="Marcador de texto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73143" y="3070348"/>
            <a:ext cx="4031030" cy="1057308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Haga clic para agregar texto</a:t>
            </a:r>
          </a:p>
        </p:txBody>
      </p:sp>
      <p:sp>
        <p:nvSpPr>
          <p:cNvPr id="33" name="Marcador de texto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85899" y="4319431"/>
            <a:ext cx="4031945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noProof="0"/>
              <a:t>HAGA CLIC PARA AGREGAR UN SUBTÍTULO</a:t>
            </a:r>
          </a:p>
        </p:txBody>
      </p:sp>
      <p:sp>
        <p:nvSpPr>
          <p:cNvPr id="34" name="Marcador de texto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86412" y="4826656"/>
            <a:ext cx="4031030" cy="1057308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Haga clic para agregar texto</a:t>
            </a:r>
          </a:p>
        </p:txBody>
      </p:sp>
      <p:sp>
        <p:nvSpPr>
          <p:cNvPr id="12" name="Marcador de texto 15">
            <a:extLst>
              <a:ext uri="{FF2B5EF4-FFF2-40B4-BE49-F238E27FC236}">
                <a16:creationId xmlns:a16="http://schemas.microsoft.com/office/drawing/2014/main" id="{3B05E19C-DF33-4515-AC52-F95850810E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72630" y="4319431"/>
            <a:ext cx="4031945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noProof="0"/>
              <a:t>HAGA CLIC PARA AGREGAR UN SUBTÍTULO</a:t>
            </a:r>
          </a:p>
        </p:txBody>
      </p:sp>
      <p:sp>
        <p:nvSpPr>
          <p:cNvPr id="13" name="Marcador de texto 18">
            <a:extLst>
              <a:ext uri="{FF2B5EF4-FFF2-40B4-BE49-F238E27FC236}">
                <a16:creationId xmlns:a16="http://schemas.microsoft.com/office/drawing/2014/main" id="{C0EBC62D-442C-45D3-B66B-C6578FBB337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73143" y="4826656"/>
            <a:ext cx="4031030" cy="1057308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Haga clic para agregar texto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/>
          <a:p>
            <a:pPr rtl="0"/>
            <a:r>
              <a:rPr lang="es-ES" noProof="0"/>
              <a:t>20XX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es-ES" noProof="0" smtClean="0"/>
              <a:t>‹Nº›</a:t>
            </a:fld>
            <a:endParaRPr lang="es-ES" noProof="0"/>
          </a:p>
        </p:txBody>
      </p:sp>
      <p:cxnSp>
        <p:nvCxnSpPr>
          <p:cNvPr id="2" name="Conector recto 1">
            <a:extLst>
              <a:ext uri="{FF2B5EF4-FFF2-40B4-BE49-F238E27FC236}">
                <a16:creationId xmlns:a16="http://schemas.microsoft.com/office/drawing/2014/main" id="{9298DCF7-7DC1-4618-8133-F63847B0A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688388" y="0"/>
            <a:ext cx="3503612" cy="235295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653A6567-233D-4A3B-B52B-DE7E5E35A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720943" y="0"/>
            <a:ext cx="2471057" cy="269903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14876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a de contenido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8760" y="4156405"/>
            <a:ext cx="3139440" cy="1325563"/>
          </a:xfrm>
        </p:spPr>
        <p:txBody>
          <a:bodyPr rtlCol="0" anchor="b"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s-ES" noProof="0"/>
              <a:t>HAGA CLIC PARA MODIFICAR EL ESTILO DEL TÍTULO MAESTRO</a:t>
            </a:r>
          </a:p>
        </p:txBody>
      </p:sp>
      <p:sp>
        <p:nvSpPr>
          <p:cNvPr id="15" name="Marcador de texto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1530635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HAGA CLIC PARA AGREGAR UN SUBTÍTULO</a:t>
            </a:r>
          </a:p>
        </p:txBody>
      </p:sp>
      <p:sp>
        <p:nvSpPr>
          <p:cNvPr id="17" name="Marcador de texto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1860060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Haga clic para agregar texto</a:t>
            </a:r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07D6A00C-D56B-4E8B-B992-7DA51D3C72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2630431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HAGA CLIC PARA AGREGAR UN SUBTÍTULO</a:t>
            </a:r>
          </a:p>
        </p:txBody>
      </p:sp>
      <p:sp>
        <p:nvSpPr>
          <p:cNvPr id="18" name="Marcador de texto 18">
            <a:extLst>
              <a:ext uri="{FF2B5EF4-FFF2-40B4-BE49-F238E27FC236}">
                <a16:creationId xmlns:a16="http://schemas.microsoft.com/office/drawing/2014/main" id="{DA90DA32-7E6A-4713-BDC9-73910E2A0E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2959856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Haga clic para agregar texto</a:t>
            </a:r>
          </a:p>
        </p:txBody>
      </p:sp>
      <p:sp>
        <p:nvSpPr>
          <p:cNvPr id="19" name="Marcador de texto 15">
            <a:extLst>
              <a:ext uri="{FF2B5EF4-FFF2-40B4-BE49-F238E27FC236}">
                <a16:creationId xmlns:a16="http://schemas.microsoft.com/office/drawing/2014/main" id="{D7E57261-C874-4DFD-AF7D-F9EC50B3BF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3730227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HAGA CLIC PARA AGREGAR UN SUBTÍTULO</a:t>
            </a:r>
          </a:p>
        </p:txBody>
      </p:sp>
      <p:sp>
        <p:nvSpPr>
          <p:cNvPr id="20" name="Marcador de texto 18">
            <a:extLst>
              <a:ext uri="{FF2B5EF4-FFF2-40B4-BE49-F238E27FC236}">
                <a16:creationId xmlns:a16="http://schemas.microsoft.com/office/drawing/2014/main" id="{843F77CE-098F-4777-8C30-5CEE7954D1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059652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Haga clic para agregar texto</a:t>
            </a:r>
          </a:p>
        </p:txBody>
      </p:sp>
      <p:sp>
        <p:nvSpPr>
          <p:cNvPr id="23" name="Marcador de texto 15">
            <a:extLst>
              <a:ext uri="{FF2B5EF4-FFF2-40B4-BE49-F238E27FC236}">
                <a16:creationId xmlns:a16="http://schemas.microsoft.com/office/drawing/2014/main" id="{4CAE269A-B6AB-42A6-9575-6057FA25A2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20106" y="4830024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HAGA CLIC PARA AGREGAR UN SUBTÍTULO</a:t>
            </a:r>
          </a:p>
        </p:txBody>
      </p:sp>
      <p:sp>
        <p:nvSpPr>
          <p:cNvPr id="24" name="Marcador de texto 18">
            <a:extLst>
              <a:ext uri="{FF2B5EF4-FFF2-40B4-BE49-F238E27FC236}">
                <a16:creationId xmlns:a16="http://schemas.microsoft.com/office/drawing/2014/main" id="{46866A49-A3A8-4869-961C-EB41F6BC784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19680" y="5159449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Haga clic para agregar texto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es-ES" noProof="0"/>
              <a:t>20XX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6D8D9106-8780-461D-9091-E074B0A3C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-4696" y="-1"/>
            <a:ext cx="4896735" cy="43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50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s-ES" noProof="0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775752555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lto de secció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2571235"/>
            <a:ext cx="4179570" cy="1715531"/>
          </a:xfrm>
        </p:spPr>
        <p:txBody>
          <a:bodyPr rtlCol="0" anchor="ctr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DEL TÍTULO MAESTRO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F05D2CCB-CCFC-4A8A-ADA9-C1E4D13B9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688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AEE644D4-F9A4-4237-BD5C-4B97ABA93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58165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2FF67A8-55FA-435D-A18C-96D63D22B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rtlCol="0"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s-ES" noProof="0"/>
              <a:t>HAGA CLIC PARA EDITAR EL ESTILO DEL TÍTULO DEL PATRÓN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BDAC7E4E-FE06-4E90-8107-6B543E5515ED}"/>
              </a:ext>
            </a:extLst>
          </p:cNvPr>
          <p:cNvCxnSpPr/>
          <p:nvPr/>
        </p:nvCxnSpPr>
        <p:spPr>
          <a:xfrm flipV="1">
            <a:off x="2209800" y="0"/>
            <a:ext cx="243840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arcador de texto 15">
            <a:extLst>
              <a:ext uri="{FF2B5EF4-FFF2-40B4-BE49-F238E27FC236}">
                <a16:creationId xmlns:a16="http://schemas.microsoft.com/office/drawing/2014/main" id="{3864668D-D640-4ABF-BB9A-D60176660F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HAGA CLIC PARA AGREGAR UN SUBTÍTULO</a:t>
            </a:r>
          </a:p>
        </p:txBody>
      </p:sp>
      <p:sp>
        <p:nvSpPr>
          <p:cNvPr id="12" name="Marcador de texto 18">
            <a:extLst>
              <a:ext uri="{FF2B5EF4-FFF2-40B4-BE49-F238E27FC236}">
                <a16:creationId xmlns:a16="http://schemas.microsoft.com/office/drawing/2014/main" id="{2E289D5A-B06B-43D4-A3CA-3B06C4D49F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Haga clic para agregar texto</a:t>
            </a:r>
          </a:p>
        </p:txBody>
      </p:sp>
      <p:sp>
        <p:nvSpPr>
          <p:cNvPr id="13" name="Marcador de texto 15">
            <a:extLst>
              <a:ext uri="{FF2B5EF4-FFF2-40B4-BE49-F238E27FC236}">
                <a16:creationId xmlns:a16="http://schemas.microsoft.com/office/drawing/2014/main" id="{1DCC2995-DE17-436D-82AE-6E107865CB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HAGA CLIC PARA AGREGAR UN SUBTÍTULO</a:t>
            </a:r>
          </a:p>
        </p:txBody>
      </p:sp>
      <p:sp>
        <p:nvSpPr>
          <p:cNvPr id="14" name="Marcador de texto 18">
            <a:extLst>
              <a:ext uri="{FF2B5EF4-FFF2-40B4-BE49-F238E27FC236}">
                <a16:creationId xmlns:a16="http://schemas.microsoft.com/office/drawing/2014/main" id="{C7E70A65-1FB1-4F42-854B-8213ED73F79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Haga clic para agregar texto</a:t>
            </a:r>
          </a:p>
        </p:txBody>
      </p:sp>
      <p:sp>
        <p:nvSpPr>
          <p:cNvPr id="15" name="Marcador de texto 15">
            <a:extLst>
              <a:ext uri="{FF2B5EF4-FFF2-40B4-BE49-F238E27FC236}">
                <a16:creationId xmlns:a16="http://schemas.microsoft.com/office/drawing/2014/main" id="{45657994-DC61-4DEB-BB2B-65DFCA997A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HAGA CLIC PARA AGREGAR UN SUBTÍTULO</a:t>
            </a:r>
          </a:p>
        </p:txBody>
      </p:sp>
      <p:sp>
        <p:nvSpPr>
          <p:cNvPr id="16" name="Marcador de texto 18">
            <a:extLst>
              <a:ext uri="{FF2B5EF4-FFF2-40B4-BE49-F238E27FC236}">
                <a16:creationId xmlns:a16="http://schemas.microsoft.com/office/drawing/2014/main" id="{18397EE2-60CD-47FD-AF8F-83A5324D9D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Haga clic para agregar texto</a:t>
            </a:r>
          </a:p>
        </p:txBody>
      </p:sp>
      <p:sp>
        <p:nvSpPr>
          <p:cNvPr id="17" name="Marcador de fecha 2">
            <a:extLst>
              <a:ext uri="{FF2B5EF4-FFF2-40B4-BE49-F238E27FC236}">
                <a16:creationId xmlns:a16="http://schemas.microsoft.com/office/drawing/2014/main" id="{1E25EFF1-65C7-4F93-8740-46885C6BEA57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es-ES" noProof="0"/>
              <a:t>20XX</a:t>
            </a:r>
          </a:p>
        </p:txBody>
      </p:sp>
      <p:sp>
        <p:nvSpPr>
          <p:cNvPr id="18" name="Marcador de pie de página 3">
            <a:extLst>
              <a:ext uri="{FF2B5EF4-FFF2-40B4-BE49-F238E27FC236}">
                <a16:creationId xmlns:a16="http://schemas.microsoft.com/office/drawing/2014/main" id="{C16D80BF-B599-4FC0-ABD5-98777872FE5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19" name="Marcador de número de diapositiva 4">
            <a:extLst>
              <a:ext uri="{FF2B5EF4-FFF2-40B4-BE49-F238E27FC236}">
                <a16:creationId xmlns:a16="http://schemas.microsoft.com/office/drawing/2014/main" id="{F64421B1-FF90-4939-90BD-8206DE5036D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647987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s-ES" noProof="0"/>
              <a:t>HAGA CLIC PARA EDITAR EL ESTILO DEL TÍTULO DEL PATRÓN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B38B0D13-BD5F-460B-B337-F4A934202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5141" y="2358007"/>
            <a:ext cx="2438400" cy="2019300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BE72876B-D3DA-4462-9E24-3354D8D02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00625" y="2531837"/>
            <a:ext cx="2190750" cy="1943100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14A539B6-6E3F-41BA-ACE2-76E8BB651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45608" y="2421056"/>
            <a:ext cx="2324100" cy="20574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63855" y="3064615"/>
            <a:ext cx="1240971" cy="823912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#</a:t>
            </a:r>
          </a:p>
        </p:txBody>
      </p:sp>
      <p:sp>
        <p:nvSpPr>
          <p:cNvPr id="23" name="Marcador de texto 2">
            <a:extLst>
              <a:ext uri="{FF2B5EF4-FFF2-40B4-BE49-F238E27FC236}">
                <a16:creationId xmlns:a16="http://schemas.microsoft.com/office/drawing/2014/main" id="{A066E2EA-C6EA-4A02-818E-33BD582D92E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475514" y="3064615"/>
            <a:ext cx="1240971" cy="823912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#</a:t>
            </a:r>
          </a:p>
        </p:txBody>
      </p:sp>
      <p:sp>
        <p:nvSpPr>
          <p:cNvPr id="24" name="Marcador de texto 2">
            <a:extLst>
              <a:ext uri="{FF2B5EF4-FFF2-40B4-BE49-F238E27FC236}">
                <a16:creationId xmlns:a16="http://schemas.microsoft.com/office/drawing/2014/main" id="{97B9C3B0-3522-407C-B662-631E19ECC95F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887174" y="3064615"/>
            <a:ext cx="1240971" cy="823912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#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129698" y="4824188"/>
            <a:ext cx="3124093" cy="462927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25" name="Marcador de contenido 3">
            <a:extLst>
              <a:ext uri="{FF2B5EF4-FFF2-40B4-BE49-F238E27FC236}">
                <a16:creationId xmlns:a16="http://schemas.microsoft.com/office/drawing/2014/main" id="{82D8880F-3EAC-45C9-91F2-19A193791A1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1129698" y="5280763"/>
            <a:ext cx="3124093" cy="462927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526261" y="4824188"/>
            <a:ext cx="3139479" cy="462927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26" name="Marcador de contenido 5">
            <a:extLst>
              <a:ext uri="{FF2B5EF4-FFF2-40B4-BE49-F238E27FC236}">
                <a16:creationId xmlns:a16="http://schemas.microsoft.com/office/drawing/2014/main" id="{9019518E-E850-403D-A5B5-4B53F8C4A56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26261" y="5280763"/>
            <a:ext cx="3139479" cy="462927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1pPr>
            <a:lvl2pPr marL="45720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</p:txBody>
      </p:sp>
      <p:sp>
        <p:nvSpPr>
          <p:cNvPr id="22" name="Marcador de contenido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938210" y="4824188"/>
            <a:ext cx="3124093" cy="462927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27" name="Marcador de contenido 3">
            <a:extLst>
              <a:ext uri="{FF2B5EF4-FFF2-40B4-BE49-F238E27FC236}">
                <a16:creationId xmlns:a16="http://schemas.microsoft.com/office/drawing/2014/main" id="{A8058154-45E5-403E-B714-AC85774F391F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7938210" y="5280763"/>
            <a:ext cx="3124093" cy="462927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es-ES" noProof="0"/>
              <a:t>20XX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442619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áfico 13">
            <a:extLst>
              <a:ext uri="{FF2B5EF4-FFF2-40B4-BE49-F238E27FC236}">
                <a16:creationId xmlns:a16="http://schemas.microsoft.com/office/drawing/2014/main" id="{AE202E03-5C65-4305-B969-65220AD41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41825" b="23071"/>
          <a:stretch/>
        </p:blipFill>
        <p:spPr>
          <a:xfrm flipH="1">
            <a:off x="0" y="0"/>
            <a:ext cx="5441888" cy="6858000"/>
          </a:xfrm>
          <a:custGeom>
            <a:avLst/>
            <a:gdLst>
              <a:gd name="connsiteX0" fmla="*/ 5441888 w 5441888"/>
              <a:gd name="connsiteY0" fmla="*/ 0 h 6858000"/>
              <a:gd name="connsiteX1" fmla="*/ 0 w 5441888"/>
              <a:gd name="connsiteY1" fmla="*/ 0 h 6858000"/>
              <a:gd name="connsiteX2" fmla="*/ 0 w 5441888"/>
              <a:gd name="connsiteY2" fmla="*/ 6858000 h 6858000"/>
              <a:gd name="connsiteX3" fmla="*/ 5441888 w 54418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1888" h="6858000">
                <a:moveTo>
                  <a:pt x="5441888" y="0"/>
                </a:moveTo>
                <a:lnTo>
                  <a:pt x="0" y="0"/>
                </a:lnTo>
                <a:lnTo>
                  <a:pt x="0" y="6858000"/>
                </a:lnTo>
                <a:lnTo>
                  <a:pt x="5441888" y="6858000"/>
                </a:lnTo>
                <a:close/>
              </a:path>
            </a:pathLst>
          </a:custGeom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1E1C8C6D-0530-475B-A7F7-0E00C33AC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rtlCol="0"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s-ES" noProof="0"/>
              <a:t>HAGA CLIC PARA MODIFICAR EL ESTILO DEL TÍTULO MAESTRO</a:t>
            </a:r>
          </a:p>
        </p:txBody>
      </p:sp>
      <p:sp>
        <p:nvSpPr>
          <p:cNvPr id="20" name="Marcador de texto 15">
            <a:extLst>
              <a:ext uri="{FF2B5EF4-FFF2-40B4-BE49-F238E27FC236}">
                <a16:creationId xmlns:a16="http://schemas.microsoft.com/office/drawing/2014/main" id="{3D2778A3-7084-4333-8349-03B1FEB5FE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HAGA CLIC PARA AGREGAR UN SUBTÍTULO</a:t>
            </a:r>
          </a:p>
        </p:txBody>
      </p:sp>
      <p:sp>
        <p:nvSpPr>
          <p:cNvPr id="25" name="Marcador de texto 18">
            <a:extLst>
              <a:ext uri="{FF2B5EF4-FFF2-40B4-BE49-F238E27FC236}">
                <a16:creationId xmlns:a16="http://schemas.microsoft.com/office/drawing/2014/main" id="{70ED2545-F96B-400C-B6F4-F1D2D83B72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Haga clic para agregar texto</a:t>
            </a:r>
          </a:p>
        </p:txBody>
      </p:sp>
      <p:sp>
        <p:nvSpPr>
          <p:cNvPr id="26" name="Marcador de texto 15">
            <a:extLst>
              <a:ext uri="{FF2B5EF4-FFF2-40B4-BE49-F238E27FC236}">
                <a16:creationId xmlns:a16="http://schemas.microsoft.com/office/drawing/2014/main" id="{4A2FECA2-3808-47DC-84EB-CD3395C205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HAGA CLIC PARA AGREGAR UN SUBTÍTULO</a:t>
            </a:r>
          </a:p>
        </p:txBody>
      </p:sp>
      <p:sp>
        <p:nvSpPr>
          <p:cNvPr id="27" name="Marcador de texto 18">
            <a:extLst>
              <a:ext uri="{FF2B5EF4-FFF2-40B4-BE49-F238E27FC236}">
                <a16:creationId xmlns:a16="http://schemas.microsoft.com/office/drawing/2014/main" id="{24393B9A-03C4-45C1-8172-F8B354458A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Haga clic para agregar texto</a:t>
            </a:r>
          </a:p>
        </p:txBody>
      </p:sp>
      <p:sp>
        <p:nvSpPr>
          <p:cNvPr id="28" name="Marcador de texto 15">
            <a:extLst>
              <a:ext uri="{FF2B5EF4-FFF2-40B4-BE49-F238E27FC236}">
                <a16:creationId xmlns:a16="http://schemas.microsoft.com/office/drawing/2014/main" id="{18EC24A5-B4A5-4BAB-AE40-30EB69D6EF7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HAGA CLIC PARA AGREGAR UN SUBTÍTULO</a:t>
            </a:r>
          </a:p>
        </p:txBody>
      </p:sp>
      <p:sp>
        <p:nvSpPr>
          <p:cNvPr id="29" name="Marcador de texto 18">
            <a:extLst>
              <a:ext uri="{FF2B5EF4-FFF2-40B4-BE49-F238E27FC236}">
                <a16:creationId xmlns:a16="http://schemas.microsoft.com/office/drawing/2014/main" id="{726F36C0-4E6A-4A10-960D-11D78D04447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Haga clic para agregar texto</a:t>
            </a:r>
          </a:p>
        </p:txBody>
      </p:sp>
      <p:sp>
        <p:nvSpPr>
          <p:cNvPr id="21" name="Marcador de fecha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es-ES" noProof="0"/>
              <a:t>20XX</a:t>
            </a:r>
          </a:p>
        </p:txBody>
      </p:sp>
      <p:sp>
        <p:nvSpPr>
          <p:cNvPr id="22" name="Marcador de pie de página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24" name="Marcador de número de diapositiva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376933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áfic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s-ES" noProof="0"/>
              <a:t>HAGA CLIC PARA MODIFICAR EL ESTILO DEL TÍTULO MAESTRO</a:t>
            </a:r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B250D272-9B39-4C2D-B0F5-21010D11E4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8749" y="1361938"/>
            <a:ext cx="6765925" cy="496888"/>
          </a:xfrm>
        </p:spPr>
        <p:txBody>
          <a:bodyPr rtlCol="0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7" name="Marcador de posición de gráfico 6">
            <a:extLst>
              <a:ext uri="{FF2B5EF4-FFF2-40B4-BE49-F238E27FC236}">
                <a16:creationId xmlns:a16="http://schemas.microsoft.com/office/drawing/2014/main" id="{08AF2DB4-A973-4307-B59C-6058A138835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286002"/>
            <a:ext cx="6094270" cy="3542143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 gráfico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339C283A-EC40-421C-8A0E-F9A3161C88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58125" y="2284624"/>
            <a:ext cx="3147332" cy="306388"/>
          </a:xfrm>
        </p:spPr>
        <p:txBody>
          <a:bodyPr rtlCol="0">
            <a:noAutofit/>
          </a:bodyPr>
          <a:lstStyle>
            <a:lvl1pPr marL="0" indent="0">
              <a:buNone/>
              <a:defRPr sz="1400" cap="all" spc="15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13" name="Marcador de contenido 12">
            <a:extLst>
              <a:ext uri="{FF2B5EF4-FFF2-40B4-BE49-F238E27FC236}">
                <a16:creationId xmlns:a16="http://schemas.microsoft.com/office/drawing/2014/main" id="{305CA2B1-D510-4949-A638-C1A064DA41A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858125" y="2779713"/>
            <a:ext cx="3148013" cy="3095625"/>
          </a:xfrm>
        </p:spPr>
        <p:txBody>
          <a:bodyPr rtlCol="0"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Haga clic para agregar contenido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es-ES" noProof="0"/>
              <a:t>20XX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4910030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onogram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7D46070C-E825-43D0-99F4-8B4614131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057683"/>
            <a:ext cx="12191998" cy="2010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s-ES" noProof="0"/>
              <a:t>HAGA CLIC PARA EDITAR EL ESTILO DEL TÍTULO DEL PATRÓN</a:t>
            </a:r>
          </a:p>
        </p:txBody>
      </p:sp>
      <p:sp>
        <p:nvSpPr>
          <p:cNvPr id="6" name="Marcador de texto 10">
            <a:extLst>
              <a:ext uri="{FF2B5EF4-FFF2-40B4-BE49-F238E27FC236}">
                <a16:creationId xmlns:a16="http://schemas.microsoft.com/office/drawing/2014/main" id="{E4E92FC5-6FC2-45C2-9200-3244F9EA69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rtlCol="0" anchor="ctr"/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Año</a:t>
            </a:r>
          </a:p>
        </p:txBody>
      </p:sp>
      <p:sp>
        <p:nvSpPr>
          <p:cNvPr id="7" name="Marcador de texto 10">
            <a:extLst>
              <a:ext uri="{FF2B5EF4-FFF2-40B4-BE49-F238E27FC236}">
                <a16:creationId xmlns:a16="http://schemas.microsoft.com/office/drawing/2014/main" id="{4D75C136-D6C3-4431-8776-997070627AA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8" name="Marcador de texto 10">
            <a:extLst>
              <a:ext uri="{FF2B5EF4-FFF2-40B4-BE49-F238E27FC236}">
                <a16:creationId xmlns:a16="http://schemas.microsoft.com/office/drawing/2014/main" id="{FD15D323-BFE3-4ACE-9A2E-C9EB69458B1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9" name="Marcador de texto 10">
            <a:extLst>
              <a:ext uri="{FF2B5EF4-FFF2-40B4-BE49-F238E27FC236}">
                <a16:creationId xmlns:a16="http://schemas.microsoft.com/office/drawing/2014/main" id="{3B520767-B49F-4503-8120-B66E411F33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0" name="Marcador de texto 10">
            <a:extLst>
              <a:ext uri="{FF2B5EF4-FFF2-40B4-BE49-F238E27FC236}">
                <a16:creationId xmlns:a16="http://schemas.microsoft.com/office/drawing/2014/main" id="{30C2F5A0-E03E-4C89-B9EB-8D48889F5F9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2" name="Marcador de texto 10">
            <a:extLst>
              <a:ext uri="{FF2B5EF4-FFF2-40B4-BE49-F238E27FC236}">
                <a16:creationId xmlns:a16="http://schemas.microsoft.com/office/drawing/2014/main" id="{59D3CBFE-13C8-4DB1-A831-9393264923E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3" name="Marcador de texto 10">
            <a:extLst>
              <a:ext uri="{FF2B5EF4-FFF2-40B4-BE49-F238E27FC236}">
                <a16:creationId xmlns:a16="http://schemas.microsoft.com/office/drawing/2014/main" id="{82385A0A-C61D-4BBD-AC77-D7642F895E2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4" name="Marcador de texto 10">
            <a:extLst>
              <a:ext uri="{FF2B5EF4-FFF2-40B4-BE49-F238E27FC236}">
                <a16:creationId xmlns:a16="http://schemas.microsoft.com/office/drawing/2014/main" id="{FED89FCE-7507-4C8C-923F-92229058946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6" name="Marcador de texto 10">
            <a:extLst>
              <a:ext uri="{FF2B5EF4-FFF2-40B4-BE49-F238E27FC236}">
                <a16:creationId xmlns:a16="http://schemas.microsoft.com/office/drawing/2014/main" id="{2A9276DB-F427-4F8E-8E4C-466600F390F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7" name="Marcador de texto 10">
            <a:extLst>
              <a:ext uri="{FF2B5EF4-FFF2-40B4-BE49-F238E27FC236}">
                <a16:creationId xmlns:a16="http://schemas.microsoft.com/office/drawing/2014/main" id="{79023948-0C1E-4DAB-B885-1C713409AA0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5" name="Marcador de texto 10">
            <a:extLst>
              <a:ext uri="{FF2B5EF4-FFF2-40B4-BE49-F238E27FC236}">
                <a16:creationId xmlns:a16="http://schemas.microsoft.com/office/drawing/2014/main" id="{F2F73935-BF53-4510-8B8F-EDB1CD56A1B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8" name="Marcador de texto 10">
            <a:extLst>
              <a:ext uri="{FF2B5EF4-FFF2-40B4-BE49-F238E27FC236}">
                <a16:creationId xmlns:a16="http://schemas.microsoft.com/office/drawing/2014/main" id="{4AB6A03C-6180-41ED-A88D-ECBB80D160F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9" name="Marcador de texto 10">
            <a:extLst>
              <a:ext uri="{FF2B5EF4-FFF2-40B4-BE49-F238E27FC236}">
                <a16:creationId xmlns:a16="http://schemas.microsoft.com/office/drawing/2014/main" id="{145AD645-55F0-41A9-AC53-ED30BF1340B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AB3645A3-D681-45BF-B195-452D000802C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rtlCol="0" anchor="ctr"/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Año</a:t>
            </a:r>
          </a:p>
        </p:txBody>
      </p:sp>
      <p:sp>
        <p:nvSpPr>
          <p:cNvPr id="20" name="Marcador de texto 10">
            <a:extLst>
              <a:ext uri="{FF2B5EF4-FFF2-40B4-BE49-F238E27FC236}">
                <a16:creationId xmlns:a16="http://schemas.microsoft.com/office/drawing/2014/main" id="{C39F248D-01B4-40EE-B483-E8E81806DFB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1" name="Marcador de texto 10">
            <a:extLst>
              <a:ext uri="{FF2B5EF4-FFF2-40B4-BE49-F238E27FC236}">
                <a16:creationId xmlns:a16="http://schemas.microsoft.com/office/drawing/2014/main" id="{1D0F1859-7A34-42DF-873E-2CF864E4C4B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2" name="Marcador de texto 10">
            <a:extLst>
              <a:ext uri="{FF2B5EF4-FFF2-40B4-BE49-F238E27FC236}">
                <a16:creationId xmlns:a16="http://schemas.microsoft.com/office/drawing/2014/main" id="{6EB397AF-B5C1-40FE-86D4-BA660E4C6E4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3" name="Marcador de texto 10">
            <a:extLst>
              <a:ext uri="{FF2B5EF4-FFF2-40B4-BE49-F238E27FC236}">
                <a16:creationId xmlns:a16="http://schemas.microsoft.com/office/drawing/2014/main" id="{AF1343D5-DC0F-4C7E-967F-CFC300A2C80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4" name="Marcador de texto 10">
            <a:extLst>
              <a:ext uri="{FF2B5EF4-FFF2-40B4-BE49-F238E27FC236}">
                <a16:creationId xmlns:a16="http://schemas.microsoft.com/office/drawing/2014/main" id="{9AD688A5-D2DF-4FC3-8171-FAEA8C4F556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5" name="Marcador de texto 10">
            <a:extLst>
              <a:ext uri="{FF2B5EF4-FFF2-40B4-BE49-F238E27FC236}">
                <a16:creationId xmlns:a16="http://schemas.microsoft.com/office/drawing/2014/main" id="{EA05A5D4-01B0-4932-B03E-571986E282E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6" name="Marcador de texto 10">
            <a:extLst>
              <a:ext uri="{FF2B5EF4-FFF2-40B4-BE49-F238E27FC236}">
                <a16:creationId xmlns:a16="http://schemas.microsoft.com/office/drawing/2014/main" id="{72A84601-CD4F-49ED-8D51-CEF03236305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8" name="Marcador de texto 10">
            <a:extLst>
              <a:ext uri="{FF2B5EF4-FFF2-40B4-BE49-F238E27FC236}">
                <a16:creationId xmlns:a16="http://schemas.microsoft.com/office/drawing/2014/main" id="{DFC05EC7-9D6C-486B-9E2F-D3612013C0A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9" name="Marcador de texto 10">
            <a:extLst>
              <a:ext uri="{FF2B5EF4-FFF2-40B4-BE49-F238E27FC236}">
                <a16:creationId xmlns:a16="http://schemas.microsoft.com/office/drawing/2014/main" id="{98F455FB-241B-4E1F-B581-FA6CBA23954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7" name="Marcador de texto 10">
            <a:extLst>
              <a:ext uri="{FF2B5EF4-FFF2-40B4-BE49-F238E27FC236}">
                <a16:creationId xmlns:a16="http://schemas.microsoft.com/office/drawing/2014/main" id="{C49FB196-753D-4A12-9460-57D8AB4B540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0" name="Marcador de texto 10">
            <a:extLst>
              <a:ext uri="{FF2B5EF4-FFF2-40B4-BE49-F238E27FC236}">
                <a16:creationId xmlns:a16="http://schemas.microsoft.com/office/drawing/2014/main" id="{9E38664A-8108-4E24-800B-3C32ADA4397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1" name="Marcador de texto 10">
            <a:extLst>
              <a:ext uri="{FF2B5EF4-FFF2-40B4-BE49-F238E27FC236}">
                <a16:creationId xmlns:a16="http://schemas.microsoft.com/office/drawing/2014/main" id="{2908458B-A3ED-4855-9E08-108D7C4A8D3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FFA35437-CCDE-4D92-B879-F23B329C8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9640" y="4034785"/>
            <a:ext cx="1033272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Marcador de fecha 2">
            <a:extLst>
              <a:ext uri="{FF2B5EF4-FFF2-40B4-BE49-F238E27FC236}">
                <a16:creationId xmlns:a16="http://schemas.microsoft.com/office/drawing/2014/main" id="{1CDC588F-73BC-4108-974B-0EAAB8213C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es-ES" noProof="0"/>
              <a:t>20XX</a:t>
            </a:r>
          </a:p>
        </p:txBody>
      </p:sp>
      <p:sp>
        <p:nvSpPr>
          <p:cNvPr id="37" name="Marcador de pie de página 3">
            <a:extLst>
              <a:ext uri="{FF2B5EF4-FFF2-40B4-BE49-F238E27FC236}">
                <a16:creationId xmlns:a16="http://schemas.microsoft.com/office/drawing/2014/main" id="{B2AC1EB2-9B8F-4077-8B66-64F9549F2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38" name="Marcador de número de diapositiva 4">
            <a:extLst>
              <a:ext uri="{FF2B5EF4-FFF2-40B4-BE49-F238E27FC236}">
                <a16:creationId xmlns:a16="http://schemas.microsoft.com/office/drawing/2014/main" id="{28DE3E33-346A-45AF-B164-CB5DF04F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0563234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s-ES" noProof="0"/>
              <a:t>HAGA CLIC PARA MODIFICAR EL ESTILO DEL TÍTULO MAESTRO</a:t>
            </a:r>
          </a:p>
        </p:txBody>
      </p:sp>
      <p:sp>
        <p:nvSpPr>
          <p:cNvPr id="7" name="Marcador de posición de SmartArt 6">
            <a:extLst>
              <a:ext uri="{FF2B5EF4-FFF2-40B4-BE49-F238E27FC236}">
                <a16:creationId xmlns:a16="http://schemas.microsoft.com/office/drawing/2014/main" id="{156CA116-0F6E-4EE9-B34F-03BA07161A7A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838200" y="2139084"/>
            <a:ext cx="10515600" cy="3695338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 elemento gráfico SmartArt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es-ES" noProof="0"/>
              <a:t>20XX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66988B2D-0240-4256-8268-4B9FF1E723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0" y="0"/>
            <a:ext cx="2590800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D8EEAAE1-3D04-41C3-B2D2-B3BEF34C3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704850" cy="10279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3543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a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132805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790950" cy="8921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s-ES" noProof="0"/>
              <a:t>HAGA CLIC PARA MODIFICAR EL ESTILO DEL TÍTULO MAESTRO</a:t>
            </a:r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319EE98D-9541-4F21-8952-3026DEF75EC4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075447" y="2118642"/>
            <a:ext cx="1856232" cy="1664208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es-ES" noProof="0"/>
              <a:t>Haga clic para agregar contenido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3788813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#</a:t>
            </a:r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id="{E43D2F47-FAF2-42C2-967D-251DD4B940D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8200" y="4464810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5120722"/>
            <a:ext cx="2330726" cy="853167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4" name="Marcador de contenido 10">
            <a:extLst>
              <a:ext uri="{FF2B5EF4-FFF2-40B4-BE49-F238E27FC236}">
                <a16:creationId xmlns:a16="http://schemas.microsoft.com/office/drawing/2014/main" id="{AB843230-A4E3-4E21-AA93-998E28EB9018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811391" y="2118642"/>
            <a:ext cx="1856232" cy="1664208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es-ES" noProof="0"/>
              <a:t>Haga clic para agregar contenido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62665" y="3788813"/>
            <a:ext cx="2342205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#</a:t>
            </a:r>
          </a:p>
        </p:txBody>
      </p:sp>
      <p:sp>
        <p:nvSpPr>
          <p:cNvPr id="18" name="Marcador de texto 4">
            <a:extLst>
              <a:ext uri="{FF2B5EF4-FFF2-40B4-BE49-F238E27FC236}">
                <a16:creationId xmlns:a16="http://schemas.microsoft.com/office/drawing/2014/main" id="{3322C250-87FC-4F14-A42C-FFDA120D0D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62665" y="4464810"/>
            <a:ext cx="2342205" cy="438505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noProof="0"/>
              <a:t>HAGA CLIC PARA EDITAR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562665" y="5120722"/>
            <a:ext cx="2342205" cy="853167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5" name="Marcador de contenido 10">
            <a:extLst>
              <a:ext uri="{FF2B5EF4-FFF2-40B4-BE49-F238E27FC236}">
                <a16:creationId xmlns:a16="http://schemas.microsoft.com/office/drawing/2014/main" id="{3AE0369E-A275-4E5A-AE0F-B1F9A54DEDF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524377" y="2118642"/>
            <a:ext cx="1856232" cy="1664208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es-ES" noProof="0"/>
              <a:t>Haga clic para agregar contenido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98609" y="3788813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#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id="{D3C675D6-83FA-4036-B516-098EDCAF2506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298609" y="4464810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22" name="Marcador de contenido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98609" y="5120722"/>
            <a:ext cx="2330726" cy="853167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6" name="Marcador de contenido 10">
            <a:extLst>
              <a:ext uri="{FF2B5EF4-FFF2-40B4-BE49-F238E27FC236}">
                <a16:creationId xmlns:a16="http://schemas.microsoft.com/office/drawing/2014/main" id="{CCA3A81E-171B-4946-B8BA-B2F406CF093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260321" y="2118642"/>
            <a:ext cx="1856232" cy="1664208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es-ES" noProof="0"/>
              <a:t>Haga clic para agregar contenido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84A1E92D-A5BF-4268-BFF3-1418A1F0358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023074" y="3788457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#</a:t>
            </a:r>
          </a:p>
        </p:txBody>
      </p:sp>
      <p:sp>
        <p:nvSpPr>
          <p:cNvPr id="23" name="Marcador de texto 2">
            <a:extLst>
              <a:ext uri="{FF2B5EF4-FFF2-40B4-BE49-F238E27FC236}">
                <a16:creationId xmlns:a16="http://schemas.microsoft.com/office/drawing/2014/main" id="{B6439AAC-8A96-4015-8A87-ED8DF7027B6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9023074" y="4464454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15" name="Marcador de contenido 3">
            <a:extLst>
              <a:ext uri="{FF2B5EF4-FFF2-40B4-BE49-F238E27FC236}">
                <a16:creationId xmlns:a16="http://schemas.microsoft.com/office/drawing/2014/main" id="{492F9083-A886-4EEB-94D6-1FAE6DC33000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023074" y="5120366"/>
            <a:ext cx="2330726" cy="853167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es-ES" noProof="0"/>
              <a:t>20XX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386696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12192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803405"/>
            <a:ext cx="9753600" cy="1825096"/>
          </a:xfrm>
        </p:spPr>
        <p:txBody>
          <a:bodyPr anchor="b">
            <a:normAutofit/>
          </a:bodyPr>
          <a:lstStyle>
            <a:lvl1pPr algn="l">
              <a:defRPr sz="6000">
                <a:solidFill>
                  <a:srgbClr val="00B0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632201"/>
            <a:ext cx="97536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23846"/>
            <a:ext cx="3063239" cy="365125"/>
          </a:xfrm>
        </p:spPr>
        <p:txBody>
          <a:bodyPr/>
          <a:lstStyle/>
          <a:p>
            <a:fld id="{6A6708A4-DCB6-409B-A4BF-D6EA00C62E4E}" type="datetime1">
              <a:rPr lang="es-CL" smtClean="0"/>
              <a:t>19-10-2022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9200" y="4323847"/>
            <a:ext cx="6507480" cy="365125"/>
          </a:xfrm>
        </p:spPr>
        <p:txBody>
          <a:bodyPr/>
          <a:lstStyle/>
          <a:p>
            <a:r>
              <a:rPr lang="en-US"/>
              <a:t>Imaging Science and Computational Intelligence, Valparaiso, Chile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8"/>
            <a:ext cx="2895600" cy="365125"/>
          </a:xfrm>
        </p:spPr>
        <p:txBody>
          <a:bodyPr/>
          <a:lstStyle/>
          <a:p>
            <a:fld id="{28670BF1-BCE8-454D-8F08-C48BBBA680A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304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42A9-B356-45DE-A4EF-526E0E467495}" type="datetime1">
              <a:rPr lang="es-CL" smtClean="0"/>
              <a:t>19-10-2022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Imaging Science and Computational Intelligence, Valparaiso, Chile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0BF1-BCE8-454D-8F08-C48BBBA680A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729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 rtl="0"/>
            <a:r>
              <a:rPr lang="es-ES" noProof="0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 rtl="0"/>
            <a:fld id="{B5CEABB6-07DC-46E8-9B57-56EC44A396E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155892115"/>
      </p:ext>
    </p:extLst>
  </p:cSld>
  <p:clrMapOvr>
    <a:masterClrMapping/>
  </p:clrMapOvr>
  <p:hf hd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12192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753535"/>
            <a:ext cx="1060704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2481" y="3641726"/>
            <a:ext cx="1060704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16235" y="381002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B9D42C8-B95D-4B65-8D03-F9828260DA64}" type="datetime1">
              <a:rPr lang="es-CL" smtClean="0"/>
              <a:t>19-10-2022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92480" y="381002"/>
            <a:ext cx="6440875" cy="365125"/>
          </a:xfrm>
        </p:spPr>
        <p:txBody>
          <a:bodyPr/>
          <a:lstStyle/>
          <a:p>
            <a:r>
              <a:rPr lang="en-US"/>
              <a:t>Imaging Science and Computational Intelligence, Valparaiso, Chile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09955" y="381002"/>
            <a:ext cx="889564" cy="365125"/>
          </a:xfrm>
        </p:spPr>
        <p:txBody>
          <a:bodyPr/>
          <a:lstStyle/>
          <a:p>
            <a:fld id="{28670BF1-BCE8-454D-8F08-C48BBBA680A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9234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2481" y="2194560"/>
            <a:ext cx="5214105" cy="40690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9466" y="2194560"/>
            <a:ext cx="5210053" cy="40690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DCB7D-D6A7-4ED2-A7EA-D28A9F54152A}" type="datetime1">
              <a:rPr lang="es-CL" smtClean="0"/>
              <a:t>19-10-2022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Imaging Science and Computational Intelligence, Valparaiso, Chile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0BF1-BCE8-454D-8F08-C48BBBA680A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132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50392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5039" y="2183802"/>
            <a:ext cx="4911545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2480" y="3132668"/>
            <a:ext cx="5214105" cy="31309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92025" y="2183802"/>
            <a:ext cx="4907495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465" y="3132668"/>
            <a:ext cx="5210055" cy="31309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C8C24-5034-421E-BD29-457D769467F1}" type="datetime1">
              <a:rPr lang="es-CL" smtClean="0"/>
              <a:t>19-10-2022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Imaging Science and Computational Intelligence, Valparaiso, Chile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0BF1-BCE8-454D-8F08-C48BBBA680A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6393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83C39-8CB4-4F2C-9311-03BFE27F8297}" type="datetime1">
              <a:rPr lang="es-CL" smtClean="0"/>
              <a:t>19-10-2022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Imaging Science and Computational Intelligence, Valparaiso, Chile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0BF1-BCE8-454D-8F08-C48BBBA680A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267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FA83-9A55-4630-8AE8-34121C5157DF}" type="datetime1">
              <a:rPr lang="es-CL" smtClean="0"/>
              <a:t>19-10-2022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Imaging Science and Computational Intelligence, Valparaiso, Chile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0BF1-BCE8-454D-8F08-C48BBBA680A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3023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746760"/>
            <a:ext cx="6217920" cy="551688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480" y="3124200"/>
            <a:ext cx="41148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6A152-1026-47DB-BC83-2019DF0D546E}" type="datetime1">
              <a:rPr lang="es-CL" smtClean="0"/>
              <a:t>19-10-2022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Imaging Science and Computational Intelligence, Valparaiso, Chile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0BF1-BCE8-454D-8F08-C48BBBA680A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731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524000"/>
            <a:ext cx="5434307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03365" y="751242"/>
            <a:ext cx="4898979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480" y="3124200"/>
            <a:ext cx="5434307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78D6A-9537-4970-8C2A-D92AF621F780}" type="datetime1">
              <a:rPr lang="es-CL" smtClean="0"/>
              <a:t>19-10-2022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Imaging Science and Computational Intelligence, Valparaiso, Chile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0BF1-BCE8-454D-8F08-C48BBBA680A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3368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73" y="4697362"/>
            <a:ext cx="10608643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92473" y="977035"/>
            <a:ext cx="10600347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480" y="5516716"/>
            <a:ext cx="1060704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8E3A1-FAFC-4D16-80EE-71229E95FA9F}" type="datetime1">
              <a:rPr lang="es-CL" smtClean="0"/>
              <a:t>19-10-2022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Imaging Science and Computational Intelligence, Valparaiso, Chile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0BF1-BCE8-454D-8F08-C48BBBA680A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015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12192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753534"/>
            <a:ext cx="1060704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649134"/>
            <a:ext cx="103632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416235" y="381002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65CB41A-0705-43A4-BF62-06A50D1DE0F0}" type="datetime1">
              <a:rPr lang="es-CL" smtClean="0"/>
              <a:t>19-10-2022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92480" y="381002"/>
            <a:ext cx="6440875" cy="365125"/>
          </a:xfrm>
        </p:spPr>
        <p:txBody>
          <a:bodyPr/>
          <a:lstStyle/>
          <a:p>
            <a:r>
              <a:rPr lang="en-US"/>
              <a:t>Imaging Science and Computational Intelligence, Valparaiso, Chile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09955" y="381002"/>
            <a:ext cx="889565" cy="365125"/>
          </a:xfrm>
        </p:spPr>
        <p:txBody>
          <a:bodyPr/>
          <a:lstStyle/>
          <a:p>
            <a:fld id="{28670BF1-BCE8-454D-8F08-C48BBBA680A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6548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12192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8" y="753534"/>
            <a:ext cx="10151533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509768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174598"/>
            <a:ext cx="10371669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416235" y="381002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85CCB45-5037-4C49-BE0D-47DB7EFF1B0F}" type="datetime1">
              <a:rPr lang="es-CL" smtClean="0"/>
              <a:t>19-10-2022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92480" y="379439"/>
            <a:ext cx="6440875" cy="365125"/>
          </a:xfrm>
        </p:spPr>
        <p:txBody>
          <a:bodyPr/>
          <a:lstStyle/>
          <a:p>
            <a:r>
              <a:rPr lang="en-US"/>
              <a:t>Imaging Science and Computational Intelligence, Valparaiso, Chile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09955" y="381002"/>
            <a:ext cx="889565" cy="365125"/>
          </a:xfrm>
        </p:spPr>
        <p:txBody>
          <a:bodyPr/>
          <a:lstStyle/>
          <a:p>
            <a:fld id="{28670BF1-BCE8-454D-8F08-C48BBBA680AF}" type="slidenum">
              <a:rPr lang="en-US" smtClean="0"/>
              <a:t>‹Nº›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08611" y="80772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862311" y="302133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21356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s-ES" noProof="0"/>
              <a:t>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079556214"/>
      </p:ext>
    </p:extLst>
  </p:cSld>
  <p:clrMapOvr>
    <a:masterClrMapping/>
  </p:clrMapOvr>
  <p:hf hdr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12192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124703"/>
            <a:ext cx="1036637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89" y="3648317"/>
            <a:ext cx="10364811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416235" y="378885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F60E05B-446B-47C6-AF2C-617B11B8B6D1}" type="datetime1">
              <a:rPr lang="es-CL" smtClean="0"/>
              <a:t>19-10-2022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92480" y="378885"/>
            <a:ext cx="6440875" cy="365125"/>
          </a:xfrm>
        </p:spPr>
        <p:txBody>
          <a:bodyPr/>
          <a:lstStyle/>
          <a:p>
            <a:r>
              <a:rPr lang="en-US"/>
              <a:t>Imaging Science and Computational Intelligence, Valparaiso, Chile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09955" y="381002"/>
            <a:ext cx="889565" cy="365125"/>
          </a:xfrm>
        </p:spPr>
        <p:txBody>
          <a:bodyPr/>
          <a:lstStyle/>
          <a:p>
            <a:fld id="{28670BF1-BCE8-454D-8F08-C48BBBA680A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056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2" y="762001"/>
            <a:ext cx="850391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92481" y="2202080"/>
            <a:ext cx="341376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792480" y="2904565"/>
            <a:ext cx="341376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02983" y="2201333"/>
            <a:ext cx="341376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01041" y="2904068"/>
            <a:ext cx="341376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5759" y="2192866"/>
            <a:ext cx="341376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85760" y="2904565"/>
            <a:ext cx="341376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0D8EB-0571-4C4F-8C0E-4367D4B28C2D}" type="datetime1">
              <a:rPr lang="es-CL" smtClean="0"/>
              <a:t>19-10-2022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Imaging Science and Computational Intelligence, Valparaiso, Chile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0BF1-BCE8-454D-8F08-C48BBBA680A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0181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3" y="762000"/>
            <a:ext cx="8509312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792480" y="4113341"/>
            <a:ext cx="341376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92480" y="2331720"/>
            <a:ext cx="341376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792480" y="4796104"/>
            <a:ext cx="341376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89164" y="4113341"/>
            <a:ext cx="341376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89163" y="2331720"/>
            <a:ext cx="341376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87811" y="4796103"/>
            <a:ext cx="341376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91153" y="4113341"/>
            <a:ext cx="341376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91152" y="2331722"/>
            <a:ext cx="341376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91029" y="4796101"/>
            <a:ext cx="341376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52559-9E5B-4F88-9462-C57D2B96D124}" type="datetime1">
              <a:rPr lang="es-CL" smtClean="0"/>
              <a:t>19-10-2022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Imaging Science and Computational Intelligence, Valparaiso, Chile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0BF1-BCE8-454D-8F08-C48BBBA680A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3852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2480" y="2194560"/>
            <a:ext cx="10607040" cy="40690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544E8-AAC0-471C-995D-089AA52A2A86}" type="datetime1">
              <a:rPr lang="es-CL" smtClean="0"/>
              <a:t>19-10-2022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Imaging Science and Computational Intelligence, Valparaiso, Chile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0BF1-BCE8-454D-8F08-C48BBBA680A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5985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12192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42120" y="747184"/>
            <a:ext cx="205740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2481" y="746126"/>
            <a:ext cx="8370713" cy="424973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16235" y="381002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93D23A5-098A-40E9-BA3D-A22688BE5170}" type="datetime1">
              <a:rPr lang="es-CL" smtClean="0"/>
              <a:t>19-10-2022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92480" y="381002"/>
            <a:ext cx="6440875" cy="365125"/>
          </a:xfrm>
        </p:spPr>
        <p:txBody>
          <a:bodyPr/>
          <a:lstStyle/>
          <a:p>
            <a:r>
              <a:rPr lang="en-US"/>
              <a:t>Imaging Science and Computational Intelligence, Valparaiso, Chile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09955" y="381002"/>
            <a:ext cx="889565" cy="365125"/>
          </a:xfrm>
        </p:spPr>
        <p:txBody>
          <a:bodyPr/>
          <a:lstStyle/>
          <a:p>
            <a:fld id="{28670BF1-BCE8-454D-8F08-C48BBBA680A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3303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apositiva de equipo de 4 persona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9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100" kern="1200" spc="113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s-ES" noProof="0"/>
              <a:t>HAGA CLIC PARA MODIFICAR EL ESTILO DEL TÍTULO MAESTRO</a:t>
            </a:r>
          </a:p>
        </p:txBody>
      </p:sp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87182" y="2886076"/>
            <a:ext cx="1845511" cy="1845511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11559" y="5084526"/>
            <a:ext cx="2196619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1050" kern="1200" spc="113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26" name="Marcador de texto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487182" y="5464116"/>
            <a:ext cx="1845511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750" kern="1200" spc="113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17" name="Marcador de posición de imagen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36915" y="2886076"/>
            <a:ext cx="1845511" cy="1845511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3" name="Marcador de texto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707609" y="5099208"/>
            <a:ext cx="2145049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1050" kern="1200" spc="113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27" name="Marcador de texto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36914" y="5478798"/>
            <a:ext cx="1855949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750" kern="1200" spc="113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18" name="Marcador de posición de imagen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27579" y="2886076"/>
            <a:ext cx="1845511" cy="1845511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lvl="1" rtl="0"/>
            <a:r>
              <a:rPr lang="es-ES" noProof="0"/>
              <a:t>Haga clic en el icono para agregar una imagen</a:t>
            </a:r>
          </a:p>
        </p:txBody>
      </p:sp>
      <p:sp>
        <p:nvSpPr>
          <p:cNvPr id="24" name="Marcador de texto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198273" y="5099208"/>
            <a:ext cx="2132985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1050" kern="1200" spc="113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28" name="Marcador de texto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327578" y="5478798"/>
            <a:ext cx="1845511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750" kern="1200" spc="113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19" name="Marcador de posición de imagen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47459" y="2886076"/>
            <a:ext cx="1845511" cy="1845511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5" name="Marcador de texto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618152" y="5084526"/>
            <a:ext cx="2132984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1050" kern="1200" spc="113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29" name="Marcador de texto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747458" y="5464116"/>
            <a:ext cx="1845511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750" kern="1200" spc="113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es-ES" noProof="0"/>
              <a:t>HAGA CLIC PARA EDITAR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4E4B72DA-52CB-4D39-A342-8857B4D95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 flipV="1">
            <a:off x="7334250" y="0"/>
            <a:ext cx="4857751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21D9BCDA-DFB7-41A4-A7C7-CEE86CED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487149" y="2"/>
            <a:ext cx="704851" cy="17240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675"/>
            </a:lvl1pPr>
          </a:lstStyle>
          <a:p>
            <a:pPr rtl="0"/>
            <a:r>
              <a:rPr lang="es-ES" noProof="0"/>
              <a:t>20XX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675"/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675"/>
            </a:lvl1pPr>
          </a:lstStyle>
          <a:p>
            <a:pPr rtl="0"/>
            <a:fld id="{B5CEABB6-07DC-46E8-9B57-56EC44A396E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7104176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93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s-ES" noProof="0"/>
              <a:t>20XX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078903367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s-ES" noProof="0"/>
              <a:t>20XX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45751852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4CD0E-9780-43B6-8B70-BC55A195F2DE}" type="datetimeFigureOut">
              <a:rPr lang="es-CL" smtClean="0"/>
              <a:t>19-10-2022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B6FD-63B7-4A22-9499-F909B605A9B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41165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s-ES" noProof="0"/>
              <a:t>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42135895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s-ES" noProof="0"/>
              <a:t>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653824198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s-ES" noProof="0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3204993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688" r:id="rId18"/>
    <p:sldLayoutId id="2147483694" r:id="rId19"/>
    <p:sldLayoutId id="2147483673" r:id="rId20"/>
    <p:sldLayoutId id="2147483676" r:id="rId21"/>
    <p:sldLayoutId id="2147483699" r:id="rId22"/>
    <p:sldLayoutId id="2147483700" r:id="rId23"/>
    <p:sldLayoutId id="2147483679" r:id="rId24"/>
    <p:sldLayoutId id="2147483692" r:id="rId25"/>
    <p:sldLayoutId id="2147483681" r:id="rId26"/>
    <p:sldLayoutId id="2147483696" r:id="rId27"/>
  </p:sldLayoutIdLst>
  <p:hf hdr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50392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2480" y="2194560"/>
            <a:ext cx="1060704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49640" y="6356352"/>
            <a:ext cx="2849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8B06E-94C9-4704-AC77-DEE32CDAF507}" type="datetime1">
              <a:rPr lang="es-CL" smtClean="0"/>
              <a:t>19-10-2022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2480" y="6355847"/>
            <a:ext cx="75742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Imaging Science and Computational Intelligence, Valparaiso, Chile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2"/>
            <a:ext cx="2636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70BF1-BCE8-454D-8F08-C48BBBA680A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267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rgbClr val="00B05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8.png"/><Relationship Id="rId7" Type="http://schemas.openxmlformats.org/officeDocument/2006/relationships/image" Target="../media/image34.svg"/><Relationship Id="rId12" Type="http://schemas.openxmlformats.org/officeDocument/2006/relationships/image" Target="../media/image3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5.png"/><Relationship Id="rId5" Type="http://schemas.openxmlformats.org/officeDocument/2006/relationships/image" Target="../media/image32.svg"/><Relationship Id="rId10" Type="http://schemas.openxmlformats.org/officeDocument/2006/relationships/image" Target="../media/image30.svg"/><Relationship Id="rId4" Type="http://schemas.openxmlformats.org/officeDocument/2006/relationships/image" Target="../media/image31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8.png"/><Relationship Id="rId7" Type="http://schemas.openxmlformats.org/officeDocument/2006/relationships/image" Target="../media/image34.svg"/><Relationship Id="rId12" Type="http://schemas.openxmlformats.org/officeDocument/2006/relationships/image" Target="../media/image3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5.png"/><Relationship Id="rId5" Type="http://schemas.openxmlformats.org/officeDocument/2006/relationships/image" Target="../media/image32.svg"/><Relationship Id="rId10" Type="http://schemas.openxmlformats.org/officeDocument/2006/relationships/image" Target="../media/image30.svg"/><Relationship Id="rId4" Type="http://schemas.openxmlformats.org/officeDocument/2006/relationships/image" Target="../media/image31.pn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3.mp4"/><Relationship Id="rId7" Type="http://schemas.openxmlformats.org/officeDocument/2006/relationships/image" Target="../media/image3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01862-A532-48D4-97A0-7198181E76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5068" y="1655387"/>
            <a:ext cx="9595335" cy="2132065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rgbClr val="92D050"/>
                </a:solidFill>
                <a:latin typeface="Maiandra GD" panose="020E0502030308020204" pitchFamily="34" charset="0"/>
              </a:rPr>
              <a:t>Improved Pyramid Wavefront Sensor using a Diffractive Optical Layer</a:t>
            </a:r>
            <a:endParaRPr lang="en-US" sz="4400" dirty="0">
              <a:latin typeface="Maiandra GD" panose="020E0502030308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6A0256-D226-453D-9CEB-643351180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2459" y="4244063"/>
            <a:ext cx="10392935" cy="1619057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Esteban Vera</a:t>
            </a:r>
            <a:r>
              <a:rPr lang="en-US" sz="2800" dirty="0">
                <a:solidFill>
                  <a:srgbClr val="FFFF00"/>
                </a:solidFill>
              </a:rPr>
              <a:t>, Felipe Guzman, Jorge Bacca, Jorge Tapia, Camilo Weinberger, and Henry Arguello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87" y="5382800"/>
            <a:ext cx="3328354" cy="1239281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C695E264-B171-4D10-A8D9-C0F85B9D5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063" y="361713"/>
            <a:ext cx="2008952" cy="837063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C8A02E2-5BF1-5249-7EFE-ADE85369A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015" y="5405317"/>
            <a:ext cx="2321098" cy="121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 descr="Interfaz de usuario gráfica, Círculo&#10;&#10;Descripción generada automáticamente con confianza media">
            <a:extLst>
              <a:ext uri="{FF2B5EF4-FFF2-40B4-BE49-F238E27FC236}">
                <a16:creationId xmlns:a16="http://schemas.microsoft.com/office/drawing/2014/main" id="{D041CFCF-D077-FD81-D48E-462E3A26D2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7055" y="-151474"/>
            <a:ext cx="3312775" cy="186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496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A578AFB-BBB6-41E5-23BC-7F507A1C721C}"/>
              </a:ext>
            </a:extLst>
          </p:cNvPr>
          <p:cNvSpPr txBox="1">
            <a:spLocks/>
          </p:cNvSpPr>
          <p:nvPr/>
        </p:nvSpPr>
        <p:spPr>
          <a:xfrm>
            <a:off x="1858537" y="381000"/>
            <a:ext cx="9143999" cy="694117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accent4"/>
                </a:solidFill>
              </a:rPr>
              <a:t>GENERALIZED WFS</a:t>
            </a:r>
            <a:endParaRPr lang="es-CL" sz="4400" dirty="0">
              <a:solidFill>
                <a:schemeClr val="accent4"/>
              </a:solidFill>
            </a:endParaRPr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BCB2A30F-8C7D-F7E2-27A6-FC29F2C8D313}"/>
              </a:ext>
            </a:extLst>
          </p:cNvPr>
          <p:cNvGrpSpPr/>
          <p:nvPr/>
        </p:nvGrpSpPr>
        <p:grpSpPr>
          <a:xfrm>
            <a:off x="-54267" y="1751174"/>
            <a:ext cx="12300533" cy="2608108"/>
            <a:chOff x="-54267" y="1751174"/>
            <a:chExt cx="12300533" cy="2608108"/>
          </a:xfrm>
        </p:grpSpPr>
        <p:pic>
          <p:nvPicPr>
            <p:cNvPr id="18" name="Imagen 17" descr="Imagen que contiene Interfaz de usuario gráfica&#10;&#10;Descripción generada automáticamente">
              <a:extLst>
                <a:ext uri="{FF2B5EF4-FFF2-40B4-BE49-F238E27FC236}">
                  <a16:creationId xmlns:a16="http://schemas.microsoft.com/office/drawing/2014/main" id="{26EA5795-BD05-AF0C-3A2E-7C08E47414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262"/>
            <a:stretch/>
          </p:blipFill>
          <p:spPr bwMode="auto">
            <a:xfrm>
              <a:off x="-54267" y="1751174"/>
              <a:ext cx="12300533" cy="260810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82921335-175E-88A6-C621-E8337BF6EE31}"/>
                </a:ext>
              </a:extLst>
            </p:cNvPr>
            <p:cNvSpPr/>
            <p:nvPr/>
          </p:nvSpPr>
          <p:spPr>
            <a:xfrm>
              <a:off x="-54267" y="1751174"/>
              <a:ext cx="712358" cy="74814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</p:spTree>
    <p:extLst>
      <p:ext uri="{BB962C8B-B14F-4D97-AF65-F5344CB8AC3E}">
        <p14:creationId xmlns:p14="http://schemas.microsoft.com/office/powerpoint/2010/main" val="2138145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A578AFB-BBB6-41E5-23BC-7F507A1C721C}"/>
              </a:ext>
            </a:extLst>
          </p:cNvPr>
          <p:cNvSpPr txBox="1">
            <a:spLocks/>
          </p:cNvSpPr>
          <p:nvPr/>
        </p:nvSpPr>
        <p:spPr>
          <a:xfrm>
            <a:off x="1858537" y="381000"/>
            <a:ext cx="9143999" cy="694117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accent4"/>
                </a:solidFill>
              </a:rPr>
              <a:t>GENERALIZED WFS</a:t>
            </a:r>
            <a:endParaRPr lang="es-CL" sz="4400" dirty="0">
              <a:solidFill>
                <a:schemeClr val="accent4"/>
              </a:solidFill>
            </a:endParaRPr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BCB2A30F-8C7D-F7E2-27A6-FC29F2C8D313}"/>
              </a:ext>
            </a:extLst>
          </p:cNvPr>
          <p:cNvGrpSpPr/>
          <p:nvPr/>
        </p:nvGrpSpPr>
        <p:grpSpPr>
          <a:xfrm>
            <a:off x="-54267" y="1769320"/>
            <a:ext cx="12300533" cy="2608108"/>
            <a:chOff x="-54267" y="1751174"/>
            <a:chExt cx="12300533" cy="2608108"/>
          </a:xfrm>
        </p:grpSpPr>
        <p:pic>
          <p:nvPicPr>
            <p:cNvPr id="18" name="Imagen 17" descr="Imagen que contiene Interfaz de usuario gráfica&#10;&#10;Descripción generada automáticamente">
              <a:extLst>
                <a:ext uri="{FF2B5EF4-FFF2-40B4-BE49-F238E27FC236}">
                  <a16:creationId xmlns:a16="http://schemas.microsoft.com/office/drawing/2014/main" id="{26EA5795-BD05-AF0C-3A2E-7C08E47414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262"/>
            <a:stretch/>
          </p:blipFill>
          <p:spPr bwMode="auto">
            <a:xfrm>
              <a:off x="-54267" y="1751174"/>
              <a:ext cx="12300533" cy="260810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82921335-175E-88A6-C621-E8337BF6EE31}"/>
                </a:ext>
              </a:extLst>
            </p:cNvPr>
            <p:cNvSpPr/>
            <p:nvPr/>
          </p:nvSpPr>
          <p:spPr>
            <a:xfrm>
              <a:off x="-54267" y="1751174"/>
              <a:ext cx="712358" cy="74814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sp>
        <p:nvSpPr>
          <p:cNvPr id="2" name="Flecha: doblada 1">
            <a:extLst>
              <a:ext uri="{FF2B5EF4-FFF2-40B4-BE49-F238E27FC236}">
                <a16:creationId xmlns:a16="http://schemas.microsoft.com/office/drawing/2014/main" id="{84189B6F-9CA1-90B3-8B7B-A40D53B455FE}"/>
              </a:ext>
            </a:extLst>
          </p:cNvPr>
          <p:cNvSpPr/>
          <p:nvPr/>
        </p:nvSpPr>
        <p:spPr>
          <a:xfrm rot="10800000" flipH="1">
            <a:off x="3581400" y="4425737"/>
            <a:ext cx="4973782" cy="1878079"/>
          </a:xfrm>
          <a:prstGeom prst="bentArrow">
            <a:avLst/>
          </a:prstGeom>
          <a:solidFill>
            <a:schemeClr val="accent2"/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3" name="Flecha: doblada 2">
            <a:extLst>
              <a:ext uri="{FF2B5EF4-FFF2-40B4-BE49-F238E27FC236}">
                <a16:creationId xmlns:a16="http://schemas.microsoft.com/office/drawing/2014/main" id="{E28C0D82-2891-A2A0-E618-FD1ECA2F7E99}"/>
              </a:ext>
            </a:extLst>
          </p:cNvPr>
          <p:cNvSpPr/>
          <p:nvPr/>
        </p:nvSpPr>
        <p:spPr>
          <a:xfrm rot="10800000">
            <a:off x="9705108" y="4425734"/>
            <a:ext cx="1870362" cy="1878081"/>
          </a:xfrm>
          <a:prstGeom prst="bentArrow">
            <a:avLst/>
          </a:prstGeom>
          <a:solidFill>
            <a:schemeClr val="accent2"/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A64A894A-3731-D841-8DF5-A0B89E065038}"/>
              </a:ext>
            </a:extLst>
          </p:cNvPr>
          <p:cNvSpPr/>
          <p:nvPr/>
        </p:nvSpPr>
        <p:spPr>
          <a:xfrm>
            <a:off x="8631382" y="5368635"/>
            <a:ext cx="997527" cy="1025237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1AAB3EC-C179-1D1B-9048-F5CF48386E50}"/>
              </a:ext>
            </a:extLst>
          </p:cNvPr>
          <p:cNvSpPr txBox="1"/>
          <p:nvPr/>
        </p:nvSpPr>
        <p:spPr>
          <a:xfrm>
            <a:off x="8897549" y="5285876"/>
            <a:ext cx="4651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00B050"/>
                </a:solidFill>
              </a:rPr>
              <a:t>-</a:t>
            </a:r>
            <a:endParaRPr lang="es-CL" dirty="0">
              <a:solidFill>
                <a:srgbClr val="00B050"/>
              </a:solidFill>
            </a:endParaRPr>
          </a:p>
        </p:txBody>
      </p:sp>
      <p:sp>
        <p:nvSpPr>
          <p:cNvPr id="7" name="Flecha: hacia arriba 6">
            <a:extLst>
              <a:ext uri="{FF2B5EF4-FFF2-40B4-BE49-F238E27FC236}">
                <a16:creationId xmlns:a16="http://schemas.microsoft.com/office/drawing/2014/main" id="{7113C6FC-38F1-5069-8D4D-5D7BC82BC000}"/>
              </a:ext>
            </a:extLst>
          </p:cNvPr>
          <p:cNvSpPr/>
          <p:nvPr/>
        </p:nvSpPr>
        <p:spPr>
          <a:xfrm>
            <a:off x="8749145" y="4359282"/>
            <a:ext cx="762000" cy="926594"/>
          </a:xfrm>
          <a:prstGeom prst="upArrow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CA3FA4C-D5D8-192F-E193-E2B697A62B22}"/>
              </a:ext>
            </a:extLst>
          </p:cNvPr>
          <p:cNvSpPr/>
          <p:nvPr/>
        </p:nvSpPr>
        <p:spPr>
          <a:xfrm>
            <a:off x="967539" y="5071631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24921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A578AFB-BBB6-41E5-23BC-7F507A1C721C}"/>
              </a:ext>
            </a:extLst>
          </p:cNvPr>
          <p:cNvSpPr txBox="1">
            <a:spLocks/>
          </p:cNvSpPr>
          <p:nvPr/>
        </p:nvSpPr>
        <p:spPr>
          <a:xfrm>
            <a:off x="1858537" y="381000"/>
            <a:ext cx="9143999" cy="694117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accent4"/>
                </a:solidFill>
              </a:rPr>
              <a:t>GENERALIZED WFS</a:t>
            </a:r>
            <a:endParaRPr lang="es-CL" sz="4400" dirty="0">
              <a:solidFill>
                <a:schemeClr val="accent4"/>
              </a:solidFill>
            </a:endParaRPr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BCB2A30F-8C7D-F7E2-27A6-FC29F2C8D313}"/>
              </a:ext>
            </a:extLst>
          </p:cNvPr>
          <p:cNvGrpSpPr/>
          <p:nvPr/>
        </p:nvGrpSpPr>
        <p:grpSpPr>
          <a:xfrm>
            <a:off x="-54267" y="1751174"/>
            <a:ext cx="12300533" cy="2608108"/>
            <a:chOff x="-54267" y="1751174"/>
            <a:chExt cx="12300533" cy="2608108"/>
          </a:xfrm>
        </p:grpSpPr>
        <p:pic>
          <p:nvPicPr>
            <p:cNvPr id="18" name="Imagen 17" descr="Imagen que contiene Interfaz de usuario gráfica&#10;&#10;Descripción generada automáticamente">
              <a:extLst>
                <a:ext uri="{FF2B5EF4-FFF2-40B4-BE49-F238E27FC236}">
                  <a16:creationId xmlns:a16="http://schemas.microsoft.com/office/drawing/2014/main" id="{26EA5795-BD05-AF0C-3A2E-7C08E47414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262"/>
            <a:stretch/>
          </p:blipFill>
          <p:spPr bwMode="auto">
            <a:xfrm>
              <a:off x="-54267" y="1751174"/>
              <a:ext cx="12300533" cy="260810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82921335-175E-88A6-C621-E8337BF6EE31}"/>
                </a:ext>
              </a:extLst>
            </p:cNvPr>
            <p:cNvSpPr/>
            <p:nvPr/>
          </p:nvSpPr>
          <p:spPr>
            <a:xfrm>
              <a:off x="-54267" y="1751174"/>
              <a:ext cx="712358" cy="74814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sp>
        <p:nvSpPr>
          <p:cNvPr id="2" name="Flecha: doblada 1">
            <a:extLst>
              <a:ext uri="{FF2B5EF4-FFF2-40B4-BE49-F238E27FC236}">
                <a16:creationId xmlns:a16="http://schemas.microsoft.com/office/drawing/2014/main" id="{84189B6F-9CA1-90B3-8B7B-A40D53B455FE}"/>
              </a:ext>
            </a:extLst>
          </p:cNvPr>
          <p:cNvSpPr/>
          <p:nvPr/>
        </p:nvSpPr>
        <p:spPr>
          <a:xfrm rot="10800000" flipH="1">
            <a:off x="3581399" y="4425730"/>
            <a:ext cx="997527" cy="1725685"/>
          </a:xfrm>
          <a:prstGeom prst="bentArrow">
            <a:avLst/>
          </a:prstGeom>
          <a:solidFill>
            <a:schemeClr val="accent2"/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3" name="Flecha: doblada 2">
            <a:extLst>
              <a:ext uri="{FF2B5EF4-FFF2-40B4-BE49-F238E27FC236}">
                <a16:creationId xmlns:a16="http://schemas.microsoft.com/office/drawing/2014/main" id="{E28C0D82-2891-A2A0-E618-FD1ECA2F7E99}"/>
              </a:ext>
            </a:extLst>
          </p:cNvPr>
          <p:cNvSpPr/>
          <p:nvPr/>
        </p:nvSpPr>
        <p:spPr>
          <a:xfrm rot="10800000">
            <a:off x="5714999" y="4425734"/>
            <a:ext cx="5860471" cy="1864230"/>
          </a:xfrm>
          <a:prstGeom prst="bentArrow">
            <a:avLst/>
          </a:prstGeom>
          <a:solidFill>
            <a:schemeClr val="accent2"/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A64A894A-3731-D841-8DF5-A0B89E065038}"/>
              </a:ext>
            </a:extLst>
          </p:cNvPr>
          <p:cNvSpPr/>
          <p:nvPr/>
        </p:nvSpPr>
        <p:spPr>
          <a:xfrm>
            <a:off x="4648200" y="5368635"/>
            <a:ext cx="997527" cy="1025237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1AAB3EC-C179-1D1B-9048-F5CF48386E50}"/>
              </a:ext>
            </a:extLst>
          </p:cNvPr>
          <p:cNvSpPr txBox="1"/>
          <p:nvPr/>
        </p:nvSpPr>
        <p:spPr>
          <a:xfrm>
            <a:off x="4914367" y="5285876"/>
            <a:ext cx="4651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00B050"/>
                </a:solidFill>
              </a:rPr>
              <a:t>-</a:t>
            </a:r>
            <a:endParaRPr lang="es-CL" dirty="0">
              <a:solidFill>
                <a:srgbClr val="00B050"/>
              </a:solidFill>
            </a:endParaRPr>
          </a:p>
        </p:txBody>
      </p:sp>
      <p:sp>
        <p:nvSpPr>
          <p:cNvPr id="7" name="Flecha: hacia arriba 6">
            <a:extLst>
              <a:ext uri="{FF2B5EF4-FFF2-40B4-BE49-F238E27FC236}">
                <a16:creationId xmlns:a16="http://schemas.microsoft.com/office/drawing/2014/main" id="{7113C6FC-38F1-5069-8D4D-5D7BC82BC000}"/>
              </a:ext>
            </a:extLst>
          </p:cNvPr>
          <p:cNvSpPr/>
          <p:nvPr/>
        </p:nvSpPr>
        <p:spPr>
          <a:xfrm>
            <a:off x="4765963" y="4359282"/>
            <a:ext cx="762000" cy="926594"/>
          </a:xfrm>
          <a:prstGeom prst="upArrow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8784363-F05D-FAE2-5E50-6CAC87B45989}"/>
              </a:ext>
            </a:extLst>
          </p:cNvPr>
          <p:cNvSpPr/>
          <p:nvPr/>
        </p:nvSpPr>
        <p:spPr>
          <a:xfrm>
            <a:off x="967539" y="5071631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53939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A578AFB-BBB6-41E5-23BC-7F507A1C721C}"/>
              </a:ext>
            </a:extLst>
          </p:cNvPr>
          <p:cNvSpPr txBox="1">
            <a:spLocks/>
          </p:cNvSpPr>
          <p:nvPr/>
        </p:nvSpPr>
        <p:spPr>
          <a:xfrm>
            <a:off x="1858537" y="381000"/>
            <a:ext cx="9143999" cy="694117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accent4"/>
                </a:solidFill>
              </a:rPr>
              <a:t>GENERALIZED WFS</a:t>
            </a:r>
            <a:endParaRPr lang="es-CL" sz="4400" dirty="0">
              <a:solidFill>
                <a:schemeClr val="accent4"/>
              </a:solidFill>
            </a:endParaRPr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BCB2A30F-8C7D-F7E2-27A6-FC29F2C8D313}"/>
              </a:ext>
            </a:extLst>
          </p:cNvPr>
          <p:cNvGrpSpPr/>
          <p:nvPr/>
        </p:nvGrpSpPr>
        <p:grpSpPr>
          <a:xfrm>
            <a:off x="-54267" y="1751174"/>
            <a:ext cx="12300533" cy="2608108"/>
            <a:chOff x="-54267" y="1751174"/>
            <a:chExt cx="12300533" cy="2608108"/>
          </a:xfrm>
        </p:grpSpPr>
        <p:pic>
          <p:nvPicPr>
            <p:cNvPr id="18" name="Imagen 17" descr="Imagen que contiene Interfaz de usuario gráfica&#10;&#10;Descripción generada automáticamente">
              <a:extLst>
                <a:ext uri="{FF2B5EF4-FFF2-40B4-BE49-F238E27FC236}">
                  <a16:creationId xmlns:a16="http://schemas.microsoft.com/office/drawing/2014/main" id="{26EA5795-BD05-AF0C-3A2E-7C08E47414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262"/>
            <a:stretch/>
          </p:blipFill>
          <p:spPr bwMode="auto">
            <a:xfrm>
              <a:off x="-54267" y="1751174"/>
              <a:ext cx="12300533" cy="260810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82921335-175E-88A6-C621-E8337BF6EE31}"/>
                </a:ext>
              </a:extLst>
            </p:cNvPr>
            <p:cNvSpPr/>
            <p:nvPr/>
          </p:nvSpPr>
          <p:spPr>
            <a:xfrm>
              <a:off x="-54267" y="1751174"/>
              <a:ext cx="712358" cy="74814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sp>
        <p:nvSpPr>
          <p:cNvPr id="2" name="Flecha: doblada 1">
            <a:extLst>
              <a:ext uri="{FF2B5EF4-FFF2-40B4-BE49-F238E27FC236}">
                <a16:creationId xmlns:a16="http://schemas.microsoft.com/office/drawing/2014/main" id="{84189B6F-9CA1-90B3-8B7B-A40D53B455FE}"/>
              </a:ext>
            </a:extLst>
          </p:cNvPr>
          <p:cNvSpPr/>
          <p:nvPr/>
        </p:nvSpPr>
        <p:spPr>
          <a:xfrm rot="10800000" flipH="1">
            <a:off x="3581400" y="4425736"/>
            <a:ext cx="3546764" cy="1878079"/>
          </a:xfrm>
          <a:prstGeom prst="bentArrow">
            <a:avLst/>
          </a:prstGeom>
          <a:solidFill>
            <a:schemeClr val="accent2"/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3" name="Flecha: doblada 2">
            <a:extLst>
              <a:ext uri="{FF2B5EF4-FFF2-40B4-BE49-F238E27FC236}">
                <a16:creationId xmlns:a16="http://schemas.microsoft.com/office/drawing/2014/main" id="{E28C0D82-2891-A2A0-E618-FD1ECA2F7E99}"/>
              </a:ext>
            </a:extLst>
          </p:cNvPr>
          <p:cNvSpPr/>
          <p:nvPr/>
        </p:nvSpPr>
        <p:spPr>
          <a:xfrm rot="10800000">
            <a:off x="8400565" y="4425733"/>
            <a:ext cx="3174904" cy="1878080"/>
          </a:xfrm>
          <a:prstGeom prst="bentArrow">
            <a:avLst/>
          </a:prstGeom>
          <a:solidFill>
            <a:schemeClr val="accent2"/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A64A894A-3731-D841-8DF5-A0B89E065038}"/>
              </a:ext>
            </a:extLst>
          </p:cNvPr>
          <p:cNvSpPr/>
          <p:nvPr/>
        </p:nvSpPr>
        <p:spPr>
          <a:xfrm>
            <a:off x="7265602" y="5368635"/>
            <a:ext cx="997527" cy="1025237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1AAB3EC-C179-1D1B-9048-F5CF48386E50}"/>
              </a:ext>
            </a:extLst>
          </p:cNvPr>
          <p:cNvSpPr txBox="1"/>
          <p:nvPr/>
        </p:nvSpPr>
        <p:spPr>
          <a:xfrm>
            <a:off x="7531769" y="5285876"/>
            <a:ext cx="4651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00B050"/>
                </a:solidFill>
              </a:rPr>
              <a:t>-</a:t>
            </a:r>
            <a:endParaRPr lang="es-CL" dirty="0">
              <a:solidFill>
                <a:srgbClr val="00B050"/>
              </a:solidFill>
            </a:endParaRPr>
          </a:p>
        </p:txBody>
      </p:sp>
      <p:sp>
        <p:nvSpPr>
          <p:cNvPr id="9" name="Flecha: hacia arriba 8">
            <a:extLst>
              <a:ext uri="{FF2B5EF4-FFF2-40B4-BE49-F238E27FC236}">
                <a16:creationId xmlns:a16="http://schemas.microsoft.com/office/drawing/2014/main" id="{E2D3E70C-3274-66D8-08CF-D7D4BE3F6995}"/>
              </a:ext>
            </a:extLst>
          </p:cNvPr>
          <p:cNvSpPr/>
          <p:nvPr/>
        </p:nvSpPr>
        <p:spPr>
          <a:xfrm>
            <a:off x="4939143" y="4425733"/>
            <a:ext cx="498765" cy="721231"/>
          </a:xfrm>
          <a:prstGeom prst="upArrow">
            <a:avLst/>
          </a:prstGeom>
          <a:solidFill>
            <a:srgbClr val="FFFF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Flecha: hacia arriba 9">
            <a:extLst>
              <a:ext uri="{FF2B5EF4-FFF2-40B4-BE49-F238E27FC236}">
                <a16:creationId xmlns:a16="http://schemas.microsoft.com/office/drawing/2014/main" id="{58E25C2A-6401-861F-FE6F-7C87152906FB}"/>
              </a:ext>
            </a:extLst>
          </p:cNvPr>
          <p:cNvSpPr/>
          <p:nvPr/>
        </p:nvSpPr>
        <p:spPr>
          <a:xfrm>
            <a:off x="8963889" y="4400661"/>
            <a:ext cx="561108" cy="634678"/>
          </a:xfrm>
          <a:prstGeom prst="upArrow">
            <a:avLst/>
          </a:prstGeom>
          <a:solidFill>
            <a:srgbClr val="FFFF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8A2C364-6F50-1A20-0526-4F6808C72468}"/>
              </a:ext>
            </a:extLst>
          </p:cNvPr>
          <p:cNvSpPr/>
          <p:nvPr/>
        </p:nvSpPr>
        <p:spPr>
          <a:xfrm>
            <a:off x="5101935" y="4899085"/>
            <a:ext cx="4284520" cy="24787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270FC12-24EB-F8D1-21E4-D8D27812FB5E}"/>
              </a:ext>
            </a:extLst>
          </p:cNvPr>
          <p:cNvSpPr/>
          <p:nvPr/>
        </p:nvSpPr>
        <p:spPr>
          <a:xfrm>
            <a:off x="7629618" y="5112527"/>
            <a:ext cx="269493" cy="23439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053D1F52-D0C5-C8F2-BBA2-F671BED0C24E}"/>
              </a:ext>
            </a:extLst>
          </p:cNvPr>
          <p:cNvSpPr/>
          <p:nvPr/>
        </p:nvSpPr>
        <p:spPr>
          <a:xfrm>
            <a:off x="967539" y="5071631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00597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A578AFB-BBB6-41E5-23BC-7F507A1C721C}"/>
              </a:ext>
            </a:extLst>
          </p:cNvPr>
          <p:cNvSpPr txBox="1">
            <a:spLocks/>
          </p:cNvSpPr>
          <p:nvPr/>
        </p:nvSpPr>
        <p:spPr>
          <a:xfrm>
            <a:off x="1858537" y="381000"/>
            <a:ext cx="9143999" cy="694117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accent4"/>
                </a:solidFill>
              </a:rPr>
              <a:t>GENERALIZED PWFS</a:t>
            </a:r>
            <a:endParaRPr lang="es-CL" sz="4400" dirty="0">
              <a:solidFill>
                <a:schemeClr val="accent4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2A2F93F-CBA4-4411-4352-6121536238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60" t="60089" r="62661" b="4348"/>
          <a:stretch/>
        </p:blipFill>
        <p:spPr>
          <a:xfrm>
            <a:off x="2103120" y="4206240"/>
            <a:ext cx="5120640" cy="2286000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E8AE378B-0F3E-36A3-D259-3D977CC7C6FD}"/>
              </a:ext>
            </a:extLst>
          </p:cNvPr>
          <p:cNvGrpSpPr/>
          <p:nvPr/>
        </p:nvGrpSpPr>
        <p:grpSpPr>
          <a:xfrm>
            <a:off x="-54267" y="1169288"/>
            <a:ext cx="12300533" cy="2608108"/>
            <a:chOff x="-54267" y="1751174"/>
            <a:chExt cx="12300533" cy="2608108"/>
          </a:xfrm>
        </p:grpSpPr>
        <p:pic>
          <p:nvPicPr>
            <p:cNvPr id="11" name="Imagen 10" descr="Imagen que contiene Interfaz de usuario gráfica&#10;&#10;Descripción generada automáticamente">
              <a:extLst>
                <a:ext uri="{FF2B5EF4-FFF2-40B4-BE49-F238E27FC236}">
                  <a16:creationId xmlns:a16="http://schemas.microsoft.com/office/drawing/2014/main" id="{54500055-13CA-46D9-99F5-4688D11552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262"/>
            <a:stretch/>
          </p:blipFill>
          <p:spPr bwMode="auto">
            <a:xfrm>
              <a:off x="-54267" y="1751174"/>
              <a:ext cx="12300533" cy="260810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FAB9AB31-B80A-F2DE-004A-82C4945F466A}"/>
                </a:ext>
              </a:extLst>
            </p:cNvPr>
            <p:cNvSpPr/>
            <p:nvPr/>
          </p:nvSpPr>
          <p:spPr>
            <a:xfrm>
              <a:off x="-54267" y="1751174"/>
              <a:ext cx="712358" cy="74814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sp>
        <p:nvSpPr>
          <p:cNvPr id="9" name="Rectángulo 8">
            <a:extLst>
              <a:ext uri="{FF2B5EF4-FFF2-40B4-BE49-F238E27FC236}">
                <a16:creationId xmlns:a16="http://schemas.microsoft.com/office/drawing/2014/main" id="{0D24BC18-8B1F-5727-3F74-9AB5223AB78C}"/>
              </a:ext>
            </a:extLst>
          </p:cNvPr>
          <p:cNvSpPr/>
          <p:nvPr/>
        </p:nvSpPr>
        <p:spPr>
          <a:xfrm>
            <a:off x="8382453" y="2179097"/>
            <a:ext cx="1260311" cy="139537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Linear Rec</a:t>
            </a: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0A7F9987-9D7C-B62C-5A91-2B72CA36C181}"/>
              </a:ext>
            </a:extLst>
          </p:cNvPr>
          <p:cNvCxnSpPr>
            <a:cxnSpLocks/>
          </p:cNvCxnSpPr>
          <p:nvPr/>
        </p:nvCxnSpPr>
        <p:spPr>
          <a:xfrm flipH="1" flipV="1">
            <a:off x="6310745" y="3574473"/>
            <a:ext cx="863948" cy="63176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240AAD60-BD1E-6C53-92E9-C3A88CD632D2}"/>
              </a:ext>
            </a:extLst>
          </p:cNvPr>
          <p:cNvCxnSpPr/>
          <p:nvPr/>
        </p:nvCxnSpPr>
        <p:spPr>
          <a:xfrm flipV="1">
            <a:off x="2103120" y="3574473"/>
            <a:ext cx="2101735" cy="63176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82047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D1ED7FB-C646-44A7-9995-AD06AE7C16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83" t="-2" r="11178" b="44215"/>
          <a:stretch/>
        </p:blipFill>
        <p:spPr>
          <a:xfrm>
            <a:off x="4572000" y="1574346"/>
            <a:ext cx="6217920" cy="2926080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414DCA0B-38C0-43C2-A8AE-5B33C85D281C}"/>
              </a:ext>
            </a:extLst>
          </p:cNvPr>
          <p:cNvSpPr txBox="1"/>
          <p:nvPr/>
        </p:nvSpPr>
        <p:spPr>
          <a:xfrm>
            <a:off x="11072990" y="2396527"/>
            <a:ext cx="1173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Forward pass</a:t>
            </a:r>
          </a:p>
        </p:txBody>
      </p:sp>
      <p:pic>
        <p:nvPicPr>
          <p:cNvPr id="25" name="Gráfico 24">
            <a:extLst>
              <a:ext uri="{FF2B5EF4-FFF2-40B4-BE49-F238E27FC236}">
                <a16:creationId xmlns:a16="http://schemas.microsoft.com/office/drawing/2014/main" id="{8F681418-B1F0-4D54-9E0B-05BCAAF509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27638" y="2624974"/>
            <a:ext cx="876300" cy="171450"/>
          </a:xfrm>
          <a:prstGeom prst="rect">
            <a:avLst/>
          </a:prstGeom>
        </p:spPr>
      </p:pic>
      <p:sp>
        <p:nvSpPr>
          <p:cNvPr id="18" name="Título 1">
            <a:extLst>
              <a:ext uri="{FF2B5EF4-FFF2-40B4-BE49-F238E27FC236}">
                <a16:creationId xmlns:a16="http://schemas.microsoft.com/office/drawing/2014/main" id="{47767BA8-1380-48B8-B7B3-AC5BD461E328}"/>
              </a:ext>
            </a:extLst>
          </p:cNvPr>
          <p:cNvSpPr txBox="1">
            <a:spLocks/>
          </p:cNvSpPr>
          <p:nvPr/>
        </p:nvSpPr>
        <p:spPr>
          <a:xfrm>
            <a:off x="5205177" y="368693"/>
            <a:ext cx="6927781" cy="90057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accent4"/>
                </a:solidFill>
              </a:rPr>
              <a:t>End-to-End TRAINING FOR THE IMPROVED PWFS</a:t>
            </a:r>
          </a:p>
        </p:txBody>
      </p:sp>
    </p:spTree>
    <p:extLst>
      <p:ext uri="{BB962C8B-B14F-4D97-AF65-F5344CB8AC3E}">
        <p14:creationId xmlns:p14="http://schemas.microsoft.com/office/powerpoint/2010/main" val="2424293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Marcador de fecha 79">
            <a:extLst>
              <a:ext uri="{FF2B5EF4-FFF2-40B4-BE49-F238E27FC236}">
                <a16:creationId xmlns:a16="http://schemas.microsoft.com/office/drawing/2014/main" id="{BC1F9D86-85D8-4FD0-B0D3-47D778722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dirty="0"/>
              <a:t>2022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D1ED7FB-C646-44A7-9995-AD06AE7C16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47"/>
          <a:stretch/>
        </p:blipFill>
        <p:spPr>
          <a:xfrm>
            <a:off x="4492575" y="1574346"/>
            <a:ext cx="7694597" cy="5245100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B34BAA2F-28B1-48E5-87CD-A74D9C3E9BED}"/>
              </a:ext>
            </a:extLst>
          </p:cNvPr>
          <p:cNvGrpSpPr/>
          <p:nvPr/>
        </p:nvGrpSpPr>
        <p:grpSpPr>
          <a:xfrm>
            <a:off x="1186543" y="4337972"/>
            <a:ext cx="3306032" cy="2176368"/>
            <a:chOff x="0" y="4545029"/>
            <a:chExt cx="2481615" cy="1609725"/>
          </a:xfrm>
        </p:grpSpPr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8E1AD016-17B4-408A-9B3C-0702EEB2F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4545029"/>
              <a:ext cx="1581150" cy="1609725"/>
            </a:xfrm>
            <a:prstGeom prst="rect">
              <a:avLst/>
            </a:prstGeom>
          </p:spPr>
        </p:pic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B5E08B0E-D8FC-40A4-9216-E44EFA5FE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41878" y="5383811"/>
              <a:ext cx="695325" cy="17145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CuadroTexto 10">
                  <a:extLst>
                    <a:ext uri="{FF2B5EF4-FFF2-40B4-BE49-F238E27FC236}">
                      <a16:creationId xmlns:a16="http://schemas.microsoft.com/office/drawing/2014/main" id="{87892EAF-CF8C-4904-8964-2C47ED305FE4}"/>
                    </a:ext>
                  </a:extLst>
                </p:cNvPr>
                <p:cNvSpPr txBox="1"/>
                <p:nvPr/>
              </p:nvSpPr>
              <p:spPr>
                <a:xfrm>
                  <a:off x="1883027" y="5507684"/>
                  <a:ext cx="222075" cy="20487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CL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CL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es-CL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s-CL" dirty="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CuadroTexto 10">
                  <a:extLst>
                    <a:ext uri="{FF2B5EF4-FFF2-40B4-BE49-F238E27FC236}">
                      <a16:creationId xmlns:a16="http://schemas.microsoft.com/office/drawing/2014/main" id="{87892EAF-CF8C-4904-8964-2C47ED305F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3027" y="5507684"/>
                  <a:ext cx="222075" cy="204879"/>
                </a:xfrm>
                <a:prstGeom prst="rect">
                  <a:avLst/>
                </a:prstGeom>
                <a:blipFill>
                  <a:blip r:embed="rId8"/>
                  <a:stretch>
                    <a:fillRect l="-18367" r="-6122" b="-28261"/>
                  </a:stretch>
                </a:blipFill>
              </p:spPr>
              <p:txBody>
                <a:bodyPr/>
                <a:lstStyle/>
                <a:p>
                  <a:r>
                    <a:rPr lang="es-C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E728556A-D7C8-4840-A74F-452B8C18BF31}"/>
                </a:ext>
              </a:extLst>
            </p:cNvPr>
            <p:cNvSpPr txBox="1"/>
            <p:nvPr/>
          </p:nvSpPr>
          <p:spPr>
            <a:xfrm>
              <a:off x="1682137" y="5008499"/>
              <a:ext cx="799478" cy="386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FF00"/>
                  </a:solidFill>
                </a:rPr>
                <a:t>Incoming wavefront</a:t>
              </a:r>
            </a:p>
          </p:txBody>
        </p:sp>
      </p:grp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14DCA0B-38C0-43C2-A8AE-5B33C85D281C}"/>
              </a:ext>
            </a:extLst>
          </p:cNvPr>
          <p:cNvSpPr txBox="1"/>
          <p:nvPr/>
        </p:nvSpPr>
        <p:spPr>
          <a:xfrm>
            <a:off x="11072990" y="2396527"/>
            <a:ext cx="1173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2">
                    <a:lumMod val="10000"/>
                  </a:schemeClr>
                </a:solidFill>
              </a:rPr>
              <a:t>Forward pass</a:t>
            </a:r>
          </a:p>
        </p:txBody>
      </p:sp>
      <p:pic>
        <p:nvPicPr>
          <p:cNvPr id="25" name="Gráfico 24">
            <a:extLst>
              <a:ext uri="{FF2B5EF4-FFF2-40B4-BE49-F238E27FC236}">
                <a16:creationId xmlns:a16="http://schemas.microsoft.com/office/drawing/2014/main" id="{8F681418-B1F0-4D54-9E0B-05BCAAF509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127638" y="2624974"/>
            <a:ext cx="876300" cy="171450"/>
          </a:xfrm>
          <a:prstGeom prst="rect">
            <a:avLst/>
          </a:prstGeom>
        </p:spPr>
      </p:pic>
      <p:pic>
        <p:nvPicPr>
          <p:cNvPr id="26" name="Gráfico 25">
            <a:extLst>
              <a:ext uri="{FF2B5EF4-FFF2-40B4-BE49-F238E27FC236}">
                <a16:creationId xmlns:a16="http://schemas.microsoft.com/office/drawing/2014/main" id="{98BC64CD-2BDF-4A09-A3EC-3F6F0EF915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127638" y="2984613"/>
            <a:ext cx="866775" cy="142875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8CEF8AE4-C1C9-4089-9C3D-EF429F23D5E1}"/>
              </a:ext>
            </a:extLst>
          </p:cNvPr>
          <p:cNvSpPr txBox="1"/>
          <p:nvPr/>
        </p:nvSpPr>
        <p:spPr>
          <a:xfrm>
            <a:off x="11043400" y="2770543"/>
            <a:ext cx="13050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2">
                    <a:lumMod val="10000"/>
                  </a:schemeClr>
                </a:solidFill>
              </a:rPr>
              <a:t>Backward pass</a:t>
            </a: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202470CA-0308-4F42-B482-89ED4334B617}"/>
              </a:ext>
            </a:extLst>
          </p:cNvPr>
          <p:cNvCxnSpPr>
            <a:cxnSpLocks/>
          </p:cNvCxnSpPr>
          <p:nvPr/>
        </p:nvCxnSpPr>
        <p:spPr>
          <a:xfrm flipV="1">
            <a:off x="6957159" y="6013999"/>
            <a:ext cx="0" cy="649812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A0DC2658-670C-445E-8F7C-07D1FC14601D}"/>
              </a:ext>
            </a:extLst>
          </p:cNvPr>
          <p:cNvCxnSpPr>
            <a:cxnSpLocks/>
          </p:cNvCxnSpPr>
          <p:nvPr/>
        </p:nvCxnSpPr>
        <p:spPr>
          <a:xfrm>
            <a:off x="6927781" y="6624147"/>
            <a:ext cx="4836713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15DFDF19-8EE7-4ED3-8395-418075DDA61E}"/>
              </a:ext>
            </a:extLst>
          </p:cNvPr>
          <p:cNvCxnSpPr>
            <a:cxnSpLocks/>
          </p:cNvCxnSpPr>
          <p:nvPr/>
        </p:nvCxnSpPr>
        <p:spPr>
          <a:xfrm flipV="1">
            <a:off x="11793872" y="5836084"/>
            <a:ext cx="0" cy="827727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ítulo 1">
            <a:extLst>
              <a:ext uri="{FF2B5EF4-FFF2-40B4-BE49-F238E27FC236}">
                <a16:creationId xmlns:a16="http://schemas.microsoft.com/office/drawing/2014/main" id="{47767BA8-1380-48B8-B7B3-AC5BD461E328}"/>
              </a:ext>
            </a:extLst>
          </p:cNvPr>
          <p:cNvSpPr txBox="1">
            <a:spLocks/>
          </p:cNvSpPr>
          <p:nvPr/>
        </p:nvSpPr>
        <p:spPr>
          <a:xfrm>
            <a:off x="5205177" y="368693"/>
            <a:ext cx="6927781" cy="90057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accent4"/>
                </a:solidFill>
              </a:rPr>
              <a:t>End-to-End TRAINING FOR THE IMPROVED PWFS</a:t>
            </a:r>
          </a:p>
        </p:txBody>
      </p:sp>
    </p:spTree>
    <p:extLst>
      <p:ext uri="{BB962C8B-B14F-4D97-AF65-F5344CB8AC3E}">
        <p14:creationId xmlns:p14="http://schemas.microsoft.com/office/powerpoint/2010/main" val="1470975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Marcador de fecha 79">
            <a:extLst>
              <a:ext uri="{FF2B5EF4-FFF2-40B4-BE49-F238E27FC236}">
                <a16:creationId xmlns:a16="http://schemas.microsoft.com/office/drawing/2014/main" id="{BC1F9D86-85D8-4FD0-B0D3-47D778722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dirty="0"/>
              <a:t>2022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D1ED7FB-C646-44A7-9995-AD06AE7C16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47"/>
          <a:stretch/>
        </p:blipFill>
        <p:spPr>
          <a:xfrm>
            <a:off x="4492575" y="1574346"/>
            <a:ext cx="7694597" cy="5245100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B34BAA2F-28B1-48E5-87CD-A74D9C3E9BED}"/>
              </a:ext>
            </a:extLst>
          </p:cNvPr>
          <p:cNvGrpSpPr/>
          <p:nvPr/>
        </p:nvGrpSpPr>
        <p:grpSpPr>
          <a:xfrm>
            <a:off x="1186543" y="4337972"/>
            <a:ext cx="3306032" cy="2176368"/>
            <a:chOff x="0" y="4545029"/>
            <a:chExt cx="2481615" cy="1609725"/>
          </a:xfrm>
        </p:grpSpPr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8E1AD016-17B4-408A-9B3C-0702EEB2F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4545029"/>
              <a:ext cx="1581150" cy="1609725"/>
            </a:xfrm>
            <a:prstGeom prst="rect">
              <a:avLst/>
            </a:prstGeom>
          </p:spPr>
        </p:pic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B5E08B0E-D8FC-40A4-9216-E44EFA5FE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41878" y="5383811"/>
              <a:ext cx="695325" cy="17145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CuadroTexto 10">
                  <a:extLst>
                    <a:ext uri="{FF2B5EF4-FFF2-40B4-BE49-F238E27FC236}">
                      <a16:creationId xmlns:a16="http://schemas.microsoft.com/office/drawing/2014/main" id="{87892EAF-CF8C-4904-8964-2C47ED305FE4}"/>
                    </a:ext>
                  </a:extLst>
                </p:cNvPr>
                <p:cNvSpPr txBox="1"/>
                <p:nvPr/>
              </p:nvSpPr>
              <p:spPr>
                <a:xfrm>
                  <a:off x="1883027" y="5507684"/>
                  <a:ext cx="222075" cy="20487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CL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CL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es-CL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s-CL" dirty="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CuadroTexto 10">
                  <a:extLst>
                    <a:ext uri="{FF2B5EF4-FFF2-40B4-BE49-F238E27FC236}">
                      <a16:creationId xmlns:a16="http://schemas.microsoft.com/office/drawing/2014/main" id="{87892EAF-CF8C-4904-8964-2C47ED305F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3027" y="5507684"/>
                  <a:ext cx="222075" cy="204879"/>
                </a:xfrm>
                <a:prstGeom prst="rect">
                  <a:avLst/>
                </a:prstGeom>
                <a:blipFill>
                  <a:blip r:embed="rId8"/>
                  <a:stretch>
                    <a:fillRect l="-18367" r="-6122" b="-28261"/>
                  </a:stretch>
                </a:blipFill>
              </p:spPr>
              <p:txBody>
                <a:bodyPr/>
                <a:lstStyle/>
                <a:p>
                  <a:r>
                    <a:rPr lang="es-C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E728556A-D7C8-4840-A74F-452B8C18BF31}"/>
                </a:ext>
              </a:extLst>
            </p:cNvPr>
            <p:cNvSpPr txBox="1"/>
            <p:nvPr/>
          </p:nvSpPr>
          <p:spPr>
            <a:xfrm>
              <a:off x="1682137" y="5008499"/>
              <a:ext cx="799478" cy="386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FF00"/>
                  </a:solidFill>
                </a:rPr>
                <a:t>Incoming wavefront</a:t>
              </a:r>
            </a:p>
          </p:txBody>
        </p:sp>
      </p:grp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14DCA0B-38C0-43C2-A8AE-5B33C85D281C}"/>
              </a:ext>
            </a:extLst>
          </p:cNvPr>
          <p:cNvSpPr txBox="1"/>
          <p:nvPr/>
        </p:nvSpPr>
        <p:spPr>
          <a:xfrm>
            <a:off x="11072990" y="2396527"/>
            <a:ext cx="1173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2">
                    <a:lumMod val="10000"/>
                  </a:schemeClr>
                </a:solidFill>
              </a:rPr>
              <a:t>Forward pass</a:t>
            </a:r>
          </a:p>
        </p:txBody>
      </p:sp>
      <p:pic>
        <p:nvPicPr>
          <p:cNvPr id="25" name="Gráfico 24">
            <a:extLst>
              <a:ext uri="{FF2B5EF4-FFF2-40B4-BE49-F238E27FC236}">
                <a16:creationId xmlns:a16="http://schemas.microsoft.com/office/drawing/2014/main" id="{8F681418-B1F0-4D54-9E0B-05BCAAF509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127638" y="2624974"/>
            <a:ext cx="876300" cy="171450"/>
          </a:xfrm>
          <a:prstGeom prst="rect">
            <a:avLst/>
          </a:prstGeom>
        </p:spPr>
      </p:pic>
      <p:pic>
        <p:nvPicPr>
          <p:cNvPr id="26" name="Gráfico 25">
            <a:extLst>
              <a:ext uri="{FF2B5EF4-FFF2-40B4-BE49-F238E27FC236}">
                <a16:creationId xmlns:a16="http://schemas.microsoft.com/office/drawing/2014/main" id="{98BC64CD-2BDF-4A09-A3EC-3F6F0EF915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127638" y="2984613"/>
            <a:ext cx="866775" cy="142875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8CEF8AE4-C1C9-4089-9C3D-EF429F23D5E1}"/>
              </a:ext>
            </a:extLst>
          </p:cNvPr>
          <p:cNvSpPr txBox="1"/>
          <p:nvPr/>
        </p:nvSpPr>
        <p:spPr>
          <a:xfrm>
            <a:off x="11043400" y="2770543"/>
            <a:ext cx="13050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2">
                    <a:lumMod val="10000"/>
                  </a:schemeClr>
                </a:solidFill>
              </a:rPr>
              <a:t>Backward pass</a:t>
            </a: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202470CA-0308-4F42-B482-89ED4334B617}"/>
              </a:ext>
            </a:extLst>
          </p:cNvPr>
          <p:cNvCxnSpPr>
            <a:cxnSpLocks/>
          </p:cNvCxnSpPr>
          <p:nvPr/>
        </p:nvCxnSpPr>
        <p:spPr>
          <a:xfrm flipV="1">
            <a:off x="6957159" y="6013999"/>
            <a:ext cx="0" cy="649812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A0DC2658-670C-445E-8F7C-07D1FC14601D}"/>
              </a:ext>
            </a:extLst>
          </p:cNvPr>
          <p:cNvCxnSpPr>
            <a:cxnSpLocks/>
          </p:cNvCxnSpPr>
          <p:nvPr/>
        </p:nvCxnSpPr>
        <p:spPr>
          <a:xfrm>
            <a:off x="6927781" y="6624147"/>
            <a:ext cx="4836713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15DFDF19-8EE7-4ED3-8395-418075DDA61E}"/>
              </a:ext>
            </a:extLst>
          </p:cNvPr>
          <p:cNvCxnSpPr>
            <a:cxnSpLocks/>
          </p:cNvCxnSpPr>
          <p:nvPr/>
        </p:nvCxnSpPr>
        <p:spPr>
          <a:xfrm flipV="1">
            <a:off x="11793872" y="5836084"/>
            <a:ext cx="0" cy="827727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ítulo 1">
            <a:extLst>
              <a:ext uri="{FF2B5EF4-FFF2-40B4-BE49-F238E27FC236}">
                <a16:creationId xmlns:a16="http://schemas.microsoft.com/office/drawing/2014/main" id="{47767BA8-1380-48B8-B7B3-AC5BD461E328}"/>
              </a:ext>
            </a:extLst>
          </p:cNvPr>
          <p:cNvSpPr txBox="1">
            <a:spLocks/>
          </p:cNvSpPr>
          <p:nvPr/>
        </p:nvSpPr>
        <p:spPr>
          <a:xfrm>
            <a:off x="5205177" y="368693"/>
            <a:ext cx="6927781" cy="90057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accent4"/>
                </a:solidFill>
              </a:rPr>
              <a:t>End-to-End TRAINING FOR THE IMPROVED PWFS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7B7EDD2-19F4-5AD9-5BA1-6A8B6B901A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60" t="60089" r="62661" b="4348"/>
          <a:stretch/>
        </p:blipFill>
        <p:spPr>
          <a:xfrm>
            <a:off x="138077" y="1696014"/>
            <a:ext cx="4161739" cy="185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91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op_simulation">
            <a:hlinkClick r:id="" action="ppaction://media"/>
            <a:extLst>
              <a:ext uri="{FF2B5EF4-FFF2-40B4-BE49-F238E27FC236}">
                <a16:creationId xmlns:a16="http://schemas.microsoft.com/office/drawing/2014/main" id="{88DF4D5F-2EC5-4C0D-AEC9-A58FA51B86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75028"/>
          <a:stretch/>
        </p:blipFill>
        <p:spPr>
          <a:xfrm>
            <a:off x="89648" y="607582"/>
            <a:ext cx="9834282" cy="1560850"/>
          </a:xfrm>
          <a:prstGeom prst="rect">
            <a:avLst/>
          </a:prstGeom>
        </p:spPr>
      </p:pic>
      <p:sp>
        <p:nvSpPr>
          <p:cNvPr id="83" name="Título 1">
            <a:extLst>
              <a:ext uri="{FF2B5EF4-FFF2-40B4-BE49-F238E27FC236}">
                <a16:creationId xmlns:a16="http://schemas.microsoft.com/office/drawing/2014/main" id="{7288E19C-A239-4FE4-9841-4DD542D88D34}"/>
              </a:ext>
            </a:extLst>
          </p:cNvPr>
          <p:cNvSpPr txBox="1">
            <a:spLocks/>
          </p:cNvSpPr>
          <p:nvPr/>
        </p:nvSpPr>
        <p:spPr>
          <a:xfrm>
            <a:off x="6531344" y="6264"/>
            <a:ext cx="10716322" cy="9005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B050"/>
                </a:solidFill>
              </a:rPr>
              <a:t>PWFS SIMULATION</a:t>
            </a: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5397E4DE-F4FD-4318-80F4-D61DC79E0F08}"/>
              </a:ext>
            </a:extLst>
          </p:cNvPr>
          <p:cNvCxnSpPr>
            <a:cxnSpLocks/>
          </p:cNvCxnSpPr>
          <p:nvPr/>
        </p:nvCxnSpPr>
        <p:spPr>
          <a:xfrm flipV="1">
            <a:off x="4697506" y="812800"/>
            <a:ext cx="0" cy="129091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61E15189-EE84-4DE2-9064-BA8B3D03F3F5}"/>
              </a:ext>
            </a:extLst>
          </p:cNvPr>
          <p:cNvCxnSpPr>
            <a:cxnSpLocks/>
          </p:cNvCxnSpPr>
          <p:nvPr/>
        </p:nvCxnSpPr>
        <p:spPr>
          <a:xfrm rot="5400000" flipV="1">
            <a:off x="4697506" y="812800"/>
            <a:ext cx="0" cy="129091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7516F36F-B457-4179-9A7E-40BD53451BB5}"/>
              </a:ext>
            </a:extLst>
          </p:cNvPr>
          <p:cNvSpPr txBox="1"/>
          <p:nvPr/>
        </p:nvSpPr>
        <p:spPr>
          <a:xfrm>
            <a:off x="9861692" y="1206105"/>
            <a:ext cx="2330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Unmodulated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8362AFE9-8EC7-488E-83A1-1413E91E0FEA}"/>
              </a:ext>
            </a:extLst>
          </p:cNvPr>
          <p:cNvSpPr/>
          <p:nvPr/>
        </p:nvSpPr>
        <p:spPr>
          <a:xfrm>
            <a:off x="2055223" y="607581"/>
            <a:ext cx="1933300" cy="1560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5977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op_simulation">
            <a:hlinkClick r:id="" action="ppaction://media"/>
            <a:extLst>
              <a:ext uri="{FF2B5EF4-FFF2-40B4-BE49-F238E27FC236}">
                <a16:creationId xmlns:a16="http://schemas.microsoft.com/office/drawing/2014/main" id="{88DF4D5F-2EC5-4C0D-AEC9-A58FA51B86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648" y="607581"/>
            <a:ext cx="9834282" cy="6250419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5397E4DE-F4FD-4318-80F4-D61DC79E0F08}"/>
              </a:ext>
            </a:extLst>
          </p:cNvPr>
          <p:cNvCxnSpPr>
            <a:cxnSpLocks/>
          </p:cNvCxnSpPr>
          <p:nvPr/>
        </p:nvCxnSpPr>
        <p:spPr>
          <a:xfrm flipV="1">
            <a:off x="4697506" y="812800"/>
            <a:ext cx="0" cy="129091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61E15189-EE84-4DE2-9064-BA8B3D03F3F5}"/>
              </a:ext>
            </a:extLst>
          </p:cNvPr>
          <p:cNvCxnSpPr>
            <a:cxnSpLocks/>
          </p:cNvCxnSpPr>
          <p:nvPr/>
        </p:nvCxnSpPr>
        <p:spPr>
          <a:xfrm rot="5400000" flipV="1">
            <a:off x="4697506" y="812800"/>
            <a:ext cx="0" cy="129091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2A4B800D-70E9-4586-9687-6234B4945DBC}"/>
              </a:ext>
            </a:extLst>
          </p:cNvPr>
          <p:cNvCxnSpPr>
            <a:cxnSpLocks/>
          </p:cNvCxnSpPr>
          <p:nvPr/>
        </p:nvCxnSpPr>
        <p:spPr>
          <a:xfrm flipV="1">
            <a:off x="4697506" y="2369670"/>
            <a:ext cx="0" cy="129091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AA397252-E459-4ABF-B5DF-009E42CD5EF5}"/>
              </a:ext>
            </a:extLst>
          </p:cNvPr>
          <p:cNvCxnSpPr>
            <a:cxnSpLocks/>
          </p:cNvCxnSpPr>
          <p:nvPr/>
        </p:nvCxnSpPr>
        <p:spPr>
          <a:xfrm rot="5400000" flipV="1">
            <a:off x="4697506" y="2369670"/>
            <a:ext cx="0" cy="129091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9E8BFDAD-C252-4F35-B4F1-4E0CB9DFCAED}"/>
              </a:ext>
            </a:extLst>
          </p:cNvPr>
          <p:cNvCxnSpPr>
            <a:cxnSpLocks/>
          </p:cNvCxnSpPr>
          <p:nvPr/>
        </p:nvCxnSpPr>
        <p:spPr>
          <a:xfrm flipV="1">
            <a:off x="4697506" y="3953434"/>
            <a:ext cx="0" cy="129091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F3EDC481-7C79-4634-9065-411FB46CEF59}"/>
              </a:ext>
            </a:extLst>
          </p:cNvPr>
          <p:cNvCxnSpPr>
            <a:cxnSpLocks/>
          </p:cNvCxnSpPr>
          <p:nvPr/>
        </p:nvCxnSpPr>
        <p:spPr>
          <a:xfrm rot="5400000" flipV="1">
            <a:off x="4697506" y="3953434"/>
            <a:ext cx="0" cy="129091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BB02CE56-8ACA-4934-BF3F-6F7C68F1E502}"/>
              </a:ext>
            </a:extLst>
          </p:cNvPr>
          <p:cNvCxnSpPr>
            <a:cxnSpLocks/>
          </p:cNvCxnSpPr>
          <p:nvPr/>
        </p:nvCxnSpPr>
        <p:spPr>
          <a:xfrm flipV="1">
            <a:off x="4697506" y="5498352"/>
            <a:ext cx="0" cy="129091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6C84917E-88EA-4546-A1D3-5F36F31EEC74}"/>
              </a:ext>
            </a:extLst>
          </p:cNvPr>
          <p:cNvCxnSpPr>
            <a:cxnSpLocks/>
          </p:cNvCxnSpPr>
          <p:nvPr/>
        </p:nvCxnSpPr>
        <p:spPr>
          <a:xfrm rot="5400000" flipV="1">
            <a:off x="4697506" y="5498352"/>
            <a:ext cx="0" cy="129091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7516F36F-B457-4179-9A7E-40BD53451BB5}"/>
              </a:ext>
            </a:extLst>
          </p:cNvPr>
          <p:cNvSpPr txBox="1"/>
          <p:nvPr/>
        </p:nvSpPr>
        <p:spPr>
          <a:xfrm>
            <a:off x="9861692" y="1206105"/>
            <a:ext cx="2330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Unmodulated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7B82ABE-798C-4195-A3AE-4AE6D85C5F1E}"/>
              </a:ext>
            </a:extLst>
          </p:cNvPr>
          <p:cNvSpPr txBox="1"/>
          <p:nvPr/>
        </p:nvSpPr>
        <p:spPr>
          <a:xfrm>
            <a:off x="9861692" y="2775063"/>
            <a:ext cx="2330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Mod = 2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DFF1045-73CF-43F2-A4C7-381873C54ACF}"/>
              </a:ext>
            </a:extLst>
          </p:cNvPr>
          <p:cNvSpPr txBox="1"/>
          <p:nvPr/>
        </p:nvSpPr>
        <p:spPr>
          <a:xfrm>
            <a:off x="9861692" y="4344021"/>
            <a:ext cx="1677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Mod = 4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52DB1C0A-239D-4259-8A55-60A8E2FF0877}"/>
              </a:ext>
            </a:extLst>
          </p:cNvPr>
          <p:cNvSpPr txBox="1"/>
          <p:nvPr/>
        </p:nvSpPr>
        <p:spPr>
          <a:xfrm>
            <a:off x="9923930" y="5912978"/>
            <a:ext cx="1677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Mod = 6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8362AFE9-8EC7-488E-83A1-1413E91E0FEA}"/>
              </a:ext>
            </a:extLst>
          </p:cNvPr>
          <p:cNvSpPr/>
          <p:nvPr/>
        </p:nvSpPr>
        <p:spPr>
          <a:xfrm>
            <a:off x="2055223" y="607581"/>
            <a:ext cx="1933300" cy="1560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9FF848D8-4AFC-0E93-540F-ACA10DFA01AF}"/>
              </a:ext>
            </a:extLst>
          </p:cNvPr>
          <p:cNvSpPr txBox="1">
            <a:spLocks/>
          </p:cNvSpPr>
          <p:nvPr/>
        </p:nvSpPr>
        <p:spPr>
          <a:xfrm>
            <a:off x="6531344" y="6264"/>
            <a:ext cx="10716322" cy="9005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B050"/>
                </a:solidFill>
              </a:rPr>
              <a:t>PWFS SIMULATION</a:t>
            </a:r>
          </a:p>
        </p:txBody>
      </p:sp>
    </p:spTree>
    <p:extLst>
      <p:ext uri="{BB962C8B-B14F-4D97-AF65-F5344CB8AC3E}">
        <p14:creationId xmlns:p14="http://schemas.microsoft.com/office/powerpoint/2010/main" val="62612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822C2-316F-4874-9BB1-E7D40225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7551" y="67051"/>
            <a:ext cx="6377940" cy="1293028"/>
          </a:xfrm>
        </p:spPr>
        <p:txBody>
          <a:bodyPr/>
          <a:lstStyle/>
          <a:p>
            <a:r>
              <a:rPr lang="en-US" dirty="0"/>
              <a:t>Shack-Hartmann wavefront sensor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8272F8-4DAB-4E06-9FF5-A8B9A85558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4" descr="A picture containing light, shirt&#10;&#10;Description automatically generated">
            <a:extLst>
              <a:ext uri="{FF2B5EF4-FFF2-40B4-BE49-F238E27FC236}">
                <a16:creationId xmlns:a16="http://schemas.microsoft.com/office/drawing/2014/main" id="{75E06784-01C1-4AFA-83F6-BD070A4C196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768" y="1471695"/>
            <a:ext cx="7538178" cy="567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5017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 descr="Gráfico, Gráfico de dispersión&#10;&#10;Descripción generada automáticamente">
            <a:extLst>
              <a:ext uri="{FF2B5EF4-FFF2-40B4-BE49-F238E27FC236}">
                <a16:creationId xmlns:a16="http://schemas.microsoft.com/office/drawing/2014/main" id="{C5FF499D-F6A4-44F3-8960-67835054D4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" r="5106" b="6579"/>
          <a:stretch/>
        </p:blipFill>
        <p:spPr>
          <a:xfrm>
            <a:off x="7102435" y="1832667"/>
            <a:ext cx="4680858" cy="4012961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A222A1BE-1934-4994-9C37-223AF4259D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0" r="61936"/>
          <a:stretch/>
        </p:blipFill>
        <p:spPr>
          <a:xfrm>
            <a:off x="1158808" y="513549"/>
            <a:ext cx="5449406" cy="6324600"/>
          </a:xfrm>
          <a:prstGeom prst="rect">
            <a:avLst/>
          </a:prstGeom>
        </p:spPr>
      </p:pic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D2849BC6-B8E1-42CD-8ADF-ADCD80742FD2}"/>
              </a:ext>
            </a:extLst>
          </p:cNvPr>
          <p:cNvCxnSpPr>
            <a:cxnSpLocks/>
          </p:cNvCxnSpPr>
          <p:nvPr/>
        </p:nvCxnSpPr>
        <p:spPr>
          <a:xfrm flipV="1">
            <a:off x="2900550" y="2300728"/>
            <a:ext cx="4659086" cy="275024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676BD588-F04E-4CC1-9645-150C5A6474C8}"/>
              </a:ext>
            </a:extLst>
          </p:cNvPr>
          <p:cNvCxnSpPr>
            <a:cxnSpLocks/>
          </p:cNvCxnSpPr>
          <p:nvPr/>
        </p:nvCxnSpPr>
        <p:spPr>
          <a:xfrm flipV="1">
            <a:off x="2900550" y="5561693"/>
            <a:ext cx="7968343" cy="643164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ítulo 1">
            <a:extLst>
              <a:ext uri="{FF2B5EF4-FFF2-40B4-BE49-F238E27FC236}">
                <a16:creationId xmlns:a16="http://schemas.microsoft.com/office/drawing/2014/main" id="{8ABDE699-2ED0-48E7-9279-F044F02A218D}"/>
              </a:ext>
            </a:extLst>
          </p:cNvPr>
          <p:cNvSpPr txBox="1">
            <a:spLocks/>
          </p:cNvSpPr>
          <p:nvPr/>
        </p:nvSpPr>
        <p:spPr>
          <a:xfrm>
            <a:off x="6725980" y="801925"/>
            <a:ext cx="5597638" cy="7753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accent4"/>
                </a:solidFill>
              </a:rPr>
              <a:t>End-to-End TRAINING</a:t>
            </a:r>
          </a:p>
        </p:txBody>
      </p:sp>
    </p:spTree>
    <p:extLst>
      <p:ext uri="{BB962C8B-B14F-4D97-AF65-F5344CB8AC3E}">
        <p14:creationId xmlns:p14="http://schemas.microsoft.com/office/powerpoint/2010/main" val="21072497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rop_simulationM1">
            <a:hlinkClick r:id="" action="ppaction://media"/>
            <a:extLst>
              <a:ext uri="{FF2B5EF4-FFF2-40B4-BE49-F238E27FC236}">
                <a16:creationId xmlns:a16="http://schemas.microsoft.com/office/drawing/2014/main" id="{BD3C8D9E-AD01-4823-A726-09AB6DE40D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36932" y="1665560"/>
            <a:ext cx="8928944" cy="1418400"/>
          </a:xfrm>
          <a:prstGeom prst="rect">
            <a:avLst/>
          </a:prstGeom>
        </p:spPr>
      </p:pic>
      <p:pic>
        <p:nvPicPr>
          <p:cNvPr id="5" name="prop_simulationDeM1">
            <a:hlinkClick r:id="" action="ppaction://media"/>
            <a:extLst>
              <a:ext uri="{FF2B5EF4-FFF2-40B4-BE49-F238E27FC236}">
                <a16:creationId xmlns:a16="http://schemas.microsoft.com/office/drawing/2014/main" id="{4C64C921-048F-4E28-9821-68D799ED12F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40728" y="5329212"/>
            <a:ext cx="8925148" cy="1417797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2BDF6503-D3E7-4E6C-B718-79AFD41C3DF2}"/>
              </a:ext>
            </a:extLst>
          </p:cNvPr>
          <p:cNvGrpSpPr/>
          <p:nvPr/>
        </p:nvGrpSpPr>
        <p:grpSpPr>
          <a:xfrm>
            <a:off x="3762822" y="341288"/>
            <a:ext cx="7928869" cy="1418962"/>
            <a:chOff x="952039" y="1581937"/>
            <a:chExt cx="10908228" cy="1952152"/>
          </a:xfrm>
        </p:grpSpPr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3032ADE3-0A26-43FD-A380-FC2E9D9074BD}"/>
                </a:ext>
              </a:extLst>
            </p:cNvPr>
            <p:cNvSpPr/>
            <p:nvPr/>
          </p:nvSpPr>
          <p:spPr>
            <a:xfrm>
              <a:off x="952039" y="1915243"/>
              <a:ext cx="196799" cy="1264778"/>
            </a:xfrm>
            <a:custGeom>
              <a:avLst/>
              <a:gdLst>
                <a:gd name="connsiteX0" fmla="*/ 8546 w 196799"/>
                <a:gd name="connsiteY0" fmla="*/ 1264778 h 1264778"/>
                <a:gd name="connsiteX1" fmla="*/ 76912 w 196799"/>
                <a:gd name="connsiteY1" fmla="*/ 1230595 h 1264778"/>
                <a:gd name="connsiteX2" fmla="*/ 111096 w 196799"/>
                <a:gd name="connsiteY2" fmla="*/ 1179320 h 1264778"/>
                <a:gd name="connsiteX3" fmla="*/ 128187 w 196799"/>
                <a:gd name="connsiteY3" fmla="*/ 1085316 h 1264778"/>
                <a:gd name="connsiteX4" fmla="*/ 102550 w 196799"/>
                <a:gd name="connsiteY4" fmla="*/ 965675 h 1264778"/>
                <a:gd name="connsiteX5" fmla="*/ 76912 w 196799"/>
                <a:gd name="connsiteY5" fmla="*/ 940038 h 1264778"/>
                <a:gd name="connsiteX6" fmla="*/ 51275 w 196799"/>
                <a:gd name="connsiteY6" fmla="*/ 905855 h 1264778"/>
                <a:gd name="connsiteX7" fmla="*/ 17092 w 196799"/>
                <a:gd name="connsiteY7" fmla="*/ 828943 h 1264778"/>
                <a:gd name="connsiteX8" fmla="*/ 0 w 196799"/>
                <a:gd name="connsiteY8" fmla="*/ 769122 h 1264778"/>
                <a:gd name="connsiteX9" fmla="*/ 17092 w 196799"/>
                <a:gd name="connsiteY9" fmla="*/ 615298 h 1264778"/>
                <a:gd name="connsiteX10" fmla="*/ 42729 w 196799"/>
                <a:gd name="connsiteY10" fmla="*/ 564023 h 1264778"/>
                <a:gd name="connsiteX11" fmla="*/ 51275 w 196799"/>
                <a:gd name="connsiteY11" fmla="*/ 521294 h 1264778"/>
                <a:gd name="connsiteX12" fmla="*/ 85458 w 196799"/>
                <a:gd name="connsiteY12" fmla="*/ 470019 h 1264778"/>
                <a:gd name="connsiteX13" fmla="*/ 162370 w 196799"/>
                <a:gd name="connsiteY13" fmla="*/ 376015 h 1264778"/>
                <a:gd name="connsiteX14" fmla="*/ 179462 w 196799"/>
                <a:gd name="connsiteY14" fmla="*/ 333286 h 1264778"/>
                <a:gd name="connsiteX15" fmla="*/ 196554 w 196799"/>
                <a:gd name="connsiteY15" fmla="*/ 299103 h 1264778"/>
                <a:gd name="connsiteX16" fmla="*/ 188008 w 196799"/>
                <a:gd name="connsiteY16" fmla="*/ 247829 h 1264778"/>
                <a:gd name="connsiteX17" fmla="*/ 179462 w 196799"/>
                <a:gd name="connsiteY17" fmla="*/ 179462 h 1264778"/>
                <a:gd name="connsiteX18" fmla="*/ 145279 w 196799"/>
                <a:gd name="connsiteY18" fmla="*/ 153825 h 1264778"/>
                <a:gd name="connsiteX19" fmla="*/ 102550 w 196799"/>
                <a:gd name="connsiteY19" fmla="*/ 94004 h 1264778"/>
                <a:gd name="connsiteX20" fmla="*/ 85458 w 196799"/>
                <a:gd name="connsiteY20" fmla="*/ 42729 h 1264778"/>
                <a:gd name="connsiteX21" fmla="*/ 68367 w 196799"/>
                <a:gd name="connsiteY21" fmla="*/ 0 h 1264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96799" h="1264778">
                  <a:moveTo>
                    <a:pt x="8546" y="1264778"/>
                  </a:moveTo>
                  <a:cubicBezTo>
                    <a:pt x="24043" y="1258579"/>
                    <a:pt x="63128" y="1246348"/>
                    <a:pt x="76912" y="1230595"/>
                  </a:cubicBezTo>
                  <a:cubicBezTo>
                    <a:pt x="90439" y="1215136"/>
                    <a:pt x="111096" y="1179320"/>
                    <a:pt x="111096" y="1179320"/>
                  </a:cubicBezTo>
                  <a:cubicBezTo>
                    <a:pt x="123113" y="1143266"/>
                    <a:pt x="128187" y="1133629"/>
                    <a:pt x="128187" y="1085316"/>
                  </a:cubicBezTo>
                  <a:cubicBezTo>
                    <a:pt x="128187" y="1041233"/>
                    <a:pt x="128077" y="1001412"/>
                    <a:pt x="102550" y="965675"/>
                  </a:cubicBezTo>
                  <a:cubicBezTo>
                    <a:pt x="95525" y="955841"/>
                    <a:pt x="84777" y="949214"/>
                    <a:pt x="76912" y="940038"/>
                  </a:cubicBezTo>
                  <a:cubicBezTo>
                    <a:pt x="67643" y="929224"/>
                    <a:pt x="59821" y="917249"/>
                    <a:pt x="51275" y="905855"/>
                  </a:cubicBezTo>
                  <a:cubicBezTo>
                    <a:pt x="34967" y="840623"/>
                    <a:pt x="54052" y="902864"/>
                    <a:pt x="17092" y="828943"/>
                  </a:cubicBezTo>
                  <a:cubicBezTo>
                    <a:pt x="10962" y="816683"/>
                    <a:pt x="2738" y="780074"/>
                    <a:pt x="0" y="769122"/>
                  </a:cubicBezTo>
                  <a:cubicBezTo>
                    <a:pt x="625" y="761626"/>
                    <a:pt x="7635" y="643670"/>
                    <a:pt x="17092" y="615298"/>
                  </a:cubicBezTo>
                  <a:cubicBezTo>
                    <a:pt x="23135" y="597170"/>
                    <a:pt x="34183" y="581115"/>
                    <a:pt x="42729" y="564023"/>
                  </a:cubicBezTo>
                  <a:cubicBezTo>
                    <a:pt x="45578" y="549780"/>
                    <a:pt x="45264" y="534517"/>
                    <a:pt x="51275" y="521294"/>
                  </a:cubicBezTo>
                  <a:cubicBezTo>
                    <a:pt x="59775" y="502594"/>
                    <a:pt x="73518" y="486734"/>
                    <a:pt x="85458" y="470019"/>
                  </a:cubicBezTo>
                  <a:cubicBezTo>
                    <a:pt x="134227" y="401742"/>
                    <a:pt x="120730" y="417656"/>
                    <a:pt x="162370" y="376015"/>
                  </a:cubicBezTo>
                  <a:cubicBezTo>
                    <a:pt x="168067" y="361772"/>
                    <a:pt x="173232" y="347304"/>
                    <a:pt x="179462" y="333286"/>
                  </a:cubicBezTo>
                  <a:cubicBezTo>
                    <a:pt x="184636" y="321645"/>
                    <a:pt x="195286" y="311779"/>
                    <a:pt x="196554" y="299103"/>
                  </a:cubicBezTo>
                  <a:cubicBezTo>
                    <a:pt x="198278" y="281862"/>
                    <a:pt x="190458" y="264982"/>
                    <a:pt x="188008" y="247829"/>
                  </a:cubicBezTo>
                  <a:cubicBezTo>
                    <a:pt x="184760" y="225093"/>
                    <a:pt x="188966" y="200370"/>
                    <a:pt x="179462" y="179462"/>
                  </a:cubicBezTo>
                  <a:cubicBezTo>
                    <a:pt x="173568" y="166496"/>
                    <a:pt x="155350" y="163896"/>
                    <a:pt x="145279" y="153825"/>
                  </a:cubicBezTo>
                  <a:cubicBezTo>
                    <a:pt x="142749" y="151295"/>
                    <a:pt x="106434" y="102743"/>
                    <a:pt x="102550" y="94004"/>
                  </a:cubicBezTo>
                  <a:cubicBezTo>
                    <a:pt x="95233" y="77541"/>
                    <a:pt x="93515" y="58843"/>
                    <a:pt x="85458" y="42729"/>
                  </a:cubicBezTo>
                  <a:cubicBezTo>
                    <a:pt x="67093" y="5998"/>
                    <a:pt x="68367" y="21285"/>
                    <a:pt x="68367" y="0"/>
                  </a:cubicBezTo>
                </a:path>
              </a:pathLst>
            </a:custGeom>
            <a:ln w="28575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cxnSp>
          <p:nvCxnSpPr>
            <p:cNvPr id="12" name="Conector recto de flecha 11">
              <a:extLst>
                <a:ext uri="{FF2B5EF4-FFF2-40B4-BE49-F238E27FC236}">
                  <a16:creationId xmlns:a16="http://schemas.microsoft.com/office/drawing/2014/main" id="{F59AE50C-5BC0-4709-9B2A-D21C62D8F2B4}"/>
                </a:ext>
              </a:extLst>
            </p:cNvPr>
            <p:cNvCxnSpPr>
              <a:cxnSpLocks/>
              <a:stCxn id="11" idx="21"/>
            </p:cNvCxnSpPr>
            <p:nvPr/>
          </p:nvCxnSpPr>
          <p:spPr>
            <a:xfrm>
              <a:off x="1020406" y="1915243"/>
              <a:ext cx="2170631" cy="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Flecha: curvada hacia la izquierda 12">
              <a:extLst>
                <a:ext uri="{FF2B5EF4-FFF2-40B4-BE49-F238E27FC236}">
                  <a16:creationId xmlns:a16="http://schemas.microsoft.com/office/drawing/2014/main" id="{9252FDEA-4AB8-4537-AAF6-28F079F408D2}"/>
                </a:ext>
              </a:extLst>
            </p:cNvPr>
            <p:cNvSpPr/>
            <p:nvPr/>
          </p:nvSpPr>
          <p:spPr>
            <a:xfrm>
              <a:off x="3324922" y="2086159"/>
              <a:ext cx="663723" cy="1093862"/>
            </a:xfrm>
            <a:prstGeom prst="curvedLeftArrow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>
                <a:solidFill>
                  <a:schemeClr val="tx1"/>
                </a:solidFill>
              </a:endParaRPr>
            </a:p>
          </p:txBody>
        </p:sp>
        <p:sp>
          <p:nvSpPr>
            <p:cNvPr id="14" name="Flecha: curvada hacia la izquierda 13">
              <a:extLst>
                <a:ext uri="{FF2B5EF4-FFF2-40B4-BE49-F238E27FC236}">
                  <a16:creationId xmlns:a16="http://schemas.microsoft.com/office/drawing/2014/main" id="{9E2BA252-66C8-40CE-8A79-C168564F753C}"/>
                </a:ext>
              </a:extLst>
            </p:cNvPr>
            <p:cNvSpPr/>
            <p:nvPr/>
          </p:nvSpPr>
          <p:spPr>
            <a:xfrm rot="10800000">
              <a:off x="2605651" y="2025375"/>
              <a:ext cx="663723" cy="1093862"/>
            </a:xfrm>
            <a:prstGeom prst="curvedLeftArrow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>
                <a:solidFill>
                  <a:schemeClr val="tx1"/>
                </a:solidFill>
              </a:endParaRPr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7380C159-E292-4C8F-B833-24B04C7022A8}"/>
                </a:ext>
              </a:extLst>
            </p:cNvPr>
            <p:cNvSpPr/>
            <p:nvPr/>
          </p:nvSpPr>
          <p:spPr>
            <a:xfrm>
              <a:off x="4611695" y="1898426"/>
              <a:ext cx="45719" cy="134045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cxnSp>
          <p:nvCxnSpPr>
            <p:cNvPr id="16" name="Conector recto de flecha 15">
              <a:extLst>
                <a:ext uri="{FF2B5EF4-FFF2-40B4-BE49-F238E27FC236}">
                  <a16:creationId xmlns:a16="http://schemas.microsoft.com/office/drawing/2014/main" id="{B34D69C7-E146-49FF-9FFA-6A2CF95B5A36}"/>
                </a:ext>
              </a:extLst>
            </p:cNvPr>
            <p:cNvCxnSpPr>
              <a:cxnSpLocks/>
              <a:endCxn id="18" idx="0"/>
            </p:cNvCxnSpPr>
            <p:nvPr/>
          </p:nvCxnSpPr>
          <p:spPr>
            <a:xfrm>
              <a:off x="4603149" y="1941156"/>
              <a:ext cx="1113048" cy="619432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riángulo isósceles 17">
              <a:extLst>
                <a:ext uri="{FF2B5EF4-FFF2-40B4-BE49-F238E27FC236}">
                  <a16:creationId xmlns:a16="http://schemas.microsoft.com/office/drawing/2014/main" id="{B1CE58DC-C2EF-49B6-BDD5-D1E887AD505E}"/>
                </a:ext>
              </a:extLst>
            </p:cNvPr>
            <p:cNvSpPr/>
            <p:nvPr/>
          </p:nvSpPr>
          <p:spPr>
            <a:xfrm rot="16200000">
              <a:off x="5510753" y="2146599"/>
              <a:ext cx="1238865" cy="827978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cxnSp>
          <p:nvCxnSpPr>
            <p:cNvPr id="19" name="Conector recto de flecha 18">
              <a:extLst>
                <a:ext uri="{FF2B5EF4-FFF2-40B4-BE49-F238E27FC236}">
                  <a16:creationId xmlns:a16="http://schemas.microsoft.com/office/drawing/2014/main" id="{54AE0800-2122-4610-B506-ECCD030892CF}"/>
                </a:ext>
              </a:extLst>
            </p:cNvPr>
            <p:cNvCxnSpPr>
              <a:cxnSpLocks/>
              <a:stCxn id="15" idx="4"/>
              <a:endCxn id="18" idx="0"/>
            </p:cNvCxnSpPr>
            <p:nvPr/>
          </p:nvCxnSpPr>
          <p:spPr>
            <a:xfrm flipV="1">
              <a:off x="4634555" y="2560588"/>
              <a:ext cx="1081642" cy="678288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Conector recto de flecha 21">
              <a:extLst>
                <a:ext uri="{FF2B5EF4-FFF2-40B4-BE49-F238E27FC236}">
                  <a16:creationId xmlns:a16="http://schemas.microsoft.com/office/drawing/2014/main" id="{748E5857-A3C0-4125-ADF0-0E14C9F57C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8938" y="3180021"/>
              <a:ext cx="2333296" cy="1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Conector recto de flecha 22">
              <a:extLst>
                <a:ext uri="{FF2B5EF4-FFF2-40B4-BE49-F238E27FC236}">
                  <a16:creationId xmlns:a16="http://schemas.microsoft.com/office/drawing/2014/main" id="{C4B67BA9-C490-47CE-8D5A-80A43116B062}"/>
                </a:ext>
              </a:extLst>
            </p:cNvPr>
            <p:cNvCxnSpPr>
              <a:cxnSpLocks/>
            </p:cNvCxnSpPr>
            <p:nvPr/>
          </p:nvCxnSpPr>
          <p:spPr>
            <a:xfrm>
              <a:off x="3267985" y="1919561"/>
              <a:ext cx="1342321" cy="21594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Conector recto de flecha 23">
              <a:extLst>
                <a:ext uri="{FF2B5EF4-FFF2-40B4-BE49-F238E27FC236}">
                  <a16:creationId xmlns:a16="http://schemas.microsoft.com/office/drawing/2014/main" id="{2DA5040E-2B8F-44BA-BD93-17F441042342}"/>
                </a:ext>
              </a:extLst>
            </p:cNvPr>
            <p:cNvCxnSpPr>
              <a:cxnSpLocks/>
            </p:cNvCxnSpPr>
            <p:nvPr/>
          </p:nvCxnSpPr>
          <p:spPr>
            <a:xfrm>
              <a:off x="3203145" y="3211562"/>
              <a:ext cx="1434972" cy="18517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Forma en L 24">
              <a:extLst>
                <a:ext uri="{FF2B5EF4-FFF2-40B4-BE49-F238E27FC236}">
                  <a16:creationId xmlns:a16="http://schemas.microsoft.com/office/drawing/2014/main" id="{F6E910AC-E66B-440D-B8F5-706905E57CA2}"/>
                </a:ext>
              </a:extLst>
            </p:cNvPr>
            <p:cNvSpPr/>
            <p:nvPr/>
          </p:nvSpPr>
          <p:spPr>
            <a:xfrm>
              <a:off x="1003560" y="1720817"/>
              <a:ext cx="213645" cy="196829"/>
            </a:xfrm>
            <a:prstGeom prst="corner">
              <a:avLst>
                <a:gd name="adj1" fmla="val 18545"/>
                <a:gd name="adj2" fmla="val 18546"/>
              </a:avLst>
            </a:prstGeom>
            <a:ln>
              <a:solidFill>
                <a:srgbClr val="FFFF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26" name="Forma en L 25">
              <a:extLst>
                <a:ext uri="{FF2B5EF4-FFF2-40B4-BE49-F238E27FC236}">
                  <a16:creationId xmlns:a16="http://schemas.microsoft.com/office/drawing/2014/main" id="{4B4DEBE8-B88D-424A-9FE1-B1AFEF9E8BE3}"/>
                </a:ext>
              </a:extLst>
            </p:cNvPr>
            <p:cNvSpPr/>
            <p:nvPr/>
          </p:nvSpPr>
          <p:spPr>
            <a:xfrm rot="5400000">
              <a:off x="947274" y="3186027"/>
              <a:ext cx="213645" cy="196829"/>
            </a:xfrm>
            <a:prstGeom prst="corner">
              <a:avLst>
                <a:gd name="adj1" fmla="val 18545"/>
                <a:gd name="adj2" fmla="val 18546"/>
              </a:avLst>
            </a:prstGeom>
            <a:ln>
              <a:solidFill>
                <a:srgbClr val="FFFF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cxnSp>
          <p:nvCxnSpPr>
            <p:cNvPr id="28" name="Conector recto de flecha 27">
              <a:extLst>
                <a:ext uri="{FF2B5EF4-FFF2-40B4-BE49-F238E27FC236}">
                  <a16:creationId xmlns:a16="http://schemas.microsoft.com/office/drawing/2014/main" id="{2F23AA4E-CAD3-4207-B220-961EA439DCFF}"/>
                </a:ext>
              </a:extLst>
            </p:cNvPr>
            <p:cNvCxnSpPr>
              <a:cxnSpLocks/>
              <a:endCxn id="29" idx="4"/>
            </p:cNvCxnSpPr>
            <p:nvPr/>
          </p:nvCxnSpPr>
          <p:spPr>
            <a:xfrm>
              <a:off x="5739057" y="2568651"/>
              <a:ext cx="1333775" cy="687042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Elipse 28">
              <a:extLst>
                <a:ext uri="{FF2B5EF4-FFF2-40B4-BE49-F238E27FC236}">
                  <a16:creationId xmlns:a16="http://schemas.microsoft.com/office/drawing/2014/main" id="{2BD9BFCA-2075-4AF9-81D7-B6DDB23A10E3}"/>
                </a:ext>
              </a:extLst>
            </p:cNvPr>
            <p:cNvSpPr/>
            <p:nvPr/>
          </p:nvSpPr>
          <p:spPr>
            <a:xfrm>
              <a:off x="7049972" y="1915243"/>
              <a:ext cx="45719" cy="1340450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cxnSp>
          <p:nvCxnSpPr>
            <p:cNvPr id="30" name="Conector recto de flecha 29">
              <a:extLst>
                <a:ext uri="{FF2B5EF4-FFF2-40B4-BE49-F238E27FC236}">
                  <a16:creationId xmlns:a16="http://schemas.microsoft.com/office/drawing/2014/main" id="{777DF425-352E-4159-BEF9-B647631902AD}"/>
                </a:ext>
              </a:extLst>
            </p:cNvPr>
            <p:cNvCxnSpPr>
              <a:cxnSpLocks/>
              <a:stCxn id="18" idx="0"/>
              <a:endCxn id="29" idx="0"/>
            </p:cNvCxnSpPr>
            <p:nvPr/>
          </p:nvCxnSpPr>
          <p:spPr>
            <a:xfrm flipV="1">
              <a:off x="5716197" y="1915243"/>
              <a:ext cx="1356635" cy="645345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Conector recto de flecha 30">
              <a:extLst>
                <a:ext uri="{FF2B5EF4-FFF2-40B4-BE49-F238E27FC236}">
                  <a16:creationId xmlns:a16="http://schemas.microsoft.com/office/drawing/2014/main" id="{70252B98-2EEC-4DF9-9FDC-DD0D92B0E14A}"/>
                </a:ext>
              </a:extLst>
            </p:cNvPr>
            <p:cNvCxnSpPr>
              <a:cxnSpLocks/>
            </p:cNvCxnSpPr>
            <p:nvPr/>
          </p:nvCxnSpPr>
          <p:spPr>
            <a:xfrm>
              <a:off x="7049972" y="1905012"/>
              <a:ext cx="3454531" cy="36143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Conector recto de flecha 31">
              <a:extLst>
                <a:ext uri="{FF2B5EF4-FFF2-40B4-BE49-F238E27FC236}">
                  <a16:creationId xmlns:a16="http://schemas.microsoft.com/office/drawing/2014/main" id="{B098BCF9-1B0E-41F9-836D-AE4CFA8D6570}"/>
                </a:ext>
              </a:extLst>
            </p:cNvPr>
            <p:cNvCxnSpPr>
              <a:cxnSpLocks/>
            </p:cNvCxnSpPr>
            <p:nvPr/>
          </p:nvCxnSpPr>
          <p:spPr>
            <a:xfrm>
              <a:off x="7049972" y="3226682"/>
              <a:ext cx="3454531" cy="36143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Rectángulo 32">
              <a:extLst>
                <a:ext uri="{FF2B5EF4-FFF2-40B4-BE49-F238E27FC236}">
                  <a16:creationId xmlns:a16="http://schemas.microsoft.com/office/drawing/2014/main" id="{4B826D16-4194-4C29-B5A3-8952B7F85D1F}"/>
                </a:ext>
              </a:extLst>
            </p:cNvPr>
            <p:cNvSpPr/>
            <p:nvPr/>
          </p:nvSpPr>
          <p:spPr>
            <a:xfrm>
              <a:off x="11070560" y="1581937"/>
              <a:ext cx="789707" cy="1952152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34" name="Rectángulo 33">
              <a:extLst>
                <a:ext uri="{FF2B5EF4-FFF2-40B4-BE49-F238E27FC236}">
                  <a16:creationId xmlns:a16="http://schemas.microsoft.com/office/drawing/2014/main" id="{2C53A7BA-4D38-4F28-8D9A-A9EDB80F1F6E}"/>
                </a:ext>
              </a:extLst>
            </p:cNvPr>
            <p:cNvSpPr/>
            <p:nvPr/>
          </p:nvSpPr>
          <p:spPr>
            <a:xfrm>
              <a:off x="10735867" y="1915243"/>
              <a:ext cx="789707" cy="1369198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grpSp>
        <p:nvGrpSpPr>
          <p:cNvPr id="45" name="Grupo 44">
            <a:extLst>
              <a:ext uri="{FF2B5EF4-FFF2-40B4-BE49-F238E27FC236}">
                <a16:creationId xmlns:a16="http://schemas.microsoft.com/office/drawing/2014/main" id="{927B9335-F943-4118-8342-C669B02A7164}"/>
              </a:ext>
            </a:extLst>
          </p:cNvPr>
          <p:cNvGrpSpPr/>
          <p:nvPr/>
        </p:nvGrpSpPr>
        <p:grpSpPr>
          <a:xfrm>
            <a:off x="3762822" y="3977340"/>
            <a:ext cx="7928869" cy="1418962"/>
            <a:chOff x="952039" y="1581937"/>
            <a:chExt cx="10908228" cy="1952152"/>
          </a:xfrm>
        </p:grpSpPr>
        <p:sp>
          <p:nvSpPr>
            <p:cNvPr id="46" name="Forma libre: forma 45">
              <a:extLst>
                <a:ext uri="{FF2B5EF4-FFF2-40B4-BE49-F238E27FC236}">
                  <a16:creationId xmlns:a16="http://schemas.microsoft.com/office/drawing/2014/main" id="{FD7F8187-B2E8-4823-9679-0B36CC66A56A}"/>
                </a:ext>
              </a:extLst>
            </p:cNvPr>
            <p:cNvSpPr/>
            <p:nvPr/>
          </p:nvSpPr>
          <p:spPr>
            <a:xfrm>
              <a:off x="952039" y="1915243"/>
              <a:ext cx="196799" cy="1264778"/>
            </a:xfrm>
            <a:custGeom>
              <a:avLst/>
              <a:gdLst>
                <a:gd name="connsiteX0" fmla="*/ 8546 w 196799"/>
                <a:gd name="connsiteY0" fmla="*/ 1264778 h 1264778"/>
                <a:gd name="connsiteX1" fmla="*/ 76912 w 196799"/>
                <a:gd name="connsiteY1" fmla="*/ 1230595 h 1264778"/>
                <a:gd name="connsiteX2" fmla="*/ 111096 w 196799"/>
                <a:gd name="connsiteY2" fmla="*/ 1179320 h 1264778"/>
                <a:gd name="connsiteX3" fmla="*/ 128187 w 196799"/>
                <a:gd name="connsiteY3" fmla="*/ 1085316 h 1264778"/>
                <a:gd name="connsiteX4" fmla="*/ 102550 w 196799"/>
                <a:gd name="connsiteY4" fmla="*/ 965675 h 1264778"/>
                <a:gd name="connsiteX5" fmla="*/ 76912 w 196799"/>
                <a:gd name="connsiteY5" fmla="*/ 940038 h 1264778"/>
                <a:gd name="connsiteX6" fmla="*/ 51275 w 196799"/>
                <a:gd name="connsiteY6" fmla="*/ 905855 h 1264778"/>
                <a:gd name="connsiteX7" fmla="*/ 17092 w 196799"/>
                <a:gd name="connsiteY7" fmla="*/ 828943 h 1264778"/>
                <a:gd name="connsiteX8" fmla="*/ 0 w 196799"/>
                <a:gd name="connsiteY8" fmla="*/ 769122 h 1264778"/>
                <a:gd name="connsiteX9" fmla="*/ 17092 w 196799"/>
                <a:gd name="connsiteY9" fmla="*/ 615298 h 1264778"/>
                <a:gd name="connsiteX10" fmla="*/ 42729 w 196799"/>
                <a:gd name="connsiteY10" fmla="*/ 564023 h 1264778"/>
                <a:gd name="connsiteX11" fmla="*/ 51275 w 196799"/>
                <a:gd name="connsiteY11" fmla="*/ 521294 h 1264778"/>
                <a:gd name="connsiteX12" fmla="*/ 85458 w 196799"/>
                <a:gd name="connsiteY12" fmla="*/ 470019 h 1264778"/>
                <a:gd name="connsiteX13" fmla="*/ 162370 w 196799"/>
                <a:gd name="connsiteY13" fmla="*/ 376015 h 1264778"/>
                <a:gd name="connsiteX14" fmla="*/ 179462 w 196799"/>
                <a:gd name="connsiteY14" fmla="*/ 333286 h 1264778"/>
                <a:gd name="connsiteX15" fmla="*/ 196554 w 196799"/>
                <a:gd name="connsiteY15" fmla="*/ 299103 h 1264778"/>
                <a:gd name="connsiteX16" fmla="*/ 188008 w 196799"/>
                <a:gd name="connsiteY16" fmla="*/ 247829 h 1264778"/>
                <a:gd name="connsiteX17" fmla="*/ 179462 w 196799"/>
                <a:gd name="connsiteY17" fmla="*/ 179462 h 1264778"/>
                <a:gd name="connsiteX18" fmla="*/ 145279 w 196799"/>
                <a:gd name="connsiteY18" fmla="*/ 153825 h 1264778"/>
                <a:gd name="connsiteX19" fmla="*/ 102550 w 196799"/>
                <a:gd name="connsiteY19" fmla="*/ 94004 h 1264778"/>
                <a:gd name="connsiteX20" fmla="*/ 85458 w 196799"/>
                <a:gd name="connsiteY20" fmla="*/ 42729 h 1264778"/>
                <a:gd name="connsiteX21" fmla="*/ 68367 w 196799"/>
                <a:gd name="connsiteY21" fmla="*/ 0 h 1264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96799" h="1264778">
                  <a:moveTo>
                    <a:pt x="8546" y="1264778"/>
                  </a:moveTo>
                  <a:cubicBezTo>
                    <a:pt x="24043" y="1258579"/>
                    <a:pt x="63128" y="1246348"/>
                    <a:pt x="76912" y="1230595"/>
                  </a:cubicBezTo>
                  <a:cubicBezTo>
                    <a:pt x="90439" y="1215136"/>
                    <a:pt x="111096" y="1179320"/>
                    <a:pt x="111096" y="1179320"/>
                  </a:cubicBezTo>
                  <a:cubicBezTo>
                    <a:pt x="123113" y="1143266"/>
                    <a:pt x="128187" y="1133629"/>
                    <a:pt x="128187" y="1085316"/>
                  </a:cubicBezTo>
                  <a:cubicBezTo>
                    <a:pt x="128187" y="1041233"/>
                    <a:pt x="128077" y="1001412"/>
                    <a:pt x="102550" y="965675"/>
                  </a:cubicBezTo>
                  <a:cubicBezTo>
                    <a:pt x="95525" y="955841"/>
                    <a:pt x="84777" y="949214"/>
                    <a:pt x="76912" y="940038"/>
                  </a:cubicBezTo>
                  <a:cubicBezTo>
                    <a:pt x="67643" y="929224"/>
                    <a:pt x="59821" y="917249"/>
                    <a:pt x="51275" y="905855"/>
                  </a:cubicBezTo>
                  <a:cubicBezTo>
                    <a:pt x="34967" y="840623"/>
                    <a:pt x="54052" y="902864"/>
                    <a:pt x="17092" y="828943"/>
                  </a:cubicBezTo>
                  <a:cubicBezTo>
                    <a:pt x="10962" y="816683"/>
                    <a:pt x="2738" y="780074"/>
                    <a:pt x="0" y="769122"/>
                  </a:cubicBezTo>
                  <a:cubicBezTo>
                    <a:pt x="625" y="761626"/>
                    <a:pt x="7635" y="643670"/>
                    <a:pt x="17092" y="615298"/>
                  </a:cubicBezTo>
                  <a:cubicBezTo>
                    <a:pt x="23135" y="597170"/>
                    <a:pt x="34183" y="581115"/>
                    <a:pt x="42729" y="564023"/>
                  </a:cubicBezTo>
                  <a:cubicBezTo>
                    <a:pt x="45578" y="549780"/>
                    <a:pt x="45264" y="534517"/>
                    <a:pt x="51275" y="521294"/>
                  </a:cubicBezTo>
                  <a:cubicBezTo>
                    <a:pt x="59775" y="502594"/>
                    <a:pt x="73518" y="486734"/>
                    <a:pt x="85458" y="470019"/>
                  </a:cubicBezTo>
                  <a:cubicBezTo>
                    <a:pt x="134227" y="401742"/>
                    <a:pt x="120730" y="417656"/>
                    <a:pt x="162370" y="376015"/>
                  </a:cubicBezTo>
                  <a:cubicBezTo>
                    <a:pt x="168067" y="361772"/>
                    <a:pt x="173232" y="347304"/>
                    <a:pt x="179462" y="333286"/>
                  </a:cubicBezTo>
                  <a:cubicBezTo>
                    <a:pt x="184636" y="321645"/>
                    <a:pt x="195286" y="311779"/>
                    <a:pt x="196554" y="299103"/>
                  </a:cubicBezTo>
                  <a:cubicBezTo>
                    <a:pt x="198278" y="281862"/>
                    <a:pt x="190458" y="264982"/>
                    <a:pt x="188008" y="247829"/>
                  </a:cubicBezTo>
                  <a:cubicBezTo>
                    <a:pt x="184760" y="225093"/>
                    <a:pt x="188966" y="200370"/>
                    <a:pt x="179462" y="179462"/>
                  </a:cubicBezTo>
                  <a:cubicBezTo>
                    <a:pt x="173568" y="166496"/>
                    <a:pt x="155350" y="163896"/>
                    <a:pt x="145279" y="153825"/>
                  </a:cubicBezTo>
                  <a:cubicBezTo>
                    <a:pt x="142749" y="151295"/>
                    <a:pt x="106434" y="102743"/>
                    <a:pt x="102550" y="94004"/>
                  </a:cubicBezTo>
                  <a:cubicBezTo>
                    <a:pt x="95233" y="77541"/>
                    <a:pt x="93515" y="58843"/>
                    <a:pt x="85458" y="42729"/>
                  </a:cubicBezTo>
                  <a:cubicBezTo>
                    <a:pt x="67093" y="5998"/>
                    <a:pt x="68367" y="21285"/>
                    <a:pt x="68367" y="0"/>
                  </a:cubicBezTo>
                </a:path>
              </a:pathLst>
            </a:custGeom>
            <a:ln w="28575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cxnSp>
          <p:nvCxnSpPr>
            <p:cNvPr id="47" name="Conector recto de flecha 46">
              <a:extLst>
                <a:ext uri="{FF2B5EF4-FFF2-40B4-BE49-F238E27FC236}">
                  <a16:creationId xmlns:a16="http://schemas.microsoft.com/office/drawing/2014/main" id="{F079C97B-749A-4026-9877-11275726F589}"/>
                </a:ext>
              </a:extLst>
            </p:cNvPr>
            <p:cNvCxnSpPr>
              <a:cxnSpLocks/>
              <a:stCxn id="46" idx="21"/>
            </p:cNvCxnSpPr>
            <p:nvPr/>
          </p:nvCxnSpPr>
          <p:spPr>
            <a:xfrm>
              <a:off x="1020406" y="1915243"/>
              <a:ext cx="2170631" cy="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Flecha: curvada hacia la izquierda 47">
              <a:extLst>
                <a:ext uri="{FF2B5EF4-FFF2-40B4-BE49-F238E27FC236}">
                  <a16:creationId xmlns:a16="http://schemas.microsoft.com/office/drawing/2014/main" id="{831771E4-ED47-4DAB-B38F-A075F61E61BD}"/>
                </a:ext>
              </a:extLst>
            </p:cNvPr>
            <p:cNvSpPr/>
            <p:nvPr/>
          </p:nvSpPr>
          <p:spPr>
            <a:xfrm>
              <a:off x="3324922" y="2086159"/>
              <a:ext cx="663723" cy="1093862"/>
            </a:xfrm>
            <a:prstGeom prst="curvedLeftArrow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>
                <a:solidFill>
                  <a:schemeClr val="tx1"/>
                </a:solidFill>
              </a:endParaRPr>
            </a:p>
          </p:txBody>
        </p:sp>
        <p:sp>
          <p:nvSpPr>
            <p:cNvPr id="49" name="Flecha: curvada hacia la izquierda 48">
              <a:extLst>
                <a:ext uri="{FF2B5EF4-FFF2-40B4-BE49-F238E27FC236}">
                  <a16:creationId xmlns:a16="http://schemas.microsoft.com/office/drawing/2014/main" id="{B4493C4C-6E43-4E61-8639-3FFC61F3DDEC}"/>
                </a:ext>
              </a:extLst>
            </p:cNvPr>
            <p:cNvSpPr/>
            <p:nvPr/>
          </p:nvSpPr>
          <p:spPr>
            <a:xfrm rot="10800000">
              <a:off x="2605651" y="2025375"/>
              <a:ext cx="663723" cy="1093862"/>
            </a:xfrm>
            <a:prstGeom prst="curvedLeftArrow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>
                <a:solidFill>
                  <a:schemeClr val="tx1"/>
                </a:solidFill>
              </a:endParaRPr>
            </a:p>
          </p:txBody>
        </p:sp>
        <p:sp>
          <p:nvSpPr>
            <p:cNvPr id="50" name="Elipse 49">
              <a:extLst>
                <a:ext uri="{FF2B5EF4-FFF2-40B4-BE49-F238E27FC236}">
                  <a16:creationId xmlns:a16="http://schemas.microsoft.com/office/drawing/2014/main" id="{D8DEB2A7-3748-4338-9EB2-D8AF2B5C5D41}"/>
                </a:ext>
              </a:extLst>
            </p:cNvPr>
            <p:cNvSpPr/>
            <p:nvPr/>
          </p:nvSpPr>
          <p:spPr>
            <a:xfrm>
              <a:off x="4611695" y="1898426"/>
              <a:ext cx="45719" cy="134045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cxnSp>
          <p:nvCxnSpPr>
            <p:cNvPr id="51" name="Conector recto de flecha 50">
              <a:extLst>
                <a:ext uri="{FF2B5EF4-FFF2-40B4-BE49-F238E27FC236}">
                  <a16:creationId xmlns:a16="http://schemas.microsoft.com/office/drawing/2014/main" id="{DCAEAF2C-84DA-47F4-98B7-EAD1CF3858A8}"/>
                </a:ext>
              </a:extLst>
            </p:cNvPr>
            <p:cNvCxnSpPr>
              <a:cxnSpLocks/>
              <a:endCxn id="52" idx="0"/>
            </p:cNvCxnSpPr>
            <p:nvPr/>
          </p:nvCxnSpPr>
          <p:spPr>
            <a:xfrm>
              <a:off x="4603149" y="1941156"/>
              <a:ext cx="1113048" cy="619432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2" name="Triángulo isósceles 51">
              <a:extLst>
                <a:ext uri="{FF2B5EF4-FFF2-40B4-BE49-F238E27FC236}">
                  <a16:creationId xmlns:a16="http://schemas.microsoft.com/office/drawing/2014/main" id="{85086F2B-6542-42D9-BBA3-A9A0205792CB}"/>
                </a:ext>
              </a:extLst>
            </p:cNvPr>
            <p:cNvSpPr/>
            <p:nvPr/>
          </p:nvSpPr>
          <p:spPr>
            <a:xfrm rot="16200000">
              <a:off x="5510753" y="2146599"/>
              <a:ext cx="1238865" cy="827978"/>
            </a:xfrm>
            <a:prstGeom prst="triangle">
              <a:avLst/>
            </a:prstGeom>
            <a:solidFill>
              <a:srgbClr val="0000FF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cxnSp>
          <p:nvCxnSpPr>
            <p:cNvPr id="53" name="Conector recto de flecha 52">
              <a:extLst>
                <a:ext uri="{FF2B5EF4-FFF2-40B4-BE49-F238E27FC236}">
                  <a16:creationId xmlns:a16="http://schemas.microsoft.com/office/drawing/2014/main" id="{8ED678B9-476E-42B6-93BA-415C82043635}"/>
                </a:ext>
              </a:extLst>
            </p:cNvPr>
            <p:cNvCxnSpPr>
              <a:cxnSpLocks/>
              <a:stCxn id="50" idx="4"/>
              <a:endCxn id="52" idx="0"/>
            </p:cNvCxnSpPr>
            <p:nvPr/>
          </p:nvCxnSpPr>
          <p:spPr>
            <a:xfrm flipV="1">
              <a:off x="4634555" y="2560588"/>
              <a:ext cx="1081642" cy="678288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onector recto de flecha 53">
              <a:extLst>
                <a:ext uri="{FF2B5EF4-FFF2-40B4-BE49-F238E27FC236}">
                  <a16:creationId xmlns:a16="http://schemas.microsoft.com/office/drawing/2014/main" id="{EEAD2A3F-D02B-45BA-826E-5F93D9CF9C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8938" y="3180021"/>
              <a:ext cx="2333296" cy="1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Conector recto de flecha 54">
              <a:extLst>
                <a:ext uri="{FF2B5EF4-FFF2-40B4-BE49-F238E27FC236}">
                  <a16:creationId xmlns:a16="http://schemas.microsoft.com/office/drawing/2014/main" id="{314217ED-D232-40BE-BC96-1FAC1822145B}"/>
                </a:ext>
              </a:extLst>
            </p:cNvPr>
            <p:cNvCxnSpPr>
              <a:cxnSpLocks/>
            </p:cNvCxnSpPr>
            <p:nvPr/>
          </p:nvCxnSpPr>
          <p:spPr>
            <a:xfrm>
              <a:off x="3267985" y="1919561"/>
              <a:ext cx="1342321" cy="21594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Conector recto de flecha 55">
              <a:extLst>
                <a:ext uri="{FF2B5EF4-FFF2-40B4-BE49-F238E27FC236}">
                  <a16:creationId xmlns:a16="http://schemas.microsoft.com/office/drawing/2014/main" id="{8F293E52-0B6D-45DD-BA89-6C2F13205B25}"/>
                </a:ext>
              </a:extLst>
            </p:cNvPr>
            <p:cNvCxnSpPr>
              <a:cxnSpLocks/>
            </p:cNvCxnSpPr>
            <p:nvPr/>
          </p:nvCxnSpPr>
          <p:spPr>
            <a:xfrm>
              <a:off x="3203145" y="3211562"/>
              <a:ext cx="1434972" cy="18517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7" name="Forma en L 56">
              <a:extLst>
                <a:ext uri="{FF2B5EF4-FFF2-40B4-BE49-F238E27FC236}">
                  <a16:creationId xmlns:a16="http://schemas.microsoft.com/office/drawing/2014/main" id="{507890F0-94CC-4DA2-ABB9-53911E62BF9B}"/>
                </a:ext>
              </a:extLst>
            </p:cNvPr>
            <p:cNvSpPr/>
            <p:nvPr/>
          </p:nvSpPr>
          <p:spPr>
            <a:xfrm>
              <a:off x="1003560" y="1720817"/>
              <a:ext cx="213645" cy="196829"/>
            </a:xfrm>
            <a:prstGeom prst="corner">
              <a:avLst>
                <a:gd name="adj1" fmla="val 18545"/>
                <a:gd name="adj2" fmla="val 18546"/>
              </a:avLst>
            </a:prstGeom>
            <a:ln>
              <a:solidFill>
                <a:srgbClr val="FFFF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58" name="Forma en L 57">
              <a:extLst>
                <a:ext uri="{FF2B5EF4-FFF2-40B4-BE49-F238E27FC236}">
                  <a16:creationId xmlns:a16="http://schemas.microsoft.com/office/drawing/2014/main" id="{9D64EE6D-C57C-4C1A-AF2C-A3765CC605C2}"/>
                </a:ext>
              </a:extLst>
            </p:cNvPr>
            <p:cNvSpPr/>
            <p:nvPr/>
          </p:nvSpPr>
          <p:spPr>
            <a:xfrm rot="5400000">
              <a:off x="947274" y="3186027"/>
              <a:ext cx="213645" cy="196829"/>
            </a:xfrm>
            <a:prstGeom prst="corner">
              <a:avLst>
                <a:gd name="adj1" fmla="val 18545"/>
                <a:gd name="adj2" fmla="val 18546"/>
              </a:avLst>
            </a:prstGeom>
            <a:ln>
              <a:solidFill>
                <a:srgbClr val="FFFF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cxnSp>
          <p:nvCxnSpPr>
            <p:cNvPr id="59" name="Conector recto de flecha 58">
              <a:extLst>
                <a:ext uri="{FF2B5EF4-FFF2-40B4-BE49-F238E27FC236}">
                  <a16:creationId xmlns:a16="http://schemas.microsoft.com/office/drawing/2014/main" id="{2DBEB8CA-C709-4072-BE72-1B3BA76884BE}"/>
                </a:ext>
              </a:extLst>
            </p:cNvPr>
            <p:cNvCxnSpPr>
              <a:cxnSpLocks/>
              <a:endCxn id="60" idx="4"/>
            </p:cNvCxnSpPr>
            <p:nvPr/>
          </p:nvCxnSpPr>
          <p:spPr>
            <a:xfrm>
              <a:off x="5739057" y="2568651"/>
              <a:ext cx="1333775" cy="687042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0" name="Elipse 59">
              <a:extLst>
                <a:ext uri="{FF2B5EF4-FFF2-40B4-BE49-F238E27FC236}">
                  <a16:creationId xmlns:a16="http://schemas.microsoft.com/office/drawing/2014/main" id="{D1DB0BCF-A7AC-4DE8-8E95-52B83167EFE3}"/>
                </a:ext>
              </a:extLst>
            </p:cNvPr>
            <p:cNvSpPr/>
            <p:nvPr/>
          </p:nvSpPr>
          <p:spPr>
            <a:xfrm>
              <a:off x="7049972" y="1915243"/>
              <a:ext cx="45719" cy="1340450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cxnSp>
          <p:nvCxnSpPr>
            <p:cNvPr id="61" name="Conector recto de flecha 60">
              <a:extLst>
                <a:ext uri="{FF2B5EF4-FFF2-40B4-BE49-F238E27FC236}">
                  <a16:creationId xmlns:a16="http://schemas.microsoft.com/office/drawing/2014/main" id="{71CAFD1A-C511-440D-88F7-2B23EC475369}"/>
                </a:ext>
              </a:extLst>
            </p:cNvPr>
            <p:cNvCxnSpPr>
              <a:cxnSpLocks/>
              <a:stCxn id="52" idx="0"/>
              <a:endCxn id="60" idx="0"/>
            </p:cNvCxnSpPr>
            <p:nvPr/>
          </p:nvCxnSpPr>
          <p:spPr>
            <a:xfrm flipV="1">
              <a:off x="5716197" y="1915243"/>
              <a:ext cx="1356635" cy="645345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Conector recto de flecha 61">
              <a:extLst>
                <a:ext uri="{FF2B5EF4-FFF2-40B4-BE49-F238E27FC236}">
                  <a16:creationId xmlns:a16="http://schemas.microsoft.com/office/drawing/2014/main" id="{4933B4FA-7409-45B9-92B5-F68751BE3EB5}"/>
                </a:ext>
              </a:extLst>
            </p:cNvPr>
            <p:cNvCxnSpPr>
              <a:cxnSpLocks/>
            </p:cNvCxnSpPr>
            <p:nvPr/>
          </p:nvCxnSpPr>
          <p:spPr>
            <a:xfrm>
              <a:off x="7049972" y="1905012"/>
              <a:ext cx="3454531" cy="36143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Conector recto de flecha 62">
              <a:extLst>
                <a:ext uri="{FF2B5EF4-FFF2-40B4-BE49-F238E27FC236}">
                  <a16:creationId xmlns:a16="http://schemas.microsoft.com/office/drawing/2014/main" id="{CC238643-CF47-4D0E-99FA-B4A6B859430B}"/>
                </a:ext>
              </a:extLst>
            </p:cNvPr>
            <p:cNvCxnSpPr>
              <a:cxnSpLocks/>
            </p:cNvCxnSpPr>
            <p:nvPr/>
          </p:nvCxnSpPr>
          <p:spPr>
            <a:xfrm>
              <a:off x="7049972" y="3226682"/>
              <a:ext cx="3454531" cy="36143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4" name="Rectángulo 63">
              <a:extLst>
                <a:ext uri="{FF2B5EF4-FFF2-40B4-BE49-F238E27FC236}">
                  <a16:creationId xmlns:a16="http://schemas.microsoft.com/office/drawing/2014/main" id="{3B95A8A3-B45A-41DA-82D2-1A10ADFDB19C}"/>
                </a:ext>
              </a:extLst>
            </p:cNvPr>
            <p:cNvSpPr/>
            <p:nvPr/>
          </p:nvSpPr>
          <p:spPr>
            <a:xfrm>
              <a:off x="11070560" y="1581937"/>
              <a:ext cx="789707" cy="1952152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65" name="Rectángulo 64">
              <a:extLst>
                <a:ext uri="{FF2B5EF4-FFF2-40B4-BE49-F238E27FC236}">
                  <a16:creationId xmlns:a16="http://schemas.microsoft.com/office/drawing/2014/main" id="{5D9C33FB-32E4-44C2-A3B9-79AEFE405D9E}"/>
                </a:ext>
              </a:extLst>
            </p:cNvPr>
            <p:cNvSpPr/>
            <p:nvPr/>
          </p:nvSpPr>
          <p:spPr>
            <a:xfrm>
              <a:off x="10735867" y="1915243"/>
              <a:ext cx="789707" cy="1369198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8A08C08F-90F0-4665-A962-CE7572C25654}"/>
              </a:ext>
            </a:extLst>
          </p:cNvPr>
          <p:cNvCxnSpPr/>
          <p:nvPr/>
        </p:nvCxnSpPr>
        <p:spPr>
          <a:xfrm>
            <a:off x="0" y="3300549"/>
            <a:ext cx="12192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adroTexto 20">
            <a:extLst>
              <a:ext uri="{FF2B5EF4-FFF2-40B4-BE49-F238E27FC236}">
                <a16:creationId xmlns:a16="http://schemas.microsoft.com/office/drawing/2014/main" id="{2BE921C0-0232-44BE-9CA2-A8A9243A2DE8}"/>
              </a:ext>
            </a:extLst>
          </p:cNvPr>
          <p:cNvSpPr txBox="1"/>
          <p:nvPr/>
        </p:nvSpPr>
        <p:spPr>
          <a:xfrm>
            <a:off x="5119539" y="139286"/>
            <a:ext cx="7149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Traditional Pyramid wavefront sensor</a:t>
            </a: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3C398D8B-000A-4A20-9755-C0DACDFE37F9}"/>
              </a:ext>
            </a:extLst>
          </p:cNvPr>
          <p:cNvSpPr txBox="1"/>
          <p:nvPr/>
        </p:nvSpPr>
        <p:spPr>
          <a:xfrm>
            <a:off x="4865165" y="3459989"/>
            <a:ext cx="7106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Preconditioned Pyramid wavefront sensor</a:t>
            </a:r>
          </a:p>
        </p:txBody>
      </p:sp>
    </p:spTree>
    <p:extLst>
      <p:ext uri="{BB962C8B-B14F-4D97-AF65-F5344CB8AC3E}">
        <p14:creationId xmlns:p14="http://schemas.microsoft.com/office/powerpoint/2010/main" val="190523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Marcador de fecha 79">
            <a:extLst>
              <a:ext uri="{FF2B5EF4-FFF2-40B4-BE49-F238E27FC236}">
                <a16:creationId xmlns:a16="http://schemas.microsoft.com/office/drawing/2014/main" id="{BC1F9D86-85D8-4FD0-B0D3-47D778722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dirty="0"/>
              <a:t>2022</a:t>
            </a:r>
          </a:p>
        </p:txBody>
      </p:sp>
      <p:pic>
        <p:nvPicPr>
          <p:cNvPr id="2" name="loop_simulation">
            <a:hlinkClick r:id="" action="ppaction://media"/>
            <a:extLst>
              <a:ext uri="{FF2B5EF4-FFF2-40B4-BE49-F238E27FC236}">
                <a16:creationId xmlns:a16="http://schemas.microsoft.com/office/drawing/2014/main" id="{8579C0E0-E018-4A5A-A01A-BE9268489A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537" t="5254" r="2359" b="5680"/>
          <a:stretch/>
        </p:blipFill>
        <p:spPr>
          <a:xfrm>
            <a:off x="141514" y="598034"/>
            <a:ext cx="11081657" cy="6259966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6B9750E4-F534-4ABD-A9B3-53C0B67B0133}"/>
              </a:ext>
            </a:extLst>
          </p:cNvPr>
          <p:cNvSpPr txBox="1">
            <a:spLocks/>
          </p:cNvSpPr>
          <p:nvPr/>
        </p:nvSpPr>
        <p:spPr>
          <a:xfrm>
            <a:off x="6206837" y="136525"/>
            <a:ext cx="5582194" cy="48690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accent4"/>
                </a:solidFill>
              </a:rPr>
              <a:t>Simulation Results</a:t>
            </a:r>
          </a:p>
        </p:txBody>
      </p:sp>
    </p:spTree>
    <p:extLst>
      <p:ext uri="{BB962C8B-B14F-4D97-AF65-F5344CB8AC3E}">
        <p14:creationId xmlns:p14="http://schemas.microsoft.com/office/powerpoint/2010/main" val="245739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2DF9A83-8B5C-4649-B150-1F350CBF0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898" y="583891"/>
            <a:ext cx="9866747" cy="6195169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B05BCDFF-690D-48A6-81B2-74769F6EEB8E}"/>
              </a:ext>
            </a:extLst>
          </p:cNvPr>
          <p:cNvSpPr txBox="1">
            <a:spLocks/>
          </p:cNvSpPr>
          <p:nvPr/>
        </p:nvSpPr>
        <p:spPr>
          <a:xfrm>
            <a:off x="6366163" y="96982"/>
            <a:ext cx="5582194" cy="48690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accent4"/>
                </a:solidFill>
              </a:rPr>
              <a:t>Simulation Results</a:t>
            </a:r>
          </a:p>
        </p:txBody>
      </p:sp>
    </p:spTree>
    <p:extLst>
      <p:ext uri="{BB962C8B-B14F-4D97-AF65-F5344CB8AC3E}">
        <p14:creationId xmlns:p14="http://schemas.microsoft.com/office/powerpoint/2010/main" val="1565731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0B3F5F0-83E1-4B53-B4B8-78FE87614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89" y="502196"/>
            <a:ext cx="10210822" cy="6404295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CE916B5C-30DC-4D6B-A78B-5E0B5F5CFD92}"/>
              </a:ext>
            </a:extLst>
          </p:cNvPr>
          <p:cNvSpPr txBox="1">
            <a:spLocks/>
          </p:cNvSpPr>
          <p:nvPr/>
        </p:nvSpPr>
        <p:spPr>
          <a:xfrm>
            <a:off x="6213764" y="145473"/>
            <a:ext cx="5582194" cy="48690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accent4"/>
                </a:solidFill>
              </a:rPr>
              <a:t>Simulation Results</a:t>
            </a:r>
          </a:p>
        </p:txBody>
      </p:sp>
    </p:spTree>
    <p:extLst>
      <p:ext uri="{BB962C8B-B14F-4D97-AF65-F5344CB8AC3E}">
        <p14:creationId xmlns:p14="http://schemas.microsoft.com/office/powerpoint/2010/main" val="35950869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Gráfico&#10;&#10;Descripción generada automáticamente">
            <a:extLst>
              <a:ext uri="{FF2B5EF4-FFF2-40B4-BE49-F238E27FC236}">
                <a16:creationId xmlns:a16="http://schemas.microsoft.com/office/drawing/2014/main" id="{3ECEDB0B-C269-4049-A2C2-825ED85619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4" r="7815"/>
          <a:stretch/>
        </p:blipFill>
        <p:spPr>
          <a:xfrm>
            <a:off x="4668335" y="486909"/>
            <a:ext cx="7385120" cy="623929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7AD348F1-259A-4D1B-8417-3F276702721A}"/>
              </a:ext>
            </a:extLst>
          </p:cNvPr>
          <p:cNvSpPr txBox="1">
            <a:spLocks/>
          </p:cNvSpPr>
          <p:nvPr/>
        </p:nvSpPr>
        <p:spPr>
          <a:xfrm>
            <a:off x="0" y="1530927"/>
            <a:ext cx="5582194" cy="4869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accent4"/>
                </a:solidFill>
              </a:rPr>
              <a:t>Simulation Results</a:t>
            </a:r>
          </a:p>
        </p:txBody>
      </p:sp>
    </p:spTree>
    <p:extLst>
      <p:ext uri="{BB962C8B-B14F-4D97-AF65-F5344CB8AC3E}">
        <p14:creationId xmlns:p14="http://schemas.microsoft.com/office/powerpoint/2010/main" val="33238454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DC5D0E9D-F61D-4EEC-992C-5750428C85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56"/>
          <a:stretch/>
        </p:blipFill>
        <p:spPr>
          <a:xfrm>
            <a:off x="2578627" y="0"/>
            <a:ext cx="9491453" cy="685800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2F57F712-ED6A-4D02-9214-63408987E377}"/>
              </a:ext>
            </a:extLst>
          </p:cNvPr>
          <p:cNvSpPr txBox="1">
            <a:spLocks/>
          </p:cNvSpPr>
          <p:nvPr/>
        </p:nvSpPr>
        <p:spPr>
          <a:xfrm>
            <a:off x="-1" y="1475508"/>
            <a:ext cx="2578627" cy="23899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chemeClr val="accent4"/>
                </a:solidFill>
              </a:rPr>
              <a:t>Simulation </a:t>
            </a:r>
          </a:p>
          <a:p>
            <a:pPr algn="l"/>
            <a:r>
              <a:rPr lang="en-US" sz="2400" dirty="0">
                <a:solidFill>
                  <a:schemeClr val="accent4"/>
                </a:solidFill>
              </a:rPr>
              <a:t>Results without modulation</a:t>
            </a:r>
          </a:p>
        </p:txBody>
      </p:sp>
    </p:spTree>
    <p:extLst>
      <p:ext uri="{BB962C8B-B14F-4D97-AF65-F5344CB8AC3E}">
        <p14:creationId xmlns:p14="http://schemas.microsoft.com/office/powerpoint/2010/main" val="40270281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4AABD08C-BF16-495A-BBA0-13F4B43702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22"/>
          <a:stretch/>
        </p:blipFill>
        <p:spPr>
          <a:xfrm>
            <a:off x="2665711" y="0"/>
            <a:ext cx="9526289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3B42DAD-C370-4D7C-978E-28CB1EAF3DF0}"/>
              </a:ext>
            </a:extLst>
          </p:cNvPr>
          <p:cNvSpPr txBox="1"/>
          <p:nvPr/>
        </p:nvSpPr>
        <p:spPr>
          <a:xfrm>
            <a:off x="5577840" y="2799806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s-CL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97F0F66-4FA2-52F0-0DCC-162ECA3ADD98}"/>
              </a:ext>
            </a:extLst>
          </p:cNvPr>
          <p:cNvSpPr txBox="1"/>
          <p:nvPr/>
        </p:nvSpPr>
        <p:spPr>
          <a:xfrm>
            <a:off x="100446" y="1654571"/>
            <a:ext cx="24349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chemeClr val="accent4"/>
                </a:solidFill>
              </a:rPr>
              <a:t>SIMULATION RESULTS WITH MODULATION</a:t>
            </a:r>
          </a:p>
        </p:txBody>
      </p:sp>
    </p:spTree>
    <p:extLst>
      <p:ext uri="{BB962C8B-B14F-4D97-AF65-F5344CB8AC3E}">
        <p14:creationId xmlns:p14="http://schemas.microsoft.com/office/powerpoint/2010/main" val="42943271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72FDA7-D5EF-EE0B-8689-B63FEBF7D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881"/>
            <a:ext cx="10515600" cy="701731"/>
          </a:xfrm>
          <a:noFill/>
        </p:spPr>
        <p:txBody>
          <a:bodyPr wrap="square">
            <a:spAutoFit/>
          </a:bodyPr>
          <a:lstStyle/>
          <a:p>
            <a:r>
              <a:rPr lang="es-ES" sz="4400" b="1" dirty="0">
                <a:solidFill>
                  <a:srgbClr val="00B050"/>
                </a:solidFill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PULPOS AO BENCH</a:t>
            </a:r>
            <a:endParaRPr lang="es-419" sz="4400" b="1" dirty="0">
              <a:solidFill>
                <a:srgbClr val="00B050"/>
              </a:solidFill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Imagen 3" descr="Diagrama, Esquemático&#10;&#10;Descripción generada automáticamente">
            <a:extLst>
              <a:ext uri="{FF2B5EF4-FFF2-40B4-BE49-F238E27FC236}">
                <a16:creationId xmlns:a16="http://schemas.microsoft.com/office/drawing/2014/main" id="{9784FAD4-4835-707C-2122-957CA948C3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9"/>
          <a:stretch/>
        </p:blipFill>
        <p:spPr>
          <a:xfrm>
            <a:off x="2384356" y="1510420"/>
            <a:ext cx="9753592" cy="4619743"/>
          </a:xfrm>
          <a:prstGeom prst="rect">
            <a:avLst/>
          </a:prstGeom>
        </p:spPr>
      </p:pic>
      <p:grpSp>
        <p:nvGrpSpPr>
          <p:cNvPr id="3" name="Grupo 88">
            <a:extLst>
              <a:ext uri="{FF2B5EF4-FFF2-40B4-BE49-F238E27FC236}">
                <a16:creationId xmlns:a16="http://schemas.microsoft.com/office/drawing/2014/main" id="{634F9E32-CEDF-1212-808B-B7ED0309AE6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0" y="-59498"/>
            <a:ext cx="2349500" cy="2949575"/>
            <a:chOff x="390457" y="297711"/>
            <a:chExt cx="4394423" cy="5518348"/>
          </a:xfrm>
        </p:grpSpPr>
        <p:pic>
          <p:nvPicPr>
            <p:cNvPr id="5" name="Imagen 89">
              <a:extLst>
                <a:ext uri="{FF2B5EF4-FFF2-40B4-BE49-F238E27FC236}">
                  <a16:creationId xmlns:a16="http://schemas.microsoft.com/office/drawing/2014/main" id="{F756227C-CA45-00B6-9D76-301AAAD418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457" y="297711"/>
              <a:ext cx="4394423" cy="4338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CuadroTexto 90">
              <a:extLst>
                <a:ext uri="{FF2B5EF4-FFF2-40B4-BE49-F238E27FC236}">
                  <a16:creationId xmlns:a16="http://schemas.microsoft.com/office/drawing/2014/main" id="{E5E43CC9-B522-2F8D-A7D6-FEDC1C2B3A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3605" y="4635794"/>
              <a:ext cx="4311273" cy="1180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s-ES" altLang="es-419" sz="3500" b="1">
                  <a:solidFill>
                    <a:prstClr val="white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PULPOS</a:t>
              </a:r>
              <a:endParaRPr lang="es-419" altLang="es-419" sz="3500" b="1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  <p:sp>
        <p:nvSpPr>
          <p:cNvPr id="7" name="TextBox 5">
            <a:extLst>
              <a:ext uri="{FF2B5EF4-FFF2-40B4-BE49-F238E27FC236}">
                <a16:creationId xmlns:a16="http://schemas.microsoft.com/office/drawing/2014/main" id="{59D71ABF-41E9-0F6F-83C8-3DACD5249523}"/>
              </a:ext>
            </a:extLst>
          </p:cNvPr>
          <p:cNvSpPr txBox="1"/>
          <p:nvPr/>
        </p:nvSpPr>
        <p:spPr>
          <a:xfrm>
            <a:off x="54052" y="5878286"/>
            <a:ext cx="117015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J Tapia, FP Bustos, C Weinberger, B Romero, E Vera , “PULPOS: a multi-purpose adaptive optics test bench in Chile”, Proc. SPIE Adaptive Optics Systems VIII, 2022</a:t>
            </a:r>
          </a:p>
        </p:txBody>
      </p:sp>
    </p:spTree>
    <p:extLst>
      <p:ext uri="{BB962C8B-B14F-4D97-AF65-F5344CB8AC3E}">
        <p14:creationId xmlns:p14="http://schemas.microsoft.com/office/powerpoint/2010/main" val="23362656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interior, tabla, llenado, cocina&#10;&#10;Descripción generada automáticamente">
            <a:extLst>
              <a:ext uri="{FF2B5EF4-FFF2-40B4-BE49-F238E27FC236}">
                <a16:creationId xmlns:a16="http://schemas.microsoft.com/office/drawing/2014/main" id="{80910188-5970-E159-98E7-E5551EEAD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208" y="0"/>
            <a:ext cx="7802995" cy="585224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B98496E-18D1-B874-D788-51295F07A3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399" t="33878" r="42083" b="36900"/>
          <a:stretch/>
        </p:blipFill>
        <p:spPr>
          <a:xfrm>
            <a:off x="9319952" y="1711036"/>
            <a:ext cx="2421775" cy="2287232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5894334-36DF-7FF4-022D-522460024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86000"/>
            <a:ext cx="3432956" cy="457200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grpSp>
        <p:nvGrpSpPr>
          <p:cNvPr id="13" name="Grupo 88">
            <a:extLst>
              <a:ext uri="{FF2B5EF4-FFF2-40B4-BE49-F238E27FC236}">
                <a16:creationId xmlns:a16="http://schemas.microsoft.com/office/drawing/2014/main" id="{18E9D6E6-A786-963E-0667-D2B5402A462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1" y="-59498"/>
            <a:ext cx="2369127" cy="2974215"/>
            <a:chOff x="390457" y="297711"/>
            <a:chExt cx="4394423" cy="5518348"/>
          </a:xfrm>
        </p:grpSpPr>
        <p:pic>
          <p:nvPicPr>
            <p:cNvPr id="14" name="Imagen 89">
              <a:extLst>
                <a:ext uri="{FF2B5EF4-FFF2-40B4-BE49-F238E27FC236}">
                  <a16:creationId xmlns:a16="http://schemas.microsoft.com/office/drawing/2014/main" id="{3696B3CB-063C-C41E-3E2B-A34AFD6130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457" y="297711"/>
              <a:ext cx="4394423" cy="4338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CuadroTexto 90">
              <a:extLst>
                <a:ext uri="{FF2B5EF4-FFF2-40B4-BE49-F238E27FC236}">
                  <a16:creationId xmlns:a16="http://schemas.microsoft.com/office/drawing/2014/main" id="{2EF59A6B-DEC3-A2AF-47C6-AAA88B51C2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3605" y="4635794"/>
              <a:ext cx="4311273" cy="1180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s-ES" altLang="es-419" sz="3500" b="1">
                  <a:solidFill>
                    <a:prstClr val="white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PULPOS</a:t>
              </a:r>
              <a:endParaRPr lang="es-419" altLang="es-419" sz="3500" b="1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  <p:sp>
        <p:nvSpPr>
          <p:cNvPr id="16" name="Rectángulo 15">
            <a:extLst>
              <a:ext uri="{FF2B5EF4-FFF2-40B4-BE49-F238E27FC236}">
                <a16:creationId xmlns:a16="http://schemas.microsoft.com/office/drawing/2014/main" id="{41F607B5-7C40-1E6B-0A7A-B0529EA775D7}"/>
              </a:ext>
            </a:extLst>
          </p:cNvPr>
          <p:cNvSpPr/>
          <p:nvPr/>
        </p:nvSpPr>
        <p:spPr>
          <a:xfrm>
            <a:off x="4454236" y="477982"/>
            <a:ext cx="1475509" cy="1233054"/>
          </a:xfrm>
          <a:prstGeom prst="rect">
            <a:avLst/>
          </a:prstGeom>
          <a:noFill/>
          <a:ln w="793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17BF019-91AD-3C12-1213-5739500B2E08}"/>
              </a:ext>
            </a:extLst>
          </p:cNvPr>
          <p:cNvSpPr/>
          <p:nvPr/>
        </p:nvSpPr>
        <p:spPr>
          <a:xfrm>
            <a:off x="789709" y="3810001"/>
            <a:ext cx="1198418" cy="1233054"/>
          </a:xfrm>
          <a:prstGeom prst="rect">
            <a:avLst/>
          </a:prstGeom>
          <a:noFill/>
          <a:ln w="793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82246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822C2-316F-4874-9BB1-E7D40225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326" y="-79284"/>
            <a:ext cx="8397674" cy="1293028"/>
          </a:xfrm>
        </p:spPr>
        <p:txBody>
          <a:bodyPr/>
          <a:lstStyle/>
          <a:p>
            <a:r>
              <a:rPr lang="en-US" dirty="0"/>
              <a:t>Pyramid wavefront sensor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E72B4DF-DAB2-4A65-8924-A403C2A3EEE8}"/>
              </a:ext>
            </a:extLst>
          </p:cNvPr>
          <p:cNvSpPr/>
          <p:nvPr/>
        </p:nvSpPr>
        <p:spPr>
          <a:xfrm>
            <a:off x="3881101" y="3216385"/>
            <a:ext cx="4259974" cy="276838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entury Gothic"/>
            </a:endParaRPr>
          </a:p>
        </p:txBody>
      </p:sp>
      <p:pic>
        <p:nvPicPr>
          <p:cNvPr id="6" name="Content Placeholder 4" descr="A picture containing light, shirt&#10;&#10;Description automatically generated">
            <a:extLst>
              <a:ext uri="{FF2B5EF4-FFF2-40B4-BE49-F238E27FC236}">
                <a16:creationId xmlns:a16="http://schemas.microsoft.com/office/drawing/2014/main" id="{C4CFF8E6-F476-4720-8411-E6694DC64F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6" b="54550"/>
          <a:stretch/>
        </p:blipFill>
        <p:spPr>
          <a:xfrm>
            <a:off x="2867663" y="882076"/>
            <a:ext cx="6528244" cy="222867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27168DA-F8FD-44DD-BFC5-D78BE3499C22}"/>
              </a:ext>
            </a:extLst>
          </p:cNvPr>
          <p:cNvSpPr/>
          <p:nvPr/>
        </p:nvSpPr>
        <p:spPr>
          <a:xfrm>
            <a:off x="5070731" y="5366727"/>
            <a:ext cx="1880717" cy="276838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BFEB3D4A-6DB5-4572-B03C-FDB82343BAC6}"/>
              </a:ext>
            </a:extLst>
          </p:cNvPr>
          <p:cNvSpPr/>
          <p:nvPr/>
        </p:nvSpPr>
        <p:spPr>
          <a:xfrm>
            <a:off x="5186778" y="3996128"/>
            <a:ext cx="1648622" cy="1187245"/>
          </a:xfrm>
          <a:prstGeom prst="triangle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  <a:latin typeface="Century Gothic"/>
            </a:endParaRPr>
          </a:p>
        </p:txBody>
      </p:sp>
      <p:pic>
        <p:nvPicPr>
          <p:cNvPr id="11" name="Content Placeholder 4" descr="A picture containing light, shirt&#10;&#10;Description automatically generated">
            <a:extLst>
              <a:ext uri="{FF2B5EF4-FFF2-40B4-BE49-F238E27FC236}">
                <a16:creationId xmlns:a16="http://schemas.microsoft.com/office/drawing/2014/main" id="{12BFE374-BC65-4915-B96E-88805264F6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98" t="87309" r="2561" b="58"/>
          <a:stretch/>
        </p:blipFill>
        <p:spPr>
          <a:xfrm>
            <a:off x="2673977" y="6343441"/>
            <a:ext cx="6674224" cy="61946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504697E-5EF9-4697-B0D8-58DD71AB4237}"/>
              </a:ext>
            </a:extLst>
          </p:cNvPr>
          <p:cNvCxnSpPr>
            <a:cxnSpLocks/>
            <a:stCxn id="3" idx="2"/>
            <a:endCxn id="9" idx="0"/>
          </p:cNvCxnSpPr>
          <p:nvPr/>
        </p:nvCxnSpPr>
        <p:spPr>
          <a:xfrm>
            <a:off x="3881101" y="3354805"/>
            <a:ext cx="2129988" cy="641323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EFC1A70-A186-40F9-BA0A-0EFA116D0D45}"/>
              </a:ext>
            </a:extLst>
          </p:cNvPr>
          <p:cNvCxnSpPr>
            <a:cxnSpLocks/>
            <a:endCxn id="3" idx="6"/>
          </p:cNvCxnSpPr>
          <p:nvPr/>
        </p:nvCxnSpPr>
        <p:spPr>
          <a:xfrm flipV="1">
            <a:off x="6011089" y="3354804"/>
            <a:ext cx="2129987" cy="641324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7DD3CA74-E59C-4447-BB0E-02855D17CC14}"/>
              </a:ext>
            </a:extLst>
          </p:cNvPr>
          <p:cNvSpPr/>
          <p:nvPr/>
        </p:nvSpPr>
        <p:spPr>
          <a:xfrm>
            <a:off x="3902966" y="6263038"/>
            <a:ext cx="1880717" cy="182807"/>
          </a:xfrm>
          <a:prstGeom prst="ellipse">
            <a:avLst/>
          </a:prstGeom>
          <a:solidFill>
            <a:schemeClr val="tx1">
              <a:lumMod val="65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71D836B-94D3-4F1A-941E-030E6F182F56}"/>
              </a:ext>
            </a:extLst>
          </p:cNvPr>
          <p:cNvSpPr/>
          <p:nvPr/>
        </p:nvSpPr>
        <p:spPr>
          <a:xfrm>
            <a:off x="6411550" y="6263038"/>
            <a:ext cx="1880717" cy="182807"/>
          </a:xfrm>
          <a:prstGeom prst="ellipse">
            <a:avLst/>
          </a:prstGeom>
          <a:solidFill>
            <a:schemeClr val="tx1">
              <a:lumMod val="65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entury Gothic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A801F66-5BDA-42E8-91C8-F0FEC31CF19D}"/>
              </a:ext>
            </a:extLst>
          </p:cNvPr>
          <p:cNvCxnSpPr>
            <a:cxnSpLocks/>
            <a:stCxn id="20" idx="2"/>
          </p:cNvCxnSpPr>
          <p:nvPr/>
        </p:nvCxnSpPr>
        <p:spPr>
          <a:xfrm flipV="1">
            <a:off x="3902966" y="5643567"/>
            <a:ext cx="1571423" cy="710874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866E2F4-6D20-4E49-8A48-B530632BB217}"/>
              </a:ext>
            </a:extLst>
          </p:cNvPr>
          <p:cNvCxnSpPr>
            <a:cxnSpLocks/>
          </p:cNvCxnSpPr>
          <p:nvPr/>
        </p:nvCxnSpPr>
        <p:spPr>
          <a:xfrm flipH="1" flipV="1">
            <a:off x="6251148" y="5705123"/>
            <a:ext cx="160402" cy="616464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0D98D1A-AC6B-4AAB-84F5-459D6B8C9B8C}"/>
              </a:ext>
            </a:extLst>
          </p:cNvPr>
          <p:cNvCxnSpPr>
            <a:cxnSpLocks/>
            <a:endCxn id="8" idx="5"/>
          </p:cNvCxnSpPr>
          <p:nvPr/>
        </p:nvCxnSpPr>
        <p:spPr>
          <a:xfrm flipH="1" flipV="1">
            <a:off x="6676022" y="5603023"/>
            <a:ext cx="1649674" cy="740418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CAF77AB-07AA-4602-A25B-CA3F00816912}"/>
              </a:ext>
            </a:extLst>
          </p:cNvPr>
          <p:cNvCxnSpPr>
            <a:cxnSpLocks/>
            <a:stCxn id="20" idx="6"/>
          </p:cNvCxnSpPr>
          <p:nvPr/>
        </p:nvCxnSpPr>
        <p:spPr>
          <a:xfrm flipV="1">
            <a:off x="5783682" y="5686277"/>
            <a:ext cx="100356" cy="668165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3C5FCAA-0546-4222-BD45-F8D43137F378}"/>
              </a:ext>
            </a:extLst>
          </p:cNvPr>
          <p:cNvSpPr txBox="1"/>
          <p:nvPr/>
        </p:nvSpPr>
        <p:spPr>
          <a:xfrm>
            <a:off x="5212840" y="2864673"/>
            <a:ext cx="1622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9BF35"/>
                </a:solidFill>
                <a:latin typeface="Century Gothic" panose="020B0502020202020204" pitchFamily="34" charset="0"/>
              </a:rPr>
              <a:t>focusing lens</a:t>
            </a:r>
            <a:endParaRPr lang="es-CL" dirty="0">
              <a:solidFill>
                <a:srgbClr val="E9BF35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659F124-9F69-4D95-B79E-BF5F543598A4}"/>
              </a:ext>
            </a:extLst>
          </p:cNvPr>
          <p:cNvSpPr txBox="1"/>
          <p:nvPr/>
        </p:nvSpPr>
        <p:spPr>
          <a:xfrm>
            <a:off x="6453725" y="4331051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9BF35"/>
                </a:solidFill>
                <a:latin typeface="Century Gothic" panose="020B0502020202020204" pitchFamily="34" charset="0"/>
              </a:rPr>
              <a:t>prism</a:t>
            </a:r>
            <a:endParaRPr lang="es-CL" dirty="0">
              <a:solidFill>
                <a:srgbClr val="E9BF35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8128313-3304-4291-8595-182515A066F2}"/>
              </a:ext>
            </a:extLst>
          </p:cNvPr>
          <p:cNvSpPr txBox="1"/>
          <p:nvPr/>
        </p:nvSpPr>
        <p:spPr>
          <a:xfrm>
            <a:off x="7002500" y="5274924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9BF35"/>
                </a:solidFill>
                <a:latin typeface="Century Gothic" panose="020B0502020202020204" pitchFamily="34" charset="0"/>
              </a:rPr>
              <a:t>relay lens</a:t>
            </a:r>
            <a:endParaRPr lang="es-CL" dirty="0">
              <a:solidFill>
                <a:srgbClr val="E9BF35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3075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02C62E32-A9A8-C602-CFA0-8A0BE8575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1D32A2F-28BF-3FFB-ABA5-6CACF0A55579}"/>
              </a:ext>
            </a:extLst>
          </p:cNvPr>
          <p:cNvSpPr/>
          <p:nvPr/>
        </p:nvSpPr>
        <p:spPr>
          <a:xfrm>
            <a:off x="421105" y="649694"/>
            <a:ext cx="11020927" cy="28488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6245F21-D3EE-DE04-6FFB-F25808A86AC5}"/>
              </a:ext>
            </a:extLst>
          </p:cNvPr>
          <p:cNvSpPr txBox="1"/>
          <p:nvPr/>
        </p:nvSpPr>
        <p:spPr>
          <a:xfrm>
            <a:off x="892158" y="1410887"/>
            <a:ext cx="4407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DIGITAL PYRAMID WFS</a:t>
            </a:r>
          </a:p>
        </p:txBody>
      </p:sp>
      <p:pic>
        <p:nvPicPr>
          <p:cNvPr id="8" name="Imagen 7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E812BFF4-F29C-807D-6662-70357287A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68" y="1945738"/>
            <a:ext cx="4770166" cy="477016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9005326-4ECF-AAD1-8C28-B54368BE3234}"/>
              </a:ext>
            </a:extLst>
          </p:cNvPr>
          <p:cNvSpPr txBox="1"/>
          <p:nvPr/>
        </p:nvSpPr>
        <p:spPr>
          <a:xfrm>
            <a:off x="6546582" y="949405"/>
            <a:ext cx="52063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DIGITAL PWFS + DIFFRACTIVE MASK</a:t>
            </a:r>
          </a:p>
          <a:p>
            <a:pPr algn="ctr"/>
            <a:r>
              <a:rPr lang="es-ES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es-419" dirty="0">
              <a:solidFill>
                <a:srgbClr val="0070C0"/>
              </a:solidFill>
            </a:endParaRPr>
          </a:p>
        </p:txBody>
      </p:sp>
      <p:pic>
        <p:nvPicPr>
          <p:cNvPr id="10" name="Imagen 9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2A780385-03D8-8507-E103-7CE2D0DE6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956" y="1834074"/>
            <a:ext cx="4881829" cy="4881829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9095637D-062C-430D-BC78-7CB25DCD0561}"/>
              </a:ext>
            </a:extLst>
          </p:cNvPr>
          <p:cNvSpPr txBox="1">
            <a:spLocks/>
          </p:cNvSpPr>
          <p:nvPr/>
        </p:nvSpPr>
        <p:spPr>
          <a:xfrm>
            <a:off x="838200" y="110881"/>
            <a:ext cx="10515600" cy="7017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400" b="1" dirty="0">
                <a:solidFill>
                  <a:srgbClr val="00B050"/>
                </a:solidFill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PULPOS FIRST LIGHT </a:t>
            </a:r>
            <a:r>
              <a:rPr lang="es-ES" sz="4400" b="1" dirty="0" err="1">
                <a:solidFill>
                  <a:srgbClr val="00B050"/>
                </a:solidFill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without</a:t>
            </a:r>
            <a:r>
              <a:rPr lang="es-ES" sz="4400" b="1" dirty="0">
                <a:solidFill>
                  <a:srgbClr val="00B050"/>
                </a:solidFill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es-ES" sz="4400" b="1" dirty="0" err="1">
                <a:solidFill>
                  <a:srgbClr val="00B050"/>
                </a:solidFill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modulation</a:t>
            </a:r>
            <a:endParaRPr lang="es-419" sz="4400" b="1" dirty="0">
              <a:solidFill>
                <a:srgbClr val="00B050"/>
              </a:solidFill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1220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>
            <a:extLst>
              <a:ext uri="{FF2B5EF4-FFF2-40B4-BE49-F238E27FC236}">
                <a16:creationId xmlns:a16="http://schemas.microsoft.com/office/drawing/2014/main" id="{3BE0AAB6-BF5E-4CC9-B186-C56BF2FB93C7}"/>
              </a:ext>
            </a:extLst>
          </p:cNvPr>
          <p:cNvSpPr txBox="1">
            <a:spLocks/>
          </p:cNvSpPr>
          <p:nvPr/>
        </p:nvSpPr>
        <p:spPr>
          <a:xfrm>
            <a:off x="6823364" y="85436"/>
            <a:ext cx="6927781" cy="9005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chemeClr val="accent4"/>
                </a:solidFill>
              </a:rPr>
              <a:t>Conclusions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58E69A3-C7D7-4954-86A2-8F712C10689C}"/>
              </a:ext>
            </a:extLst>
          </p:cNvPr>
          <p:cNvSpPr txBox="1"/>
          <p:nvPr/>
        </p:nvSpPr>
        <p:spPr>
          <a:xfrm>
            <a:off x="248393" y="886691"/>
            <a:ext cx="1214449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err="1">
                <a:solidFill>
                  <a:schemeClr val="accent4"/>
                </a:solidFill>
              </a:rPr>
              <a:t>We</a:t>
            </a:r>
            <a:r>
              <a:rPr lang="es-CL" sz="2000" dirty="0">
                <a:solidFill>
                  <a:schemeClr val="accent4"/>
                </a:solidFill>
              </a:rPr>
              <a:t> </a:t>
            </a:r>
            <a:r>
              <a:rPr lang="es-CL" sz="2000" dirty="0" err="1">
                <a:solidFill>
                  <a:schemeClr val="accent4"/>
                </a:solidFill>
              </a:rPr>
              <a:t>know</a:t>
            </a:r>
            <a:r>
              <a:rPr lang="es-CL" sz="2000" dirty="0">
                <a:solidFill>
                  <a:schemeClr val="accent4"/>
                </a:solidFill>
              </a:rPr>
              <a:t> </a:t>
            </a:r>
            <a:r>
              <a:rPr lang="es-CL" sz="2000" dirty="0" err="1">
                <a:solidFill>
                  <a:schemeClr val="accent4"/>
                </a:solidFill>
              </a:rPr>
              <a:t>deep</a:t>
            </a:r>
            <a:r>
              <a:rPr lang="es-CL" sz="2000" dirty="0">
                <a:solidFill>
                  <a:schemeClr val="accent4"/>
                </a:solidFill>
              </a:rPr>
              <a:t> </a:t>
            </a:r>
            <a:r>
              <a:rPr lang="es-CL" sz="2000" dirty="0" err="1">
                <a:solidFill>
                  <a:schemeClr val="accent4"/>
                </a:solidFill>
              </a:rPr>
              <a:t>learning</a:t>
            </a:r>
            <a:r>
              <a:rPr lang="es-CL" sz="2000" dirty="0">
                <a:solidFill>
                  <a:schemeClr val="accent4"/>
                </a:solidFill>
              </a:rPr>
              <a:t> has </a:t>
            </a:r>
            <a:r>
              <a:rPr lang="es-CL" sz="2000" dirty="0" err="1">
                <a:solidFill>
                  <a:schemeClr val="accent4"/>
                </a:solidFill>
              </a:rPr>
              <a:t>opened</a:t>
            </a:r>
            <a:r>
              <a:rPr lang="es-CL" sz="2000" dirty="0">
                <a:solidFill>
                  <a:schemeClr val="accent4"/>
                </a:solidFill>
              </a:rPr>
              <a:t> </a:t>
            </a:r>
            <a:r>
              <a:rPr lang="es-CL" sz="2000" dirty="0" err="1">
                <a:solidFill>
                  <a:schemeClr val="accent4"/>
                </a:solidFill>
              </a:rPr>
              <a:t>the</a:t>
            </a:r>
            <a:r>
              <a:rPr lang="es-CL" sz="2000" dirty="0">
                <a:solidFill>
                  <a:schemeClr val="accent4"/>
                </a:solidFill>
              </a:rPr>
              <a:t> </a:t>
            </a:r>
            <a:r>
              <a:rPr lang="es-CL" sz="2000" dirty="0" err="1">
                <a:solidFill>
                  <a:schemeClr val="accent4"/>
                </a:solidFill>
              </a:rPr>
              <a:t>design</a:t>
            </a:r>
            <a:r>
              <a:rPr lang="es-CL" sz="2000" dirty="0">
                <a:solidFill>
                  <a:schemeClr val="accent4"/>
                </a:solidFill>
              </a:rPr>
              <a:t> </a:t>
            </a:r>
            <a:r>
              <a:rPr lang="es-CL" sz="2000" dirty="0" err="1">
                <a:solidFill>
                  <a:schemeClr val="accent4"/>
                </a:solidFill>
              </a:rPr>
              <a:t>space</a:t>
            </a:r>
            <a:r>
              <a:rPr lang="es-CL" sz="2000" dirty="0">
                <a:solidFill>
                  <a:schemeClr val="accent4"/>
                </a:solidFill>
              </a:rPr>
              <a:t> </a:t>
            </a:r>
            <a:r>
              <a:rPr lang="es-CL" sz="2000" dirty="0" err="1">
                <a:solidFill>
                  <a:schemeClr val="accent4"/>
                </a:solidFill>
              </a:rPr>
              <a:t>for</a:t>
            </a:r>
            <a:r>
              <a:rPr lang="es-CL" sz="2000" dirty="0">
                <a:solidFill>
                  <a:schemeClr val="accent4"/>
                </a:solidFill>
              </a:rPr>
              <a:t> </a:t>
            </a:r>
            <a:r>
              <a:rPr lang="es-CL" sz="2000" dirty="0" err="1">
                <a:solidFill>
                  <a:schemeClr val="accent4"/>
                </a:solidFill>
              </a:rPr>
              <a:t>wavefront</a:t>
            </a:r>
            <a:r>
              <a:rPr lang="es-CL" sz="2000" dirty="0">
                <a:solidFill>
                  <a:schemeClr val="accent4"/>
                </a:solidFill>
              </a:rPr>
              <a:t> </a:t>
            </a:r>
            <a:r>
              <a:rPr lang="es-CL" sz="2000" dirty="0" err="1">
                <a:solidFill>
                  <a:schemeClr val="accent4"/>
                </a:solidFill>
              </a:rPr>
              <a:t>sensors</a:t>
            </a:r>
            <a:endParaRPr lang="es-CL" sz="2000" dirty="0">
              <a:solidFill>
                <a:schemeClr val="accent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2000" dirty="0">
              <a:solidFill>
                <a:schemeClr val="accent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err="1">
                <a:solidFill>
                  <a:schemeClr val="accent4"/>
                </a:solidFill>
              </a:rPr>
              <a:t>Using</a:t>
            </a:r>
            <a:r>
              <a:rPr lang="es-CL" sz="2000" dirty="0">
                <a:solidFill>
                  <a:schemeClr val="accent4"/>
                </a:solidFill>
              </a:rPr>
              <a:t> a data-</a:t>
            </a:r>
            <a:r>
              <a:rPr lang="es-CL" sz="2000" dirty="0" err="1">
                <a:solidFill>
                  <a:schemeClr val="accent4"/>
                </a:solidFill>
              </a:rPr>
              <a:t>diven</a:t>
            </a:r>
            <a:r>
              <a:rPr lang="es-CL" sz="2000" dirty="0">
                <a:solidFill>
                  <a:schemeClr val="accent4"/>
                </a:solidFill>
              </a:rPr>
              <a:t> </a:t>
            </a:r>
            <a:r>
              <a:rPr lang="es-CL" sz="2000" dirty="0" err="1">
                <a:solidFill>
                  <a:schemeClr val="accent4"/>
                </a:solidFill>
              </a:rPr>
              <a:t>approach</a:t>
            </a:r>
            <a:r>
              <a:rPr lang="es-CL" sz="2000" dirty="0">
                <a:solidFill>
                  <a:schemeClr val="accent4"/>
                </a:solidFill>
              </a:rPr>
              <a:t> </a:t>
            </a:r>
            <a:r>
              <a:rPr lang="es-CL" sz="2000" dirty="0" err="1">
                <a:solidFill>
                  <a:schemeClr val="accent4"/>
                </a:solidFill>
              </a:rPr>
              <a:t>we</a:t>
            </a:r>
            <a:r>
              <a:rPr lang="es-CL" sz="2000" dirty="0">
                <a:solidFill>
                  <a:schemeClr val="accent4"/>
                </a:solidFill>
              </a:rPr>
              <a:t> can </a:t>
            </a:r>
            <a:r>
              <a:rPr lang="es-CL" sz="2000" dirty="0" err="1">
                <a:solidFill>
                  <a:schemeClr val="accent4"/>
                </a:solidFill>
              </a:rPr>
              <a:t>train</a:t>
            </a:r>
            <a:r>
              <a:rPr lang="es-CL" sz="2000" dirty="0">
                <a:solidFill>
                  <a:schemeClr val="accent4"/>
                </a:solidFill>
              </a:rPr>
              <a:t> </a:t>
            </a:r>
            <a:r>
              <a:rPr lang="es-CL" sz="2000" dirty="0" err="1">
                <a:solidFill>
                  <a:schemeClr val="accent4"/>
                </a:solidFill>
              </a:rPr>
              <a:t>for</a:t>
            </a:r>
            <a:endParaRPr lang="es-CL" sz="2000" dirty="0">
              <a:solidFill>
                <a:schemeClr val="accent4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s-CL" sz="2000" dirty="0" err="1">
                <a:solidFill>
                  <a:schemeClr val="accent4"/>
                </a:solidFill>
              </a:rPr>
              <a:t>better</a:t>
            </a:r>
            <a:r>
              <a:rPr lang="es-CL" sz="2000" dirty="0">
                <a:solidFill>
                  <a:schemeClr val="accent4"/>
                </a:solidFill>
              </a:rPr>
              <a:t> </a:t>
            </a:r>
            <a:r>
              <a:rPr lang="es-CL" sz="2000" dirty="0" err="1">
                <a:solidFill>
                  <a:schemeClr val="accent4"/>
                </a:solidFill>
              </a:rPr>
              <a:t>estimation</a:t>
            </a:r>
            <a:r>
              <a:rPr lang="es-CL" sz="2000" dirty="0">
                <a:solidFill>
                  <a:schemeClr val="accent4"/>
                </a:solidFill>
              </a:rPr>
              <a:t> </a:t>
            </a:r>
            <a:r>
              <a:rPr lang="es-CL" sz="2000" dirty="0" err="1">
                <a:solidFill>
                  <a:schemeClr val="accent4"/>
                </a:solidFill>
              </a:rPr>
              <a:t>given</a:t>
            </a:r>
            <a:r>
              <a:rPr lang="es-CL" sz="2000" dirty="0">
                <a:solidFill>
                  <a:schemeClr val="accent4"/>
                </a:solidFill>
              </a:rPr>
              <a:t> </a:t>
            </a:r>
            <a:r>
              <a:rPr lang="es-CL" sz="2000" dirty="0" err="1">
                <a:solidFill>
                  <a:schemeClr val="accent4"/>
                </a:solidFill>
              </a:rPr>
              <a:t>your</a:t>
            </a:r>
            <a:r>
              <a:rPr lang="es-CL" sz="2000" dirty="0">
                <a:solidFill>
                  <a:schemeClr val="accent4"/>
                </a:solidFill>
              </a:rPr>
              <a:t> WFS </a:t>
            </a:r>
            <a:r>
              <a:rPr lang="es-CL" sz="2000" dirty="0" err="1">
                <a:solidFill>
                  <a:schemeClr val="accent4"/>
                </a:solidFill>
              </a:rPr>
              <a:t>measurements</a:t>
            </a:r>
            <a:r>
              <a:rPr lang="es-CL" sz="2000" dirty="0">
                <a:solidFill>
                  <a:schemeClr val="accent4"/>
                </a:solidFill>
              </a:rPr>
              <a:t> 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CL" sz="2000" dirty="0" err="1">
                <a:solidFill>
                  <a:schemeClr val="accent4"/>
                </a:solidFill>
              </a:rPr>
              <a:t>better</a:t>
            </a:r>
            <a:r>
              <a:rPr lang="es-CL" sz="2000" dirty="0">
                <a:solidFill>
                  <a:schemeClr val="accent4"/>
                </a:solidFill>
              </a:rPr>
              <a:t> </a:t>
            </a:r>
            <a:r>
              <a:rPr lang="es-CL" sz="2000" dirty="0" err="1">
                <a:solidFill>
                  <a:schemeClr val="accent4"/>
                </a:solidFill>
              </a:rPr>
              <a:t>measurements</a:t>
            </a:r>
            <a:r>
              <a:rPr lang="es-CL" sz="2000" dirty="0">
                <a:solidFill>
                  <a:schemeClr val="accent4"/>
                </a:solidFill>
              </a:rPr>
              <a:t> </a:t>
            </a:r>
            <a:r>
              <a:rPr lang="es-CL" sz="2000" dirty="0" err="1">
                <a:solidFill>
                  <a:schemeClr val="accent4"/>
                </a:solidFill>
              </a:rPr>
              <a:t>given</a:t>
            </a:r>
            <a:r>
              <a:rPr lang="es-CL" sz="2000" dirty="0">
                <a:solidFill>
                  <a:schemeClr val="accent4"/>
                </a:solidFill>
              </a:rPr>
              <a:t> </a:t>
            </a:r>
            <a:r>
              <a:rPr lang="es-CL" sz="2000" dirty="0" err="1">
                <a:solidFill>
                  <a:schemeClr val="accent4"/>
                </a:solidFill>
              </a:rPr>
              <a:t>your</a:t>
            </a:r>
            <a:r>
              <a:rPr lang="es-CL" sz="2000" dirty="0">
                <a:solidFill>
                  <a:schemeClr val="accent4"/>
                </a:solidFill>
              </a:rPr>
              <a:t> WFS </a:t>
            </a:r>
            <a:r>
              <a:rPr lang="es-CL" sz="2000" dirty="0" err="1">
                <a:solidFill>
                  <a:schemeClr val="accent4"/>
                </a:solidFill>
              </a:rPr>
              <a:t>estimations</a:t>
            </a:r>
            <a:endParaRPr lang="es-CL" sz="2000" dirty="0">
              <a:solidFill>
                <a:schemeClr val="accent4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s-CL" sz="2000" dirty="0" err="1">
                <a:solidFill>
                  <a:schemeClr val="accent4"/>
                </a:solidFill>
              </a:rPr>
              <a:t>both</a:t>
            </a:r>
            <a:endParaRPr lang="es-CL" sz="2000" dirty="0">
              <a:solidFill>
                <a:schemeClr val="accent4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CL" sz="2000" dirty="0">
              <a:solidFill>
                <a:schemeClr val="accent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err="1">
                <a:solidFill>
                  <a:schemeClr val="accent4"/>
                </a:solidFill>
              </a:rPr>
              <a:t>We</a:t>
            </a:r>
            <a:r>
              <a:rPr lang="es-CL" sz="2000" dirty="0">
                <a:solidFill>
                  <a:schemeClr val="accent4"/>
                </a:solidFill>
              </a:rPr>
              <a:t> can </a:t>
            </a:r>
            <a:r>
              <a:rPr lang="es-CL" sz="2000" dirty="0" err="1">
                <a:solidFill>
                  <a:schemeClr val="accent4"/>
                </a:solidFill>
              </a:rPr>
              <a:t>add</a:t>
            </a:r>
            <a:r>
              <a:rPr lang="es-CL" sz="2000" dirty="0">
                <a:solidFill>
                  <a:schemeClr val="accent4"/>
                </a:solidFill>
              </a:rPr>
              <a:t> a </a:t>
            </a:r>
            <a:r>
              <a:rPr lang="es-CL" sz="2000" dirty="0" err="1">
                <a:solidFill>
                  <a:schemeClr val="accent4"/>
                </a:solidFill>
              </a:rPr>
              <a:t>diffractive</a:t>
            </a:r>
            <a:r>
              <a:rPr lang="es-CL" sz="2000" dirty="0">
                <a:solidFill>
                  <a:schemeClr val="accent4"/>
                </a:solidFill>
              </a:rPr>
              <a:t> </a:t>
            </a:r>
            <a:r>
              <a:rPr lang="es-CL" sz="2000" dirty="0" err="1">
                <a:solidFill>
                  <a:schemeClr val="accent4"/>
                </a:solidFill>
              </a:rPr>
              <a:t>optical</a:t>
            </a:r>
            <a:r>
              <a:rPr lang="es-CL" sz="2000" dirty="0">
                <a:solidFill>
                  <a:schemeClr val="accent4"/>
                </a:solidFill>
              </a:rPr>
              <a:t> </a:t>
            </a:r>
            <a:r>
              <a:rPr lang="es-CL" sz="2000" dirty="0" err="1">
                <a:solidFill>
                  <a:schemeClr val="accent4"/>
                </a:solidFill>
              </a:rPr>
              <a:t>layer</a:t>
            </a:r>
            <a:r>
              <a:rPr lang="es-CL" sz="2000" dirty="0">
                <a:solidFill>
                  <a:schemeClr val="accent4"/>
                </a:solidFill>
              </a:rPr>
              <a:t> </a:t>
            </a:r>
            <a:r>
              <a:rPr lang="es-CL" sz="2000" dirty="0" err="1">
                <a:solidFill>
                  <a:schemeClr val="accent4"/>
                </a:solidFill>
              </a:rPr>
              <a:t>to</a:t>
            </a:r>
            <a:r>
              <a:rPr lang="es-CL" sz="2000" dirty="0">
                <a:solidFill>
                  <a:schemeClr val="accent4"/>
                </a:solidFill>
              </a:rPr>
              <a:t> </a:t>
            </a:r>
            <a:r>
              <a:rPr lang="es-CL" sz="2000" dirty="0" err="1">
                <a:solidFill>
                  <a:schemeClr val="accent4"/>
                </a:solidFill>
              </a:rPr>
              <a:t>the</a:t>
            </a:r>
            <a:r>
              <a:rPr lang="es-CL" sz="2000" dirty="0">
                <a:solidFill>
                  <a:schemeClr val="accent4"/>
                </a:solidFill>
              </a:rPr>
              <a:t> </a:t>
            </a:r>
            <a:r>
              <a:rPr lang="es-CL" sz="2000" dirty="0" err="1">
                <a:solidFill>
                  <a:schemeClr val="accent4"/>
                </a:solidFill>
              </a:rPr>
              <a:t>optical</a:t>
            </a:r>
            <a:r>
              <a:rPr lang="es-CL" sz="2000" dirty="0">
                <a:solidFill>
                  <a:schemeClr val="accent4"/>
                </a:solidFill>
              </a:rPr>
              <a:t> </a:t>
            </a:r>
            <a:r>
              <a:rPr lang="es-CL" sz="2000" dirty="0" err="1">
                <a:solidFill>
                  <a:schemeClr val="accent4"/>
                </a:solidFill>
              </a:rPr>
              <a:t>path</a:t>
            </a:r>
            <a:r>
              <a:rPr lang="es-CL" sz="2000" dirty="0">
                <a:solidFill>
                  <a:schemeClr val="accent4"/>
                </a:solidFill>
              </a:rPr>
              <a:t> </a:t>
            </a:r>
            <a:r>
              <a:rPr lang="es-CL" sz="2000" dirty="0" err="1">
                <a:solidFill>
                  <a:schemeClr val="accent4"/>
                </a:solidFill>
              </a:rPr>
              <a:t>of</a:t>
            </a:r>
            <a:r>
              <a:rPr lang="es-CL" sz="2000" dirty="0">
                <a:solidFill>
                  <a:schemeClr val="accent4"/>
                </a:solidFill>
              </a:rPr>
              <a:t> a PWFS </a:t>
            </a:r>
            <a:r>
              <a:rPr lang="es-CL" sz="2000" dirty="0" err="1">
                <a:solidFill>
                  <a:schemeClr val="accent4"/>
                </a:solidFill>
              </a:rPr>
              <a:t>that</a:t>
            </a:r>
            <a:r>
              <a:rPr lang="es-CL" sz="2000" dirty="0">
                <a:solidFill>
                  <a:schemeClr val="accent4"/>
                </a:solidFill>
              </a:rPr>
              <a:t> can </a:t>
            </a:r>
            <a:r>
              <a:rPr lang="es-CL" sz="2000" dirty="0" err="1">
                <a:solidFill>
                  <a:schemeClr val="accent4"/>
                </a:solidFill>
              </a:rPr>
              <a:t>work</a:t>
            </a:r>
            <a:r>
              <a:rPr lang="es-CL" sz="2000" dirty="0">
                <a:solidFill>
                  <a:schemeClr val="accent4"/>
                </a:solidFill>
              </a:rPr>
              <a:t> as </a:t>
            </a:r>
            <a:r>
              <a:rPr lang="es-CL" sz="2000" dirty="0" err="1">
                <a:solidFill>
                  <a:schemeClr val="accent4"/>
                </a:solidFill>
              </a:rPr>
              <a:t>an</a:t>
            </a:r>
            <a:r>
              <a:rPr lang="es-CL" sz="2000" dirty="0">
                <a:solidFill>
                  <a:schemeClr val="accent4"/>
                </a:solidFill>
              </a:rPr>
              <a:t> </a:t>
            </a:r>
            <a:r>
              <a:rPr lang="es-CL" sz="2000" dirty="0" err="1">
                <a:solidFill>
                  <a:schemeClr val="accent4"/>
                </a:solidFill>
              </a:rPr>
              <a:t>optical</a:t>
            </a:r>
            <a:r>
              <a:rPr lang="es-CL" sz="2000" dirty="0">
                <a:solidFill>
                  <a:schemeClr val="accent4"/>
                </a:solidFill>
              </a:rPr>
              <a:t> </a:t>
            </a:r>
            <a:r>
              <a:rPr lang="es-CL" sz="2000" dirty="0" err="1">
                <a:solidFill>
                  <a:schemeClr val="accent4"/>
                </a:solidFill>
              </a:rPr>
              <a:t>preconditioner</a:t>
            </a:r>
            <a:endParaRPr lang="es-CL" sz="2000" dirty="0">
              <a:solidFill>
                <a:schemeClr val="accent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2000" dirty="0">
              <a:solidFill>
                <a:schemeClr val="accent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err="1">
                <a:solidFill>
                  <a:schemeClr val="accent4"/>
                </a:solidFill>
              </a:rPr>
              <a:t>Assuming</a:t>
            </a:r>
            <a:r>
              <a:rPr lang="es-CL" sz="2000" dirty="0">
                <a:solidFill>
                  <a:schemeClr val="accent4"/>
                </a:solidFill>
              </a:rPr>
              <a:t> </a:t>
            </a:r>
            <a:r>
              <a:rPr lang="es-CL" sz="2000" dirty="0" err="1">
                <a:solidFill>
                  <a:schemeClr val="accent4"/>
                </a:solidFill>
              </a:rPr>
              <a:t>the</a:t>
            </a:r>
            <a:r>
              <a:rPr lang="es-CL" sz="2000" dirty="0">
                <a:solidFill>
                  <a:schemeClr val="accent4"/>
                </a:solidFill>
              </a:rPr>
              <a:t> use </a:t>
            </a:r>
            <a:r>
              <a:rPr lang="es-CL" sz="2000" dirty="0" err="1">
                <a:solidFill>
                  <a:schemeClr val="accent4"/>
                </a:solidFill>
              </a:rPr>
              <a:t>of</a:t>
            </a:r>
            <a:r>
              <a:rPr lang="es-CL" sz="2000" dirty="0">
                <a:solidFill>
                  <a:schemeClr val="accent4"/>
                </a:solidFill>
              </a:rPr>
              <a:t> linear </a:t>
            </a:r>
            <a:r>
              <a:rPr lang="es-CL" sz="2000" dirty="0" err="1">
                <a:solidFill>
                  <a:schemeClr val="accent4"/>
                </a:solidFill>
              </a:rPr>
              <a:t>reconsruction</a:t>
            </a:r>
            <a:r>
              <a:rPr lang="es-CL" sz="2000" dirty="0">
                <a:solidFill>
                  <a:schemeClr val="accent4"/>
                </a:solidFill>
              </a:rPr>
              <a:t>, </a:t>
            </a:r>
            <a:r>
              <a:rPr lang="es-CL" sz="2000" dirty="0" err="1">
                <a:solidFill>
                  <a:schemeClr val="accent4"/>
                </a:solidFill>
              </a:rPr>
              <a:t>we</a:t>
            </a:r>
            <a:r>
              <a:rPr lang="es-CL" sz="2000" dirty="0">
                <a:solidFill>
                  <a:schemeClr val="accent4"/>
                </a:solidFill>
              </a:rPr>
              <a:t> can </a:t>
            </a:r>
            <a:r>
              <a:rPr lang="es-CL" sz="2000" dirty="0" err="1">
                <a:solidFill>
                  <a:schemeClr val="accent4"/>
                </a:solidFill>
              </a:rPr>
              <a:t>design</a:t>
            </a:r>
            <a:r>
              <a:rPr lang="es-CL" sz="2000" dirty="0">
                <a:solidFill>
                  <a:schemeClr val="accent4"/>
                </a:solidFill>
              </a:rPr>
              <a:t> </a:t>
            </a:r>
            <a:r>
              <a:rPr lang="es-CL" sz="2000" dirty="0" err="1">
                <a:solidFill>
                  <a:schemeClr val="accent4"/>
                </a:solidFill>
              </a:rPr>
              <a:t>the</a:t>
            </a:r>
            <a:r>
              <a:rPr lang="es-CL" sz="2000" dirty="0">
                <a:solidFill>
                  <a:schemeClr val="accent4"/>
                </a:solidFill>
              </a:rPr>
              <a:t> </a:t>
            </a:r>
            <a:r>
              <a:rPr lang="es-CL" sz="2000" dirty="0" err="1">
                <a:solidFill>
                  <a:schemeClr val="accent4"/>
                </a:solidFill>
              </a:rPr>
              <a:t>optical</a:t>
            </a:r>
            <a:r>
              <a:rPr lang="es-CL" sz="2000" dirty="0">
                <a:solidFill>
                  <a:schemeClr val="accent4"/>
                </a:solidFill>
              </a:rPr>
              <a:t> </a:t>
            </a:r>
            <a:r>
              <a:rPr lang="es-CL" sz="2000" dirty="0" err="1">
                <a:solidFill>
                  <a:schemeClr val="accent4"/>
                </a:solidFill>
              </a:rPr>
              <a:t>preconditioner</a:t>
            </a:r>
            <a:r>
              <a:rPr lang="es-CL" sz="2000" dirty="0">
                <a:solidFill>
                  <a:schemeClr val="accent4"/>
                </a:solidFill>
              </a:rPr>
              <a:t> </a:t>
            </a:r>
            <a:r>
              <a:rPr lang="es-CL" sz="2000" dirty="0" err="1">
                <a:solidFill>
                  <a:schemeClr val="accent4"/>
                </a:solidFill>
              </a:rPr>
              <a:t>using</a:t>
            </a:r>
            <a:r>
              <a:rPr lang="es-CL" sz="2000" dirty="0">
                <a:solidFill>
                  <a:schemeClr val="accent4"/>
                </a:solidFill>
              </a:rPr>
              <a:t> </a:t>
            </a:r>
            <a:r>
              <a:rPr lang="es-CL" sz="2000" dirty="0" err="1">
                <a:solidFill>
                  <a:schemeClr val="accent4"/>
                </a:solidFill>
              </a:rPr>
              <a:t>an</a:t>
            </a:r>
            <a:r>
              <a:rPr lang="es-CL" sz="2000" dirty="0">
                <a:solidFill>
                  <a:schemeClr val="accent4"/>
                </a:solidFill>
              </a:rPr>
              <a:t> End-2-End </a:t>
            </a:r>
            <a:r>
              <a:rPr lang="es-CL" sz="2000" dirty="0" err="1">
                <a:solidFill>
                  <a:schemeClr val="accent4"/>
                </a:solidFill>
              </a:rPr>
              <a:t>approach</a:t>
            </a:r>
            <a:endParaRPr lang="es-CL" sz="2000" dirty="0">
              <a:solidFill>
                <a:schemeClr val="accent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2000" dirty="0">
              <a:solidFill>
                <a:schemeClr val="accent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Simulation results suggest that the modified PWFS may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extend the linearity range of the original PWFS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require less modulation to obtain similar results</a:t>
            </a:r>
          </a:p>
          <a:p>
            <a:endParaRPr lang="en-US" sz="2000" dirty="0">
              <a:solidFill>
                <a:schemeClr val="accent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We are currently working on the experimental demonstration using PULPOS </a:t>
            </a:r>
            <a:endParaRPr lang="es-CL" sz="20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5897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72FDA7-D5EF-EE0B-8689-B63FEBF7D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521" y="285817"/>
            <a:ext cx="10515600" cy="438582"/>
          </a:xfrm>
          <a:noFill/>
        </p:spPr>
        <p:txBody>
          <a:bodyPr wrap="square">
            <a:spAutoFit/>
          </a:bodyPr>
          <a:lstStyle/>
          <a:p>
            <a:pPr algn="ctr"/>
            <a:r>
              <a:rPr lang="es-ES" sz="2500" b="1" dirty="0" err="1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OptoLAB</a:t>
            </a:r>
            <a:r>
              <a:rPr lang="es-ES" sz="25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- PUCV</a:t>
            </a:r>
            <a:endParaRPr lang="es-419" sz="2500" b="1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4" name="Imagen 3" descr="Un grupo de personas en un salón de clases&#10;&#10;Descripción generada automáticamente con confianza media">
            <a:extLst>
              <a:ext uri="{FF2B5EF4-FFF2-40B4-BE49-F238E27FC236}">
                <a16:creationId xmlns:a16="http://schemas.microsoft.com/office/drawing/2014/main" id="{47228A07-DA3F-8DC4-EF0F-424332353D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37" b="-33533"/>
          <a:stretch/>
        </p:blipFill>
        <p:spPr>
          <a:xfrm>
            <a:off x="0" y="3236119"/>
            <a:ext cx="8367059" cy="6217920"/>
          </a:xfrm>
          <a:prstGeom prst="rect">
            <a:avLst/>
          </a:prstGeom>
        </p:spPr>
      </p:pic>
      <p:pic>
        <p:nvPicPr>
          <p:cNvPr id="9" name="Imagen 8" descr="Un 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BA52B7DA-C3B5-612B-AB1C-4A804891E4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671" y="-29533"/>
            <a:ext cx="2964329" cy="2950118"/>
          </a:xfrm>
          <a:prstGeom prst="rect">
            <a:avLst/>
          </a:prstGeom>
        </p:spPr>
      </p:pic>
      <p:pic>
        <p:nvPicPr>
          <p:cNvPr id="3" name="Imagen 2" descr="Un grupo de personas en un salón de clases&#10;&#10;Descripción generada automáticamente">
            <a:extLst>
              <a:ext uri="{FF2B5EF4-FFF2-40B4-BE49-F238E27FC236}">
                <a16:creationId xmlns:a16="http://schemas.microsoft.com/office/drawing/2014/main" id="{6F613F89-8BBE-7B02-3D43-D701BCDD0D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131" y="2836069"/>
            <a:ext cx="5353870" cy="4021931"/>
          </a:xfrm>
          <a:prstGeom prst="rect">
            <a:avLst/>
          </a:prstGeom>
        </p:spPr>
      </p:pic>
      <p:pic>
        <p:nvPicPr>
          <p:cNvPr id="8" name="Imagen 7" descr="Grupo de personas alrededor de una mesa&#10;&#10;Descripción generada automáticamente">
            <a:extLst>
              <a:ext uri="{FF2B5EF4-FFF2-40B4-BE49-F238E27FC236}">
                <a16:creationId xmlns:a16="http://schemas.microsoft.com/office/drawing/2014/main" id="{4CED0D89-176C-6007-B462-26648AB2FF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3466" b="13466"/>
          <a:stretch/>
        </p:blipFill>
        <p:spPr>
          <a:xfrm>
            <a:off x="0" y="-548640"/>
            <a:ext cx="5140657" cy="3855493"/>
          </a:xfrm>
          <a:prstGeom prst="rect">
            <a:avLst/>
          </a:prstGeom>
        </p:spPr>
      </p:pic>
      <p:pic>
        <p:nvPicPr>
          <p:cNvPr id="11" name="Imagen 10" descr="Un grupo de personas en una plaza&#10;&#10;Descripción generada automáticamente">
            <a:extLst>
              <a:ext uri="{FF2B5EF4-FFF2-40B4-BE49-F238E27FC236}">
                <a16:creationId xmlns:a16="http://schemas.microsoft.com/office/drawing/2014/main" id="{23F6A0D7-EE33-6D69-8888-2673C17935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0656" y="756029"/>
            <a:ext cx="4087013" cy="306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702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878EB7C-2260-41C4-803D-1CA68FFE1378}"/>
              </a:ext>
            </a:extLst>
          </p:cNvPr>
          <p:cNvSpPr txBox="1">
            <a:spLocks/>
          </p:cNvSpPr>
          <p:nvPr/>
        </p:nvSpPr>
        <p:spPr>
          <a:xfrm>
            <a:off x="1636956" y="1678618"/>
            <a:ext cx="7238638" cy="10428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450"/>
              </a:spcAft>
              <a:buNone/>
              <a:defRPr/>
            </a:pPr>
            <a:r>
              <a:rPr lang="en-US" sz="2100" dirty="0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CALL FOR PAPERS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450"/>
              </a:spcAft>
              <a:buNone/>
              <a:defRPr/>
            </a:pPr>
            <a:r>
              <a:rPr lang="en-US" sz="2100" b="1" dirty="0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Optics in South America: Joint Feature Issue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913493-8E9D-4390-9F8D-A1D46CF5139F}"/>
              </a:ext>
            </a:extLst>
          </p:cNvPr>
          <p:cNvSpPr txBox="1"/>
          <p:nvPr/>
        </p:nvSpPr>
        <p:spPr>
          <a:xfrm>
            <a:off x="1636956" y="2651777"/>
            <a:ext cx="663509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  <a:defRPr/>
            </a:pPr>
            <a:r>
              <a:rPr lang="en-US" sz="1500" dirty="0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Submission window: 1 October 2023 – 1 November 2023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EF11F2-4403-4C02-B123-B807D5EB1B3F}"/>
              </a:ext>
            </a:extLst>
          </p:cNvPr>
          <p:cNvSpPr txBox="1"/>
          <p:nvPr/>
        </p:nvSpPr>
        <p:spPr>
          <a:xfrm>
            <a:off x="6523658" y="6321883"/>
            <a:ext cx="403138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C00000"/>
                </a:solidFill>
                <a:latin typeface="Karla" pitchFamily="2" charset="0"/>
                <a:ea typeface="Karla" pitchFamily="2" charset="0"/>
              </a:rPr>
              <a:t>Learn more at </a:t>
            </a:r>
            <a:r>
              <a:rPr lang="en-US" sz="1050" b="1" dirty="0">
                <a:solidFill>
                  <a:srgbClr val="C00000"/>
                </a:solidFill>
                <a:latin typeface="Karla" pitchFamily="2" charset="0"/>
                <a:ea typeface="Karla" pitchFamily="2" charset="0"/>
              </a:rPr>
              <a:t>opg.optica.org/</a:t>
            </a:r>
            <a:r>
              <a:rPr lang="en-US" sz="1050" b="1" dirty="0" err="1">
                <a:solidFill>
                  <a:srgbClr val="C00000"/>
                </a:solidFill>
                <a:latin typeface="Karla" pitchFamily="2" charset="0"/>
                <a:ea typeface="Karla" pitchFamily="2" charset="0"/>
              </a:rPr>
              <a:t>josaa</a:t>
            </a:r>
            <a:r>
              <a:rPr lang="en-US" sz="1050" b="1" dirty="0">
                <a:solidFill>
                  <a:srgbClr val="C00000"/>
                </a:solidFill>
                <a:latin typeface="Karla" pitchFamily="2" charset="0"/>
                <a:ea typeface="Karla" pitchFamily="2" charset="0"/>
              </a:rPr>
              <a:t> and opg.optica.org/</a:t>
            </a:r>
            <a:r>
              <a:rPr lang="en-US" sz="1050" b="1" dirty="0" err="1">
                <a:solidFill>
                  <a:srgbClr val="C00000"/>
                </a:solidFill>
                <a:latin typeface="Karla" pitchFamily="2" charset="0"/>
                <a:ea typeface="Karla" pitchFamily="2" charset="0"/>
              </a:rPr>
              <a:t>josab</a:t>
            </a:r>
            <a:r>
              <a:rPr lang="en-US" sz="1050" b="1" dirty="0">
                <a:solidFill>
                  <a:srgbClr val="C00000"/>
                </a:solidFill>
                <a:latin typeface="Karla" pitchFamily="2" charset="0"/>
                <a:ea typeface="Karla" pitchFamily="2" charset="0"/>
              </a:rPr>
              <a:t> </a:t>
            </a:r>
          </a:p>
          <a:p>
            <a:pPr algn="r"/>
            <a:r>
              <a:rPr lang="en-US" sz="1050" dirty="0">
                <a:solidFill>
                  <a:srgbClr val="C00000"/>
                </a:solidFill>
                <a:latin typeface="Karla" pitchFamily="2" charset="0"/>
                <a:ea typeface="Karla" pitchFamily="2" charset="0"/>
              </a:rPr>
              <a:t>click Feature Issues</a:t>
            </a:r>
          </a:p>
          <a:p>
            <a:pPr algn="r"/>
            <a:endParaRPr lang="en-US" sz="1050" dirty="0">
              <a:solidFill>
                <a:prstClr val="white"/>
              </a:solidFill>
              <a:latin typeface="Karla" pitchFamily="2" charset="0"/>
              <a:ea typeface="Karla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407FD81-DB17-40E4-B01B-A82F17AE4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738" y="508216"/>
            <a:ext cx="1943307" cy="2561632"/>
          </a:xfrm>
          <a:prstGeom prst="rect">
            <a:avLst/>
          </a:prstGeom>
        </p:spPr>
      </p:pic>
      <p:pic>
        <p:nvPicPr>
          <p:cNvPr id="1028" name="Picture 4" descr="Journal of the Optical Society of America B">
            <a:extLst>
              <a:ext uri="{FF2B5EF4-FFF2-40B4-BE49-F238E27FC236}">
                <a16:creationId xmlns:a16="http://schemas.microsoft.com/office/drawing/2014/main" id="{3C488905-EEB3-4769-A3B3-7F005EFCA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131" y="3251032"/>
            <a:ext cx="1906914" cy="251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4CBE60B-B743-44D2-BBA5-9B611A004029}"/>
              </a:ext>
            </a:extLst>
          </p:cNvPr>
          <p:cNvSpPr/>
          <p:nvPr/>
        </p:nvSpPr>
        <p:spPr>
          <a:xfrm>
            <a:off x="5270820" y="3972146"/>
            <a:ext cx="3415496" cy="2331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dirty="0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JOSA B</a:t>
            </a:r>
          </a:p>
          <a:p>
            <a:r>
              <a:rPr lang="en-US" sz="1200" dirty="0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Andrea </a:t>
            </a:r>
            <a:r>
              <a:rPr lang="en-US" sz="1200" dirty="0" err="1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Bragas</a:t>
            </a:r>
            <a:r>
              <a:rPr lang="en-US" sz="1200" dirty="0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, </a:t>
            </a:r>
            <a:r>
              <a:rPr lang="en-US" sz="1200" i="1" dirty="0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University of Buenos Aires (UBA), Argentina</a:t>
            </a:r>
            <a:br>
              <a:rPr lang="en-US" sz="1200" dirty="0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</a:br>
            <a:r>
              <a:rPr lang="en-US" sz="1200" dirty="0" err="1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Christiano</a:t>
            </a:r>
            <a:r>
              <a:rPr lang="en-US" sz="1200" dirty="0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 de Matos, </a:t>
            </a:r>
            <a:r>
              <a:rPr lang="en-US" sz="1200" i="1" dirty="0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Mackenzie Presbyterian University, Brazil</a:t>
            </a:r>
            <a:br>
              <a:rPr lang="en-US" sz="1200" dirty="0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</a:br>
            <a:r>
              <a:rPr lang="en-US" sz="1200" dirty="0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Alejandro </a:t>
            </a:r>
            <a:r>
              <a:rPr lang="en-US" sz="1200" dirty="0" err="1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Fainstein</a:t>
            </a:r>
            <a:r>
              <a:rPr lang="en-US" sz="1200" dirty="0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, </a:t>
            </a:r>
            <a:r>
              <a:rPr lang="en-US" sz="1200" i="1" dirty="0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Centro </a:t>
            </a:r>
            <a:r>
              <a:rPr lang="en-US" sz="1200" i="1" dirty="0" err="1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Atómico</a:t>
            </a:r>
            <a:r>
              <a:rPr lang="en-US" sz="1200" i="1" dirty="0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 </a:t>
            </a:r>
            <a:r>
              <a:rPr lang="en-US" sz="1200" i="1" dirty="0" err="1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Bariloche</a:t>
            </a:r>
            <a:r>
              <a:rPr lang="en-US" sz="1200" i="1" dirty="0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 and Instituto </a:t>
            </a:r>
            <a:r>
              <a:rPr lang="en-US" sz="1200" i="1" dirty="0" err="1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Balseiro</a:t>
            </a:r>
            <a:r>
              <a:rPr lang="en-US" sz="1200" i="1" dirty="0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, Argentina</a:t>
            </a:r>
            <a:br>
              <a:rPr lang="en-US" sz="1200" dirty="0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</a:br>
            <a:r>
              <a:rPr lang="en-US" sz="1200" dirty="0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Daniel </a:t>
            </a:r>
            <a:r>
              <a:rPr lang="en-US" sz="1200" dirty="0" err="1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Felinto</a:t>
            </a:r>
            <a:r>
              <a:rPr lang="en-US" sz="1200" dirty="0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, </a:t>
            </a:r>
            <a:r>
              <a:rPr lang="en-US" sz="1200" i="1" dirty="0" err="1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Universidade</a:t>
            </a:r>
            <a:r>
              <a:rPr lang="en-US" sz="1200" i="1" dirty="0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 Federal de Pernambuco, Brazil</a:t>
            </a:r>
            <a:br>
              <a:rPr lang="en-US" sz="1200" dirty="0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</a:br>
            <a:r>
              <a:rPr lang="en-US" sz="1200" dirty="0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Debora </a:t>
            </a:r>
            <a:r>
              <a:rPr lang="en-US" sz="1200" dirty="0" err="1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Milori</a:t>
            </a:r>
            <a:r>
              <a:rPr lang="en-US" sz="1200" dirty="0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, </a:t>
            </a:r>
            <a:r>
              <a:rPr lang="en-US" sz="1200" i="1" dirty="0" err="1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Embrapa</a:t>
            </a:r>
            <a:r>
              <a:rPr lang="en-US" sz="1200" i="1" dirty="0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, Brazil</a:t>
            </a:r>
            <a:br>
              <a:rPr lang="en-US" sz="1200" dirty="0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</a:br>
            <a:r>
              <a:rPr lang="en-US" sz="1200" dirty="0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Stephen </a:t>
            </a:r>
            <a:r>
              <a:rPr lang="en-US" sz="1200" dirty="0" err="1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Walborn</a:t>
            </a:r>
            <a:r>
              <a:rPr lang="en-US" sz="1200" dirty="0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, </a:t>
            </a:r>
            <a:r>
              <a:rPr lang="en-US" sz="1200" i="1" dirty="0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Universidad de Concepción, Chile</a:t>
            </a:r>
            <a:endParaRPr lang="en-US" sz="1200" dirty="0">
              <a:solidFill>
                <a:prstClr val="white"/>
              </a:solidFill>
              <a:latin typeface="Karla" pitchFamily="2" charset="0"/>
              <a:ea typeface="Karla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6CF1A4-1333-45D1-B056-7E98162E869F}"/>
              </a:ext>
            </a:extLst>
          </p:cNvPr>
          <p:cNvSpPr/>
          <p:nvPr/>
        </p:nvSpPr>
        <p:spPr>
          <a:xfrm>
            <a:off x="1661217" y="3142025"/>
            <a:ext cx="5851392" cy="530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prstClr val="white"/>
                </a:solidFill>
                <a:latin typeface="Century Gothic"/>
              </a:rPr>
              <a:t>Guest Editors</a:t>
            </a:r>
          </a:p>
          <a:p>
            <a:r>
              <a:rPr lang="en-US" sz="1350" dirty="0">
                <a:solidFill>
                  <a:prstClr val="white"/>
                </a:solidFill>
                <a:latin typeface="Century Gothic"/>
              </a:rPr>
              <a:t>Gustavo Wiederhecker, </a:t>
            </a:r>
            <a:r>
              <a:rPr lang="en-US" sz="1350" i="1" dirty="0">
                <a:solidFill>
                  <a:prstClr val="white"/>
                </a:solidFill>
                <a:latin typeface="Century Gothic"/>
              </a:rPr>
              <a:t>University of Campinas, Brazil</a:t>
            </a:r>
            <a:r>
              <a:rPr lang="en-US" sz="1350" dirty="0">
                <a:solidFill>
                  <a:prstClr val="white"/>
                </a:solidFill>
                <a:latin typeface="Century Gothic"/>
              </a:rPr>
              <a:t> (Lead Editor)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2694357-7764-451D-CFCA-8293F7B44D4C}"/>
              </a:ext>
            </a:extLst>
          </p:cNvPr>
          <p:cNvSpPr/>
          <p:nvPr/>
        </p:nvSpPr>
        <p:spPr>
          <a:xfrm>
            <a:off x="1655154" y="3972146"/>
            <a:ext cx="3615666" cy="2342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dirty="0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JOSA A</a:t>
            </a:r>
          </a:p>
          <a:p>
            <a:r>
              <a:rPr lang="en-US" sz="1200" dirty="0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Solange Cavalcanti, </a:t>
            </a:r>
            <a:r>
              <a:rPr lang="en-US" sz="1200" i="1" dirty="0" err="1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Universidade</a:t>
            </a:r>
            <a:r>
              <a:rPr lang="en-US" sz="1200" i="1" dirty="0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 Federal de Alagoas, Brazil</a:t>
            </a:r>
            <a:br>
              <a:rPr lang="en-US" sz="1200" dirty="0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</a:br>
            <a:r>
              <a:rPr lang="en-US" sz="1200" dirty="0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Adriana Fontes, </a:t>
            </a:r>
            <a:r>
              <a:rPr lang="en-US" sz="1200" i="1" dirty="0" err="1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Universidade</a:t>
            </a:r>
            <a:r>
              <a:rPr lang="en-US" sz="1200" i="1" dirty="0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 Federal de Pernambuco, Brazil</a:t>
            </a:r>
            <a:br>
              <a:rPr lang="en-US" sz="1200" dirty="0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</a:br>
            <a:r>
              <a:rPr lang="en-US" sz="1200" dirty="0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Jorge Garcia-</a:t>
            </a:r>
            <a:r>
              <a:rPr lang="en-US" sz="1200" dirty="0" err="1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Sucerquia</a:t>
            </a:r>
            <a:r>
              <a:rPr lang="en-US" sz="1200" dirty="0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, </a:t>
            </a:r>
            <a:r>
              <a:rPr lang="en-US" sz="1200" i="1" dirty="0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Colombia </a:t>
            </a:r>
            <a:r>
              <a:rPr lang="en-US" sz="1200" i="1" dirty="0" err="1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Sede</a:t>
            </a:r>
            <a:r>
              <a:rPr lang="en-US" sz="1200" i="1" dirty="0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 Medellin, Colombia</a:t>
            </a:r>
            <a:br>
              <a:rPr lang="en-US" sz="1200" dirty="0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</a:br>
            <a:r>
              <a:rPr lang="en-US" sz="1200" dirty="0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Dario Perez, </a:t>
            </a:r>
            <a:r>
              <a:rPr lang="en-US" sz="1200" i="1" dirty="0" err="1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Pontifica</a:t>
            </a:r>
            <a:r>
              <a:rPr lang="en-US" sz="1200" i="1" dirty="0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 Universidad </a:t>
            </a:r>
            <a:r>
              <a:rPr lang="en-US" sz="1200" i="1" dirty="0" err="1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Catolica</a:t>
            </a:r>
            <a:r>
              <a:rPr lang="en-US" sz="1200" i="1" dirty="0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 de Valparaiso, Chile</a:t>
            </a:r>
            <a:br>
              <a:rPr lang="en-US" sz="1200" dirty="0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</a:br>
            <a:r>
              <a:rPr lang="en-US" sz="1200" dirty="0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Esteban Vera, </a:t>
            </a:r>
            <a:r>
              <a:rPr lang="en-US" sz="1200" i="1" dirty="0" err="1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Pontifica</a:t>
            </a:r>
            <a:r>
              <a:rPr lang="en-US" sz="1200" i="1" dirty="0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 Universidad </a:t>
            </a:r>
            <a:r>
              <a:rPr lang="en-US" sz="1200" i="1" dirty="0" err="1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Catolica</a:t>
            </a:r>
            <a:r>
              <a:rPr lang="en-US" sz="1200" i="1" dirty="0">
                <a:solidFill>
                  <a:prstClr val="white"/>
                </a:solidFill>
                <a:latin typeface="Karla" pitchFamily="2" charset="0"/>
                <a:ea typeface="Karla" pitchFamily="2" charset="0"/>
              </a:rPr>
              <a:t> de Valparaiso, Chile</a:t>
            </a:r>
            <a:endParaRPr lang="en-US" sz="1200" dirty="0">
              <a:solidFill>
                <a:prstClr val="white"/>
              </a:solidFill>
              <a:latin typeface="Karla" pitchFamily="2" charset="0"/>
              <a:ea typeface="Karla" pitchFamily="2" charset="0"/>
            </a:endParaRPr>
          </a:p>
          <a:p>
            <a:endParaRPr lang="en-US" sz="1275" b="1" dirty="0">
              <a:solidFill>
                <a:srgbClr val="222222"/>
              </a:solidFill>
              <a:latin typeface="Karla" pitchFamily="2" charset="0"/>
              <a:ea typeface="Karla" pitchFamily="2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BBBC80A-08B4-8654-23D8-2EBCB2EAE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8633" y="508216"/>
            <a:ext cx="581977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1294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609957" y="180991"/>
            <a:ext cx="44220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solidFill>
                  <a:srgbClr val="FFFF00"/>
                </a:solidFill>
                <a:latin typeface="Century Gothic"/>
              </a:rPr>
              <a:t>Esteban Vera</a:t>
            </a:r>
          </a:p>
          <a:p>
            <a:r>
              <a:rPr lang="es-CL" sz="1600" i="1" dirty="0" err="1">
                <a:solidFill>
                  <a:srgbClr val="FFFF00"/>
                </a:solidFill>
                <a:latin typeface="Century Gothic"/>
              </a:rPr>
              <a:t>School</a:t>
            </a:r>
            <a:r>
              <a:rPr lang="es-CL" sz="1600" i="1" dirty="0">
                <a:solidFill>
                  <a:srgbClr val="FFFF00"/>
                </a:solidFill>
                <a:latin typeface="Century Gothic"/>
              </a:rPr>
              <a:t> of Electrical </a:t>
            </a:r>
            <a:r>
              <a:rPr lang="es-CL" sz="1600" i="1" dirty="0" err="1">
                <a:solidFill>
                  <a:srgbClr val="FFFF00"/>
                </a:solidFill>
                <a:latin typeface="Century Gothic"/>
              </a:rPr>
              <a:t>Engineering</a:t>
            </a:r>
            <a:endParaRPr lang="es-CL" sz="1600" i="1" dirty="0">
              <a:solidFill>
                <a:srgbClr val="FFFF00"/>
              </a:solidFill>
              <a:latin typeface="Century Gothic"/>
            </a:endParaRPr>
          </a:p>
          <a:p>
            <a:r>
              <a:rPr lang="es-CL" sz="1600" i="1" dirty="0">
                <a:solidFill>
                  <a:srgbClr val="FFFF00"/>
                </a:solidFill>
                <a:latin typeface="Century Gothic"/>
              </a:rPr>
              <a:t>Center </a:t>
            </a:r>
            <a:r>
              <a:rPr lang="es-CL" sz="1600" i="1" dirty="0" err="1">
                <a:solidFill>
                  <a:srgbClr val="FFFF00"/>
                </a:solidFill>
                <a:latin typeface="Century Gothic"/>
              </a:rPr>
              <a:t>for</a:t>
            </a:r>
            <a:r>
              <a:rPr lang="es-CL" sz="1600" i="1" dirty="0">
                <a:solidFill>
                  <a:srgbClr val="FFFF00"/>
                </a:solidFill>
                <a:latin typeface="Century Gothic"/>
              </a:rPr>
              <a:t> Adaptive </a:t>
            </a:r>
            <a:r>
              <a:rPr lang="es-CL" sz="1600" i="1" dirty="0" err="1">
                <a:solidFill>
                  <a:srgbClr val="FFFF00"/>
                </a:solidFill>
                <a:latin typeface="Century Gothic"/>
              </a:rPr>
              <a:t>Optics</a:t>
            </a:r>
            <a:r>
              <a:rPr lang="es-CL" sz="1600" i="1" dirty="0">
                <a:solidFill>
                  <a:srgbClr val="FFFF00"/>
                </a:solidFill>
                <a:latin typeface="Century Gothic"/>
              </a:rPr>
              <a:t> </a:t>
            </a:r>
            <a:r>
              <a:rPr lang="es-CL" sz="1600" i="1" dirty="0" err="1">
                <a:solidFill>
                  <a:srgbClr val="FFFF00"/>
                </a:solidFill>
                <a:latin typeface="Century Gothic"/>
              </a:rPr>
              <a:t>of</a:t>
            </a:r>
            <a:r>
              <a:rPr lang="es-CL" sz="1600" i="1" dirty="0">
                <a:solidFill>
                  <a:srgbClr val="FFFF00"/>
                </a:solidFill>
                <a:latin typeface="Century Gothic"/>
              </a:rPr>
              <a:t> </a:t>
            </a:r>
            <a:r>
              <a:rPr lang="es-CL" sz="1600" i="1" dirty="0" err="1">
                <a:solidFill>
                  <a:srgbClr val="FFFF00"/>
                </a:solidFill>
                <a:latin typeface="Century Gothic"/>
              </a:rPr>
              <a:t>Valparaiso</a:t>
            </a:r>
            <a:endParaRPr lang="es-CL" sz="1600" i="1" dirty="0">
              <a:solidFill>
                <a:srgbClr val="FFFF00"/>
              </a:solidFill>
              <a:latin typeface="Century Gothic"/>
            </a:endParaRPr>
          </a:p>
          <a:p>
            <a:r>
              <a:rPr lang="es-CL" sz="1600" i="1" dirty="0">
                <a:solidFill>
                  <a:srgbClr val="FFFF00"/>
                </a:solidFill>
                <a:latin typeface="Century Gothic"/>
              </a:rPr>
              <a:t>PUCV, </a:t>
            </a:r>
            <a:r>
              <a:rPr lang="es-CL" sz="1600" i="1" dirty="0" err="1">
                <a:solidFill>
                  <a:srgbClr val="FFFF00"/>
                </a:solidFill>
                <a:latin typeface="Century Gothic"/>
              </a:rPr>
              <a:t>Valparaiso</a:t>
            </a:r>
            <a:r>
              <a:rPr lang="es-CL" sz="1600" i="1" dirty="0">
                <a:solidFill>
                  <a:srgbClr val="FFFF00"/>
                </a:solidFill>
                <a:latin typeface="Century Gothic"/>
              </a:rPr>
              <a:t>, Chile</a:t>
            </a:r>
          </a:p>
          <a:p>
            <a:r>
              <a:rPr lang="es-CL" sz="1600" dirty="0">
                <a:solidFill>
                  <a:srgbClr val="00B0F0"/>
                </a:solidFill>
                <a:latin typeface="Century Gothic"/>
              </a:rPr>
              <a:t>esteban.vera@pucv.cl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09F87-0C64-4DA5-A4A0-43E21CF120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603" y="1683327"/>
            <a:ext cx="9644398" cy="5163163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46" y="5997826"/>
            <a:ext cx="1883131" cy="711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AFOSR – CNR-ISC">
            <a:extLst>
              <a:ext uri="{FF2B5EF4-FFF2-40B4-BE49-F238E27FC236}">
                <a16:creationId xmlns:a16="http://schemas.microsoft.com/office/drawing/2014/main" id="{E3804394-5A41-4387-BA8C-602A2EE4A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526" y="11510"/>
            <a:ext cx="399796" cy="16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ANID informa sobre desarrollo de FONDECYT 2020 | Vicerrectoría de ...">
            <a:extLst>
              <a:ext uri="{FF2B5EF4-FFF2-40B4-BE49-F238E27FC236}">
                <a16:creationId xmlns:a16="http://schemas.microsoft.com/office/drawing/2014/main" id="{575E97F2-85A5-408D-97FF-FA78D85E9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" y="1"/>
            <a:ext cx="1717692" cy="128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0305E9-E38B-432B-B527-FDF16EE8A51A}"/>
              </a:ext>
            </a:extLst>
          </p:cNvPr>
          <p:cNvSpPr txBox="1"/>
          <p:nvPr/>
        </p:nvSpPr>
        <p:spPr>
          <a:xfrm>
            <a:off x="-60931" y="1227258"/>
            <a:ext cx="18934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  <a:latin typeface="Agency FB" panose="020B0503020202020204" pitchFamily="34" charset="0"/>
              </a:rPr>
              <a:t>ALMA ASTRO20-0088 </a:t>
            </a:r>
          </a:p>
          <a:p>
            <a:r>
              <a:rPr lang="en-US" sz="1600" dirty="0">
                <a:solidFill>
                  <a:prstClr val="white"/>
                </a:solidFill>
                <a:latin typeface="Agency FB" panose="020B0503020202020204" pitchFamily="34" charset="0"/>
              </a:rPr>
              <a:t>ECOS C20E02</a:t>
            </a:r>
          </a:p>
          <a:p>
            <a:r>
              <a:rPr lang="en-US" sz="1600" b="1" dirty="0">
                <a:solidFill>
                  <a:prstClr val="white"/>
                </a:solidFill>
                <a:latin typeface="Agency FB" panose="020B0503020202020204" pitchFamily="34" charset="0"/>
              </a:rPr>
              <a:t>STIC-AMSUD 21-STIC-09 </a:t>
            </a:r>
          </a:p>
          <a:p>
            <a:r>
              <a:rPr lang="en-US" sz="1600" dirty="0">
                <a:solidFill>
                  <a:prstClr val="white"/>
                </a:solidFill>
                <a:latin typeface="Agency FB" panose="020B0503020202020204" pitchFamily="34" charset="0"/>
              </a:rPr>
              <a:t>QUIMAL 190002</a:t>
            </a:r>
          </a:p>
          <a:p>
            <a:r>
              <a:rPr lang="en-US" sz="1600" dirty="0">
                <a:solidFill>
                  <a:prstClr val="white"/>
                </a:solidFill>
                <a:latin typeface="Agency FB" panose="020B0503020202020204" pitchFamily="34" charset="0"/>
              </a:rPr>
              <a:t>FONDECYT 1221883</a:t>
            </a:r>
          </a:p>
          <a:p>
            <a:r>
              <a:rPr lang="en-US" sz="1600" dirty="0">
                <a:solidFill>
                  <a:prstClr val="white"/>
                </a:solidFill>
                <a:latin typeface="Century Gothic"/>
              </a:rPr>
              <a:t> </a:t>
            </a:r>
            <a:endParaRPr lang="es-CL" sz="1600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B3B22A-073A-4C1D-A0AD-2651B1E072A6}"/>
              </a:ext>
            </a:extLst>
          </p:cNvPr>
          <p:cNvSpPr txBox="1"/>
          <p:nvPr/>
        </p:nvSpPr>
        <p:spPr>
          <a:xfrm>
            <a:off x="1658903" y="1236983"/>
            <a:ext cx="18934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  <a:latin typeface="Agency FB" panose="020B0503020202020204" pitchFamily="34" charset="0"/>
              </a:rPr>
              <a:t>AFOSR FA9550-19-1-0293</a:t>
            </a:r>
            <a:r>
              <a:rPr lang="en-US" sz="1600" dirty="0">
                <a:solidFill>
                  <a:prstClr val="white"/>
                </a:solidFill>
                <a:latin typeface="Century Gothic"/>
              </a:rPr>
              <a:t> </a:t>
            </a:r>
            <a:endParaRPr lang="es-CL" sz="1600" dirty="0">
              <a:solidFill>
                <a:prstClr val="white"/>
              </a:solidFill>
              <a:latin typeface="Century Gothic"/>
            </a:endParaRPr>
          </a:p>
        </p:txBody>
      </p:sp>
      <p:pic>
        <p:nvPicPr>
          <p:cNvPr id="8198" name="Picture 6" descr="AFOSR">
            <a:extLst>
              <a:ext uri="{FF2B5EF4-FFF2-40B4-BE49-F238E27FC236}">
                <a16:creationId xmlns:a16="http://schemas.microsoft.com/office/drawing/2014/main" id="{54B05A1C-D029-4A68-844F-F799A6DA8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551" y="-7504"/>
            <a:ext cx="1295773" cy="129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 descr="Interfaz de usuario gráfica, Círculo&#10;&#10;Descripción generada automáticamente con confianza media">
            <a:extLst>
              <a:ext uri="{FF2B5EF4-FFF2-40B4-BE49-F238E27FC236}">
                <a16:creationId xmlns:a16="http://schemas.microsoft.com/office/drawing/2014/main" id="{C447C871-B4F9-5DBB-F9C5-0EFD1ED961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55721" y="4242955"/>
            <a:ext cx="3312775" cy="186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68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C145F-3D22-45C2-AF9C-8202BBF87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9930" y="-188110"/>
            <a:ext cx="6377940" cy="1293028"/>
          </a:xfrm>
        </p:spPr>
        <p:txBody>
          <a:bodyPr/>
          <a:lstStyle/>
          <a:p>
            <a:r>
              <a:rPr lang="en-US" dirty="0"/>
              <a:t>Wavefront sensing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37C47-2C54-4EF7-B75C-8960F9E903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42FEAC46-13F9-04DD-2280-204BB2F8B9E0}"/>
              </a:ext>
            </a:extLst>
          </p:cNvPr>
          <p:cNvGrpSpPr/>
          <p:nvPr/>
        </p:nvGrpSpPr>
        <p:grpSpPr>
          <a:xfrm>
            <a:off x="2520893" y="1104918"/>
            <a:ext cx="7433597" cy="6120228"/>
            <a:chOff x="2701003" y="1035645"/>
            <a:chExt cx="6515458" cy="5169212"/>
          </a:xfrm>
        </p:grpSpPr>
        <p:pic>
          <p:nvPicPr>
            <p:cNvPr id="4" name="Content Placeholder 4" descr="A picture containing light, shirt&#10;&#10;Description automatically generated">
              <a:extLst>
                <a:ext uri="{FF2B5EF4-FFF2-40B4-BE49-F238E27FC236}">
                  <a16:creationId xmlns:a16="http://schemas.microsoft.com/office/drawing/2014/main" id="{A51FE0A8-B197-4724-B4C1-508DC2360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1003" y="1035645"/>
              <a:ext cx="6515458" cy="4903561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0564742-B28F-4D65-A63D-C4B0977977AE}"/>
                </a:ext>
              </a:extLst>
            </p:cNvPr>
            <p:cNvSpPr/>
            <p:nvPr/>
          </p:nvSpPr>
          <p:spPr>
            <a:xfrm>
              <a:off x="2764972" y="3243943"/>
              <a:ext cx="6036129" cy="2960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9DC521D-3A10-4CF1-B1DD-CA42D1A4EEC3}"/>
                </a:ext>
              </a:extLst>
            </p:cNvPr>
            <p:cNvSpPr/>
            <p:nvPr/>
          </p:nvSpPr>
          <p:spPr>
            <a:xfrm>
              <a:off x="3679372" y="3429000"/>
              <a:ext cx="4370615" cy="137089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prstClr val="white"/>
                  </a:solidFill>
                  <a:latin typeface="Century Gothic"/>
                </a:rPr>
                <a:t>Projection/Transformation</a:t>
              </a:r>
            </a:p>
            <a:p>
              <a:pPr algn="ctr"/>
              <a:r>
                <a:rPr lang="en-US" sz="2400" dirty="0">
                  <a:solidFill>
                    <a:prstClr val="white"/>
                  </a:solidFill>
                  <a:latin typeface="Century Gothic"/>
                </a:rPr>
                <a:t>OPTICS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E3F1E3A-32AD-4243-AA1A-4F70BE076FD5}"/>
                </a:ext>
              </a:extLst>
            </p:cNvPr>
            <p:cNvSpPr/>
            <p:nvPr/>
          </p:nvSpPr>
          <p:spPr>
            <a:xfrm>
              <a:off x="3015343" y="5159830"/>
              <a:ext cx="5704114" cy="391885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  <a:latin typeface="Century Gothic"/>
                </a:rPr>
                <a:t>detector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5448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C145F-3D22-45C2-AF9C-8202BBF87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657" y="-56411"/>
            <a:ext cx="6377940" cy="1293028"/>
          </a:xfrm>
        </p:spPr>
        <p:txBody>
          <a:bodyPr/>
          <a:lstStyle/>
          <a:p>
            <a:r>
              <a:rPr lang="en-US" dirty="0"/>
              <a:t>Wavefront sensing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37C47-2C54-4EF7-B75C-8960F9E903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564742-B28F-4D65-A63D-C4B0977977AE}"/>
              </a:ext>
            </a:extLst>
          </p:cNvPr>
          <p:cNvSpPr/>
          <p:nvPr/>
        </p:nvSpPr>
        <p:spPr>
          <a:xfrm>
            <a:off x="2764972" y="3243943"/>
            <a:ext cx="6036129" cy="2960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9" name="Arrow: Curved Left 8">
            <a:extLst>
              <a:ext uri="{FF2B5EF4-FFF2-40B4-BE49-F238E27FC236}">
                <a16:creationId xmlns:a16="http://schemas.microsoft.com/office/drawing/2014/main" id="{41B9CB9B-B712-4B40-B32E-E00E24FA33D2}"/>
              </a:ext>
            </a:extLst>
          </p:cNvPr>
          <p:cNvSpPr/>
          <p:nvPr/>
        </p:nvSpPr>
        <p:spPr>
          <a:xfrm rot="10800000" flipH="1">
            <a:off x="8909638" y="790391"/>
            <a:ext cx="2562865" cy="5805701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entury Gothic"/>
            </a:endParaRP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EB857897-8412-50AB-583F-C777E1583C6E}"/>
              </a:ext>
            </a:extLst>
          </p:cNvPr>
          <p:cNvGrpSpPr/>
          <p:nvPr/>
        </p:nvGrpSpPr>
        <p:grpSpPr>
          <a:xfrm>
            <a:off x="2520893" y="1104918"/>
            <a:ext cx="7433597" cy="6120228"/>
            <a:chOff x="2701003" y="1035645"/>
            <a:chExt cx="6515458" cy="5169212"/>
          </a:xfrm>
        </p:grpSpPr>
        <p:pic>
          <p:nvPicPr>
            <p:cNvPr id="17" name="Content Placeholder 4" descr="A picture containing light, shirt&#10;&#10;Description automatically generated">
              <a:extLst>
                <a:ext uri="{FF2B5EF4-FFF2-40B4-BE49-F238E27FC236}">
                  <a16:creationId xmlns:a16="http://schemas.microsoft.com/office/drawing/2014/main" id="{2423B8C5-4823-8543-5AF3-F6CAEC86F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1003" y="1035645"/>
              <a:ext cx="6515458" cy="4903561"/>
            </a:xfrm>
            <a:prstGeom prst="rect">
              <a:avLst/>
            </a:prstGeom>
          </p:spPr>
        </p:pic>
        <p:sp>
          <p:nvSpPr>
            <p:cNvPr id="18" name="Rectangle 4">
              <a:extLst>
                <a:ext uri="{FF2B5EF4-FFF2-40B4-BE49-F238E27FC236}">
                  <a16:creationId xmlns:a16="http://schemas.microsoft.com/office/drawing/2014/main" id="{4460F298-D8C7-866F-B235-631BD182F7FE}"/>
                </a:ext>
              </a:extLst>
            </p:cNvPr>
            <p:cNvSpPr/>
            <p:nvPr/>
          </p:nvSpPr>
          <p:spPr>
            <a:xfrm>
              <a:off x="2764972" y="3243943"/>
              <a:ext cx="6036129" cy="2960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19" name="Rectangle 5">
              <a:extLst>
                <a:ext uri="{FF2B5EF4-FFF2-40B4-BE49-F238E27FC236}">
                  <a16:creationId xmlns:a16="http://schemas.microsoft.com/office/drawing/2014/main" id="{04A24A2E-D3DA-BAB8-F7F1-B061B11DA9A4}"/>
                </a:ext>
              </a:extLst>
            </p:cNvPr>
            <p:cNvSpPr/>
            <p:nvPr/>
          </p:nvSpPr>
          <p:spPr>
            <a:xfrm>
              <a:off x="3679372" y="3429000"/>
              <a:ext cx="4370615" cy="137089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prstClr val="white"/>
                  </a:solidFill>
                  <a:latin typeface="Century Gothic"/>
                </a:rPr>
                <a:t>Projection/Transformation</a:t>
              </a:r>
            </a:p>
            <a:p>
              <a:pPr algn="ctr"/>
              <a:r>
                <a:rPr lang="en-US" sz="2400" dirty="0">
                  <a:solidFill>
                    <a:prstClr val="white"/>
                  </a:solidFill>
                  <a:latin typeface="Century Gothic"/>
                </a:rPr>
                <a:t>OPTICS</a:t>
              </a:r>
            </a:p>
          </p:txBody>
        </p:sp>
        <p:sp>
          <p:nvSpPr>
            <p:cNvPr id="20" name="Rectangle 6">
              <a:extLst>
                <a:ext uri="{FF2B5EF4-FFF2-40B4-BE49-F238E27FC236}">
                  <a16:creationId xmlns:a16="http://schemas.microsoft.com/office/drawing/2014/main" id="{E08D614F-1C53-4EC7-F354-9201937BBB7F}"/>
                </a:ext>
              </a:extLst>
            </p:cNvPr>
            <p:cNvSpPr/>
            <p:nvPr/>
          </p:nvSpPr>
          <p:spPr>
            <a:xfrm>
              <a:off x="3015343" y="5159830"/>
              <a:ext cx="5704114" cy="391885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  <a:latin typeface="Century Gothic"/>
                </a:rPr>
                <a:t>detector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9152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759B1-ABFC-477A-B391-512097749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215" y="0"/>
            <a:ext cx="6377940" cy="1293028"/>
          </a:xfrm>
        </p:spPr>
        <p:txBody>
          <a:bodyPr/>
          <a:lstStyle/>
          <a:p>
            <a:r>
              <a:rPr lang="en-US" dirty="0"/>
              <a:t>WAVEFRONT ESTIMATION</a:t>
            </a:r>
            <a:endParaRPr lang="es-CL" dirty="0"/>
          </a:p>
        </p:txBody>
      </p:sp>
      <p:pic>
        <p:nvPicPr>
          <p:cNvPr id="9218" name="Picture 2" descr="The brain as a neural network: this is why we can't get along | by Jeremie  Harris | Towards Data Science">
            <a:extLst>
              <a:ext uri="{FF2B5EF4-FFF2-40B4-BE49-F238E27FC236}">
                <a16:creationId xmlns:a16="http://schemas.microsoft.com/office/drawing/2014/main" id="{F8F885E9-3316-4E90-9D81-4422BF881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2671764"/>
            <a:ext cx="3028950" cy="1514475"/>
          </a:xfrm>
          <a:prstGeom prst="rect">
            <a:avLst/>
          </a:prstGeom>
          <a:solidFill>
            <a:schemeClr val="accent1"/>
          </a:solidFill>
          <a:ln w="50800">
            <a:solidFill>
              <a:srgbClr val="FFFF00"/>
            </a:solidFill>
          </a:ln>
        </p:spPr>
      </p:pic>
      <p:pic>
        <p:nvPicPr>
          <p:cNvPr id="4" name="図 13">
            <a:extLst>
              <a:ext uri="{FF2B5EF4-FFF2-40B4-BE49-F238E27FC236}">
                <a16:creationId xmlns:a16="http://schemas.microsoft.com/office/drawing/2014/main" id="{89F80204-7B58-4BFD-BF5D-192D44ED0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1810" t="22902" r="18519" b="10820"/>
          <a:stretch/>
        </p:blipFill>
        <p:spPr>
          <a:xfrm>
            <a:off x="8491339" y="2535674"/>
            <a:ext cx="1799074" cy="1786651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59E1AE8C-F967-4561-AD24-7395A96E7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963" y="2628132"/>
            <a:ext cx="1602769" cy="160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28DF494-D85B-4059-A600-8DBB6C740386}"/>
              </a:ext>
            </a:extLst>
          </p:cNvPr>
          <p:cNvSpPr/>
          <p:nvPr/>
        </p:nvSpPr>
        <p:spPr>
          <a:xfrm>
            <a:off x="4535215" y="2628132"/>
            <a:ext cx="3121572" cy="1601733"/>
          </a:xfrm>
          <a:prstGeom prst="rect">
            <a:avLst/>
          </a:prstGeom>
          <a:solidFill>
            <a:schemeClr val="accent2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Century Gothic"/>
              </a:rPr>
              <a:t>INVERSE PROBLEM</a:t>
            </a:r>
          </a:p>
          <a:p>
            <a:pPr algn="ctr"/>
            <a:r>
              <a:rPr lang="en-US" sz="2400" dirty="0">
                <a:solidFill>
                  <a:prstClr val="white"/>
                </a:solidFill>
                <a:latin typeface="Century Gothic"/>
              </a:rPr>
              <a:t>MODEL</a:t>
            </a:r>
            <a:endParaRPr lang="es-CL" sz="2400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0320E1C3-F5E5-4138-8FFE-2C8D9435A4BD}"/>
              </a:ext>
            </a:extLst>
          </p:cNvPr>
          <p:cNvSpPr/>
          <p:nvPr/>
        </p:nvSpPr>
        <p:spPr>
          <a:xfrm>
            <a:off x="3780141" y="3134707"/>
            <a:ext cx="672818" cy="5885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3DC29054-2800-4282-B536-ACFB7A2CBC21}"/>
              </a:ext>
            </a:extLst>
          </p:cNvPr>
          <p:cNvSpPr/>
          <p:nvPr/>
        </p:nvSpPr>
        <p:spPr>
          <a:xfrm>
            <a:off x="7785353" y="3134707"/>
            <a:ext cx="672818" cy="5885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AB87FE-1596-4575-8759-F45674534135}"/>
              </a:ext>
            </a:extLst>
          </p:cNvPr>
          <p:cNvSpPr txBox="1"/>
          <p:nvPr/>
        </p:nvSpPr>
        <p:spPr>
          <a:xfrm>
            <a:off x="1395712" y="4322324"/>
            <a:ext cx="3057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Century Gothic"/>
              </a:rPr>
              <a:t>WFS MEASUREMENT</a:t>
            </a:r>
            <a:endParaRPr lang="es-CL" sz="2400" dirty="0">
              <a:solidFill>
                <a:srgbClr val="FFFF00"/>
              </a:solidFill>
              <a:latin typeface="Century Gothic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A2B633-4B7C-45FC-96A4-8D2F2B04B3C0}"/>
              </a:ext>
            </a:extLst>
          </p:cNvPr>
          <p:cNvSpPr txBox="1"/>
          <p:nvPr/>
        </p:nvSpPr>
        <p:spPr>
          <a:xfrm>
            <a:off x="8486356" y="4322324"/>
            <a:ext cx="1909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Century Gothic"/>
              </a:rPr>
              <a:t>ESTIMATION</a:t>
            </a:r>
            <a:endParaRPr lang="es-CL" sz="2400" dirty="0">
              <a:solidFill>
                <a:srgbClr val="FFFF00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17064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he brain as a neural network: this is why we can't get along | by Jeremie  Harris | Towards Data Science">
            <a:extLst>
              <a:ext uri="{FF2B5EF4-FFF2-40B4-BE49-F238E27FC236}">
                <a16:creationId xmlns:a16="http://schemas.microsoft.com/office/drawing/2014/main" id="{F8F885E9-3316-4E90-9D81-4422BF881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2671764"/>
            <a:ext cx="3028950" cy="1514475"/>
          </a:xfrm>
          <a:prstGeom prst="rect">
            <a:avLst/>
          </a:prstGeom>
          <a:solidFill>
            <a:schemeClr val="accent1"/>
          </a:solidFill>
          <a:ln w="50800">
            <a:solidFill>
              <a:srgbClr val="FFFF00"/>
            </a:solidFill>
          </a:ln>
        </p:spPr>
      </p:pic>
      <p:pic>
        <p:nvPicPr>
          <p:cNvPr id="4" name="図 13">
            <a:extLst>
              <a:ext uri="{FF2B5EF4-FFF2-40B4-BE49-F238E27FC236}">
                <a16:creationId xmlns:a16="http://schemas.microsoft.com/office/drawing/2014/main" id="{89F80204-7B58-4BFD-BF5D-192D44ED0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1810" t="22902" r="18519" b="10820"/>
          <a:stretch/>
        </p:blipFill>
        <p:spPr>
          <a:xfrm>
            <a:off x="8491339" y="2535674"/>
            <a:ext cx="1799074" cy="1786651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59E1AE8C-F967-4561-AD24-7395A96E7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963" y="2628132"/>
            <a:ext cx="1602769" cy="160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0320E1C3-F5E5-4138-8FFE-2C8D9435A4BD}"/>
              </a:ext>
            </a:extLst>
          </p:cNvPr>
          <p:cNvSpPr/>
          <p:nvPr/>
        </p:nvSpPr>
        <p:spPr>
          <a:xfrm>
            <a:off x="3780141" y="3134707"/>
            <a:ext cx="672818" cy="5885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3DC29054-2800-4282-B536-ACFB7A2CBC21}"/>
              </a:ext>
            </a:extLst>
          </p:cNvPr>
          <p:cNvSpPr/>
          <p:nvPr/>
        </p:nvSpPr>
        <p:spPr>
          <a:xfrm>
            <a:off x="7785353" y="3134707"/>
            <a:ext cx="672818" cy="5885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AB87FE-1596-4575-8759-F45674534135}"/>
              </a:ext>
            </a:extLst>
          </p:cNvPr>
          <p:cNvSpPr txBox="1"/>
          <p:nvPr/>
        </p:nvSpPr>
        <p:spPr>
          <a:xfrm>
            <a:off x="1395712" y="4311218"/>
            <a:ext cx="3057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Century Gothic"/>
              </a:rPr>
              <a:t>WFS MEASUREMENT</a:t>
            </a:r>
            <a:endParaRPr lang="es-CL" sz="2400" dirty="0">
              <a:solidFill>
                <a:srgbClr val="FFFF00"/>
              </a:solidFill>
              <a:latin typeface="Century Gothic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A2B633-4B7C-45FC-96A4-8D2F2B04B3C0}"/>
              </a:ext>
            </a:extLst>
          </p:cNvPr>
          <p:cNvSpPr txBox="1"/>
          <p:nvPr/>
        </p:nvSpPr>
        <p:spPr>
          <a:xfrm>
            <a:off x="8491339" y="4322325"/>
            <a:ext cx="1909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Century Gothic"/>
              </a:rPr>
              <a:t>ESTIMATION</a:t>
            </a:r>
            <a:endParaRPr lang="es-CL" sz="2400" dirty="0">
              <a:solidFill>
                <a:srgbClr val="FFFF00"/>
              </a:solidFill>
              <a:latin typeface="Century Gothic"/>
            </a:endParaRP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99A5F5A8-5010-AA6A-8A9B-124CDEC23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B062A92-C9A2-2CDC-46F5-2B676F72E6EC}"/>
              </a:ext>
            </a:extLst>
          </p:cNvPr>
          <p:cNvSpPr txBox="1">
            <a:spLocks/>
          </p:cNvSpPr>
          <p:nvPr/>
        </p:nvSpPr>
        <p:spPr>
          <a:xfrm>
            <a:off x="4535215" y="0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rgbClr val="00B05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WAVEFRONT ESTIMATION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799469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he brain as a neural network: this is why we can't get along | by Jeremie  Harris | Towards Data Science">
            <a:extLst>
              <a:ext uri="{FF2B5EF4-FFF2-40B4-BE49-F238E27FC236}">
                <a16:creationId xmlns:a16="http://schemas.microsoft.com/office/drawing/2014/main" id="{F8F885E9-3316-4E90-9D81-4422BF881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2671764"/>
            <a:ext cx="3028950" cy="1514475"/>
          </a:xfrm>
          <a:prstGeom prst="rect">
            <a:avLst/>
          </a:prstGeom>
          <a:solidFill>
            <a:schemeClr val="accent1"/>
          </a:solidFill>
          <a:ln w="50800">
            <a:solidFill>
              <a:srgbClr val="FFFF00"/>
            </a:solidFill>
          </a:ln>
        </p:spPr>
      </p:pic>
      <p:pic>
        <p:nvPicPr>
          <p:cNvPr id="4" name="図 13">
            <a:extLst>
              <a:ext uri="{FF2B5EF4-FFF2-40B4-BE49-F238E27FC236}">
                <a16:creationId xmlns:a16="http://schemas.microsoft.com/office/drawing/2014/main" id="{89F80204-7B58-4BFD-BF5D-192D44ED0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1810" t="22902" r="18519" b="10820"/>
          <a:stretch/>
        </p:blipFill>
        <p:spPr>
          <a:xfrm>
            <a:off x="8491339" y="2535674"/>
            <a:ext cx="1799074" cy="1786651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59E1AE8C-F967-4561-AD24-7395A96E7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963" y="2628132"/>
            <a:ext cx="1602769" cy="160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0320E1C3-F5E5-4138-8FFE-2C8D9435A4BD}"/>
              </a:ext>
            </a:extLst>
          </p:cNvPr>
          <p:cNvSpPr/>
          <p:nvPr/>
        </p:nvSpPr>
        <p:spPr>
          <a:xfrm>
            <a:off x="3780141" y="3134707"/>
            <a:ext cx="672818" cy="5885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3DC29054-2800-4282-B536-ACFB7A2CBC21}"/>
              </a:ext>
            </a:extLst>
          </p:cNvPr>
          <p:cNvSpPr/>
          <p:nvPr/>
        </p:nvSpPr>
        <p:spPr>
          <a:xfrm>
            <a:off x="7785353" y="3134707"/>
            <a:ext cx="672818" cy="5885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AB87FE-1596-4575-8759-F45674534135}"/>
              </a:ext>
            </a:extLst>
          </p:cNvPr>
          <p:cNvSpPr txBox="1"/>
          <p:nvPr/>
        </p:nvSpPr>
        <p:spPr>
          <a:xfrm>
            <a:off x="1395712" y="4322325"/>
            <a:ext cx="3057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Century Gothic"/>
              </a:rPr>
              <a:t>WFS MEASUREMENT</a:t>
            </a:r>
            <a:endParaRPr lang="es-CL" sz="2400" dirty="0">
              <a:solidFill>
                <a:srgbClr val="FFFF00"/>
              </a:solidFill>
              <a:latin typeface="Century Gothic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A2B633-4B7C-45FC-96A4-8D2F2B04B3C0}"/>
              </a:ext>
            </a:extLst>
          </p:cNvPr>
          <p:cNvSpPr txBox="1"/>
          <p:nvPr/>
        </p:nvSpPr>
        <p:spPr>
          <a:xfrm>
            <a:off x="8505457" y="4332605"/>
            <a:ext cx="1909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Century Gothic"/>
              </a:rPr>
              <a:t>ESTIMATION</a:t>
            </a:r>
            <a:endParaRPr lang="es-CL" sz="2400" dirty="0">
              <a:solidFill>
                <a:srgbClr val="FFFF00"/>
              </a:solidFill>
              <a:latin typeface="Century Gothic"/>
            </a:endParaRPr>
          </a:p>
        </p:txBody>
      </p:sp>
      <p:pic>
        <p:nvPicPr>
          <p:cNvPr id="11" name="Picture 2" descr="Estimating Information Flow in Deep Neural Networks | by MIT-IBM Watson AI  Lab | Medium">
            <a:extLst>
              <a:ext uri="{FF2B5EF4-FFF2-40B4-BE49-F238E27FC236}">
                <a16:creationId xmlns:a16="http://schemas.microsoft.com/office/drawing/2014/main" id="{2F4AA5B9-2B76-865A-4C38-84404B92D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035" y="2661484"/>
            <a:ext cx="3086549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4BB6A5A-8EC1-DCE6-BE5B-7B7CACA4D5B4}"/>
              </a:ext>
            </a:extLst>
          </p:cNvPr>
          <p:cNvSpPr txBox="1"/>
          <p:nvPr/>
        </p:nvSpPr>
        <p:spPr>
          <a:xfrm>
            <a:off x="4294578" y="1983035"/>
            <a:ext cx="3704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Century Gothic"/>
              </a:rPr>
              <a:t>DEEP NEURAL NETWORK</a:t>
            </a:r>
            <a:endParaRPr lang="es-CL" sz="2400" dirty="0">
              <a:solidFill>
                <a:schemeClr val="accent2"/>
              </a:solidFill>
              <a:latin typeface="Century Gothic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362C994-C9D1-7502-084D-E1A5704F79B4}"/>
              </a:ext>
            </a:extLst>
          </p:cNvPr>
          <p:cNvSpPr txBox="1">
            <a:spLocks/>
          </p:cNvSpPr>
          <p:nvPr/>
        </p:nvSpPr>
        <p:spPr>
          <a:xfrm>
            <a:off x="4535215" y="0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rgbClr val="00B05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WAVEFRONT ESTIMATION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52006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004965-3450-4AD5-A9AD-2ABB733237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785" y="518469"/>
            <a:ext cx="7242208" cy="59901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0386" y="349411"/>
            <a:ext cx="9143999" cy="694117"/>
          </a:xfrm>
        </p:spPr>
        <p:txBody>
          <a:bodyPr/>
          <a:lstStyle/>
          <a:p>
            <a:r>
              <a:rPr lang="en-US" sz="3600" dirty="0"/>
              <a:t>Deep learning wavefront sensor</a:t>
            </a:r>
            <a:endParaRPr lang="es-CL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E836C5-FDBA-48AD-A850-3FC9643A8D8D}"/>
              </a:ext>
            </a:extLst>
          </p:cNvPr>
          <p:cNvSpPr/>
          <p:nvPr/>
        </p:nvSpPr>
        <p:spPr>
          <a:xfrm>
            <a:off x="7168409" y="2118250"/>
            <a:ext cx="666373" cy="1757291"/>
          </a:xfrm>
          <a:prstGeom prst="rect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B629CB-D2F8-DEFB-3278-809F414CD899}"/>
              </a:ext>
            </a:extLst>
          </p:cNvPr>
          <p:cNvSpPr txBox="1"/>
          <p:nvPr/>
        </p:nvSpPr>
        <p:spPr>
          <a:xfrm>
            <a:off x="111512" y="5878286"/>
            <a:ext cx="120804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>
              <a:solidFill>
                <a:prstClr val="white"/>
              </a:solidFill>
              <a:latin typeface="Century Gothic"/>
            </a:endParaRPr>
          </a:p>
          <a:p>
            <a:r>
              <a:rPr lang="en-US" dirty="0">
                <a:solidFill>
                  <a:srgbClr val="0070C0"/>
                </a:solidFill>
                <a:latin typeface="Century Gothic"/>
              </a:rPr>
              <a:t>Y. </a:t>
            </a:r>
            <a:r>
              <a:rPr lang="en-US" dirty="0" err="1">
                <a:solidFill>
                  <a:srgbClr val="0070C0"/>
                </a:solidFill>
                <a:latin typeface="Century Gothic"/>
              </a:rPr>
              <a:t>Nishizaki</a:t>
            </a:r>
            <a:r>
              <a:rPr lang="en-US" dirty="0">
                <a:solidFill>
                  <a:srgbClr val="0070C0"/>
                </a:solidFill>
                <a:latin typeface="Century Gothic"/>
              </a:rPr>
              <a:t>, M. Valdivia, R. </a:t>
            </a:r>
            <a:r>
              <a:rPr lang="en-US" dirty="0" err="1">
                <a:solidFill>
                  <a:srgbClr val="0070C0"/>
                </a:solidFill>
                <a:latin typeface="Century Gothic"/>
              </a:rPr>
              <a:t>Horisaki</a:t>
            </a:r>
            <a:r>
              <a:rPr lang="en-US" dirty="0">
                <a:solidFill>
                  <a:srgbClr val="0070C0"/>
                </a:solidFill>
                <a:latin typeface="Century Gothic"/>
              </a:rPr>
              <a:t>, K. </a:t>
            </a:r>
            <a:r>
              <a:rPr lang="en-US" dirty="0" err="1">
                <a:solidFill>
                  <a:srgbClr val="0070C0"/>
                </a:solidFill>
                <a:latin typeface="Century Gothic"/>
              </a:rPr>
              <a:t>Kitaguchi</a:t>
            </a:r>
            <a:r>
              <a:rPr lang="en-US" dirty="0">
                <a:solidFill>
                  <a:srgbClr val="0070C0"/>
                </a:solidFill>
                <a:latin typeface="Century Gothic"/>
              </a:rPr>
              <a:t>, M. Saito, J. Tanida, and E. Vera, "Deep learning wavefront sensing," Optics Express  27, 240-251 (2019).</a:t>
            </a:r>
          </a:p>
        </p:txBody>
      </p:sp>
    </p:spTree>
    <p:extLst>
      <p:ext uri="{BB962C8B-B14F-4D97-AF65-F5344CB8AC3E}">
        <p14:creationId xmlns:p14="http://schemas.microsoft.com/office/powerpoint/2010/main" val="3355753322"/>
      </p:ext>
    </p:extLst>
  </p:cSld>
  <p:clrMapOvr>
    <a:masterClrMapping/>
  </p:clrMapOvr>
</p:sld>
</file>

<file path=ppt/theme/theme1.xml><?xml version="1.0" encoding="utf-8"?>
<a:theme xmlns:a="http://schemas.openxmlformats.org/drawingml/2006/main" name="Estela de condensación">
  <a:themeElements>
    <a:clrScheme name="Estela de condensación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Estela de condensación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tela de condensación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01E84A1C-2814-43A7-9448-348326113A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D446390-8521-40A2-A462-EA068123BED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5BA3906-9696-4247-AC0D-DD5C26B2A70A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TM04033937[[fn=Estela de condensación]]</Template>
  <TotalTime>2844</TotalTime>
  <Words>605</Words>
  <Application>Microsoft Office PowerPoint</Application>
  <PresentationFormat>Panorámica</PresentationFormat>
  <Paragraphs>138</Paragraphs>
  <Slides>34</Slides>
  <Notes>12</Notes>
  <HiddenSlides>0</HiddenSlides>
  <MMClips>5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34</vt:i4>
      </vt:variant>
    </vt:vector>
  </HeadingPairs>
  <TitlesOfParts>
    <vt:vector size="47" baseType="lpstr">
      <vt:lpstr>Agency FB</vt:lpstr>
      <vt:lpstr>Aharoni</vt:lpstr>
      <vt:lpstr>Arial</vt:lpstr>
      <vt:lpstr>Calibri</vt:lpstr>
      <vt:lpstr>Calibri Light</vt:lpstr>
      <vt:lpstr>Cambria Math</vt:lpstr>
      <vt:lpstr>Century Gothic</vt:lpstr>
      <vt:lpstr>CMU Serif</vt:lpstr>
      <vt:lpstr>Karla</vt:lpstr>
      <vt:lpstr>Maiandra GD</vt:lpstr>
      <vt:lpstr>Verdana</vt:lpstr>
      <vt:lpstr>Estela de condensación</vt:lpstr>
      <vt:lpstr>Vapor Trail</vt:lpstr>
      <vt:lpstr>Improved Pyramid Wavefront Sensor using a Diffractive Optical Layer</vt:lpstr>
      <vt:lpstr>Shack-Hartmann wavefront sensor</vt:lpstr>
      <vt:lpstr>Pyramid wavefront sensor</vt:lpstr>
      <vt:lpstr>Wavefront sensing</vt:lpstr>
      <vt:lpstr>Wavefront sensing</vt:lpstr>
      <vt:lpstr>WAVEFRONT ESTIMATION</vt:lpstr>
      <vt:lpstr>Presentación de PowerPoint</vt:lpstr>
      <vt:lpstr>Presentación de PowerPoint</vt:lpstr>
      <vt:lpstr>Deep learning wavefront sensor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PULPOS AO BENCH</vt:lpstr>
      <vt:lpstr>Presentación de PowerPoint</vt:lpstr>
      <vt:lpstr>Presentación de PowerPoint</vt:lpstr>
      <vt:lpstr>Presentación de PowerPoint</vt:lpstr>
      <vt:lpstr>OptoLAB - PUCV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lanzamiento</dc:title>
  <dc:creator>Felipe Guzman</dc:creator>
  <cp:lastModifiedBy>Esteban Vera</cp:lastModifiedBy>
  <cp:revision>62</cp:revision>
  <dcterms:created xsi:type="dcterms:W3CDTF">2022-07-05T15:55:12Z</dcterms:created>
  <dcterms:modified xsi:type="dcterms:W3CDTF">2022-10-19T15:19:50Z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