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8"/>
  </p:notesMasterIdLst>
  <p:sldIdLst>
    <p:sldId id="256" r:id="rId5"/>
    <p:sldId id="260" r:id="rId6"/>
    <p:sldId id="261" r:id="rId7"/>
    <p:sldId id="264" r:id="rId8"/>
    <p:sldId id="266" r:id="rId9"/>
    <p:sldId id="277" r:id="rId10"/>
    <p:sldId id="278" r:id="rId11"/>
    <p:sldId id="265" r:id="rId12"/>
    <p:sldId id="268" r:id="rId13"/>
    <p:sldId id="269" r:id="rId14"/>
    <p:sldId id="270" r:id="rId15"/>
    <p:sldId id="263" r:id="rId16"/>
    <p:sldId id="272" r:id="rId17"/>
    <p:sldId id="279" r:id="rId18"/>
    <p:sldId id="280" r:id="rId19"/>
    <p:sldId id="282" r:id="rId20"/>
    <p:sldId id="281" r:id="rId21"/>
    <p:sldId id="283" r:id="rId22"/>
    <p:sldId id="273" r:id="rId23"/>
    <p:sldId id="274" r:id="rId24"/>
    <p:sldId id="275" r:id="rId25"/>
    <p:sldId id="284" r:id="rId26"/>
    <p:sldId id="285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0B7"/>
    <a:srgbClr val="1F6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03E2A-F02E-412A-AFBE-6E11B9CD8922}" v="9" dt="2022-10-19T07:35:29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6" autoAdjust="0"/>
    <p:restoredTop sz="90818" autoAdjust="0"/>
  </p:normalViewPr>
  <p:slideViewPr>
    <p:cSldViewPr snapToGrid="0" snapToObjects="1">
      <p:cViewPr varScale="1">
        <p:scale>
          <a:sx n="103" d="100"/>
          <a:sy n="103" d="100"/>
        </p:scale>
        <p:origin x="62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Malone" userId="7bfa0c63-dd53-4209-8cf8-7d5006ad836e" providerId="ADAL" clId="{D48FCB6C-C7D8-4829-8C64-073197BB945E}"/>
    <pc:docChg chg="modSld">
      <pc:chgData name="Deborah Malone" userId="7bfa0c63-dd53-4209-8cf8-7d5006ad836e" providerId="ADAL" clId="{D48FCB6C-C7D8-4829-8C64-073197BB945E}" dt="2022-10-19T07:35:57.341" v="141" actId="14100"/>
      <pc:docMkLst>
        <pc:docMk/>
      </pc:docMkLst>
      <pc:sldChg chg="modSp">
        <pc:chgData name="Deborah Malone" userId="7bfa0c63-dd53-4209-8cf8-7d5006ad836e" providerId="ADAL" clId="{D48FCB6C-C7D8-4829-8C64-073197BB945E}" dt="2022-10-19T07:35:07.617" v="139" actId="20577"/>
        <pc:sldMkLst>
          <pc:docMk/>
          <pc:sldMk cId="93189435" sldId="256"/>
        </pc:sldMkLst>
        <pc:spChg chg="mod">
          <ac:chgData name="Deborah Malone" userId="7bfa0c63-dd53-4209-8cf8-7d5006ad836e" providerId="ADAL" clId="{D48FCB6C-C7D8-4829-8C64-073197BB945E}" dt="2022-10-19T07:35:07.617" v="139" actId="20577"/>
          <ac:spMkLst>
            <pc:docMk/>
            <pc:sldMk cId="93189435" sldId="256"/>
            <ac:spMk id="5" creationId="{BEA806D9-74B7-492E-8D4D-6216355109C8}"/>
          </ac:spMkLst>
        </pc:spChg>
      </pc:sldChg>
      <pc:sldChg chg="modSp">
        <pc:chgData name="Deborah Malone" userId="7bfa0c63-dd53-4209-8cf8-7d5006ad836e" providerId="ADAL" clId="{D48FCB6C-C7D8-4829-8C64-073197BB945E}" dt="2022-10-19T07:08:52.915" v="3" actId="20577"/>
        <pc:sldMkLst>
          <pc:docMk/>
          <pc:sldMk cId="1684827492" sldId="261"/>
        </pc:sldMkLst>
        <pc:spChg chg="mod">
          <ac:chgData name="Deborah Malone" userId="7bfa0c63-dd53-4209-8cf8-7d5006ad836e" providerId="ADAL" clId="{D48FCB6C-C7D8-4829-8C64-073197BB945E}" dt="2022-10-19T07:08:52.915" v="3" actId="20577"/>
          <ac:spMkLst>
            <pc:docMk/>
            <pc:sldMk cId="1684827492" sldId="261"/>
            <ac:spMk id="12" creationId="{FCC2F7AC-7A87-47CC-A922-B16F03CA6611}"/>
          </ac:spMkLst>
        </pc:spChg>
      </pc:sldChg>
      <pc:sldChg chg="modSp">
        <pc:chgData name="Deborah Malone" userId="7bfa0c63-dd53-4209-8cf8-7d5006ad836e" providerId="ADAL" clId="{D48FCB6C-C7D8-4829-8C64-073197BB945E}" dt="2022-10-19T07:18:18.890" v="109" actId="20577"/>
        <pc:sldMkLst>
          <pc:docMk/>
          <pc:sldMk cId="22138630" sldId="263"/>
        </pc:sldMkLst>
        <pc:spChg chg="mod">
          <ac:chgData name="Deborah Malone" userId="7bfa0c63-dd53-4209-8cf8-7d5006ad836e" providerId="ADAL" clId="{D48FCB6C-C7D8-4829-8C64-073197BB945E}" dt="2022-10-19T07:18:18.890" v="109" actId="20577"/>
          <ac:spMkLst>
            <pc:docMk/>
            <pc:sldMk cId="22138630" sldId="263"/>
            <ac:spMk id="4" creationId="{5E22C7D9-E02B-4044-95B8-9ED14BFF5E0C}"/>
          </ac:spMkLst>
        </pc:spChg>
      </pc:sldChg>
      <pc:sldChg chg="modSp">
        <pc:chgData name="Deborah Malone" userId="7bfa0c63-dd53-4209-8cf8-7d5006ad836e" providerId="ADAL" clId="{D48FCB6C-C7D8-4829-8C64-073197BB945E}" dt="2022-10-19T07:09:12.536" v="4" actId="20577"/>
        <pc:sldMkLst>
          <pc:docMk/>
          <pc:sldMk cId="2993750051" sldId="264"/>
        </pc:sldMkLst>
        <pc:spChg chg="mod">
          <ac:chgData name="Deborah Malone" userId="7bfa0c63-dd53-4209-8cf8-7d5006ad836e" providerId="ADAL" clId="{D48FCB6C-C7D8-4829-8C64-073197BB945E}" dt="2022-10-19T07:09:12.536" v="4" actId="20577"/>
          <ac:spMkLst>
            <pc:docMk/>
            <pc:sldMk cId="2993750051" sldId="264"/>
            <ac:spMk id="4" creationId="{3DE8588D-62F6-46EC-955C-504DAFE31049}"/>
          </ac:spMkLst>
        </pc:spChg>
      </pc:sldChg>
      <pc:sldChg chg="modSp">
        <pc:chgData name="Deborah Malone" userId="7bfa0c63-dd53-4209-8cf8-7d5006ad836e" providerId="ADAL" clId="{D48FCB6C-C7D8-4829-8C64-073197BB945E}" dt="2022-10-19T07:35:57.341" v="141" actId="14100"/>
        <pc:sldMkLst>
          <pc:docMk/>
          <pc:sldMk cId="2600462640" sldId="268"/>
        </pc:sldMkLst>
        <pc:spChg chg="mod">
          <ac:chgData name="Deborah Malone" userId="7bfa0c63-dd53-4209-8cf8-7d5006ad836e" providerId="ADAL" clId="{D48FCB6C-C7D8-4829-8C64-073197BB945E}" dt="2022-10-19T07:35:53.633" v="140" actId="14100"/>
          <ac:spMkLst>
            <pc:docMk/>
            <pc:sldMk cId="2600462640" sldId="268"/>
            <ac:spMk id="4" creationId="{A3AAEF1B-D69B-4F18-A0DA-C1F0C60C94D2}"/>
          </ac:spMkLst>
        </pc:spChg>
        <pc:picChg chg="mod">
          <ac:chgData name="Deborah Malone" userId="7bfa0c63-dd53-4209-8cf8-7d5006ad836e" providerId="ADAL" clId="{D48FCB6C-C7D8-4829-8C64-073197BB945E}" dt="2022-10-19T07:35:57.341" v="141" actId="14100"/>
          <ac:picMkLst>
            <pc:docMk/>
            <pc:sldMk cId="2600462640" sldId="268"/>
            <ac:picMk id="11" creationId="{3415F36F-93EA-4E80-AB4F-012D246017F3}"/>
          </ac:picMkLst>
        </pc:picChg>
      </pc:sldChg>
      <pc:sldChg chg="modSp">
        <pc:chgData name="Deborah Malone" userId="7bfa0c63-dd53-4209-8cf8-7d5006ad836e" providerId="ADAL" clId="{D48FCB6C-C7D8-4829-8C64-073197BB945E}" dt="2022-10-19T07:16:29.734" v="105" actId="20577"/>
        <pc:sldMkLst>
          <pc:docMk/>
          <pc:sldMk cId="3431122651" sldId="269"/>
        </pc:sldMkLst>
        <pc:spChg chg="mod">
          <ac:chgData name="Deborah Malone" userId="7bfa0c63-dd53-4209-8cf8-7d5006ad836e" providerId="ADAL" clId="{D48FCB6C-C7D8-4829-8C64-073197BB945E}" dt="2022-10-19T07:16:29.734" v="105" actId="20577"/>
          <ac:spMkLst>
            <pc:docMk/>
            <pc:sldMk cId="3431122651" sldId="269"/>
            <ac:spMk id="14" creationId="{C0E31830-42C6-495B-B750-C56907BE6ACF}"/>
          </ac:spMkLst>
        </pc:spChg>
      </pc:sldChg>
      <pc:sldChg chg="addSp modSp">
        <pc:chgData name="Deborah Malone" userId="7bfa0c63-dd53-4209-8cf8-7d5006ad836e" providerId="ADAL" clId="{D48FCB6C-C7D8-4829-8C64-073197BB945E}" dt="2022-10-19T07:12:14.653" v="26" actId="1076"/>
        <pc:sldMkLst>
          <pc:docMk/>
          <pc:sldMk cId="528736522" sldId="277"/>
        </pc:sldMkLst>
        <pc:spChg chg="add mod">
          <ac:chgData name="Deborah Malone" userId="7bfa0c63-dd53-4209-8cf8-7d5006ad836e" providerId="ADAL" clId="{D48FCB6C-C7D8-4829-8C64-073197BB945E}" dt="2022-10-19T07:12:14.653" v="26" actId="1076"/>
          <ac:spMkLst>
            <pc:docMk/>
            <pc:sldMk cId="528736522" sldId="277"/>
            <ac:spMk id="12" creationId="{47F01319-1914-4DCB-9BF3-2C7743956BB9}"/>
          </ac:spMkLst>
        </pc:spChg>
        <pc:spChg chg="add mod">
          <ac:chgData name="Deborah Malone" userId="7bfa0c63-dd53-4209-8cf8-7d5006ad836e" providerId="ADAL" clId="{D48FCB6C-C7D8-4829-8C64-073197BB945E}" dt="2022-10-19T07:12:12.065" v="25" actId="1076"/>
          <ac:spMkLst>
            <pc:docMk/>
            <pc:sldMk cId="528736522" sldId="277"/>
            <ac:spMk id="18" creationId="{61883BEE-EAAB-46FD-9753-16424C8E8115}"/>
          </ac:spMkLst>
        </pc:spChg>
        <pc:spChg chg="add mod">
          <ac:chgData name="Deborah Malone" userId="7bfa0c63-dd53-4209-8cf8-7d5006ad836e" providerId="ADAL" clId="{D48FCB6C-C7D8-4829-8C64-073197BB945E}" dt="2022-10-19T07:12:00.381" v="22" actId="1076"/>
          <ac:spMkLst>
            <pc:docMk/>
            <pc:sldMk cId="528736522" sldId="277"/>
            <ac:spMk id="19" creationId="{E97F9036-99E3-4E96-A314-D723F937698B}"/>
          </ac:spMkLst>
        </pc:spChg>
        <pc:spChg chg="add mod">
          <ac:chgData name="Deborah Malone" userId="7bfa0c63-dd53-4209-8cf8-7d5006ad836e" providerId="ADAL" clId="{D48FCB6C-C7D8-4829-8C64-073197BB945E}" dt="2022-10-19T07:12:03.714" v="23" actId="1076"/>
          <ac:spMkLst>
            <pc:docMk/>
            <pc:sldMk cId="528736522" sldId="277"/>
            <ac:spMk id="20" creationId="{A57FD753-41C7-4659-BA56-C47CAF66B472}"/>
          </ac:spMkLst>
        </pc:spChg>
      </pc:sldChg>
      <pc:sldChg chg="modSp">
        <pc:chgData name="Deborah Malone" userId="7bfa0c63-dd53-4209-8cf8-7d5006ad836e" providerId="ADAL" clId="{D48FCB6C-C7D8-4829-8C64-073197BB945E}" dt="2022-10-19T07:20:12.429" v="111" actId="58"/>
        <pc:sldMkLst>
          <pc:docMk/>
          <pc:sldMk cId="2421715671" sldId="280"/>
        </pc:sldMkLst>
        <pc:spChg chg="mod">
          <ac:chgData name="Deborah Malone" userId="7bfa0c63-dd53-4209-8cf8-7d5006ad836e" providerId="ADAL" clId="{D48FCB6C-C7D8-4829-8C64-073197BB945E}" dt="2022-10-19T07:20:12.429" v="111" actId="58"/>
          <ac:spMkLst>
            <pc:docMk/>
            <pc:sldMk cId="2421715671" sldId="280"/>
            <ac:spMk id="36" creationId="{B0E7350B-2E20-4247-87EE-80867B2046BB}"/>
          </ac:spMkLst>
        </pc:spChg>
      </pc:sldChg>
      <pc:sldChg chg="modSp">
        <pc:chgData name="Deborah Malone" userId="7bfa0c63-dd53-4209-8cf8-7d5006ad836e" providerId="ADAL" clId="{D48FCB6C-C7D8-4829-8C64-073197BB945E}" dt="2022-10-19T07:28:17.256" v="120" actId="20577"/>
        <pc:sldMkLst>
          <pc:docMk/>
          <pc:sldMk cId="3564594286" sldId="285"/>
        </pc:sldMkLst>
        <pc:spChg chg="mod">
          <ac:chgData name="Deborah Malone" userId="7bfa0c63-dd53-4209-8cf8-7d5006ad836e" providerId="ADAL" clId="{D48FCB6C-C7D8-4829-8C64-073197BB945E}" dt="2022-10-19T07:28:17.256" v="120" actId="20577"/>
          <ac:spMkLst>
            <pc:docMk/>
            <pc:sldMk cId="3564594286" sldId="285"/>
            <ac:spMk id="5" creationId="{9092BB30-6FD0-4703-8947-3F5C4EA050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phase screens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8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normalizing by the flat image, we see the same effect when averaging tent values and by using a single tent value. The measured phase is lower when using a single value as opposed to an averaged one. Worth noting here is that the skews are negative, meaning the curves lean to the right.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Similarly with final method, single tent produces much higher amplitude.</a:t>
            </a:r>
          </a:p>
          <a:p>
            <a:r>
              <a:rPr lang="en-US" dirty="0"/>
              <a:t>Notice how for the old set, the mid step and small step have “swapped places” on the curve? The small step is showing a higher step value for this method than the medium step. This is not the case with the new data.</a:t>
            </a:r>
          </a:p>
          <a:p>
            <a:r>
              <a:rPr lang="en-US" dirty="0"/>
              <a:t>Skew is positive in this fit, meaning curve leans to the left.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0" y="4839891"/>
            <a:ext cx="4813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4839891"/>
            <a:ext cx="63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0" y="4839891"/>
            <a:ext cx="4813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4839891"/>
            <a:ext cx="63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848254"/>
            <a:ext cx="8748000" cy="3958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0" y="4839891"/>
            <a:ext cx="4813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4839891"/>
            <a:ext cx="63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43558"/>
            <a:ext cx="4392488" cy="39963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843558"/>
            <a:ext cx="4355976" cy="39963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0" y="4839891"/>
            <a:ext cx="4813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4839891"/>
            <a:ext cx="63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5577"/>
            <a:ext cx="4040188" cy="62558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05577"/>
            <a:ext cx="4041775" cy="62558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3690" y="4839891"/>
            <a:ext cx="4813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207000" y="4839891"/>
            <a:ext cx="63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0" y="4839891"/>
            <a:ext cx="4813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4839891"/>
            <a:ext cx="63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003" y="750095"/>
            <a:ext cx="8748712" cy="39689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811470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0" y="4839891"/>
            <a:ext cx="4813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4839891"/>
            <a:ext cx="63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124" y="577"/>
            <a:ext cx="8474076" cy="804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F9DE15-4619-794E-BBBE-48FD4703F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-1" y="0"/>
            <a:ext cx="619125" cy="809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786FFE-7A76-774B-8AD5-9800CAAF280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916100" y="4917600"/>
            <a:ext cx="2987700" cy="8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43000" indent="-243000" algn="l" rtl="0" eaLnBrk="1" fontAlgn="base" hangingPunct="1">
        <a:spcBef>
          <a:spcPts val="9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1" fontAlgn="base" hangingPunct="1">
        <a:spcBef>
          <a:spcPts val="450"/>
        </a:spcBef>
        <a:spcAft>
          <a:spcPts val="0"/>
        </a:spcAft>
        <a:buClr>
          <a:schemeClr val="accent1"/>
        </a:buClr>
        <a:buFont typeface="Wingdings" charset="0"/>
        <a:buChar char="Ø"/>
        <a:defRPr sz="18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ts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ts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5.svg"/><Relationship Id="rId4" Type="http://schemas.openxmlformats.org/officeDocument/2006/relationships/image" Target="../media/image35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63.pn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15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Pyramid Wavefront Sensors for the detection of Small Phase discontinuities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03" y="2914650"/>
            <a:ext cx="8671189" cy="582372"/>
          </a:xfrm>
        </p:spPr>
        <p:txBody>
          <a:bodyPr/>
          <a:lstStyle/>
          <a:p>
            <a:r>
              <a:rPr lang="en-GB" sz="1600" i="1" dirty="0"/>
              <a:t>D. </a:t>
            </a:r>
            <a:r>
              <a:rPr lang="en-GB" sz="1600" i="1" dirty="0" err="1"/>
              <a:t>Malone</a:t>
            </a:r>
            <a:r>
              <a:rPr lang="en-GB" sz="1600" i="1" baseline="30000" dirty="0" err="1"/>
              <a:t>a,b</a:t>
            </a:r>
            <a:r>
              <a:rPr lang="en-GB" sz="1600" i="1" dirty="0"/>
              <a:t>, P. </a:t>
            </a:r>
            <a:r>
              <a:rPr lang="en-GB" sz="1600" i="1" dirty="0" err="1"/>
              <a:t>Janout</a:t>
            </a:r>
            <a:r>
              <a:rPr lang="en-GB" sz="1600" i="1" baseline="30000" dirty="0" err="1"/>
              <a:t>a</a:t>
            </a:r>
            <a:r>
              <a:rPr lang="en-GB" sz="1600" i="1" dirty="0"/>
              <a:t>, R. </a:t>
            </a:r>
            <a:r>
              <a:rPr lang="en-GB" sz="1600" i="1" dirty="0" err="1"/>
              <a:t>Holzlöhner</a:t>
            </a:r>
            <a:r>
              <a:rPr lang="en-GB" sz="1600" i="1" baseline="30000" dirty="0" err="1"/>
              <a:t>a</a:t>
            </a:r>
            <a:r>
              <a:rPr lang="en-GB" sz="1600" i="1" dirty="0"/>
              <a:t>, S. </a:t>
            </a:r>
            <a:r>
              <a:rPr lang="en-GB" sz="1600" i="1" dirty="0" err="1"/>
              <a:t>Lévêque</a:t>
            </a:r>
            <a:r>
              <a:rPr lang="en-GB" sz="1600" i="1" baseline="30000" dirty="0" err="1"/>
              <a:t>a</a:t>
            </a:r>
            <a:r>
              <a:rPr lang="en-GB" sz="1600" i="1" dirty="0"/>
              <a:t>, B. </a:t>
            </a:r>
            <a:r>
              <a:rPr lang="en-GB" sz="1600" i="1" dirty="0" err="1"/>
              <a:t>Engler</a:t>
            </a:r>
            <a:r>
              <a:rPr lang="en-GB" sz="1600" i="1" baseline="30000" dirty="0" err="1"/>
              <a:t>a</a:t>
            </a:r>
            <a:r>
              <a:rPr lang="en-GB" sz="1600" i="1" dirty="0"/>
              <a:t>, M. </a:t>
            </a:r>
            <a:r>
              <a:rPr lang="en-GB" sz="1600" i="1" dirty="0" err="1"/>
              <a:t>Kasper</a:t>
            </a:r>
            <a:r>
              <a:rPr lang="en-GB" sz="1600" i="1" baseline="30000" dirty="0" err="1"/>
              <a:t>a</a:t>
            </a:r>
            <a:endParaRPr lang="en-US" sz="1600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205CD-7044-4607-ADAF-2FD10F2A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797" y="104636"/>
            <a:ext cx="2803063" cy="574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806D9-74B7-492E-8D4D-6216355109C8}"/>
              </a:ext>
            </a:extLst>
          </p:cNvPr>
          <p:cNvSpPr txBox="1"/>
          <p:nvPr/>
        </p:nvSpPr>
        <p:spPr>
          <a:xfrm>
            <a:off x="1820285" y="3358747"/>
            <a:ext cx="55034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30000" dirty="0" err="1"/>
              <a:t>a</a:t>
            </a:r>
            <a:r>
              <a:rPr lang="en-US" sz="1050" dirty="0" err="1"/>
              <a:t>European</a:t>
            </a:r>
            <a:r>
              <a:rPr lang="en-US" sz="1050" dirty="0"/>
              <a:t> Southern Observatory</a:t>
            </a:r>
            <a:r>
              <a:rPr lang="de-DE" sz="1050" dirty="0"/>
              <a:t>, Karl-Schwarzschild-Str. 2, 85748, Garching, Germany</a:t>
            </a:r>
            <a:r>
              <a:rPr lang="en-US" sz="1050" dirty="0"/>
              <a:t>,</a:t>
            </a:r>
            <a:endParaRPr lang="en-US" sz="1050" baseline="30000" dirty="0"/>
          </a:p>
          <a:p>
            <a:pPr algn="ctr">
              <a:spcBef>
                <a:spcPts val="0"/>
              </a:spcBef>
            </a:pPr>
            <a:r>
              <a:rPr lang="en-US" sz="1050" baseline="30000" dirty="0" err="1"/>
              <a:t>b</a:t>
            </a:r>
            <a:r>
              <a:rPr lang="en-US" sz="1050" dirty="0" err="1"/>
              <a:t>Applied</a:t>
            </a:r>
            <a:r>
              <a:rPr lang="en-US" sz="1050" dirty="0"/>
              <a:t> Optics Group, School of Physics, University of Galway, Ireland</a:t>
            </a:r>
          </a:p>
          <a:p>
            <a:pPr algn="ctr">
              <a:spcBef>
                <a:spcPts val="0"/>
              </a:spcBef>
            </a:pPr>
            <a:endParaRPr lang="en-US" sz="1050" dirty="0"/>
          </a:p>
          <a:p>
            <a:pPr algn="ctr">
              <a:spcBef>
                <a:spcPts val="0"/>
              </a:spcBef>
            </a:pPr>
            <a:r>
              <a:rPr lang="en-US" sz="1050" dirty="0"/>
              <a:t>19</a:t>
            </a:r>
            <a:r>
              <a:rPr lang="en-US" sz="1050" baseline="30000" dirty="0"/>
              <a:t>th</a:t>
            </a:r>
            <a:r>
              <a:rPr lang="en-US" sz="1050" dirty="0"/>
              <a:t> October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0538A-22C7-495C-9B0A-7C2C957E9778}"/>
              </a:ext>
            </a:extLst>
          </p:cNvPr>
          <p:cNvSpPr txBox="1"/>
          <p:nvPr/>
        </p:nvSpPr>
        <p:spPr>
          <a:xfrm>
            <a:off x="1371600" y="4161635"/>
            <a:ext cx="64017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work has been supported by the Irish Research Council under the Government of Ireland Postgraduate Scholarship </a:t>
            </a:r>
            <a:r>
              <a:rPr lang="en-US" sz="900" dirty="0" err="1"/>
              <a:t>Programme</a:t>
            </a:r>
            <a:r>
              <a:rPr lang="en-US" sz="900" dirty="0"/>
              <a:t> (Project ID GOIPG/2020/537) and the European Southern Observatory Studentship </a:t>
            </a:r>
            <a:r>
              <a:rPr lang="en-US" sz="900" dirty="0" err="1"/>
              <a:t>Programme</a:t>
            </a:r>
            <a:r>
              <a:rPr lang="en-US" sz="900" dirty="0"/>
              <a:t>.</a:t>
            </a:r>
            <a:endParaRPr lang="en-GB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D0416-DF4E-43C9-986F-56E236F30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641" y="76194"/>
            <a:ext cx="2408663" cy="6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CC2828-FCA9-401E-ABE9-8EF2DBD08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36F15D-54AB-4FC8-8384-9EE142A3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First Results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130671-6B17-4C4B-BE9A-84A24572BB0E}"/>
              </a:ext>
            </a:extLst>
          </p:cNvPr>
          <p:cNvSpPr txBox="1">
            <a:spLocks/>
          </p:cNvSpPr>
          <p:nvPr/>
        </p:nvSpPr>
        <p:spPr>
          <a:xfrm>
            <a:off x="393688" y="848255"/>
            <a:ext cx="8348867" cy="609354"/>
          </a:xfrm>
          <a:prstGeom prst="rect">
            <a:avLst/>
          </a:prstGeom>
        </p:spPr>
        <p:txBody>
          <a:bodyPr/>
          <a:lstStyle>
            <a:lvl1pPr marL="243000" indent="-24300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2"/>
              </a:buBlip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400" kern="0" dirty="0"/>
              <a:t>Phase plates data reduced in the same method as the calibration data.</a:t>
            </a:r>
          </a:p>
          <a:p>
            <a:pPr defTabSz="914400"/>
            <a:r>
              <a:rPr lang="en-US" sz="1400" kern="0" dirty="0"/>
              <a:t>Flat subtracted, slopes calculates, slices taken across the images. No normalization.</a:t>
            </a:r>
            <a:endParaRPr lang="en-GB" sz="14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701ED-3C4F-48D3-B7A6-DA33639B7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37" y="3062178"/>
            <a:ext cx="1850454" cy="14897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267FB1-3DF3-4FAC-BA9B-1F97E73B3436}"/>
              </a:ext>
            </a:extLst>
          </p:cNvPr>
          <p:cNvGrpSpPr/>
          <p:nvPr/>
        </p:nvGrpSpPr>
        <p:grpSpPr>
          <a:xfrm>
            <a:off x="1964749" y="1572387"/>
            <a:ext cx="5787154" cy="1489791"/>
            <a:chOff x="180635" y="1242366"/>
            <a:chExt cx="9789040" cy="252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064CBD-E997-4211-A8B9-69EBA6AF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1354" y="1242366"/>
              <a:ext cx="3275643" cy="25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13BDCF-E2A8-4CF3-B7AA-80CF2C4A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6997" y="1242366"/>
              <a:ext cx="3282678" cy="25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5A0B4B-A86F-4E52-98CD-D3216A18E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3597"/>
            <a:stretch/>
          </p:blipFill>
          <p:spPr>
            <a:xfrm>
              <a:off x="180635" y="1242366"/>
              <a:ext cx="3230719" cy="2520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05D39A-19BA-4D7E-BB8D-96B1855014C1}"/>
              </a:ext>
            </a:extLst>
          </p:cNvPr>
          <p:cNvSpPr txBox="1"/>
          <p:nvPr/>
        </p:nvSpPr>
        <p:spPr>
          <a:xfrm>
            <a:off x="672397" y="1850282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Manufacturer measurements of phase masks</a:t>
            </a:r>
            <a:endParaRPr lang="en-GB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BABE91-D537-457C-8E94-EC939D3E0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184" y="3055990"/>
            <a:ext cx="1850455" cy="1489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7EEAD1-F134-42A4-9962-6A172468E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031" y="3062178"/>
            <a:ext cx="1850455" cy="14897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E31830-42C6-495B-B750-C56907BE6ACF}"/>
              </a:ext>
            </a:extLst>
          </p:cNvPr>
          <p:cNvSpPr txBox="1"/>
          <p:nvPr/>
        </p:nvSpPr>
        <p:spPr>
          <a:xfrm>
            <a:off x="619124" y="3402236"/>
            <a:ext cx="129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Slices though X and Y slope images for each phase plate</a:t>
            </a:r>
            <a:endParaRPr lang="en-GB" sz="1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155097-CD79-47A9-990B-9DA908C35544}"/>
              </a:ext>
            </a:extLst>
          </p:cNvPr>
          <p:cNvGrpSpPr/>
          <p:nvPr/>
        </p:nvGrpSpPr>
        <p:grpSpPr>
          <a:xfrm>
            <a:off x="6961130" y="77230"/>
            <a:ext cx="2142162" cy="755150"/>
            <a:chOff x="6476064" y="1240015"/>
            <a:chExt cx="2142162" cy="75515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C52DE4F-494F-4ED1-A72E-CE52F54AC06B}"/>
                </a:ext>
              </a:extLst>
            </p:cNvPr>
            <p:cNvSpPr/>
            <p:nvPr/>
          </p:nvSpPr>
          <p:spPr bwMode="auto">
            <a:xfrm>
              <a:off x="6516773" y="1240015"/>
              <a:ext cx="2060745" cy="6471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F7832A-9D12-47D9-9339-99D3D4FEA8A6}"/>
                </a:ext>
              </a:extLst>
            </p:cNvPr>
            <p:cNvGrpSpPr/>
            <p:nvPr/>
          </p:nvGrpSpPr>
          <p:grpSpPr>
            <a:xfrm>
              <a:off x="6476064" y="1240015"/>
              <a:ext cx="2142162" cy="755150"/>
              <a:chOff x="7041982" y="805473"/>
              <a:chExt cx="2142162" cy="755150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DE7125D3-E264-4DF9-B2BF-4A6B8EA28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139962" y="913476"/>
                <a:ext cx="1941442" cy="647147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FE3C6-51CC-448C-B044-5D764A355A3C}"/>
                  </a:ext>
                </a:extLst>
              </p:cNvPr>
              <p:cNvSpPr txBox="1"/>
              <p:nvPr/>
            </p:nvSpPr>
            <p:spPr>
              <a:xfrm>
                <a:off x="7041982" y="805473"/>
                <a:ext cx="2142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Previously presented at:</a:t>
                </a:r>
                <a:endParaRPr lang="en-GB" sz="1400" dirty="0"/>
              </a:p>
            </p:txBody>
          </p:sp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909117-A316-4BB1-977C-A0517F8EBB2D}"/>
              </a:ext>
            </a:extLst>
          </p:cNvPr>
          <p:cNvCxnSpPr/>
          <p:nvPr/>
        </p:nvCxnSpPr>
        <p:spPr bwMode="auto">
          <a:xfrm flipH="1" flipV="1">
            <a:off x="7206736" y="4319239"/>
            <a:ext cx="981307" cy="817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6AFD70-8655-4B33-B55F-AD175FA814D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69008" y="3977268"/>
            <a:ext cx="565477" cy="6839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09D575-DB22-4CCD-8F77-965D2234C794}"/>
              </a:ext>
            </a:extLst>
          </p:cNvPr>
          <p:cNvCxnSpPr>
            <a:cxnSpLocks/>
          </p:cNvCxnSpPr>
          <p:nvPr/>
        </p:nvCxnSpPr>
        <p:spPr bwMode="auto">
          <a:xfrm flipH="1">
            <a:off x="3238955" y="3087289"/>
            <a:ext cx="611117" cy="1793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3112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7DD500-6BE2-4661-BDF7-1341F6C40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CC1241-8FC7-4205-8219-F0CEC912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First Results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4C11819-B37E-48A0-BBDB-93883E118A05}"/>
              </a:ext>
            </a:extLst>
          </p:cNvPr>
          <p:cNvSpPr txBox="1">
            <a:spLocks/>
          </p:cNvSpPr>
          <p:nvPr/>
        </p:nvSpPr>
        <p:spPr>
          <a:xfrm>
            <a:off x="393688" y="848255"/>
            <a:ext cx="8348867" cy="609354"/>
          </a:xfrm>
          <a:prstGeom prst="rect">
            <a:avLst/>
          </a:prstGeom>
        </p:spPr>
        <p:txBody>
          <a:bodyPr/>
          <a:lstStyle>
            <a:lvl1pPr marL="243000" indent="-24300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2"/>
              </a:buBlip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400" kern="0" dirty="0"/>
              <a:t>Height of tent taken as absolute value of tent over the average value for the image.</a:t>
            </a:r>
          </a:p>
          <a:p>
            <a:pPr defTabSz="914400"/>
            <a:r>
              <a:rPr lang="en-US" sz="1400" kern="0" dirty="0"/>
              <a:t>Then values interpolated to find position along calibration curve. </a:t>
            </a:r>
            <a:endParaRPr lang="en-GB" sz="14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2C304-DDED-4D5A-8498-C664AA0C0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77" y="2427539"/>
            <a:ext cx="3524878" cy="959162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1E319B2-AF54-4908-878B-F4F7B571C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00" y="1518996"/>
            <a:ext cx="4813311" cy="27762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A50C906-1F35-4FBE-8019-C1BC63E1BC2B}"/>
              </a:ext>
            </a:extLst>
          </p:cNvPr>
          <p:cNvGrpSpPr/>
          <p:nvPr/>
        </p:nvGrpSpPr>
        <p:grpSpPr>
          <a:xfrm>
            <a:off x="6961130" y="77230"/>
            <a:ext cx="2142162" cy="755150"/>
            <a:chOff x="6476064" y="1240015"/>
            <a:chExt cx="2142162" cy="75515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65D3FCE-14C5-484B-87A9-A16412CC1986}"/>
                </a:ext>
              </a:extLst>
            </p:cNvPr>
            <p:cNvSpPr/>
            <p:nvPr/>
          </p:nvSpPr>
          <p:spPr bwMode="auto">
            <a:xfrm>
              <a:off x="6516773" y="1240015"/>
              <a:ext cx="2060745" cy="6471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E3CA68-F41E-472E-BFDC-64243BC350EC}"/>
                </a:ext>
              </a:extLst>
            </p:cNvPr>
            <p:cNvGrpSpPr/>
            <p:nvPr/>
          </p:nvGrpSpPr>
          <p:grpSpPr>
            <a:xfrm>
              <a:off x="6476064" y="1240015"/>
              <a:ext cx="2142162" cy="755150"/>
              <a:chOff x="7041982" y="805473"/>
              <a:chExt cx="2142162" cy="755150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B7D18C85-33AD-4CED-9D43-59D99275D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139962" y="913476"/>
                <a:ext cx="1941442" cy="64714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1EDEAA-4571-446F-B508-40B7D137F98D}"/>
                  </a:ext>
                </a:extLst>
              </p:cNvPr>
              <p:cNvSpPr txBox="1"/>
              <p:nvPr/>
            </p:nvSpPr>
            <p:spPr>
              <a:xfrm>
                <a:off x="7041982" y="805473"/>
                <a:ext cx="2142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Previously presented at:</a:t>
                </a:r>
                <a:endParaRPr lang="en-GB" sz="1400" dirty="0"/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1FAE48-63BF-454A-92AE-1D982702EBB6}"/>
              </a:ext>
            </a:extLst>
          </p:cNvPr>
          <p:cNvSpPr/>
          <p:nvPr/>
        </p:nvSpPr>
        <p:spPr bwMode="auto">
          <a:xfrm>
            <a:off x="237067" y="4465933"/>
            <a:ext cx="8825517" cy="373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charset="0"/>
              </a:rPr>
              <a:t> Deborah Malone, Petr Janout, Samuel Lévêque, Ronald </a:t>
            </a:r>
            <a:r>
              <a:rPr lang="en-US" sz="1000" dirty="0" err="1">
                <a:latin typeface="Arial" charset="0"/>
              </a:rPr>
              <a:t>Holzlöhner</a:t>
            </a:r>
            <a:r>
              <a:rPr lang="en-US" sz="1000" dirty="0">
                <a:latin typeface="Arial" charset="0"/>
              </a:rPr>
              <a:t>, Byron Engler, and Markus Kasper "Detection of discontinuous phase steps with a pyramid wavefront sensor", Proc. SPIE 12185, Adaptive Optics Systems VIII, 121855B (29 August 2022); https://doi.org/10.1117/12.2632347 </a:t>
            </a:r>
            <a:endParaRPr kumimoji="0" lang="en-GB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1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BC161-9DE9-43A7-8522-A5313EAE1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2C7D9-E02B-4044-95B8-9ED14BFF5E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400" dirty="0"/>
              <a:t>Previously limited by wavefront aberrations from additional defocus term and off-axis aberrations introduced by re-alignment of source. Want to eliminate these</a:t>
            </a:r>
          </a:p>
          <a:p>
            <a:pPr lvl="1"/>
            <a:r>
              <a:rPr lang="en-US" sz="1100" dirty="0"/>
              <a:t>Introduction of THORLABS mount to tilt phase plates and negate the need for source re-alignment showed an immediate improvement in measurement quality.</a:t>
            </a:r>
          </a:p>
          <a:p>
            <a:r>
              <a:rPr lang="en-US" sz="1400" dirty="0"/>
              <a:t>New dataset was taken with a different exposure time - &gt; Required use of normalized calibration curve to compare both sets.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9ED968-3C84-49E2-B4BA-28E38FC1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3" y="577"/>
            <a:ext cx="8522565" cy="804896"/>
          </a:xfrm>
        </p:spPr>
        <p:txBody>
          <a:bodyPr/>
          <a:lstStyle/>
          <a:p>
            <a:r>
              <a:rPr lang="en-US" dirty="0"/>
              <a:t>Second Dataset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B1AA5F-C80C-411B-9075-C97E4D77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3" y="2534651"/>
            <a:ext cx="1634460" cy="163446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D791689-F984-4743-B7C2-4B8CF3F5EB2B}"/>
              </a:ext>
            </a:extLst>
          </p:cNvPr>
          <p:cNvGrpSpPr/>
          <p:nvPr/>
        </p:nvGrpSpPr>
        <p:grpSpPr>
          <a:xfrm>
            <a:off x="3155531" y="2497449"/>
            <a:ext cx="2142196" cy="1724673"/>
            <a:chOff x="2930096" y="2102100"/>
            <a:chExt cx="2517641" cy="20269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975085-B749-47AD-B2EF-198240592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096" y="2102100"/>
              <a:ext cx="2517641" cy="202694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07EBCF-B635-4EF6-83D8-21138E3D86DB}"/>
                </a:ext>
              </a:extLst>
            </p:cNvPr>
            <p:cNvSpPr txBox="1"/>
            <p:nvPr/>
          </p:nvSpPr>
          <p:spPr>
            <a:xfrm>
              <a:off x="3871665" y="2155686"/>
              <a:ext cx="1576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100" dirty="0">
                  <a:highlight>
                    <a:srgbClr val="FFFF00"/>
                  </a:highlight>
                </a:rPr>
                <a:t>131nm step - Old data</a:t>
              </a:r>
              <a:endParaRPr lang="en-GB" sz="11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C4F15A-7A56-433F-82F1-FEDAA47E72B7}"/>
              </a:ext>
            </a:extLst>
          </p:cNvPr>
          <p:cNvGrpSpPr/>
          <p:nvPr/>
        </p:nvGrpSpPr>
        <p:grpSpPr>
          <a:xfrm>
            <a:off x="6194676" y="2510377"/>
            <a:ext cx="2168538" cy="1693326"/>
            <a:chOff x="5969241" y="2138941"/>
            <a:chExt cx="2548599" cy="19901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C690DC-3A94-4B07-9576-A0F1E43D0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9241" y="2138941"/>
              <a:ext cx="2484478" cy="199010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AAD613-8916-4842-98BD-4D70F219B590}"/>
                </a:ext>
              </a:extLst>
            </p:cNvPr>
            <p:cNvSpPr txBox="1"/>
            <p:nvPr/>
          </p:nvSpPr>
          <p:spPr>
            <a:xfrm>
              <a:off x="6877647" y="2187062"/>
              <a:ext cx="16401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100" dirty="0">
                  <a:highlight>
                    <a:srgbClr val="FFFF00"/>
                  </a:highlight>
                </a:rPr>
                <a:t>131nm step - New data</a:t>
              </a:r>
              <a:endParaRPr lang="en-GB" sz="1100" dirty="0">
                <a:highlight>
                  <a:srgbClr val="FFFF00"/>
                </a:highlight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510A99C-E3EE-4697-BEAB-18F10402AD37}"/>
              </a:ext>
            </a:extLst>
          </p:cNvPr>
          <p:cNvSpPr txBox="1"/>
          <p:nvPr/>
        </p:nvSpPr>
        <p:spPr>
          <a:xfrm>
            <a:off x="4520768" y="4264903"/>
            <a:ext cx="2896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Two data sets taken at different exposure times.</a:t>
            </a:r>
          </a:p>
          <a:p>
            <a:pPr algn="ctr"/>
            <a:r>
              <a:rPr lang="en-US" sz="1000" dirty="0"/>
              <a:t>Old data – 4ms exposure</a:t>
            </a:r>
          </a:p>
          <a:p>
            <a:pPr algn="ctr"/>
            <a:r>
              <a:rPr lang="en-US" sz="1000" dirty="0"/>
              <a:t>New data – 10ms exposure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13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BCF11F-410E-4B59-A5D6-CA2040897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BC798-FF1B-4AC6-9ACF-162E0ED55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848255"/>
            <a:ext cx="8748000" cy="474146"/>
          </a:xfrm>
        </p:spPr>
        <p:txBody>
          <a:bodyPr/>
          <a:lstStyle/>
          <a:p>
            <a:r>
              <a:rPr lang="en-IE" sz="1400" dirty="0"/>
              <a:t>What method would work best?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DB35C-2E19-4A11-A48C-310DF21D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3" y="577"/>
            <a:ext cx="8522565" cy="804896"/>
          </a:xfrm>
        </p:spPr>
        <p:txBody>
          <a:bodyPr/>
          <a:lstStyle/>
          <a:p>
            <a:r>
              <a:rPr lang="en-IE" dirty="0"/>
              <a:t>Normalising the curve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618E7-AF01-46A5-AD80-A70D1A4EF35F}"/>
              </a:ext>
            </a:extLst>
          </p:cNvPr>
          <p:cNvSpPr txBox="1"/>
          <p:nvPr/>
        </p:nvSpPr>
        <p:spPr>
          <a:xfrm>
            <a:off x="323557" y="1581867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Dealing with flats</a:t>
            </a:r>
            <a:endParaRPr lang="en-GB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2D803-E13D-45F3-8E1A-6AAECE3003C7}"/>
              </a:ext>
            </a:extLst>
          </p:cNvPr>
          <p:cNvSpPr txBox="1"/>
          <p:nvPr/>
        </p:nvSpPr>
        <p:spPr>
          <a:xfrm>
            <a:off x="3534202" y="1581867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Normalisation</a:t>
            </a:r>
            <a:endParaRPr lang="en-GB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89E8F-C1C2-40EE-8850-0DB1C43EAD4E}"/>
              </a:ext>
            </a:extLst>
          </p:cNvPr>
          <p:cNvSpPr txBox="1"/>
          <p:nvPr/>
        </p:nvSpPr>
        <p:spPr>
          <a:xfrm>
            <a:off x="6273954" y="1581867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Dealing with tent values</a:t>
            </a:r>
          </a:p>
          <a:p>
            <a:r>
              <a:rPr lang="en-IE" sz="1400" b="1" dirty="0"/>
              <a:t>in calibration data</a:t>
            </a:r>
            <a:endParaRPr lang="en-GB" sz="1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9B8A37-46B2-4E06-B0B4-4DB121DD2D40}"/>
              </a:ext>
            </a:extLst>
          </p:cNvPr>
          <p:cNvCxnSpPr/>
          <p:nvPr/>
        </p:nvCxnSpPr>
        <p:spPr bwMode="auto">
          <a:xfrm>
            <a:off x="2740889" y="1698799"/>
            <a:ext cx="0" cy="21424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F01F05-BA10-4B76-AF23-93D1950059DA}"/>
              </a:ext>
            </a:extLst>
          </p:cNvPr>
          <p:cNvCxnSpPr/>
          <p:nvPr/>
        </p:nvCxnSpPr>
        <p:spPr bwMode="auto">
          <a:xfrm>
            <a:off x="6181741" y="1698799"/>
            <a:ext cx="0" cy="21424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7099AB-AA41-493A-AE39-2C0059286D36}"/>
              </a:ext>
            </a:extLst>
          </p:cNvPr>
          <p:cNvSpPr txBox="1"/>
          <p:nvPr/>
        </p:nvSpPr>
        <p:spPr>
          <a:xfrm>
            <a:off x="140010" y="2647193"/>
            <a:ext cx="245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E" sz="1400" dirty="0"/>
              <a:t>Subtracting a low-order flat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5E276-6530-40FF-91C2-820DEF266229}"/>
              </a:ext>
            </a:extLst>
          </p:cNvPr>
          <p:cNvSpPr txBox="1"/>
          <p:nvPr/>
        </p:nvSpPr>
        <p:spPr>
          <a:xfrm>
            <a:off x="2884084" y="2052320"/>
            <a:ext cx="32173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E" sz="1400" dirty="0"/>
              <a:t>No normalisation</a:t>
            </a:r>
          </a:p>
          <a:p>
            <a:pPr marL="342900" indent="-342900">
              <a:buAutoNum type="arabicParenR"/>
            </a:pPr>
            <a:endParaRPr lang="en-IE" sz="1400" dirty="0"/>
          </a:p>
          <a:p>
            <a:pPr marL="342900" indent="-342900">
              <a:buAutoNum type="arabicParenR"/>
            </a:pPr>
            <a:r>
              <a:rPr lang="en-IE" sz="1400" dirty="0"/>
              <a:t>Normalising by the sum of the flat subapertures</a:t>
            </a:r>
          </a:p>
          <a:p>
            <a:pPr marL="342900" indent="-342900">
              <a:buAutoNum type="arabicParenR"/>
            </a:pPr>
            <a:endParaRPr lang="en-IE" sz="1400" dirty="0"/>
          </a:p>
          <a:p>
            <a:pPr marL="342900" indent="-342900">
              <a:buAutoNum type="arabicParenR"/>
            </a:pPr>
            <a:r>
              <a:rPr lang="en-IE" sz="1400" dirty="0"/>
              <a:t>Normalising by the sum of the image subapertures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A25B7-CEB0-4CD1-A33F-3E68D457A0F3}"/>
              </a:ext>
            </a:extLst>
          </p:cNvPr>
          <p:cNvSpPr txBox="1"/>
          <p:nvPr/>
        </p:nvSpPr>
        <p:spPr>
          <a:xfrm>
            <a:off x="6328103" y="2363922"/>
            <a:ext cx="2813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E" sz="1400" dirty="0"/>
              <a:t>Single peak value across edge</a:t>
            </a:r>
          </a:p>
          <a:p>
            <a:pPr marL="342900" indent="-342900">
              <a:buAutoNum type="arabicParenR"/>
            </a:pPr>
            <a:endParaRPr lang="en-IE" sz="1400" dirty="0"/>
          </a:p>
          <a:p>
            <a:pPr marL="342900" indent="-342900">
              <a:buAutoNum type="arabicParenR"/>
            </a:pPr>
            <a:r>
              <a:rPr lang="en-IE" sz="1400" dirty="0"/>
              <a:t>Average across 2-3 pixels.</a:t>
            </a:r>
            <a:endParaRPr lang="en-GB" sz="14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45DCFED-6BAA-47A6-8A37-DF8FE63451BC}"/>
              </a:ext>
            </a:extLst>
          </p:cNvPr>
          <p:cNvSpPr txBox="1">
            <a:spLocks/>
          </p:cNvSpPr>
          <p:nvPr/>
        </p:nvSpPr>
        <p:spPr bwMode="auto">
          <a:xfrm>
            <a:off x="396000" y="4322964"/>
            <a:ext cx="8748000" cy="5439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000" indent="-24300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IE" sz="1400" kern="0" dirty="0"/>
              <a:t>6 Different combinations, 2 Un-normalised, 4 Normalised</a:t>
            </a:r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13356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89D690-C541-437A-9F35-58292B96038C}"/>
              </a:ext>
            </a:extLst>
          </p:cNvPr>
          <p:cNvSpPr/>
          <p:nvPr/>
        </p:nvSpPr>
        <p:spPr bwMode="auto">
          <a:xfrm>
            <a:off x="5347534" y="4126386"/>
            <a:ext cx="2891832" cy="4682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618911-3FAB-4D17-9675-BEEBA0225E9F}"/>
              </a:ext>
            </a:extLst>
          </p:cNvPr>
          <p:cNvSpPr/>
          <p:nvPr/>
        </p:nvSpPr>
        <p:spPr bwMode="auto">
          <a:xfrm>
            <a:off x="619124" y="4126386"/>
            <a:ext cx="2891832" cy="4682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4E48E-E980-42D0-ADF8-FE6C3FD03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Pixel-by-pixel subtraction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BC3448-5391-4E6F-AC95-4D409C4D59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/>
              <a:t>If flats include any noise or high-order intensity variations, these will also be subtracted.</a:t>
            </a:r>
            <a:endParaRPr lang="en-GB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F6C2EA-CED9-44EA-B3F8-75D701994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24166" y="1005577"/>
            <a:ext cx="4041775" cy="625580"/>
          </a:xfrm>
        </p:spPr>
        <p:txBody>
          <a:bodyPr/>
          <a:lstStyle/>
          <a:p>
            <a:r>
              <a:rPr lang="en-US" dirty="0"/>
              <a:t>Low-order subtraction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0A444C-BED7-43B1-A735-F4FC55B36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4166" y="1631156"/>
            <a:ext cx="4041775" cy="2963466"/>
          </a:xfrm>
        </p:spPr>
        <p:txBody>
          <a:bodyPr/>
          <a:lstStyle/>
          <a:p>
            <a:r>
              <a:rPr lang="en-US" sz="1400" dirty="0"/>
              <a:t>Flat is blurred (4-pixel Gaussian blur) and subtracted to only remove slowly varying background intensities.</a:t>
            </a:r>
            <a:endParaRPr lang="en-GB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E16116-E402-49D8-9C17-D08387439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B55B6A-A0D4-4735-BAA4-F07E188F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Subtracting Low-order flats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48AE3-26F7-4164-96B2-A10AE2A6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32" y="2395293"/>
            <a:ext cx="1915370" cy="1683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45103E-8768-423A-9698-0A34399E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38" y="2395292"/>
            <a:ext cx="1915370" cy="168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2D0DBE-F2BC-498D-8550-C3ECC893F0BC}"/>
                  </a:ext>
                </a:extLst>
              </p:cNvPr>
              <p:cNvSpPr txBox="1"/>
              <p:nvPr/>
            </p:nvSpPr>
            <p:spPr>
              <a:xfrm>
                <a:off x="735537" y="4209296"/>
                <a:ext cx="26817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2D0DBE-F2BC-498D-8550-C3ECC893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37" y="4209296"/>
                <a:ext cx="2681760" cy="276999"/>
              </a:xfrm>
              <a:prstGeom prst="rect">
                <a:avLst/>
              </a:prstGeom>
              <a:blipFill>
                <a:blip r:embed="rId4"/>
                <a:stretch>
                  <a:fillRect l="-1591" t="-2222" r="-2500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2E471C-B693-42DD-A8FC-C6982E916EA3}"/>
                  </a:ext>
                </a:extLst>
              </p:cNvPr>
              <p:cNvSpPr txBox="1"/>
              <p:nvPr/>
            </p:nvSpPr>
            <p:spPr>
              <a:xfrm>
                <a:off x="5410643" y="4198145"/>
                <a:ext cx="2828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2E471C-B693-42DD-A8FC-C6982E916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43" y="4198145"/>
                <a:ext cx="2828723" cy="276999"/>
              </a:xfrm>
              <a:prstGeom prst="rect">
                <a:avLst/>
              </a:prstGeom>
              <a:blipFill>
                <a:blip r:embed="rId5"/>
                <a:stretch>
                  <a:fillRect l="-647" t="-2222" r="-1509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DE7D49-4F89-4780-8F73-39DD9F5BE9FA}"/>
                  </a:ext>
                </a:extLst>
              </p:cNvPr>
              <p:cNvSpPr txBox="1"/>
              <p:nvPr/>
            </p:nvSpPr>
            <p:spPr>
              <a:xfrm>
                <a:off x="3510956" y="3267529"/>
                <a:ext cx="1899687" cy="76944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100" dirty="0"/>
                  <a:t> = Detector image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100" dirty="0"/>
                  <a:t> = Flat image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100" b="0" i="1" baseline="-2500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100" dirty="0"/>
                  <a:t> = Flat with gaussian blur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1100" dirty="0"/>
                  <a:t> = Resulting image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DE7D49-4F89-4780-8F73-39DD9F5BE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956" y="3267529"/>
                <a:ext cx="1899687" cy="769441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1748A93-6998-4770-AF39-C0E7115CB73D}"/>
              </a:ext>
            </a:extLst>
          </p:cNvPr>
          <p:cNvSpPr txBox="1"/>
          <p:nvPr/>
        </p:nvSpPr>
        <p:spPr>
          <a:xfrm>
            <a:off x="5979517" y="92495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New method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330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5E03871-48BC-42A4-A540-AD71C2245924}"/>
              </a:ext>
            </a:extLst>
          </p:cNvPr>
          <p:cNvSpPr/>
          <p:nvPr/>
        </p:nvSpPr>
        <p:spPr bwMode="auto">
          <a:xfrm>
            <a:off x="393690" y="4075408"/>
            <a:ext cx="2650973" cy="6975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15B9639-4CFB-4140-84A7-1A0FEDE7DD65}"/>
              </a:ext>
            </a:extLst>
          </p:cNvPr>
          <p:cNvSpPr/>
          <p:nvPr/>
        </p:nvSpPr>
        <p:spPr bwMode="auto">
          <a:xfrm>
            <a:off x="5938420" y="4071884"/>
            <a:ext cx="2650973" cy="6975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9E1714-3673-492A-9214-B06C001CBEC3}"/>
              </a:ext>
            </a:extLst>
          </p:cNvPr>
          <p:cNvSpPr/>
          <p:nvPr/>
        </p:nvSpPr>
        <p:spPr bwMode="auto">
          <a:xfrm>
            <a:off x="3166055" y="4075408"/>
            <a:ext cx="2650973" cy="6975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E1FD6-08E3-4329-AF2E-C135420D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13334"/>
            <a:ext cx="2620537" cy="625580"/>
          </a:xfrm>
        </p:spPr>
        <p:txBody>
          <a:bodyPr/>
          <a:lstStyle/>
          <a:p>
            <a:pPr algn="ctr"/>
            <a:r>
              <a:rPr lang="en-US" dirty="0"/>
              <a:t>No normalization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464B3-C93C-4038-B231-7DB3A0360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6264" y="514922"/>
            <a:ext cx="2620537" cy="625580"/>
          </a:xfrm>
        </p:spPr>
        <p:txBody>
          <a:bodyPr/>
          <a:lstStyle/>
          <a:p>
            <a:pPr algn="ctr"/>
            <a:r>
              <a:rPr lang="en-US" dirty="0"/>
              <a:t>Image normalization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C699E-1BE4-4A1A-88F3-63547563A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4B825C-5A13-4128-9847-C5BC2CAF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Normalization of the Slopes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FC1C9D-A0B8-44B8-8067-B26E79A7D7F0}"/>
              </a:ext>
            </a:extLst>
          </p:cNvPr>
          <p:cNvSpPr txBox="1">
            <a:spLocks/>
          </p:cNvSpPr>
          <p:nvPr/>
        </p:nvSpPr>
        <p:spPr bwMode="auto">
          <a:xfrm>
            <a:off x="3261732" y="1185112"/>
            <a:ext cx="2620537" cy="29634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000" indent="-24300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35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endParaRPr lang="en-GB" kern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CF29C2-DEC5-4654-8188-DC135B3A2146}"/>
              </a:ext>
            </a:extLst>
          </p:cNvPr>
          <p:cNvSpPr txBox="1">
            <a:spLocks/>
          </p:cNvSpPr>
          <p:nvPr/>
        </p:nvSpPr>
        <p:spPr bwMode="auto">
          <a:xfrm>
            <a:off x="3261732" y="514921"/>
            <a:ext cx="2620537" cy="6255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None/>
              <a:defRPr sz="18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42900" indent="0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None/>
              <a:defRPr sz="15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8580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None/>
              <a:defRPr sz="135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028700" indent="0" algn="l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1600" indent="0" algn="l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en-US" kern="0" dirty="0"/>
              <a:t>Flat normalization</a:t>
            </a:r>
            <a:endParaRPr lang="en-GB" kern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DC982B-57A3-43B8-8FB0-4BE5401A6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88" y="1095898"/>
            <a:ext cx="1483559" cy="2412000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F6ED9251-FAFC-4575-B4A1-A754559C1D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71006" y="1095898"/>
            <a:ext cx="1444189" cy="2412000"/>
          </a:xfrm>
          <a:prstGeom prst="rect">
            <a:avLst/>
          </a:prstGeo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44ED2C07-62ED-438C-92C8-BF003D244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28806" y="1097486"/>
            <a:ext cx="1498132" cy="241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E9FD73-DCAE-4A76-B66B-EBE9EC2E3A32}"/>
                  </a:ext>
                </a:extLst>
              </p:cNvPr>
              <p:cNvSpPr txBox="1"/>
              <p:nvPr/>
            </p:nvSpPr>
            <p:spPr>
              <a:xfrm>
                <a:off x="2956028" y="3618900"/>
                <a:ext cx="282872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E9FD73-DCAE-4A76-B66B-EBE9EC2E3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028" y="3618900"/>
                <a:ext cx="2828723" cy="276999"/>
              </a:xfrm>
              <a:prstGeom prst="rect">
                <a:avLst/>
              </a:prstGeom>
              <a:blipFill>
                <a:blip r:embed="rId6"/>
                <a:stretch>
                  <a:fillRect l="-647" t="-2222" r="-1509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DAB80B-498D-453E-A879-27818A7D0693}"/>
                  </a:ext>
                </a:extLst>
              </p:cNvPr>
              <p:cNvSpPr txBox="1"/>
              <p:nvPr/>
            </p:nvSpPr>
            <p:spPr>
              <a:xfrm>
                <a:off x="516505" y="4196417"/>
                <a:ext cx="2377702" cy="138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DAB80B-498D-453E-A879-27818A7D0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5" y="4196417"/>
                <a:ext cx="2377702" cy="138949"/>
              </a:xfrm>
              <a:prstGeom prst="rect">
                <a:avLst/>
              </a:prstGeom>
              <a:blipFill>
                <a:blip r:embed="rId7"/>
                <a:stretch>
                  <a:fillRect l="-513" r="-1026" b="-3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DCAD42-9DF7-48BF-9FA6-FA4FCD90F118}"/>
                  </a:ext>
                </a:extLst>
              </p:cNvPr>
              <p:cNvSpPr txBox="1"/>
              <p:nvPr/>
            </p:nvSpPr>
            <p:spPr>
              <a:xfrm>
                <a:off x="516248" y="4513933"/>
                <a:ext cx="2377959" cy="138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DCAD42-9DF7-48BF-9FA6-FA4FCD90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8" y="4513933"/>
                <a:ext cx="2377959" cy="138949"/>
              </a:xfrm>
              <a:prstGeom prst="rect">
                <a:avLst/>
              </a:prstGeom>
              <a:blipFill>
                <a:blip r:embed="rId8"/>
                <a:stretch>
                  <a:fillRect l="-513" r="-1026" b="-3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AC3FA0-719E-4BCB-ACD4-2A50645150DD}"/>
                  </a:ext>
                </a:extLst>
              </p:cNvPr>
              <p:cNvSpPr txBox="1"/>
              <p:nvPr/>
            </p:nvSpPr>
            <p:spPr>
              <a:xfrm>
                <a:off x="3282699" y="4126943"/>
                <a:ext cx="2464841" cy="275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800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800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𝐹𝐺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𝐹𝐺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𝐹𝐺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AC3FA0-719E-4BCB-ACD4-2A5064515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99" y="4126943"/>
                <a:ext cx="2464841" cy="275845"/>
              </a:xfrm>
              <a:prstGeom prst="rect">
                <a:avLst/>
              </a:prstGeom>
              <a:blipFill>
                <a:blip r:embed="rId9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09D87EA-E7BF-4730-A84F-87FD376FBE6E}"/>
                  </a:ext>
                </a:extLst>
              </p:cNvPr>
              <p:cNvSpPr txBox="1"/>
              <p:nvPr/>
            </p:nvSpPr>
            <p:spPr>
              <a:xfrm>
                <a:off x="3261732" y="4445486"/>
                <a:ext cx="2485937" cy="275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800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800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𝐹𝐺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𝐹𝐺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𝐹𝐺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09D87EA-E7BF-4730-A84F-87FD376FB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32" y="4445486"/>
                <a:ext cx="2485937" cy="275845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6B2C54-F91C-44DB-BE33-DC5CB600CEDE}"/>
                  </a:ext>
                </a:extLst>
              </p:cNvPr>
              <p:cNvSpPr txBox="1"/>
              <p:nvPr/>
            </p:nvSpPr>
            <p:spPr>
              <a:xfrm>
                <a:off x="6047854" y="4125635"/>
                <a:ext cx="2334421" cy="275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800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800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6B2C54-F91C-44DB-BE33-DC5CB600C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854" y="4125635"/>
                <a:ext cx="2334421" cy="275845"/>
              </a:xfrm>
              <a:prstGeom prst="rect">
                <a:avLst/>
              </a:prstGeom>
              <a:blipFill>
                <a:blip r:embed="rId11"/>
                <a:stretch>
                  <a:fillRect l="-5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1C781B-8B67-420A-AD83-41A0373E3FB8}"/>
                  </a:ext>
                </a:extLst>
              </p:cNvPr>
              <p:cNvSpPr txBox="1"/>
              <p:nvPr/>
            </p:nvSpPr>
            <p:spPr>
              <a:xfrm>
                <a:off x="6047854" y="4446416"/>
                <a:ext cx="2354491" cy="275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800" b="0" i="1" baseline="-2500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800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800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800" b="0" i="1" baseline="-25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1C781B-8B67-420A-AD83-41A0373E3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854" y="4446416"/>
                <a:ext cx="2354491" cy="275845"/>
              </a:xfrm>
              <a:prstGeom prst="rect">
                <a:avLst/>
              </a:prstGeom>
              <a:blipFill>
                <a:blip r:embed="rId1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E7350B-2E20-4247-87EE-80867B2046BB}"/>
                  </a:ext>
                </a:extLst>
              </p:cNvPr>
              <p:cNvSpPr txBox="1"/>
              <p:nvPr/>
            </p:nvSpPr>
            <p:spPr>
              <a:xfrm>
                <a:off x="5960034" y="3519445"/>
                <a:ext cx="2147104" cy="5078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900" b="0" i="1" baseline="-25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900" dirty="0"/>
                  <a:t> = Subaperture n of image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9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9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𝑆𝑦</m:t>
                    </m:r>
                  </m:oMath>
                </a14:m>
                <a:r>
                  <a:rPr lang="en-GB" sz="900" dirty="0"/>
                  <a:t> = X slope / Y slope</a:t>
                </a:r>
              </a:p>
              <a:p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900" b="0" i="1" baseline="-25000" smtClean="0">
                        <a:latin typeface="Cambria Math" panose="02040503050406030204" pitchFamily="18" charset="0"/>
                      </a:rPr>
                      <m:t>𝐺𝑛</m:t>
                    </m:r>
                  </m:oMath>
                </a14:m>
                <a:r>
                  <a:rPr lang="en-GB" sz="900" dirty="0"/>
                  <a:t> = Subaperture n of flat image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900" b="0" i="1" baseline="-2500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sz="900" baseline="-250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E7350B-2E20-4247-87EE-80867B204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34" y="3519445"/>
                <a:ext cx="2147104" cy="507831"/>
              </a:xfrm>
              <a:prstGeom prst="rect">
                <a:avLst/>
              </a:prstGeom>
              <a:blipFill>
                <a:blip r:embed="rId1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56453A1-7C76-4F80-A6FC-12C75CEF639B}"/>
              </a:ext>
            </a:extLst>
          </p:cNvPr>
          <p:cNvSpPr txBox="1"/>
          <p:nvPr/>
        </p:nvSpPr>
        <p:spPr>
          <a:xfrm>
            <a:off x="785413" y="3558486"/>
            <a:ext cx="198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images have blurred flat subtracted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2171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6D190-A318-40E3-B792-1552B59ED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29792"/>
            <a:ext cx="4040188" cy="625580"/>
          </a:xfrm>
        </p:spPr>
        <p:txBody>
          <a:bodyPr/>
          <a:lstStyle/>
          <a:p>
            <a:r>
              <a:rPr lang="en-US" dirty="0"/>
              <a:t>Single value across edge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2F1B-0297-4A74-95C4-5A3FD35C5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55371"/>
            <a:ext cx="4040188" cy="2963466"/>
          </a:xfrm>
        </p:spPr>
        <p:txBody>
          <a:bodyPr/>
          <a:lstStyle/>
          <a:p>
            <a:r>
              <a:rPr lang="en-US" dirty="0"/>
              <a:t>Picking the single highest value as the value of the tent function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5A39E-52D6-4ACE-BD3B-EA1FECB64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529792"/>
            <a:ext cx="4041775" cy="625580"/>
          </a:xfrm>
        </p:spPr>
        <p:txBody>
          <a:bodyPr/>
          <a:lstStyle/>
          <a:p>
            <a:r>
              <a:rPr lang="en-US" dirty="0"/>
              <a:t>Average across edge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FCBEC-8960-4819-9BC2-CA67F7864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155371"/>
            <a:ext cx="4041775" cy="2963466"/>
          </a:xfrm>
        </p:spPr>
        <p:txBody>
          <a:bodyPr/>
          <a:lstStyle/>
          <a:p>
            <a:r>
              <a:rPr lang="en-US" dirty="0"/>
              <a:t>Averaging across 2-3 pixels, results in a lower value for a given phase.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7519-3B65-4270-A1C7-DF5BC507D4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0AF63C5-ED6E-4494-8435-5C6F9B80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Calculating Tent values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9F254-B5B7-4374-902F-23137DB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1999323"/>
            <a:ext cx="3481469" cy="1653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DB5CDA-DCBF-4300-AEBA-FD14A862C627}"/>
              </a:ext>
            </a:extLst>
          </p:cNvPr>
          <p:cNvSpPr txBox="1"/>
          <p:nvPr/>
        </p:nvSpPr>
        <p:spPr>
          <a:xfrm>
            <a:off x="1195510" y="1847043"/>
            <a:ext cx="233910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Horizontal Edge image, grey level 220</a:t>
            </a:r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2F57B-2AA3-4C04-B5BC-86F0B5DC16D5}"/>
              </a:ext>
            </a:extLst>
          </p:cNvPr>
          <p:cNvSpPr txBox="1"/>
          <p:nvPr/>
        </p:nvSpPr>
        <p:spPr>
          <a:xfrm>
            <a:off x="715418" y="3761673"/>
            <a:ext cx="3461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Highest point gives a value of 3672 for a grey level of 220.</a:t>
            </a:r>
            <a:endParaRPr lang="en-GB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31D968-B3F1-4DBF-B4EC-42ED23BC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1" y="1999323"/>
            <a:ext cx="3481469" cy="1653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4B3E71-C8B4-4C99-A040-646D67E5AB86}"/>
              </a:ext>
            </a:extLst>
          </p:cNvPr>
          <p:cNvSpPr txBox="1"/>
          <p:nvPr/>
        </p:nvSpPr>
        <p:spPr>
          <a:xfrm>
            <a:off x="5414737" y="1848352"/>
            <a:ext cx="233910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Horizontal Edge image, grey level 220</a:t>
            </a:r>
            <a:endParaRPr lang="en-GB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08C69-F771-4797-A72B-D576FBFA9BCE}"/>
              </a:ext>
            </a:extLst>
          </p:cNvPr>
          <p:cNvSpPr txBox="1"/>
          <p:nvPr/>
        </p:nvSpPr>
        <p:spPr>
          <a:xfrm>
            <a:off x="4744631" y="3761673"/>
            <a:ext cx="348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Averaging the two pixels gives a value of 3266 for a grey level of 220.</a:t>
            </a:r>
            <a:endParaRPr lang="en-GB" sz="1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A31DFF-75EA-400B-AB99-1A005AF41A83}"/>
              </a:ext>
            </a:extLst>
          </p:cNvPr>
          <p:cNvSpPr txBox="1">
            <a:spLocks/>
          </p:cNvSpPr>
          <p:nvPr/>
        </p:nvSpPr>
        <p:spPr bwMode="auto">
          <a:xfrm>
            <a:off x="457200" y="4179125"/>
            <a:ext cx="8144282" cy="6096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000" indent="-24300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35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/>
              <a:t>In a turbulence scenario, edge is blurred, need to average over a few pixels to get the accurate value for the tent function.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7695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7CBB2-D3C1-4F11-B3BA-51CE3DEFD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50BAEE-AD8C-4194-9C3C-A104BC6F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Calculating Calibration Curve – New Method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871374-D709-4F91-AD53-A66F80DC95E8}"/>
              </a:ext>
            </a:extLst>
          </p:cNvPr>
          <p:cNvGrpSpPr/>
          <p:nvPr/>
        </p:nvGrpSpPr>
        <p:grpSpPr>
          <a:xfrm>
            <a:off x="293833" y="3233027"/>
            <a:ext cx="2055742" cy="1541806"/>
            <a:chOff x="2388603" y="892945"/>
            <a:chExt cx="2431275" cy="1823456"/>
          </a:xfrm>
        </p:grpSpPr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2B146ED4-9B50-4A0F-AD84-F52DFA31C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8603" y="892945"/>
              <a:ext cx="2431275" cy="18234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30748E-58D4-4F0B-8C1E-65472D76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6025" y="2215608"/>
              <a:ext cx="480000" cy="288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169931-3233-4784-8A5A-E55C0BC9D946}"/>
              </a:ext>
            </a:extLst>
          </p:cNvPr>
          <p:cNvGrpSpPr/>
          <p:nvPr/>
        </p:nvGrpSpPr>
        <p:grpSpPr>
          <a:xfrm>
            <a:off x="1394733" y="2386357"/>
            <a:ext cx="2055742" cy="1541806"/>
            <a:chOff x="4750803" y="888095"/>
            <a:chExt cx="2431275" cy="1823456"/>
          </a:xfrm>
        </p:grpSpPr>
        <p:pic>
          <p:nvPicPr>
            <p:cNvPr id="14" name="Picture 13" descr="Chart, line chart&#10;&#10;Description automatically generated">
              <a:extLst>
                <a:ext uri="{FF2B5EF4-FFF2-40B4-BE49-F238E27FC236}">
                  <a16:creationId xmlns:a16="http://schemas.microsoft.com/office/drawing/2014/main" id="{7CE15393-BC44-44B1-86B6-5A2373FCE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0803" y="888095"/>
              <a:ext cx="2431275" cy="1823456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">
              <a:extLst>
                <a:ext uri="{FF2B5EF4-FFF2-40B4-BE49-F238E27FC236}">
                  <a16:creationId xmlns:a16="http://schemas.microsoft.com/office/drawing/2014/main" id="{2BDA2A10-6573-4422-BA2D-A5892088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8454" y="2210845"/>
              <a:ext cx="480000" cy="288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F135DE-BD5A-48AE-824A-1DFCF1446416}"/>
              </a:ext>
            </a:extLst>
          </p:cNvPr>
          <p:cNvGrpSpPr/>
          <p:nvPr/>
        </p:nvGrpSpPr>
        <p:grpSpPr>
          <a:xfrm>
            <a:off x="293831" y="1409570"/>
            <a:ext cx="2055743" cy="1541807"/>
            <a:chOff x="88317" y="892945"/>
            <a:chExt cx="2431276" cy="1823457"/>
          </a:xfrm>
        </p:grpSpPr>
        <p:pic>
          <p:nvPicPr>
            <p:cNvPr id="17" name="Picture 16" descr="Chart, line chart&#10;&#10;Description automatically generated">
              <a:extLst>
                <a:ext uri="{FF2B5EF4-FFF2-40B4-BE49-F238E27FC236}">
                  <a16:creationId xmlns:a16="http://schemas.microsoft.com/office/drawing/2014/main" id="{03EF898D-6EC9-4B47-AAE7-99CEB1A8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17" y="892945"/>
              <a:ext cx="2431276" cy="1823457"/>
            </a:xfrm>
            <a:prstGeom prst="rect">
              <a:avLst/>
            </a:prstGeom>
          </p:spPr>
        </p:pic>
        <p:pic>
          <p:nvPicPr>
            <p:cNvPr id="18" name="Picture 17" descr="Shape, rectangle&#10;&#10;Description automatically generated">
              <a:extLst>
                <a:ext uri="{FF2B5EF4-FFF2-40B4-BE49-F238E27FC236}">
                  <a16:creationId xmlns:a16="http://schemas.microsoft.com/office/drawing/2014/main" id="{BCF42375-7C70-41DD-9086-CD84F27F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6037" y="2215608"/>
              <a:ext cx="480000" cy="288000"/>
            </a:xfrm>
            <a:prstGeom prst="rect">
              <a:avLst/>
            </a:prstGeom>
          </p:spPr>
        </p:pic>
        <p:pic>
          <p:nvPicPr>
            <p:cNvPr id="19" name="Picture 18" descr="Shape, rectangle&#10;&#10;Description automatically generated">
              <a:extLst>
                <a:ext uri="{FF2B5EF4-FFF2-40B4-BE49-F238E27FC236}">
                  <a16:creationId xmlns:a16="http://schemas.microsoft.com/office/drawing/2014/main" id="{1C805390-486C-4257-A39E-163D8DBD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326" y="2215608"/>
              <a:ext cx="480000" cy="288000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4BA545A-251E-4B6B-A7D8-550279FB94C2}"/>
              </a:ext>
            </a:extLst>
          </p:cNvPr>
          <p:cNvSpPr txBox="1">
            <a:spLocks/>
          </p:cNvSpPr>
          <p:nvPr/>
        </p:nvSpPr>
        <p:spPr>
          <a:xfrm>
            <a:off x="457199" y="935588"/>
            <a:ext cx="8419171" cy="408925"/>
          </a:xfrm>
          <a:prstGeom prst="rect">
            <a:avLst/>
          </a:prstGeom>
        </p:spPr>
        <p:txBody>
          <a:bodyPr/>
          <a:lstStyle>
            <a:lvl1pPr marL="243000" indent="-24300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9"/>
              </a:buBlip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/>
              <a:t>Instead of three different fits – all data points fitted together. One fit.</a:t>
            </a:r>
            <a:endParaRPr lang="en-GB" kern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E44BE9-775F-4329-BA6C-3676908280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281" y="2070967"/>
            <a:ext cx="4192700" cy="24051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32CAD9-8CF0-496C-B553-BF6894D6AC9F}"/>
              </a:ext>
            </a:extLst>
          </p:cNvPr>
          <p:cNvSpPr txBox="1"/>
          <p:nvPr/>
        </p:nvSpPr>
        <p:spPr>
          <a:xfrm>
            <a:off x="5207001" y="1591378"/>
            <a:ext cx="348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Flat subtracted, no normalization, averaging across the tent function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14524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B21B44-D7F8-4E5C-B081-8D4EED06C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8A1D8A-24E1-4CB7-8A4F-0C74DFF4E3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Flat subtraction</a:t>
            </a:r>
          </a:p>
          <a:p>
            <a:pPr lvl="1"/>
            <a:r>
              <a:rPr lang="en-US" dirty="0"/>
              <a:t>Now subtracting a blurred flat.</a:t>
            </a:r>
            <a:endParaRPr lang="en-GB" dirty="0"/>
          </a:p>
          <a:p>
            <a:r>
              <a:rPr lang="en-GB" dirty="0"/>
              <a:t>Normalisation</a:t>
            </a:r>
          </a:p>
          <a:p>
            <a:pPr lvl="1"/>
            <a:r>
              <a:rPr lang="en-GB" dirty="0"/>
              <a:t>3 Methods,</a:t>
            </a:r>
          </a:p>
          <a:p>
            <a:pPr lvl="2"/>
            <a:r>
              <a:rPr lang="en-GB" dirty="0"/>
              <a:t>No normalisation.</a:t>
            </a:r>
          </a:p>
          <a:p>
            <a:pPr lvl="2"/>
            <a:r>
              <a:rPr lang="en-GB" dirty="0"/>
              <a:t>Normalisation using the flat.</a:t>
            </a:r>
          </a:p>
          <a:p>
            <a:pPr lvl="2"/>
            <a:r>
              <a:rPr lang="en-GB" dirty="0"/>
              <a:t>Normalisation using the image (common method).</a:t>
            </a:r>
          </a:p>
          <a:p>
            <a:r>
              <a:rPr lang="en-GB" dirty="0"/>
              <a:t>Measuring the tent functions</a:t>
            </a:r>
          </a:p>
          <a:p>
            <a:pPr lvl="1"/>
            <a:r>
              <a:rPr lang="en-GB" dirty="0"/>
              <a:t>2 Methods</a:t>
            </a:r>
          </a:p>
          <a:p>
            <a:pPr lvl="2"/>
            <a:r>
              <a:rPr lang="en-GB" dirty="0"/>
              <a:t>Single highest value</a:t>
            </a:r>
          </a:p>
          <a:p>
            <a:pPr lvl="2"/>
            <a:r>
              <a:rPr lang="en-GB" dirty="0"/>
              <a:t>Averaging across 2-3 pixels.</a:t>
            </a:r>
          </a:p>
          <a:p>
            <a:r>
              <a:rPr lang="en-GB" dirty="0"/>
              <a:t>Sine fit for all data points from all calibration screens.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1CA142-4526-4677-A43D-1B214CAD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Before I show the graphs…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81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D826E-F467-48B7-B7E6-D8424289F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7817B-7D14-4116-A694-D137769C97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848254"/>
            <a:ext cx="8748000" cy="743479"/>
          </a:xfrm>
        </p:spPr>
        <p:txBody>
          <a:bodyPr/>
          <a:lstStyle/>
          <a:p>
            <a:r>
              <a:rPr lang="en-IE" sz="1400" dirty="0"/>
              <a:t>New data taken as 10ms exposure as opposed to 4ms, tried scaling the tent values by 4/10.</a:t>
            </a:r>
          </a:p>
          <a:p>
            <a:r>
              <a:rPr lang="en-IE" sz="1400" dirty="0"/>
              <a:t>Nearest neighbour interpolation used to find where tent function of physical phase steps sit on the resulting calibration curve </a:t>
            </a:r>
            <a:endParaRPr lang="en-GB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FEE8FE-83F6-449B-966F-7926217C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IE" dirty="0"/>
              <a:t>Method 1 – Flat subtracted, No normalisation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F2017A-7C15-4CE0-86F4-B130F1568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7" y="1954228"/>
            <a:ext cx="3600000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BC88E-0361-4C17-B1ED-147ACBF15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876" y="1954227"/>
            <a:ext cx="360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62CE7E-2AE3-4E3B-A28D-C9FACEB43242}"/>
                  </a:ext>
                </a:extLst>
              </p:cNvPr>
              <p:cNvSpPr txBox="1"/>
              <p:nvPr/>
            </p:nvSpPr>
            <p:spPr>
              <a:xfrm>
                <a:off x="6971411" y="3348145"/>
                <a:ext cx="13235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=4047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62CE7E-2AE3-4E3B-A28D-C9FACEB43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11" y="3348145"/>
                <a:ext cx="1323567" cy="184666"/>
              </a:xfrm>
              <a:prstGeom prst="rect">
                <a:avLst/>
              </a:prstGeom>
              <a:blipFill>
                <a:blip r:embed="rId5"/>
                <a:stretch>
                  <a:fillRect l="-3687" r="-3226" b="-38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E00D3D2-477A-4258-AD61-8E98D986AFFC}"/>
              </a:ext>
            </a:extLst>
          </p:cNvPr>
          <p:cNvSpPr txBox="1"/>
          <p:nvPr/>
        </p:nvSpPr>
        <p:spPr>
          <a:xfrm>
            <a:off x="1401728" y="1638302"/>
            <a:ext cx="2035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Averaging tent values</a:t>
            </a:r>
            <a:endParaRPr lang="en-GB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E40937-3E4A-48B5-9F3B-9F43EC71B1D7}"/>
              </a:ext>
            </a:extLst>
          </p:cNvPr>
          <p:cNvSpPr txBox="1"/>
          <p:nvPr/>
        </p:nvSpPr>
        <p:spPr>
          <a:xfrm>
            <a:off x="5928882" y="1635340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Single tent values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2C1A31-56AA-4496-8CF9-E79F7248CBFC}"/>
                  </a:ext>
                </a:extLst>
              </p:cNvPr>
              <p:cNvSpPr txBox="1"/>
              <p:nvPr/>
            </p:nvSpPr>
            <p:spPr>
              <a:xfrm>
                <a:off x="2585525" y="3365758"/>
                <a:ext cx="13235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=2855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2C1A31-56AA-4496-8CF9-E79F7248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25" y="3365758"/>
                <a:ext cx="1323567" cy="184666"/>
              </a:xfrm>
              <a:prstGeom prst="rect">
                <a:avLst/>
              </a:prstGeom>
              <a:blipFill>
                <a:blip r:embed="rId6"/>
                <a:stretch>
                  <a:fillRect l="-3687" r="-3687" b="-4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28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A1B3C9-017C-414A-89CB-F579D1ED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51" y="1531181"/>
            <a:ext cx="2273439" cy="143192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0F255-F350-420A-8E20-A4EAC2F91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779" y="828228"/>
            <a:ext cx="3204861" cy="804896"/>
          </a:xfrm>
        </p:spPr>
        <p:txBody>
          <a:bodyPr/>
          <a:lstStyle/>
          <a:p>
            <a:pPr algn="ctr"/>
            <a:r>
              <a:rPr lang="en-US" sz="1600" dirty="0"/>
              <a:t>Simulation of Wavefront degrading effects with Spatial Light Modulators</a:t>
            </a:r>
            <a:endParaRPr lang="en-GB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F450AD-87A3-4E7C-8A72-E289D3A78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677" y="1714887"/>
            <a:ext cx="3227961" cy="1550684"/>
          </a:xfrm>
        </p:spPr>
        <p:txBody>
          <a:bodyPr/>
          <a:lstStyle/>
          <a:p>
            <a:r>
              <a:rPr lang="en-US" sz="1200" dirty="0"/>
              <a:t>PhD topic: can you build a device which uses an SLM to calibrate and test an adaptive optics system.</a:t>
            </a:r>
          </a:p>
          <a:p>
            <a:pPr defTabSz="914400"/>
            <a:r>
              <a:rPr lang="en-US" sz="1200" dirty="0"/>
              <a:t>Atmospheric Turbulence</a:t>
            </a:r>
          </a:p>
          <a:p>
            <a:pPr defTabSz="914400"/>
            <a:r>
              <a:rPr lang="en-US" sz="1200" dirty="0"/>
              <a:t>Segmentation of the primary mirror</a:t>
            </a:r>
          </a:p>
          <a:p>
            <a:pPr defTabSz="914400"/>
            <a:r>
              <a:rPr lang="en-US" sz="1200" dirty="0" err="1"/>
              <a:t>Petalling</a:t>
            </a:r>
            <a:r>
              <a:rPr lang="en-US" sz="1200" dirty="0"/>
              <a:t> / Low Wind effect</a:t>
            </a:r>
          </a:p>
        </p:txBody>
      </p:sp>
      <p:pic>
        <p:nvPicPr>
          <p:cNvPr id="14" name="Content Placeholder 13" descr="A picture containing sky&#10;&#10;Description automatically generated">
            <a:extLst>
              <a:ext uri="{FF2B5EF4-FFF2-40B4-BE49-F238E27FC236}">
                <a16:creationId xmlns:a16="http://schemas.microsoft.com/office/drawing/2014/main" id="{FBD9A964-F4D1-48F7-867A-3FFF1358DC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1124" y="3354549"/>
            <a:ext cx="2377065" cy="1335242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216896-BD33-40ED-A3A3-53EDECE50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1B219E-F053-422F-98D3-63E86930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Background and Context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146F92-3DEE-4120-A509-82038EB8EAE5}"/>
              </a:ext>
            </a:extLst>
          </p:cNvPr>
          <p:cNvCxnSpPr>
            <a:cxnSpLocks/>
          </p:cNvCxnSpPr>
          <p:nvPr/>
        </p:nvCxnSpPr>
        <p:spPr bwMode="auto">
          <a:xfrm>
            <a:off x="3880624" y="1007544"/>
            <a:ext cx="0" cy="3795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D70B7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D2519A-B7D0-48DD-9CD9-69B5064762A8}"/>
              </a:ext>
            </a:extLst>
          </p:cNvPr>
          <p:cNvSpPr txBox="1"/>
          <p:nvPr/>
        </p:nvSpPr>
        <p:spPr>
          <a:xfrm>
            <a:off x="947506" y="4687897"/>
            <a:ext cx="159691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 Swinburne Astronomy Productions/ESO - ESO, CC BY 4.0</a:t>
            </a:r>
            <a:endParaRPr lang="en-GB" sz="40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ACCAF27-908A-4C33-A54D-C507C99AC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18903" y="857156"/>
            <a:ext cx="4846318" cy="579037"/>
          </a:xfrm>
        </p:spPr>
        <p:txBody>
          <a:bodyPr/>
          <a:lstStyle/>
          <a:p>
            <a:pPr algn="ctr"/>
            <a:r>
              <a:rPr lang="en-US" sz="1600" dirty="0" err="1"/>
              <a:t>CaNaPy</a:t>
            </a:r>
            <a:r>
              <a:rPr lang="en-US" sz="1600" dirty="0"/>
              <a:t> - LGS-AO experimental facility for visible wavelengths</a:t>
            </a:r>
            <a:endParaRPr lang="en-GB" sz="160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BD3C345-F19F-4A06-B0D4-7E3088CA2E1D}"/>
              </a:ext>
            </a:extLst>
          </p:cNvPr>
          <p:cNvSpPr txBox="1">
            <a:spLocks/>
          </p:cNvSpPr>
          <p:nvPr/>
        </p:nvSpPr>
        <p:spPr bwMode="auto">
          <a:xfrm>
            <a:off x="4139970" y="1760899"/>
            <a:ext cx="2535469" cy="27214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000" indent="-24300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35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200" kern="0" dirty="0"/>
              <a:t>Visible LGS-AO concept demonstrator.</a:t>
            </a:r>
          </a:p>
          <a:p>
            <a:pPr defTabSz="914400"/>
            <a:r>
              <a:rPr lang="en-US" sz="1200" kern="0" dirty="0"/>
              <a:t>Teide Observatory, Tenerife.</a:t>
            </a:r>
          </a:p>
          <a:p>
            <a:pPr defTabSz="914400"/>
            <a:r>
              <a:rPr lang="en-US" sz="1200" kern="0" dirty="0"/>
              <a:t>589 nm laser for LGS-AO</a:t>
            </a:r>
          </a:p>
          <a:p>
            <a:pPr defTabSz="914400"/>
            <a:r>
              <a:rPr lang="en-US" sz="1200" kern="0" dirty="0"/>
              <a:t>SH-WFS and PY-WFS arms for wavefront detection / correction.</a:t>
            </a:r>
          </a:p>
          <a:p>
            <a:pPr defTabSz="914400"/>
            <a:r>
              <a:rPr lang="en-US" sz="1200" kern="0" dirty="0"/>
              <a:t>Collaborating with PY-WFS group to calibrate / test PY-WFS before installation on </a:t>
            </a:r>
            <a:r>
              <a:rPr lang="en-US" sz="1200" kern="0" dirty="0" err="1"/>
              <a:t>CaNaPy</a:t>
            </a:r>
            <a:endParaRPr lang="en-US" sz="1200" kern="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4262A-7D35-4F4B-BC4E-6F3390F5A621}"/>
              </a:ext>
            </a:extLst>
          </p:cNvPr>
          <p:cNvSpPr/>
          <p:nvPr/>
        </p:nvSpPr>
        <p:spPr bwMode="auto">
          <a:xfrm>
            <a:off x="8274833" y="2191829"/>
            <a:ext cx="674054" cy="5934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A0698-C4AC-4ECF-9FCB-B6CB4E964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147" y="3265571"/>
            <a:ext cx="2271443" cy="121676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7DE5B8-9428-457F-A636-33D4E74CCC0A}"/>
              </a:ext>
            </a:extLst>
          </p:cNvPr>
          <p:cNvCxnSpPr>
            <a:cxnSpLocks/>
          </p:cNvCxnSpPr>
          <p:nvPr/>
        </p:nvCxnSpPr>
        <p:spPr bwMode="auto">
          <a:xfrm flipH="1">
            <a:off x="8365403" y="2719805"/>
            <a:ext cx="296252" cy="6616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2794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C2BD9-56E6-42FE-B17F-C8C6A0728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39A74-9948-4ED0-8BEA-7D03BE5720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E" sz="1400" dirty="0"/>
              <a:t>Subtracting a low order flat, and then using that same flat to normalise the slopes.</a:t>
            </a:r>
            <a:endParaRPr lang="en-GB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B5354B-2FE7-4270-9156-446250EB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>
            <a:normAutofit fontScale="90000"/>
          </a:bodyPr>
          <a:lstStyle/>
          <a:p>
            <a:r>
              <a:rPr lang="en-IE" dirty="0"/>
              <a:t>Method 2 – Flat subtracted, Normalised by flat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C89B59-C9A7-436A-ADDF-56EE2F1E3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46" y="1641453"/>
            <a:ext cx="343949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07E30D-8A3B-4F6C-A22A-0752963CB69F}"/>
                  </a:ext>
                </a:extLst>
              </p:cNvPr>
              <p:cNvSpPr txBox="1"/>
              <p:nvPr/>
            </p:nvSpPr>
            <p:spPr>
              <a:xfrm>
                <a:off x="6779843" y="2854527"/>
                <a:ext cx="2090829" cy="38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0.5307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1−(−0.01232)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07E30D-8A3B-4F6C-A22A-0752963CB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43" y="2854527"/>
                <a:ext cx="2090829" cy="384464"/>
              </a:xfrm>
              <a:prstGeom prst="rect">
                <a:avLst/>
              </a:prstGeom>
              <a:blipFill>
                <a:blip r:embed="rId4"/>
                <a:stretch>
                  <a:fillRect l="-2041" t="-4762" r="-2041" b="-20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B681348-5CE2-499C-948E-1DA73DCB64FA}"/>
              </a:ext>
            </a:extLst>
          </p:cNvPr>
          <p:cNvSpPr txBox="1"/>
          <p:nvPr/>
        </p:nvSpPr>
        <p:spPr>
          <a:xfrm>
            <a:off x="1349689" y="1303998"/>
            <a:ext cx="2035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Averaging tent values</a:t>
            </a:r>
            <a:endParaRPr lang="en-GB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FDCE6-6B78-4FBE-BB78-43BCF1EAB7D8}"/>
              </a:ext>
            </a:extLst>
          </p:cNvPr>
          <p:cNvSpPr txBox="1"/>
          <p:nvPr/>
        </p:nvSpPr>
        <p:spPr>
          <a:xfrm>
            <a:off x="5876843" y="1301036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Single tent values</a:t>
            </a:r>
            <a:endParaRPr lang="en-GB" sz="1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B542BB-BF3D-4208-9A74-D03E082F4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4" y="1654556"/>
            <a:ext cx="349452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8F22BD-8E51-445F-8074-32BE08CFE889}"/>
                  </a:ext>
                </a:extLst>
              </p:cNvPr>
              <p:cNvSpPr txBox="1"/>
              <p:nvPr/>
            </p:nvSpPr>
            <p:spPr>
              <a:xfrm>
                <a:off x="2500920" y="2854527"/>
                <a:ext cx="2175788" cy="38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0.3752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1−(−0.009197)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8F22BD-8E51-445F-8074-32BE08CFE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920" y="2854527"/>
                <a:ext cx="2175788" cy="384464"/>
              </a:xfrm>
              <a:prstGeom prst="rect">
                <a:avLst/>
              </a:prstGeom>
              <a:blipFill>
                <a:blip r:embed="rId6"/>
                <a:stretch>
                  <a:fillRect l="-1961" t="-4762" r="-1961" b="-20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1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D9BF44-8D7F-4816-B40E-5269512E6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4EBFC-2A5F-4A8E-B649-5147856FFE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848255"/>
            <a:ext cx="8748000" cy="343252"/>
          </a:xfrm>
        </p:spPr>
        <p:txBody>
          <a:bodyPr/>
          <a:lstStyle/>
          <a:p>
            <a:r>
              <a:rPr lang="en-IE" sz="1400" dirty="0"/>
              <a:t>Subtracting a low order flat, and then using the sum of the resulting subapertures to normalise the result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312629-5CCF-42BC-907F-CD1F92DD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3" y="577"/>
            <a:ext cx="8522565" cy="804896"/>
          </a:xfrm>
        </p:spPr>
        <p:txBody>
          <a:bodyPr>
            <a:normAutofit fontScale="90000"/>
          </a:bodyPr>
          <a:lstStyle/>
          <a:p>
            <a:r>
              <a:rPr lang="en-IE" dirty="0"/>
              <a:t>Method 3 – Subtracting flat, normalising by image subapertures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ECE0C2-AAF6-47B8-AAAD-7E72BE91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90" y="1677176"/>
            <a:ext cx="343949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D56C67-1658-4F4B-B5E1-FC7C28C43871}"/>
                  </a:ext>
                </a:extLst>
              </p:cNvPr>
              <p:cNvSpPr txBox="1"/>
              <p:nvPr/>
            </p:nvSpPr>
            <p:spPr>
              <a:xfrm>
                <a:off x="2601504" y="2897065"/>
                <a:ext cx="1890454" cy="38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0.5978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1−(0.1866)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D56C67-1658-4F4B-B5E1-FC7C28C43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504" y="2897065"/>
                <a:ext cx="1890454" cy="384464"/>
              </a:xfrm>
              <a:prstGeom prst="rect">
                <a:avLst/>
              </a:prstGeom>
              <a:blipFill>
                <a:blip r:embed="rId4"/>
                <a:stretch>
                  <a:fillRect l="-2258" t="-4762" r="-2258" b="-20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C5AED53-8C4D-4143-9EDF-67819A2FB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334" y="1677176"/>
            <a:ext cx="3444076" cy="288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204A06-DFE3-463D-93A9-FB36F98CCD4B}"/>
              </a:ext>
            </a:extLst>
          </p:cNvPr>
          <p:cNvSpPr txBox="1"/>
          <p:nvPr/>
        </p:nvSpPr>
        <p:spPr>
          <a:xfrm>
            <a:off x="1349689" y="1303998"/>
            <a:ext cx="2035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Averaging tent values</a:t>
            </a:r>
            <a:endParaRPr lang="en-GB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2158B-C1A0-4A84-9F2A-1B2B02E5AD90}"/>
              </a:ext>
            </a:extLst>
          </p:cNvPr>
          <p:cNvSpPr txBox="1"/>
          <p:nvPr/>
        </p:nvSpPr>
        <p:spPr>
          <a:xfrm>
            <a:off x="5876843" y="1301036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Single tent values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BCBBF3-0070-477A-93E3-4ECC1B83107F}"/>
                  </a:ext>
                </a:extLst>
              </p:cNvPr>
              <p:cNvSpPr txBox="1"/>
              <p:nvPr/>
            </p:nvSpPr>
            <p:spPr>
              <a:xfrm>
                <a:off x="6739372" y="2897065"/>
                <a:ext cx="1890454" cy="38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0.7406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1−(0.3278)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BCBBF3-0070-477A-93E3-4ECC1B831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372" y="2897065"/>
                <a:ext cx="1890454" cy="384464"/>
              </a:xfrm>
              <a:prstGeom prst="rect">
                <a:avLst/>
              </a:prstGeom>
              <a:blipFill>
                <a:blip r:embed="rId6"/>
                <a:stretch>
                  <a:fillRect l="-2258" t="-4762" r="-2258" b="-20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5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D5E969-33C2-4C29-BC1B-531C8C8EA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996AC-F573-4EE3-B775-BF7C6B27C8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848255"/>
            <a:ext cx="8748000" cy="591020"/>
          </a:xfrm>
        </p:spPr>
        <p:txBody>
          <a:bodyPr/>
          <a:lstStyle/>
          <a:p>
            <a:r>
              <a:rPr lang="en-US" sz="1400" dirty="0"/>
              <a:t>Want to be able to do similar measurements on a test bench which we understand and control all the individual components.</a:t>
            </a:r>
            <a:endParaRPr lang="en-GB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F01899-7E0A-492A-9743-B1AF6F2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Measurements – Pyramid Piston Testbench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EB230-B5B9-461A-B08A-A0270B4C6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0" y="1617151"/>
            <a:ext cx="2273439" cy="143192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B8DE8C-772E-4BCC-90B5-E777A9139AA9}"/>
              </a:ext>
            </a:extLst>
          </p:cNvPr>
          <p:cNvSpPr/>
          <p:nvPr/>
        </p:nvSpPr>
        <p:spPr bwMode="auto">
          <a:xfrm>
            <a:off x="1929372" y="2277799"/>
            <a:ext cx="674054" cy="5934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31736-CD76-4AF2-A305-7EC9A256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6" y="3351541"/>
            <a:ext cx="2271443" cy="121676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63FA54-7722-43E0-BE05-A540D5541862}"/>
              </a:ext>
            </a:extLst>
          </p:cNvPr>
          <p:cNvCxnSpPr>
            <a:cxnSpLocks/>
          </p:cNvCxnSpPr>
          <p:nvPr/>
        </p:nvCxnSpPr>
        <p:spPr bwMode="auto">
          <a:xfrm flipH="1">
            <a:off x="2019942" y="2805775"/>
            <a:ext cx="296252" cy="6616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0DB0F5B-DD6D-4E2F-A1D1-27134AE33AB3}"/>
              </a:ext>
            </a:extLst>
          </p:cNvPr>
          <p:cNvSpPr txBox="1">
            <a:spLocks/>
          </p:cNvSpPr>
          <p:nvPr/>
        </p:nvSpPr>
        <p:spPr bwMode="auto">
          <a:xfrm>
            <a:off x="2935797" y="1232703"/>
            <a:ext cx="4721480" cy="5910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000" indent="-243000" algn="l" rtl="0" eaLnBrk="1" fontAlgn="base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4"/>
              </a:buBlip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400" kern="0" dirty="0"/>
              <a:t>The Pyramid Piston Testbench is the prototype for the </a:t>
            </a:r>
            <a:r>
              <a:rPr lang="en-US" sz="1400" kern="0" dirty="0" err="1"/>
              <a:t>PyWFS</a:t>
            </a:r>
            <a:r>
              <a:rPr lang="en-US" sz="1400" kern="0" dirty="0"/>
              <a:t> arm from </a:t>
            </a:r>
            <a:r>
              <a:rPr lang="en-US" sz="1400" kern="0" dirty="0" err="1"/>
              <a:t>CaNaPy</a:t>
            </a:r>
            <a:r>
              <a:rPr lang="en-US" sz="1400" kern="0" dirty="0"/>
              <a:t>. 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D297A8E-49F0-4D64-B97B-1742D9A51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435" y="1873406"/>
            <a:ext cx="6202816" cy="29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D641A-1E66-4173-BB1D-9FE1EA729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92BB30-6FD0-4703-8947-3F5C4EA050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Previous results using non-normalized data reduction methods showed encouraging results.</a:t>
            </a:r>
          </a:p>
          <a:p>
            <a:r>
              <a:rPr lang="en-GB" sz="1800" dirty="0"/>
              <a:t>Addition of rotating lens mount for phase plates improved the quality of images.</a:t>
            </a:r>
          </a:p>
          <a:p>
            <a:r>
              <a:rPr lang="en-GB" sz="1800" dirty="0"/>
              <a:t>Different normalisation methods investigated.</a:t>
            </a:r>
          </a:p>
          <a:p>
            <a:pPr lvl="1"/>
            <a:r>
              <a:rPr lang="en-GB" sz="1400" dirty="0"/>
              <a:t>No normalisation, usable if all data taken with exact same parameters.</a:t>
            </a:r>
          </a:p>
          <a:p>
            <a:pPr lvl="1"/>
            <a:r>
              <a:rPr lang="en-GB" sz="1400" dirty="0"/>
              <a:t>Averaging across several pixels over the edge produced better results than using a single value.</a:t>
            </a:r>
          </a:p>
          <a:p>
            <a:pPr lvl="1"/>
            <a:r>
              <a:rPr lang="en-GB" sz="1400" dirty="0"/>
              <a:t>Normalisation by detector image with averaging over edge gave best results.</a:t>
            </a:r>
          </a:p>
          <a:p>
            <a:r>
              <a:rPr lang="en-GB" sz="1800" dirty="0"/>
              <a:t>Future work planned</a:t>
            </a:r>
          </a:p>
          <a:p>
            <a:pPr lvl="1"/>
            <a:r>
              <a:rPr lang="en-GB" sz="1400" dirty="0"/>
              <a:t>Pyramid Piston Testbench at ESO.</a:t>
            </a:r>
          </a:p>
          <a:p>
            <a:pPr lvl="1"/>
            <a:r>
              <a:rPr lang="en-GB" sz="1400" dirty="0"/>
              <a:t>Plan to perform similar measurements and compare results.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02CD6-3482-47DB-BA3E-81D1EC1D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59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0B768C-5679-49C1-A350-6AAB97083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2C8AD-8157-4596-BB38-8AB2E0BB2B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90" y="1067718"/>
            <a:ext cx="8474076" cy="604827"/>
          </a:xfrm>
        </p:spPr>
        <p:txBody>
          <a:bodyPr/>
          <a:lstStyle/>
          <a:p>
            <a:r>
              <a:rPr lang="en-US" sz="1400" dirty="0"/>
              <a:t>Simple idea – Calibrate a PYWFS using an SLM which is simulating a segmented mirror with known phase steps.</a:t>
            </a:r>
          </a:p>
          <a:p>
            <a:r>
              <a:rPr lang="en-US" sz="1400" dirty="0"/>
              <a:t>Test the PYWFS on physical phase plates with precisely known phase discontinuities.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7F3820-CFE3-4C56-89A8-9134CE54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Method</a:t>
            </a:r>
            <a:endParaRPr lang="en-GB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C83563D-8106-4243-A513-F23696555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5" y="2319862"/>
            <a:ext cx="2111650" cy="126699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1863661-B725-451B-9505-81CB54F0732A}"/>
              </a:ext>
            </a:extLst>
          </p:cNvPr>
          <p:cNvSpPr/>
          <p:nvPr/>
        </p:nvSpPr>
        <p:spPr bwMode="auto">
          <a:xfrm>
            <a:off x="2646728" y="2862823"/>
            <a:ext cx="624632" cy="181069"/>
          </a:xfrm>
          <a:prstGeom prst="rightArrow">
            <a:avLst/>
          </a:prstGeom>
          <a:solidFill>
            <a:srgbClr val="1D70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8E11D1-24CE-4EB9-A421-FA4AC21B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933" y="2299019"/>
            <a:ext cx="2126131" cy="130867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DC98FDF-A4FA-4457-B5EE-F7781C7A4892}"/>
              </a:ext>
            </a:extLst>
          </p:cNvPr>
          <p:cNvSpPr/>
          <p:nvPr/>
        </p:nvSpPr>
        <p:spPr bwMode="auto">
          <a:xfrm>
            <a:off x="5872637" y="2862823"/>
            <a:ext cx="624632" cy="181069"/>
          </a:xfrm>
          <a:prstGeom prst="rightArrow">
            <a:avLst/>
          </a:prstGeom>
          <a:solidFill>
            <a:srgbClr val="1D70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013DC2-23C7-4513-8DA2-5C9D1142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841" y="2207571"/>
            <a:ext cx="1926614" cy="1491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7BCEDF-B42F-475C-B38B-3E06AF251143}"/>
              </a:ext>
            </a:extLst>
          </p:cNvPr>
          <p:cNvSpPr txBox="1"/>
          <p:nvPr/>
        </p:nvSpPr>
        <p:spPr>
          <a:xfrm>
            <a:off x="168614" y="3751665"/>
            <a:ext cx="224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1) Simulate segmented mirrors with the SLM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2F7AC-7A87-47CC-A922-B16F03CA6611}"/>
              </a:ext>
            </a:extLst>
          </p:cNvPr>
          <p:cNvSpPr txBox="1"/>
          <p:nvPr/>
        </p:nvSpPr>
        <p:spPr>
          <a:xfrm>
            <a:off x="3508932" y="3751665"/>
            <a:ext cx="224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2) Generate a calibration curve for the PYWFS. 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A8563-4C26-4B92-B95C-991F790DA8E3}"/>
              </a:ext>
            </a:extLst>
          </p:cNvPr>
          <p:cNvSpPr txBox="1"/>
          <p:nvPr/>
        </p:nvSpPr>
        <p:spPr>
          <a:xfrm>
            <a:off x="6677351" y="3659332"/>
            <a:ext cx="229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3) Test the calibration curve by measuring physical phase plates with known phase steps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8482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12155A-4D03-4F7C-A660-F5434A77E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8588D-62F6-46EC-955C-504DAFE31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848254"/>
            <a:ext cx="4778946" cy="1863570"/>
          </a:xfrm>
        </p:spPr>
        <p:txBody>
          <a:bodyPr/>
          <a:lstStyle/>
          <a:p>
            <a:r>
              <a:rPr lang="en-US" sz="1400" dirty="0"/>
              <a:t>GHOST - GPU-based High-order adaptive </a:t>
            </a:r>
            <a:r>
              <a:rPr lang="en-US" sz="1400" dirty="0" err="1"/>
              <a:t>OpticS</a:t>
            </a:r>
            <a:r>
              <a:rPr lang="en-US" sz="1400" dirty="0"/>
              <a:t> Testbench.</a:t>
            </a:r>
          </a:p>
          <a:p>
            <a:r>
              <a:rPr lang="en-US" sz="1400" dirty="0"/>
              <a:t>770nm SLED as source.</a:t>
            </a:r>
          </a:p>
          <a:p>
            <a:r>
              <a:rPr lang="en-US" sz="1400" dirty="0"/>
              <a:t>Meadowlark LCOS SLM (1920 x 1152 px)</a:t>
            </a:r>
          </a:p>
          <a:p>
            <a:r>
              <a:rPr lang="en-US" sz="1400" dirty="0"/>
              <a:t>DM set to flat, not used.</a:t>
            </a:r>
          </a:p>
          <a:p>
            <a:r>
              <a:rPr lang="en-US" sz="1400" dirty="0"/>
              <a:t>Modulation radius of 3</a:t>
            </a:r>
            <a:r>
              <a:rPr lang="el-GR" sz="1400" dirty="0"/>
              <a:t>λ</a:t>
            </a:r>
            <a:r>
              <a:rPr lang="en-US" sz="1400" dirty="0"/>
              <a:t>/D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28028B-7A3A-469E-BBD0-23B29F4A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r>
              <a:rPr lang="en-US" dirty="0"/>
              <a:t>Test bench - GHOST</a:t>
            </a:r>
            <a:endParaRPr lang="en-GB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5D58CA1-FA3A-4BCC-B882-A319353A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79" y="1461093"/>
            <a:ext cx="4841664" cy="2730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46E54A-9D06-4C05-A04C-94B64171D2B7}"/>
              </a:ext>
            </a:extLst>
          </p:cNvPr>
          <p:cNvSpPr txBox="1"/>
          <p:nvPr/>
        </p:nvSpPr>
        <p:spPr>
          <a:xfrm>
            <a:off x="6120245" y="14599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3172F7-CA37-4C8A-A806-B0FF9B76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91" y="2872940"/>
            <a:ext cx="2033460" cy="18058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1CA665-384C-442E-9D1D-92E6FE442181}"/>
              </a:ext>
            </a:extLst>
          </p:cNvPr>
          <p:cNvSpPr txBox="1"/>
          <p:nvPr/>
        </p:nvSpPr>
        <p:spPr>
          <a:xfrm>
            <a:off x="2578375" y="3360358"/>
            <a:ext cx="161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050 denotes a grey level difference of 50 between the two sides.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9375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7D475A-D749-4EC2-B163-2597DC38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3803C-B905-45C3-890A-717472BB63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913476"/>
            <a:ext cx="8748000" cy="628453"/>
          </a:xfrm>
        </p:spPr>
        <p:txBody>
          <a:bodyPr/>
          <a:lstStyle/>
          <a:p>
            <a:r>
              <a:rPr lang="en-US" sz="1400" dirty="0"/>
              <a:t>4 types of phase screens</a:t>
            </a:r>
          </a:p>
          <a:p>
            <a:r>
              <a:rPr lang="en-US" sz="1400" dirty="0"/>
              <a:t>One part of the phase screen varies between grey levels 0-255, rest held at a fixed grey level.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995566-B93D-4BD1-9043-DE87BFA0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pPr algn="l"/>
            <a:r>
              <a:rPr lang="en-US" dirty="0"/>
              <a:t>		Phase Screens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4F5C75-6B6C-4DB3-851B-BE091CF03FD2}"/>
              </a:ext>
            </a:extLst>
          </p:cNvPr>
          <p:cNvGrpSpPr/>
          <p:nvPr/>
        </p:nvGrpSpPr>
        <p:grpSpPr>
          <a:xfrm>
            <a:off x="6961130" y="77230"/>
            <a:ext cx="2142162" cy="755150"/>
            <a:chOff x="6476064" y="1240015"/>
            <a:chExt cx="2142162" cy="7551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CCB5EBA-CFC6-45BA-985C-CC88654098B8}"/>
                </a:ext>
              </a:extLst>
            </p:cNvPr>
            <p:cNvSpPr/>
            <p:nvPr/>
          </p:nvSpPr>
          <p:spPr bwMode="auto">
            <a:xfrm>
              <a:off x="6516773" y="1240015"/>
              <a:ext cx="2060745" cy="6471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7CC57F-A02E-4DE3-9970-DF4AE41EDDD2}"/>
                </a:ext>
              </a:extLst>
            </p:cNvPr>
            <p:cNvGrpSpPr/>
            <p:nvPr/>
          </p:nvGrpSpPr>
          <p:grpSpPr>
            <a:xfrm>
              <a:off x="6476064" y="1240015"/>
              <a:ext cx="2142162" cy="755150"/>
              <a:chOff x="7041982" y="805473"/>
              <a:chExt cx="2142162" cy="755150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7B21607-81A3-4B6A-B7A0-CC9643D3E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139962" y="913476"/>
                <a:ext cx="1941442" cy="64714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865841-FEEF-4563-93A3-2987D6B53DBD}"/>
                  </a:ext>
                </a:extLst>
              </p:cNvPr>
              <p:cNvSpPr txBox="1"/>
              <p:nvPr/>
            </p:nvSpPr>
            <p:spPr>
              <a:xfrm>
                <a:off x="7041982" y="805473"/>
                <a:ext cx="2142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Previously presented at:</a:t>
                </a:r>
                <a:endParaRPr lang="en-GB" sz="1400" dirty="0"/>
              </a:p>
            </p:txBody>
          </p:sp>
        </p:grpSp>
      </p:grpSp>
      <p:pic>
        <p:nvPicPr>
          <p:cNvPr id="11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DF4210FD-995D-40C3-BA53-C89899128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90" y="1765087"/>
            <a:ext cx="3602433" cy="21715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9E9A07-EAF9-436E-8759-E5E6B1A51539}"/>
              </a:ext>
            </a:extLst>
          </p:cNvPr>
          <p:cNvSpPr txBox="1"/>
          <p:nvPr/>
        </p:nvSpPr>
        <p:spPr>
          <a:xfrm>
            <a:off x="1598512" y="2188301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X</a:t>
            </a:r>
            <a:endParaRPr lang="en-GB" sz="1000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1E0AC-2289-4BA0-9B78-0DA705CC29D6}"/>
              </a:ext>
            </a:extLst>
          </p:cNvPr>
          <p:cNvSpPr txBox="1"/>
          <p:nvPr/>
        </p:nvSpPr>
        <p:spPr>
          <a:xfrm>
            <a:off x="2955780" y="1917116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X</a:t>
            </a:r>
            <a:endParaRPr lang="en-GB" sz="10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9929B0-26BB-4946-81AA-A96161CF8D22}"/>
              </a:ext>
            </a:extLst>
          </p:cNvPr>
          <p:cNvSpPr txBox="1"/>
          <p:nvPr/>
        </p:nvSpPr>
        <p:spPr>
          <a:xfrm>
            <a:off x="1154759" y="3232689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X</a:t>
            </a:r>
            <a:endParaRPr lang="en-GB" sz="1000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AAB52-C0E5-44DC-B803-469A9F5E7595}"/>
              </a:ext>
            </a:extLst>
          </p:cNvPr>
          <p:cNvSpPr txBox="1"/>
          <p:nvPr/>
        </p:nvSpPr>
        <p:spPr>
          <a:xfrm>
            <a:off x="2955780" y="3232689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X</a:t>
            </a:r>
            <a:endParaRPr lang="en-GB" sz="1000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618C3-83AE-405C-93E9-BF91D2FCF563}"/>
              </a:ext>
            </a:extLst>
          </p:cNvPr>
          <p:cNvSpPr txBox="1"/>
          <p:nvPr/>
        </p:nvSpPr>
        <p:spPr>
          <a:xfrm>
            <a:off x="393690" y="3970402"/>
            <a:ext cx="360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X</a:t>
            </a:r>
            <a:r>
              <a:rPr lang="en-US" sz="1200" dirty="0"/>
              <a:t> shows areas of phase screens in which grey level varies from 0 to 255.</a:t>
            </a:r>
          </a:p>
          <a:p>
            <a:r>
              <a:rPr lang="en-US" sz="1200" dirty="0">
                <a:highlight>
                  <a:srgbClr val="FF0000"/>
                </a:highlight>
              </a:rPr>
              <a:t>Red</a:t>
            </a:r>
            <a:r>
              <a:rPr lang="en-US" sz="1200" dirty="0"/>
              <a:t> highlighted numbers show set values.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A4138-B321-4548-9E84-AE3116FF5426}"/>
              </a:ext>
            </a:extLst>
          </p:cNvPr>
          <p:cNvSpPr txBox="1"/>
          <p:nvPr/>
        </p:nvSpPr>
        <p:spPr>
          <a:xfrm>
            <a:off x="726475" y="220368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0</a:t>
            </a:r>
            <a:endParaRPr lang="en-GB" sz="1000" dirty="0">
              <a:highlight>
                <a:srgbClr val="FF00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C3FAD-12F7-4E38-A011-593CFE116E74}"/>
              </a:ext>
            </a:extLst>
          </p:cNvPr>
          <p:cNvSpPr txBox="1"/>
          <p:nvPr/>
        </p:nvSpPr>
        <p:spPr>
          <a:xfrm>
            <a:off x="2973412" y="2436402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0</a:t>
            </a:r>
            <a:endParaRPr lang="en-GB" sz="1000" dirty="0">
              <a:highlight>
                <a:srgbClr val="FF00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8781A0-E4E2-4232-983C-CA79640A0073}"/>
              </a:ext>
            </a:extLst>
          </p:cNvPr>
          <p:cNvSpPr txBox="1"/>
          <p:nvPr/>
        </p:nvSpPr>
        <p:spPr>
          <a:xfrm>
            <a:off x="516909" y="3218052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0</a:t>
            </a:r>
            <a:endParaRPr lang="en-GB" sz="1000" dirty="0">
              <a:highlight>
                <a:srgbClr val="FF00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9CE5EF-D3E4-4329-B5AD-C8782904ACB7}"/>
              </a:ext>
            </a:extLst>
          </p:cNvPr>
          <p:cNvSpPr txBox="1"/>
          <p:nvPr/>
        </p:nvSpPr>
        <p:spPr>
          <a:xfrm>
            <a:off x="2976175" y="3687952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0</a:t>
            </a:r>
            <a:endParaRPr lang="en-GB" sz="1000" dirty="0">
              <a:highlight>
                <a:srgbClr val="FF00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58E4C3-8458-4901-8062-2F4DAAE53B4F}"/>
              </a:ext>
            </a:extLst>
          </p:cNvPr>
          <p:cNvSpPr txBox="1"/>
          <p:nvPr/>
        </p:nvSpPr>
        <p:spPr>
          <a:xfrm>
            <a:off x="2398392" y="355229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50</a:t>
            </a:r>
            <a:endParaRPr lang="en-GB" sz="1000" dirty="0">
              <a:highlight>
                <a:srgbClr val="FF00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EEC106-AE54-4B93-9DDE-F4FDCE8D9D25}"/>
              </a:ext>
            </a:extLst>
          </p:cNvPr>
          <p:cNvSpPr txBox="1"/>
          <p:nvPr/>
        </p:nvSpPr>
        <p:spPr>
          <a:xfrm>
            <a:off x="2355912" y="296108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100</a:t>
            </a:r>
            <a:endParaRPr lang="en-GB" sz="1000" dirty="0">
              <a:highlight>
                <a:srgbClr val="FF00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B2D9A-2522-46A4-A172-EED99A518681}"/>
              </a:ext>
            </a:extLst>
          </p:cNvPr>
          <p:cNvSpPr txBox="1"/>
          <p:nvPr/>
        </p:nvSpPr>
        <p:spPr>
          <a:xfrm>
            <a:off x="2879637" y="281718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150</a:t>
            </a:r>
            <a:endParaRPr lang="en-GB" sz="1000" dirty="0">
              <a:highlight>
                <a:srgbClr val="FF00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CCA254-FEBD-4C51-ACAA-0298289E863F}"/>
              </a:ext>
            </a:extLst>
          </p:cNvPr>
          <p:cNvSpPr txBox="1"/>
          <p:nvPr/>
        </p:nvSpPr>
        <p:spPr>
          <a:xfrm>
            <a:off x="3396860" y="2963346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200</a:t>
            </a:r>
            <a:endParaRPr lang="en-GB" sz="1000" dirty="0">
              <a:highlight>
                <a:srgbClr val="FF00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BCA0EB-D10C-456C-9A27-61FAA87F65C4}"/>
              </a:ext>
            </a:extLst>
          </p:cNvPr>
          <p:cNvSpPr txBox="1"/>
          <p:nvPr/>
        </p:nvSpPr>
        <p:spPr>
          <a:xfrm>
            <a:off x="3398012" y="3557283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250</a:t>
            </a:r>
            <a:endParaRPr lang="en-GB" sz="1000" dirty="0">
              <a:highlight>
                <a:srgbClr val="FF0000"/>
              </a:highligh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073B60-A60F-4AC7-BC46-026DAD4BEAA4}"/>
              </a:ext>
            </a:extLst>
          </p:cNvPr>
          <p:cNvGrpSpPr/>
          <p:nvPr/>
        </p:nvGrpSpPr>
        <p:grpSpPr>
          <a:xfrm>
            <a:off x="5119702" y="1663131"/>
            <a:ext cx="3367985" cy="2953602"/>
            <a:chOff x="5244008" y="1535294"/>
            <a:chExt cx="3234870" cy="28368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C6F3F87-D0FA-4695-9AAB-CA78C910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4009" y="1535294"/>
              <a:ext cx="1580971" cy="14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22D305F-B48D-4F24-BAAD-B6DFD5F2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3055" y="1535294"/>
              <a:ext cx="1580971" cy="1404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6784D9-D58A-4BFB-A35E-A2EC34F7C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4008" y="2968159"/>
              <a:ext cx="1580971" cy="1404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08CBD08-9928-47FD-91A6-37803966F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97907" y="2968159"/>
              <a:ext cx="1580971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51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7EFEFA-323E-4AB3-B33B-795DDDC9C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8E89B-9851-46D6-B82A-1E52AFB2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Data Reduction Method (Calibration Data)</a:t>
            </a:r>
            <a:endParaRPr lang="en-GB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324FC6-1E57-40AE-8F43-8EE026782E13}"/>
              </a:ext>
            </a:extLst>
          </p:cNvPr>
          <p:cNvGrpSpPr/>
          <p:nvPr/>
        </p:nvGrpSpPr>
        <p:grpSpPr>
          <a:xfrm>
            <a:off x="6961130" y="77230"/>
            <a:ext cx="2142162" cy="755150"/>
            <a:chOff x="6476064" y="1240015"/>
            <a:chExt cx="2142162" cy="75515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97B6DCB-2379-4A4C-8867-C203E22919CB}"/>
                </a:ext>
              </a:extLst>
            </p:cNvPr>
            <p:cNvSpPr/>
            <p:nvPr/>
          </p:nvSpPr>
          <p:spPr bwMode="auto">
            <a:xfrm>
              <a:off x="6516773" y="1240015"/>
              <a:ext cx="2060745" cy="6471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EB4E59-0C04-4E30-9490-A1B8BEB52F87}"/>
                </a:ext>
              </a:extLst>
            </p:cNvPr>
            <p:cNvGrpSpPr/>
            <p:nvPr/>
          </p:nvGrpSpPr>
          <p:grpSpPr>
            <a:xfrm>
              <a:off x="6476064" y="1240015"/>
              <a:ext cx="2142162" cy="755150"/>
              <a:chOff x="7041982" y="805473"/>
              <a:chExt cx="2142162" cy="75515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DE400F91-D2D2-45F1-89E3-3845D1B88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139962" y="913476"/>
                <a:ext cx="1941442" cy="64714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075885-2C82-482A-9B04-E9A5F6CBC58F}"/>
                  </a:ext>
                </a:extLst>
              </p:cNvPr>
              <p:cNvSpPr txBox="1"/>
              <p:nvPr/>
            </p:nvSpPr>
            <p:spPr>
              <a:xfrm>
                <a:off x="7041982" y="805473"/>
                <a:ext cx="2142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Previously presented at:</a:t>
                </a:r>
                <a:endParaRPr lang="en-GB" sz="1400" dirty="0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E95730-3921-4842-807F-109344ED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31" y="1234674"/>
            <a:ext cx="2711456" cy="2407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9145E-AB43-47A1-820D-B32317DE6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668" y="1234675"/>
            <a:ext cx="2739787" cy="2407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1876C1-AAC0-4D63-A24B-F5C892948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277" y="1048841"/>
            <a:ext cx="1773445" cy="2779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6608D2-BECF-42E8-B3A3-3E076AB9B3EF}"/>
              </a:ext>
            </a:extLst>
          </p:cNvPr>
          <p:cNvSpPr txBox="1"/>
          <p:nvPr/>
        </p:nvSpPr>
        <p:spPr>
          <a:xfrm>
            <a:off x="245931" y="3956874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1) Subtract the flat from the detector image (pixel by pixel subtraction)</a:t>
            </a:r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6C93F-C6D3-45F1-93A2-236E988E280C}"/>
              </a:ext>
            </a:extLst>
          </p:cNvPr>
          <p:cNvSpPr txBox="1"/>
          <p:nvPr/>
        </p:nvSpPr>
        <p:spPr>
          <a:xfrm>
            <a:off x="3657595" y="3956874"/>
            <a:ext cx="244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2) Calculate the X and Y slopes from the subapertures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217AF1-8C66-458E-960E-5D9A2677C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790" y="3940866"/>
            <a:ext cx="2075279" cy="49368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83EB302-15C3-4E72-B4A4-0E70016A984C}"/>
              </a:ext>
            </a:extLst>
          </p:cNvPr>
          <p:cNvSpPr/>
          <p:nvPr/>
        </p:nvSpPr>
        <p:spPr bwMode="auto">
          <a:xfrm>
            <a:off x="6905280" y="4452011"/>
            <a:ext cx="1941442" cy="353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latin typeface="Arial" charset="0"/>
              </a:rPr>
              <a:t>By calculating non-normalized slopes, the resulting sine wave will not be skewed.</a:t>
            </a:r>
            <a:endParaRPr kumimoji="0" lang="en-GB" sz="7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01319-1914-4DCB-9BF3-2C7743956BB9}"/>
              </a:ext>
            </a:extLst>
          </p:cNvPr>
          <p:cNvSpPr txBox="1"/>
          <p:nvPr/>
        </p:nvSpPr>
        <p:spPr>
          <a:xfrm>
            <a:off x="3657595" y="138566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3BEE-EAAB-46FD-9753-16424C8E8115}"/>
              </a:ext>
            </a:extLst>
          </p:cNvPr>
          <p:cNvSpPr txBox="1"/>
          <p:nvPr/>
        </p:nvSpPr>
        <p:spPr>
          <a:xfrm>
            <a:off x="5375206" y="1333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F9036-99E3-4E96-A314-D723F937698B}"/>
              </a:ext>
            </a:extLst>
          </p:cNvPr>
          <p:cNvSpPr txBox="1"/>
          <p:nvPr/>
        </p:nvSpPr>
        <p:spPr>
          <a:xfrm>
            <a:off x="3657595" y="30877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FD753-41C7-4659-BA56-C47CAF66B472}"/>
              </a:ext>
            </a:extLst>
          </p:cNvPr>
          <p:cNvSpPr txBox="1"/>
          <p:nvPr/>
        </p:nvSpPr>
        <p:spPr>
          <a:xfrm>
            <a:off x="5405420" y="316500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3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F2E04A6-01D8-4FEC-B76F-0129A27DD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11" y="1046480"/>
            <a:ext cx="3178130" cy="25056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44902E-FD5D-4FB6-BB54-DE3FFEC3D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8E14FA-8E04-4812-A76D-59E794B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Data Reduction Method (Calibration Data)</a:t>
            </a:r>
            <a:endParaRPr lang="en-GB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6B5CE6-8024-43ED-92FF-EAB61DB2DD60}"/>
              </a:ext>
            </a:extLst>
          </p:cNvPr>
          <p:cNvGrpSpPr/>
          <p:nvPr/>
        </p:nvGrpSpPr>
        <p:grpSpPr>
          <a:xfrm>
            <a:off x="6961130" y="77230"/>
            <a:ext cx="2142162" cy="755150"/>
            <a:chOff x="6476064" y="1240015"/>
            <a:chExt cx="2142162" cy="75515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6830FF-581C-46A2-AF08-F970F4BF7D76}"/>
                </a:ext>
              </a:extLst>
            </p:cNvPr>
            <p:cNvSpPr/>
            <p:nvPr/>
          </p:nvSpPr>
          <p:spPr bwMode="auto">
            <a:xfrm>
              <a:off x="6516773" y="1240015"/>
              <a:ext cx="2060745" cy="6471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98CFA0-892C-4FCD-A189-3187C4757B80}"/>
                </a:ext>
              </a:extLst>
            </p:cNvPr>
            <p:cNvGrpSpPr/>
            <p:nvPr/>
          </p:nvGrpSpPr>
          <p:grpSpPr>
            <a:xfrm>
              <a:off x="6476064" y="1240015"/>
              <a:ext cx="2142162" cy="755150"/>
              <a:chOff x="7041982" y="805473"/>
              <a:chExt cx="2142162" cy="75515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C7D58061-8DDC-4E38-B50D-99F726BC8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39962" y="913476"/>
                <a:ext cx="1941442" cy="64714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7E4C3F-A142-487B-A9D3-E5135E226DF5}"/>
                  </a:ext>
                </a:extLst>
              </p:cNvPr>
              <p:cNvSpPr txBox="1"/>
              <p:nvPr/>
            </p:nvSpPr>
            <p:spPr>
              <a:xfrm>
                <a:off x="7041982" y="805473"/>
                <a:ext cx="2142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Previously presented at:</a:t>
                </a:r>
                <a:endParaRPr lang="en-GB" sz="1400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670794-B8C4-4B84-94E2-0F1AB9946C0E}"/>
              </a:ext>
            </a:extLst>
          </p:cNvPr>
          <p:cNvGrpSpPr/>
          <p:nvPr/>
        </p:nvGrpSpPr>
        <p:grpSpPr>
          <a:xfrm>
            <a:off x="209002" y="1000904"/>
            <a:ext cx="5526842" cy="2596831"/>
            <a:chOff x="209002" y="950722"/>
            <a:chExt cx="5526842" cy="25968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828AE0A-22EE-4FD2-875E-735CE02C97E8}"/>
                </a:ext>
              </a:extLst>
            </p:cNvPr>
            <p:cNvGrpSpPr/>
            <p:nvPr/>
          </p:nvGrpSpPr>
          <p:grpSpPr>
            <a:xfrm>
              <a:off x="209002" y="1142238"/>
              <a:ext cx="5182505" cy="2405315"/>
              <a:chOff x="1119726" y="2796192"/>
              <a:chExt cx="4452505" cy="2066506"/>
            </a:xfrm>
          </p:grpSpPr>
          <p:pic>
            <p:nvPicPr>
              <p:cNvPr id="11" name="Picture 10" descr="Chart&#10;&#10;Description automatically generated">
                <a:extLst>
                  <a:ext uri="{FF2B5EF4-FFF2-40B4-BE49-F238E27FC236}">
                    <a16:creationId xmlns:a16="http://schemas.microsoft.com/office/drawing/2014/main" id="{8095B61D-56E6-4ECA-BD24-B3840A0F0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9726" y="2796192"/>
                <a:ext cx="4452505" cy="206650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168228-39D0-4F88-8E0F-FB1C764E01A0}"/>
                  </a:ext>
                </a:extLst>
              </p:cNvPr>
              <p:cNvSpPr txBox="1"/>
              <p:nvPr/>
            </p:nvSpPr>
            <p:spPr>
              <a:xfrm>
                <a:off x="1935247" y="3215254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</a:t>
                </a:r>
                <a:endParaRPr lang="en-GB" sz="10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3AE4A5-4863-4901-BE5A-5B44FF6FEB73}"/>
                  </a:ext>
                </a:extLst>
              </p:cNvPr>
              <p:cNvSpPr txBox="1"/>
              <p:nvPr/>
            </p:nvSpPr>
            <p:spPr>
              <a:xfrm>
                <a:off x="1960048" y="417449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2</a:t>
                </a:r>
                <a:endParaRPr lang="en-GB" sz="10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AA0059-50AA-459F-A984-8EFEBD2CDBB9}"/>
                  </a:ext>
                </a:extLst>
              </p:cNvPr>
              <p:cNvSpPr txBox="1"/>
              <p:nvPr/>
            </p:nvSpPr>
            <p:spPr>
              <a:xfrm>
                <a:off x="1581406" y="3363381"/>
                <a:ext cx="2085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3</a:t>
                </a:r>
                <a:endParaRPr lang="en-GB" sz="10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3D3B75-1F76-473A-890C-058E4F47169A}"/>
                  </a:ext>
                </a:extLst>
              </p:cNvPr>
              <p:cNvSpPr txBox="1"/>
              <p:nvPr/>
            </p:nvSpPr>
            <p:spPr>
              <a:xfrm>
                <a:off x="2549109" y="3904462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4</a:t>
                </a:r>
                <a:endParaRPr lang="en-GB" sz="10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4FC7E9-4335-4F36-A982-23584F45764D}"/>
                  </a:ext>
                </a:extLst>
              </p:cNvPr>
              <p:cNvSpPr txBox="1"/>
              <p:nvPr/>
            </p:nvSpPr>
            <p:spPr>
              <a:xfrm>
                <a:off x="1533141" y="3903938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5</a:t>
                </a:r>
                <a:endParaRPr lang="en-GB" sz="10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8D035F-7C16-44F1-AEDE-D5617E885DAB}"/>
                  </a:ext>
                </a:extLst>
              </p:cNvPr>
              <p:cNvSpPr txBox="1"/>
              <p:nvPr/>
            </p:nvSpPr>
            <p:spPr>
              <a:xfrm>
                <a:off x="2461422" y="3320620"/>
                <a:ext cx="2152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6</a:t>
                </a:r>
                <a:endParaRPr lang="en-GB" sz="10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33AF7E-B1A4-4F0E-8E32-98DE5478C466}"/>
                </a:ext>
              </a:extLst>
            </p:cNvPr>
            <p:cNvSpPr txBox="1"/>
            <p:nvPr/>
          </p:nvSpPr>
          <p:spPr>
            <a:xfrm>
              <a:off x="2315986" y="950722"/>
              <a:ext cx="1338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X-slope image</a:t>
              </a:r>
              <a:endParaRPr lang="en-GB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3CDD9A-FCB5-435B-A5B7-EC980E960EAE}"/>
                </a:ext>
              </a:extLst>
            </p:cNvPr>
            <p:cNvSpPr txBox="1"/>
            <p:nvPr/>
          </p:nvSpPr>
          <p:spPr>
            <a:xfrm>
              <a:off x="4595788" y="1912279"/>
              <a:ext cx="11400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Edge locations</a:t>
              </a:r>
              <a:endParaRPr lang="en-GB" sz="105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58D3EFF-C2FC-4658-A26E-5C17C4643B8A}"/>
                </a:ext>
              </a:extLst>
            </p:cNvPr>
            <p:cNvCxnSpPr/>
            <p:nvPr/>
          </p:nvCxnSpPr>
          <p:spPr bwMode="auto">
            <a:xfrm flipH="1" flipV="1">
              <a:off x="4052888" y="1447800"/>
              <a:ext cx="542900" cy="4687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0AF6CE3-7907-4C9E-B6CD-030F971FF09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05363" y="2166195"/>
              <a:ext cx="266701" cy="8669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CCE1DB2-8B6D-4415-9D7A-858557464378}"/>
              </a:ext>
            </a:extLst>
          </p:cNvPr>
          <p:cNvSpPr txBox="1"/>
          <p:nvPr/>
        </p:nvSpPr>
        <p:spPr>
          <a:xfrm>
            <a:off x="133491" y="3739069"/>
            <a:ext cx="264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3) Slices through the slopes images, perpendicular to each edge</a:t>
            </a:r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F3D2B1-B740-4341-A77F-E7E86B768ECD}"/>
              </a:ext>
            </a:extLst>
          </p:cNvPr>
          <p:cNvSpPr txBox="1"/>
          <p:nvPr/>
        </p:nvSpPr>
        <p:spPr>
          <a:xfrm>
            <a:off x="2919413" y="3831401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4) Locate the edges along each slice</a:t>
            </a:r>
            <a:endParaRPr lang="en-GB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B4F212-AE5A-46DC-A64A-044586EEBBC0}"/>
              </a:ext>
            </a:extLst>
          </p:cNvPr>
          <p:cNvSpPr txBox="1"/>
          <p:nvPr/>
        </p:nvSpPr>
        <p:spPr>
          <a:xfrm>
            <a:off x="6158915" y="3744327"/>
            <a:ext cx="278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5) Plotting detector signal vs grey level should give a sinusoidal pattern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9242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83A6D-57E8-4871-B103-358E883B6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F45FC1-E198-467C-AE58-237192E7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pPr algn="l"/>
            <a:r>
              <a:rPr lang="en-US" dirty="0"/>
              <a:t>    Resulting Calibration Curve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F99B4-A654-47E5-B808-369D59C57525}"/>
              </a:ext>
            </a:extLst>
          </p:cNvPr>
          <p:cNvGrpSpPr/>
          <p:nvPr/>
        </p:nvGrpSpPr>
        <p:grpSpPr>
          <a:xfrm>
            <a:off x="6961130" y="77230"/>
            <a:ext cx="2142162" cy="755150"/>
            <a:chOff x="6476064" y="1240015"/>
            <a:chExt cx="2142162" cy="755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0799068-CC2B-49A2-BBC0-536C0C0C89FA}"/>
                </a:ext>
              </a:extLst>
            </p:cNvPr>
            <p:cNvSpPr/>
            <p:nvPr/>
          </p:nvSpPr>
          <p:spPr bwMode="auto">
            <a:xfrm>
              <a:off x="6516773" y="1240015"/>
              <a:ext cx="2060745" cy="6471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0747D0B-F0CF-406B-944D-B1C0A408A021}"/>
                </a:ext>
              </a:extLst>
            </p:cNvPr>
            <p:cNvGrpSpPr/>
            <p:nvPr/>
          </p:nvGrpSpPr>
          <p:grpSpPr>
            <a:xfrm>
              <a:off x="6476064" y="1240015"/>
              <a:ext cx="2142162" cy="755150"/>
              <a:chOff x="7041982" y="805473"/>
              <a:chExt cx="2142162" cy="755150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339B5AE5-5F1B-41B6-824E-728772BAF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39962" y="913476"/>
                <a:ext cx="1941442" cy="647147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C1947D-469B-49AD-9E95-BE0651F73FEE}"/>
                  </a:ext>
                </a:extLst>
              </p:cNvPr>
              <p:cNvSpPr txBox="1"/>
              <p:nvPr/>
            </p:nvSpPr>
            <p:spPr>
              <a:xfrm>
                <a:off x="7041982" y="805473"/>
                <a:ext cx="2142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Previously presented at:</a:t>
                </a:r>
                <a:endParaRPr lang="en-GB" sz="1400" dirty="0"/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50B6F0D-A5AC-4806-8C3D-D97C470C63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75"/>
          <a:stretch/>
        </p:blipFill>
        <p:spPr>
          <a:xfrm>
            <a:off x="3857490" y="3333958"/>
            <a:ext cx="1576523" cy="8074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865C12B-9D3F-4DE4-8686-57AE66C06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275" y="2953664"/>
            <a:ext cx="2587625" cy="1644114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AD315E-650F-472B-BC47-CFF19D3A704A}"/>
              </a:ext>
            </a:extLst>
          </p:cNvPr>
          <p:cNvCxnSpPr>
            <a:cxnSpLocks/>
            <a:stCxn id="36" idx="2"/>
          </p:cNvCxnSpPr>
          <p:nvPr/>
        </p:nvCxnSpPr>
        <p:spPr bwMode="auto">
          <a:xfrm flipH="1">
            <a:off x="5228739" y="2711551"/>
            <a:ext cx="737702" cy="6698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D70B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701E36BD-127E-4E08-B939-79F5807AE0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7008" y="3420979"/>
            <a:ext cx="3683005" cy="1418912"/>
          </a:xfrm>
        </p:spPr>
        <p:txBody>
          <a:bodyPr/>
          <a:lstStyle/>
          <a:p>
            <a:r>
              <a:rPr lang="en-US" sz="1400" dirty="0"/>
              <a:t>Calculated a “weighted average” for the amplitude of the calibration curve.</a:t>
            </a:r>
          </a:p>
          <a:p>
            <a:r>
              <a:rPr lang="en-US" sz="1400" dirty="0"/>
              <a:t>Amplitudes weighted by RMSE for each individual fit.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272642-8B63-4C8A-BD94-774471F5B21B}"/>
              </a:ext>
            </a:extLst>
          </p:cNvPr>
          <p:cNvCxnSpPr>
            <a:cxnSpLocks/>
            <a:stCxn id="32" idx="2"/>
          </p:cNvCxnSpPr>
          <p:nvPr/>
        </p:nvCxnSpPr>
        <p:spPr bwMode="auto">
          <a:xfrm>
            <a:off x="1303955" y="2716402"/>
            <a:ext cx="2772745" cy="617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D70B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81134E-7339-48B8-8766-6748E9641E36}"/>
              </a:ext>
            </a:extLst>
          </p:cNvPr>
          <p:cNvCxnSpPr>
            <a:cxnSpLocks/>
            <a:stCxn id="34" idx="2"/>
          </p:cNvCxnSpPr>
          <p:nvPr/>
        </p:nvCxnSpPr>
        <p:spPr bwMode="auto">
          <a:xfrm>
            <a:off x="3604241" y="2716401"/>
            <a:ext cx="734397" cy="530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D70B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9BB9-B8C4-4A27-B199-F24E25EEC83C}"/>
              </a:ext>
            </a:extLst>
          </p:cNvPr>
          <p:cNvSpPr/>
          <p:nvPr/>
        </p:nvSpPr>
        <p:spPr bwMode="auto">
          <a:xfrm>
            <a:off x="7386639" y="3046463"/>
            <a:ext cx="1675946" cy="382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DF83AD-3C07-48DA-8BF6-3222ED019D60}"/>
                  </a:ext>
                </a:extLst>
              </p:cNvPr>
              <p:cNvSpPr txBox="1"/>
              <p:nvPr/>
            </p:nvSpPr>
            <p:spPr>
              <a:xfrm>
                <a:off x="7372351" y="3099232"/>
                <a:ext cx="15082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=2664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DF83AD-3C07-48DA-8BF6-3222ED019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1" y="3099232"/>
                <a:ext cx="1508233" cy="276999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4C4AE7-CCA1-4B51-AD9B-B3858889815E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>
            <a:off x="5434013" y="3737679"/>
            <a:ext cx="6143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D70B7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2789D-52AF-402A-89AF-0DF405ED7E4B}"/>
              </a:ext>
            </a:extLst>
          </p:cNvPr>
          <p:cNvGrpSpPr/>
          <p:nvPr/>
        </p:nvGrpSpPr>
        <p:grpSpPr>
          <a:xfrm>
            <a:off x="2388603" y="892945"/>
            <a:ext cx="2431275" cy="1823456"/>
            <a:chOff x="2388603" y="892945"/>
            <a:chExt cx="2431275" cy="1823456"/>
          </a:xfrm>
        </p:grpSpPr>
        <p:pic>
          <p:nvPicPr>
            <p:cNvPr id="34" name="Picture 33" descr="Chart, line chart&#10;&#10;Description automatically generated">
              <a:extLst>
                <a:ext uri="{FF2B5EF4-FFF2-40B4-BE49-F238E27FC236}">
                  <a16:creationId xmlns:a16="http://schemas.microsoft.com/office/drawing/2014/main" id="{D6D5721B-666E-4913-B7BE-02755392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88603" y="892945"/>
              <a:ext cx="2431275" cy="18234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39FB68-F692-4138-BB78-48A12175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16025" y="2215608"/>
              <a:ext cx="480000" cy="28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2DFDDAF-D345-489F-9362-C53ED2C2B4AA}"/>
              </a:ext>
            </a:extLst>
          </p:cNvPr>
          <p:cNvGrpSpPr/>
          <p:nvPr/>
        </p:nvGrpSpPr>
        <p:grpSpPr>
          <a:xfrm>
            <a:off x="4750803" y="888095"/>
            <a:ext cx="2431275" cy="1823456"/>
            <a:chOff x="4750803" y="888095"/>
            <a:chExt cx="2431275" cy="1823456"/>
          </a:xfrm>
        </p:grpSpPr>
        <p:pic>
          <p:nvPicPr>
            <p:cNvPr id="36" name="Picture 35" descr="Chart, line chart&#10;&#10;Description automatically generated">
              <a:extLst>
                <a:ext uri="{FF2B5EF4-FFF2-40B4-BE49-F238E27FC236}">
                  <a16:creationId xmlns:a16="http://schemas.microsoft.com/office/drawing/2014/main" id="{414B3A7A-691F-4AEF-80CF-34112B7B7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0803" y="888095"/>
              <a:ext cx="2431275" cy="1823456"/>
            </a:xfrm>
            <a:prstGeom prst="rect">
              <a:avLst/>
            </a:prstGeom>
          </p:spPr>
        </p:pic>
        <p:pic>
          <p:nvPicPr>
            <p:cNvPr id="29" name="Picture 28" descr="Shape&#10;&#10;Description automatically generated">
              <a:extLst>
                <a:ext uri="{FF2B5EF4-FFF2-40B4-BE49-F238E27FC236}">
                  <a16:creationId xmlns:a16="http://schemas.microsoft.com/office/drawing/2014/main" id="{F3D323C5-0B1B-4A4D-9722-69FD8FD3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8454" y="2210845"/>
              <a:ext cx="480000" cy="288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F87BA-0926-4FD4-BD29-A1C5385EC466}"/>
              </a:ext>
            </a:extLst>
          </p:cNvPr>
          <p:cNvGrpSpPr/>
          <p:nvPr/>
        </p:nvGrpSpPr>
        <p:grpSpPr>
          <a:xfrm>
            <a:off x="88317" y="892945"/>
            <a:ext cx="2431276" cy="1823457"/>
            <a:chOff x="88317" y="892945"/>
            <a:chExt cx="2431276" cy="1823457"/>
          </a:xfrm>
        </p:grpSpPr>
        <p:pic>
          <p:nvPicPr>
            <p:cNvPr id="32" name="Picture 31" descr="Chart, line chart&#10;&#10;Description automatically generated">
              <a:extLst>
                <a:ext uri="{FF2B5EF4-FFF2-40B4-BE49-F238E27FC236}">
                  <a16:creationId xmlns:a16="http://schemas.microsoft.com/office/drawing/2014/main" id="{AAD14F2B-C315-4DE8-ACBC-D3D325E4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8317" y="892945"/>
              <a:ext cx="2431276" cy="1823457"/>
            </a:xfrm>
            <a:prstGeom prst="rect">
              <a:avLst/>
            </a:prstGeom>
          </p:spPr>
        </p:pic>
        <p:pic>
          <p:nvPicPr>
            <p:cNvPr id="18" name="Picture 17" descr="Shape, rectangle&#10;&#10;Description automatically generated">
              <a:extLst>
                <a:ext uri="{FF2B5EF4-FFF2-40B4-BE49-F238E27FC236}">
                  <a16:creationId xmlns:a16="http://schemas.microsoft.com/office/drawing/2014/main" id="{30D4906C-8B1A-446D-BC7B-8A119520E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16037" y="2215608"/>
              <a:ext cx="480000" cy="288000"/>
            </a:xfrm>
            <a:prstGeom prst="rect">
              <a:avLst/>
            </a:prstGeom>
          </p:spPr>
        </p:pic>
        <p:pic>
          <p:nvPicPr>
            <p:cNvPr id="35" name="Picture 34" descr="Shape, rectangle&#10;&#10;Description automatically generated">
              <a:extLst>
                <a:ext uri="{FF2B5EF4-FFF2-40B4-BE49-F238E27FC236}">
                  <a16:creationId xmlns:a16="http://schemas.microsoft.com/office/drawing/2014/main" id="{C0C3650A-0BFB-44AA-877A-FC2B4FC23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10326" y="2215608"/>
              <a:ext cx="480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0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2C619A-1989-43D3-8CDF-0899E4947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Wavefront Sensing Workshop, 19-21 October 2022, Porto, Portugal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AEF1B-D69B-4F18-A0DA-C1F0C60C94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3795" y="1319645"/>
            <a:ext cx="3802946" cy="3520246"/>
          </a:xfrm>
        </p:spPr>
        <p:txBody>
          <a:bodyPr/>
          <a:lstStyle/>
          <a:p>
            <a:r>
              <a:rPr lang="en-US" sz="1400" dirty="0"/>
              <a:t>Could only use GHOST bench without modifying original set-up.</a:t>
            </a:r>
          </a:p>
          <a:p>
            <a:pPr lvl="1"/>
            <a:r>
              <a:rPr lang="en-US" sz="1100" dirty="0"/>
              <a:t>Only place phase plates would fit was inside the beam expander section.</a:t>
            </a:r>
          </a:p>
          <a:p>
            <a:pPr lvl="1"/>
            <a:r>
              <a:rPr lang="en-US" sz="1100" dirty="0"/>
              <a:t>Unable to place phase plates within a collimated beam.</a:t>
            </a:r>
          </a:p>
          <a:p>
            <a:r>
              <a:rPr lang="en-US" sz="1400" dirty="0"/>
              <a:t>Plate plates had a slight wedge shape.</a:t>
            </a:r>
          </a:p>
          <a:p>
            <a:pPr lvl="1"/>
            <a:r>
              <a:rPr lang="en-US" sz="1100" dirty="0"/>
              <a:t>Source had to be adjusted to accommodate this</a:t>
            </a:r>
          </a:p>
          <a:p>
            <a:r>
              <a:rPr lang="en-US" sz="1400" dirty="0"/>
              <a:t>Introduction of plates introduced an additional defocus to the system</a:t>
            </a:r>
          </a:p>
          <a:p>
            <a:pPr lvl="1"/>
            <a:r>
              <a:rPr lang="en-US" sz="1100" dirty="0"/>
              <a:t>Compensated using SLM.</a:t>
            </a:r>
          </a:p>
          <a:p>
            <a:pPr lvl="1"/>
            <a:r>
              <a:rPr lang="en-US" sz="1100" dirty="0"/>
              <a:t>Could not eliminate entirely.</a:t>
            </a:r>
          </a:p>
          <a:p>
            <a:pPr lvl="1"/>
            <a:endParaRPr lang="en-GB" sz="11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5B5BB8-F609-4FBE-B32F-9EAA767A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577"/>
            <a:ext cx="8524876" cy="804896"/>
          </a:xfrm>
        </p:spPr>
        <p:txBody>
          <a:bodyPr/>
          <a:lstStyle/>
          <a:p>
            <a:pPr algn="l"/>
            <a:r>
              <a:rPr lang="en-US" dirty="0"/>
              <a:t>Measuring Physical Phase Plates</a:t>
            </a:r>
            <a:endParaRPr lang="en-GB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415F36F-93EA-4E80-AB4F-012D246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29" y="1465118"/>
            <a:ext cx="5238971" cy="2954307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CB7180-F2FD-4C45-B9F9-AE12E2CD8F71}"/>
              </a:ext>
            </a:extLst>
          </p:cNvPr>
          <p:cNvGrpSpPr/>
          <p:nvPr/>
        </p:nvGrpSpPr>
        <p:grpSpPr>
          <a:xfrm>
            <a:off x="6961130" y="77230"/>
            <a:ext cx="2142162" cy="755150"/>
            <a:chOff x="6476064" y="1240015"/>
            <a:chExt cx="2142162" cy="7551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7B04249-8A71-485D-B5B5-019CC550784E}"/>
                </a:ext>
              </a:extLst>
            </p:cNvPr>
            <p:cNvSpPr/>
            <p:nvPr/>
          </p:nvSpPr>
          <p:spPr bwMode="auto">
            <a:xfrm>
              <a:off x="6516773" y="1240015"/>
              <a:ext cx="2060745" cy="6471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5A7419F-C685-4C33-9267-6593043F6BA0}"/>
                </a:ext>
              </a:extLst>
            </p:cNvPr>
            <p:cNvGrpSpPr/>
            <p:nvPr/>
          </p:nvGrpSpPr>
          <p:grpSpPr>
            <a:xfrm>
              <a:off x="6476064" y="1240015"/>
              <a:ext cx="2142162" cy="755150"/>
              <a:chOff x="7041982" y="805473"/>
              <a:chExt cx="2142162" cy="755150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9E59D38C-12C9-4E5F-A2A5-090662A63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39962" y="913476"/>
                <a:ext cx="1941442" cy="647147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40A612-96CF-4E3C-A4AC-4428A0F8B19A}"/>
                  </a:ext>
                </a:extLst>
              </p:cNvPr>
              <p:cNvSpPr txBox="1"/>
              <p:nvPr/>
            </p:nvSpPr>
            <p:spPr>
              <a:xfrm>
                <a:off x="7041982" y="805473"/>
                <a:ext cx="2142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Previously presented at:</a:t>
                </a:r>
                <a:endParaRPr lang="en-GB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04626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o_16_9.potx" id="{0A3E26FC-2298-404B-8CF1-BA6B4A3ACC8D}" vid="{D38893B3-EC60-4A68-8159-8AE72A766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D0DA064697D47ABEDE8E851483F87" ma:contentTypeVersion="13" ma:contentTypeDescription="Create a new document." ma:contentTypeScope="" ma:versionID="743292dbab5976b869ad94378c044686">
  <xsd:schema xmlns:xsd="http://www.w3.org/2001/XMLSchema" xmlns:xs="http://www.w3.org/2001/XMLSchema" xmlns:p="http://schemas.microsoft.com/office/2006/metadata/properties" xmlns:ns3="7459c462-925c-4ada-b7b6-838d811ce6c5" xmlns:ns4="ef418dbb-e98f-467c-9947-66678265f9ed" targetNamespace="http://schemas.microsoft.com/office/2006/metadata/properties" ma:root="true" ma:fieldsID="95b967af70139e8f8619282c759ce65c" ns3:_="" ns4:_="">
    <xsd:import namespace="7459c462-925c-4ada-b7b6-838d811ce6c5"/>
    <xsd:import namespace="ef418dbb-e98f-467c-9947-66678265f9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9c462-925c-4ada-b7b6-838d811ce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18dbb-e98f-467c-9947-66678265f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AD29B-D4DB-4F39-98CD-A659600F68CB}">
  <ds:schemaRefs>
    <ds:schemaRef ds:uri="ef418dbb-e98f-467c-9947-66678265f9ed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7459c462-925c-4ada-b7b6-838d811ce6c5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47CF09-1106-48FA-8F3D-EDC18AED4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9c462-925c-4ada-b7b6-838d811ce6c5"/>
    <ds:schemaRef ds:uri="ef418dbb-e98f-467c-9947-66678265f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eso_16_9</Template>
  <TotalTime>701</TotalTime>
  <Words>1966</Words>
  <Application>Microsoft Office PowerPoint</Application>
  <PresentationFormat>On-screen Show (16:9)</PresentationFormat>
  <Paragraphs>242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Default Theme</vt:lpstr>
      <vt:lpstr>Pyramid Wavefront Sensors for the detection of Small Phase discontinuities</vt:lpstr>
      <vt:lpstr>Background and Context</vt:lpstr>
      <vt:lpstr>Method</vt:lpstr>
      <vt:lpstr>Test bench - GHOST</vt:lpstr>
      <vt:lpstr>  Phase Screens</vt:lpstr>
      <vt:lpstr>Data Reduction Method (Calibration Data)</vt:lpstr>
      <vt:lpstr>Data Reduction Method (Calibration Data)</vt:lpstr>
      <vt:lpstr>    Resulting Calibration Curve</vt:lpstr>
      <vt:lpstr>Measuring Physical Phase Plates</vt:lpstr>
      <vt:lpstr>First Results</vt:lpstr>
      <vt:lpstr>First Results</vt:lpstr>
      <vt:lpstr>Second Dataset</vt:lpstr>
      <vt:lpstr>Normalising the curve</vt:lpstr>
      <vt:lpstr>Subtracting Low-order flats</vt:lpstr>
      <vt:lpstr>Normalization of the Slopes</vt:lpstr>
      <vt:lpstr>Calculating Tent values</vt:lpstr>
      <vt:lpstr>Calculating Calibration Curve – New Method</vt:lpstr>
      <vt:lpstr>Before I show the graphs…</vt:lpstr>
      <vt:lpstr>Method 1 – Flat subtracted, No normalisation</vt:lpstr>
      <vt:lpstr>Method 2 – Flat subtracted, Normalised by flat</vt:lpstr>
      <vt:lpstr>Method 3 – Subtracting flat, normalising by image subapertures</vt:lpstr>
      <vt:lpstr>Future Measurements – Pyramid Piston Testbench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 Wavefront Sensors for the Detection of Small Phase discontinuities</dc:title>
  <dc:creator>Deborah Malone</dc:creator>
  <cp:lastModifiedBy>Deborah Malone</cp:lastModifiedBy>
  <cp:revision>2</cp:revision>
  <dcterms:created xsi:type="dcterms:W3CDTF">2022-10-06T07:58:18Z</dcterms:created>
  <dcterms:modified xsi:type="dcterms:W3CDTF">2022-10-19T07:36:05Z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0x0101004B3D0DA064697D47ABEDE8E851483F87</vt:lpwstr>
  </property>
</Properties>
</file>