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441" r:id="rId6"/>
    <p:sldId id="459" r:id="rId7"/>
    <p:sldId id="429" r:id="rId8"/>
    <p:sldId id="423" r:id="rId9"/>
    <p:sldId id="421" r:id="rId10"/>
    <p:sldId id="457" r:id="rId11"/>
    <p:sldId id="456" r:id="rId12"/>
    <p:sldId id="455" r:id="rId13"/>
    <p:sldId id="442" r:id="rId14"/>
    <p:sldId id="461" r:id="rId15"/>
    <p:sldId id="440" r:id="rId16"/>
    <p:sldId id="450" r:id="rId17"/>
    <p:sldId id="462" r:id="rId18"/>
    <p:sldId id="463" r:id="rId19"/>
    <p:sldId id="460" r:id="rId20"/>
    <p:sldId id="41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BF52F88-AAB2-4CE2-926F-C5644D506DED}">
          <p14:sldIdLst>
            <p14:sldId id="256"/>
          </p14:sldIdLst>
        </p14:section>
        <p14:section name="Introduction" id="{020526DA-4950-49DC-B148-EE5945A46F0E}">
          <p14:sldIdLst>
            <p14:sldId id="441"/>
          </p14:sldIdLst>
        </p14:section>
        <p14:section name="MKID" id="{02D7F9A1-3850-4B2E-A991-07EF32B9ADDF}">
          <p14:sldIdLst>
            <p14:sldId id="459"/>
          </p14:sldIdLst>
        </p14:section>
        <p14:section name="Simulation" id="{1B5667F0-4ABE-43E9-815C-062412FEF418}">
          <p14:sldIdLst>
            <p14:sldId id="429"/>
            <p14:sldId id="423"/>
          </p14:sldIdLst>
        </p14:section>
        <p14:section name="Optical gain monitoring" id="{09A5D960-E1D1-46C7-BDD7-A6A33CF11F68}">
          <p14:sldIdLst>
            <p14:sldId id="421"/>
            <p14:sldId id="457"/>
            <p14:sldId id="456"/>
            <p14:sldId id="455"/>
            <p14:sldId id="442"/>
            <p14:sldId id="461"/>
            <p14:sldId id="440"/>
            <p14:sldId id="450"/>
            <p14:sldId id="462"/>
            <p14:sldId id="463"/>
          </p14:sldIdLst>
        </p14:section>
        <p14:section name="Conclusion" id="{09365D17-6433-4840-A465-FD7DD262DA59}">
          <p14:sldIdLst>
            <p14:sldId id="460"/>
            <p14:sldId id="41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CCFF66"/>
    <a:srgbClr val="48809C"/>
    <a:srgbClr val="512373"/>
    <a:srgbClr val="5069A2"/>
    <a:srgbClr val="F1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777" autoAdjust="0"/>
  </p:normalViewPr>
  <p:slideViewPr>
    <p:cSldViewPr snapToGrid="0">
      <p:cViewPr varScale="1">
        <p:scale>
          <a:sx n="117" d="100"/>
          <a:sy n="117" d="100"/>
        </p:scale>
        <p:origin x="35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D4D34DA-8EF7-AE52-584B-CBA9636EC6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763C6-7067-322B-0739-1E1FBFF16FB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0A5F8-59F9-40B9-BD9D-9DE5F0238332}" type="datetimeFigureOut">
              <a:rPr lang="en-GB" smtClean="0"/>
              <a:t>27/10/2022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17A0D1-A33E-0D79-6C30-59E7C623F5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EE899A-F880-36C3-2BF5-7BF97654C4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74C2A-C35F-4B5F-B795-D13A7DA734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8769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205C8-BDD2-4783-BB5D-DAB7BEB07230}" type="datetimeFigureOut">
              <a:rPr lang="en-GB" smtClean="0"/>
              <a:t>27/10/2022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1342E-B670-473A-BEB6-0681A11CA1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601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PhD student at </a:t>
            </a:r>
            <a:r>
              <a:rPr lang="en-GB" dirty="0" err="1"/>
              <a:t>durham</a:t>
            </a:r>
            <a:endParaRPr lang="en-GB" dirty="0"/>
          </a:p>
          <a:p>
            <a:r>
              <a:rPr lang="en-GB" dirty="0"/>
              <a:t>Work on using MKID (just presented), as </a:t>
            </a:r>
            <a:r>
              <a:rPr lang="en-GB" dirty="0" err="1"/>
              <a:t>Pyr</a:t>
            </a:r>
            <a:r>
              <a:rPr lang="en-GB" dirty="0"/>
              <a:t>. WFS detector and see what we can do with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1342E-B670-473A-BEB6-0681A11CA1C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403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1342E-B670-473A-BEB6-0681A11CA1C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174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1342E-B670-473A-BEB6-0681A11CA1C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39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1342E-B670-473A-BEB6-0681A11CA1C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333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1342E-B670-473A-BEB6-0681A11CA1C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305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1342E-B670-473A-BEB6-0681A11CA1C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633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1342E-B670-473A-BEB6-0681A11CA1C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246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1342E-B670-473A-BEB6-0681A11CA1C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778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1342E-B670-473A-BEB6-0681A11CA1C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340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1342E-B670-473A-BEB6-0681A11CA1C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273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1342E-B670-473A-BEB6-0681A11CA1C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846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1342E-B670-473A-BEB6-0681A11CA1C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722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1342E-B670-473A-BEB6-0681A11CA1C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029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1342E-B670-473A-BEB6-0681A11CA1C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326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1342E-B670-473A-BEB6-0681A11CA1C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731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91264-2979-B56C-B534-8745D6D24D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6629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406E20-D49B-6F8A-0983-9B102E1CE3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66294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74431-B7DF-2E42-A397-B74B40D0A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F40EC-CBE0-4732-A6F5-4C649C9E2E31}" type="datetime1">
              <a:rPr lang="en-GB" smtClean="0"/>
              <a:t>27/10/2022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9AE3B-A47C-147D-84F6-4E75510AD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MKID-based pyramid wavefront sensor, wavelength sensitivity detector for tracking optical gain</a:t>
            </a:r>
          </a:p>
        </p:txBody>
      </p:sp>
    </p:spTree>
    <p:extLst>
      <p:ext uri="{BB962C8B-B14F-4D97-AF65-F5344CB8AC3E}">
        <p14:creationId xmlns:p14="http://schemas.microsoft.com/office/powerpoint/2010/main" val="3678159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DB2AE-3B52-3DFF-7E50-54AB49075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0E6C72-C893-42D9-7C9E-F0702F0F7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D3338-1099-798B-A023-8F5A61546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C24D5-7745-45DE-844F-FCAECA4E5989}" type="datetime1">
              <a:rPr lang="en-GB" smtClean="0"/>
              <a:t>27/10/2022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A51B7-7BE7-A10C-6734-F79519D46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MKID-based pyramid wavefront sensor, wavelength sensitivity detector for tracking optical gain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B8C5F-DB42-FA93-2C61-BE6561631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71206-BCF4-474B-97FF-991ACCF8C8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789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6ABE4-802A-536A-F0A7-57674EF26C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C3C3AB-550F-6A45-6B5E-F45566E573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D27E4-F9BC-310A-0C0B-3A20C3510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B2881-AC0E-42D7-8838-E0AD87B1CA13}" type="datetime1">
              <a:rPr lang="en-GB" smtClean="0"/>
              <a:t>27/10/2022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D3D6E-DBFF-F311-C9E0-A14E982CC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MKID-based pyramid wavefront sensor, wavelength sensitivity detector for tracking optical gain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68CD2-C0CB-5CFC-B47E-AECF65599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71206-BCF4-474B-97FF-991ACCF8C8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905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A7C86-73F6-2187-E05A-B20E50616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36695C-D06A-0D33-CD25-E17071F42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FB2E8-6A8E-45E6-B034-B66DCE36A1EE}" type="datetime1">
              <a:rPr lang="en-GB" smtClean="0"/>
              <a:t>27/10/2022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81DDC7-0409-54B8-5366-3C41324FA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MKID-based pyramid wavefront sensor, wavelength sensitivity detector for tracking optical gain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9FEBBE-9430-41BC-6682-8EFFD0D02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71206-BCF4-474B-97FF-991ACCF8C88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18DD6-DE35-1BB0-8EDD-91292677F694}"/>
              </a:ext>
            </a:extLst>
          </p:cNvPr>
          <p:cNvSpPr txBox="1"/>
          <p:nvPr userDrawn="1"/>
        </p:nvSpPr>
        <p:spPr>
          <a:xfrm>
            <a:off x="1828800" y="2795954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>
                    <a:lumMod val="95000"/>
                  </a:schemeClr>
                </a:solidFill>
              </a:rPr>
              <a:t>fguj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90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69FCC-DA84-6C0B-19A5-831226761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E5CD2-07D7-BB84-C4B0-341835F99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A220C-F342-587F-0833-6A9D6FD85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559B6E2-7057-4B97-81E0-39C6C3DDC8CF}" type="datetime1">
              <a:rPr lang="en-GB" smtClean="0"/>
              <a:t>27/10/2022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C2C51-F489-1D4B-2E69-9BFD7C64C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MKID-based pyramid wavefront sensor, wavelength sensitivity detector for tracking optical gain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4732F-9987-BD8F-CA2C-888C4D148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2471206-BCF4-474B-97FF-991ACCF8C88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3668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96982-4380-F2FD-4348-D99963F5B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3ADA4-3E32-1EC8-161B-E226C8A98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2DDB0-5AA8-9C2E-7AC3-BB1F70C57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B30B6-8C0F-436C-A525-597A9036F08E}" type="datetime1">
              <a:rPr lang="en-GB" smtClean="0"/>
              <a:t>27/10/2022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053B3-6A78-7352-54A3-452695AF6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MKID-based pyramid wavefront sensor, wavelength sensitivity detector for tracking optical gain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BD1C5-0E48-3508-447F-9B2EEA28E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71206-BCF4-474B-97FF-991ACCF8C8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517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2B0A6-16D3-CBD4-2AB9-62D630A1A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4B020-17DB-A38C-347A-472042762C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614980-FAB3-74CC-3762-4C87DD2F8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B331F-E91A-165F-74A0-085AEC0A6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781F-4ED2-4C9C-9087-BBADE8FA4910}" type="datetime1">
              <a:rPr lang="en-GB" smtClean="0"/>
              <a:t>27/10/2022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BF6151-253D-893A-B720-47E9C8D1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MKID-based pyramid wavefront sensor, wavelength sensitivity detector for tracking optical gain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1A0D68-7B7D-F715-B10C-08E60429F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71206-BCF4-474B-97FF-991ACCF8C8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683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9CEF5-04D7-321E-6DC7-B076D2661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0E3A2-E9C7-D558-F808-2AEB64CFE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9282ED-6200-E836-45B7-E7C7DD05FF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9E99DB-AB6A-60AA-C6A3-2CAC673D3D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39264B-A598-71E5-D9D1-1A4AEAEC29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AD654F-F297-8FE2-E60A-CF539904F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05F0E-F52C-45A3-BE77-F164ADBFD3F3}" type="datetime1">
              <a:rPr lang="en-GB" smtClean="0"/>
              <a:t>27/10/2022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234366-7793-A2A4-684D-4FACF8E86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MKID-based pyramid wavefront sensor, wavelength sensitivity detector for tracking optical gain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A30E9-6193-88E6-BA74-0E83B590A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71206-BCF4-474B-97FF-991ACCF8C8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045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62806-1B52-A223-50D2-90289AFAA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CB9303-2884-8FA6-9640-7CF3AA916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865D46F-58DC-4F1A-AECD-39D148941BEC}" type="datetime1">
              <a:rPr lang="en-GB" smtClean="0"/>
              <a:t>27/10/2022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728FCE-7EED-1E04-78C8-AF2CD8B3C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MKID-based pyramid wavefront sensor, wavelength sensitivity detector for tracking optical gain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BA7237-AD8E-DD1D-3353-8C293444D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2471206-BCF4-474B-97FF-991ACCF8C88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023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0CE646-F0B6-B65D-6D43-C66F82FD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3835D-68B4-4878-AE14-7166698661DE}" type="datetime1">
              <a:rPr lang="en-GB" smtClean="0"/>
              <a:t>27/10/2022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18422B-9915-C1C4-F38C-AAEEC1060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MKID-based pyramid wavefront sensor, wavelength sensitivity detector for tracking optical gain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F077B-205B-05CD-9259-F657BA231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71206-BCF4-474B-97FF-991ACCF8C8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1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1AC63-8487-5142-B191-19DBF0D0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05934-CF0F-4C15-B61F-874AE1CB7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B639AE-7F40-40ED-7055-998B3AAA00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DB032A-3DE7-D0C1-D37E-B45108601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4D66-0962-4E63-A49C-67302E4FCDA4}" type="datetime1">
              <a:rPr lang="en-GB" smtClean="0"/>
              <a:t>27/10/2022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C7346C-D4AD-170E-7C06-B4FEE5914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/>
              <a:t>MKID-based pyramid wavefront sensor, wavelength sensitivity detector for tracking optical gain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B66DD-0E03-05DF-7CF6-3F34E71D5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2471206-BCF4-474B-97FF-991ACCF8C88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619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C87A2-654B-8832-F4EA-F61901BC8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0E77E1-F9C0-6157-3A1D-3A970C33D4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989630-B805-D396-4900-F79AE83E3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4B40BF-9D05-5D46-B446-CE8504BEB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8920-73CB-40AD-B8EF-8B7D0A5A35E2}" type="datetime1">
              <a:rPr lang="en-GB" smtClean="0"/>
              <a:t>27/10/2022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C05DA-5FC3-0214-5200-32FF3C0DC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MKID-based pyramid wavefront sensor, wavelength sensitivity detector for tracking optical gain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D82F25-E871-71CA-2692-C3F196946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71206-BCF4-474B-97FF-991ACCF8C8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134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1C2833-BE29-8345-8335-0B6137568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5E656F-A2DE-2902-8EA1-3B34601E9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B3FB1-FE1D-91BB-9B1A-ADA68EDA49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FB2E8-6A8E-45E6-B034-B66DCE36A1EE}" type="datetime1">
              <a:rPr lang="en-GB" smtClean="0"/>
              <a:t>27/10/2022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6D453-AB6F-5985-4D84-C97DEDC490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GB"/>
              <a:t>MKID-based pyramid wavefront sensor, wavelength sensitivity detector for tracking optical gain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D1D42-66DB-9C43-6659-FD408FFDB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42471206-BCF4-474B-97FF-991ACCF8C88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3347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>
              <a:lumMod val="9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10.png"/><Relationship Id="rId4" Type="http://schemas.openxmlformats.org/officeDocument/2006/relationships/image" Target="../media/image20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10.png"/><Relationship Id="rId4" Type="http://schemas.openxmlformats.org/officeDocument/2006/relationships/image" Target="../media/image2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90B14C-5942-93BA-B7D8-ECB8BC29D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39" y="1012536"/>
            <a:ext cx="4613300" cy="3163224"/>
          </a:xfrm>
        </p:spPr>
        <p:txBody>
          <a:bodyPr anchor="t">
            <a:normAutofit/>
          </a:bodyPr>
          <a:lstStyle/>
          <a:p>
            <a:pPr algn="just"/>
            <a:r>
              <a:rPr lang="en-GB" sz="3700" dirty="0">
                <a:solidFill>
                  <a:schemeClr val="tx2"/>
                </a:solidFill>
              </a:rPr>
              <a:t>MKID-based pyramid wavefront sensor, wavelength sensitivity detector for tracking optical gain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215231-3200-06DB-9E5B-8BB7AB59DE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2638" y="4389120"/>
            <a:ext cx="4408228" cy="1192815"/>
          </a:xfrm>
        </p:spPr>
        <p:txBody>
          <a:bodyPr anchor="b">
            <a:normAutofit/>
          </a:bodyPr>
          <a:lstStyle/>
          <a:p>
            <a:pPr algn="l"/>
            <a:r>
              <a:rPr lang="en-US" dirty="0" err="1">
                <a:solidFill>
                  <a:schemeClr val="tx2"/>
                </a:solidFill>
              </a:rPr>
              <a:t>Aurélie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Magniez,</a:t>
            </a:r>
            <a:r>
              <a:rPr lang="en-US" dirty="0">
                <a:solidFill>
                  <a:schemeClr val="tx2"/>
                </a:solidFill>
              </a:rPr>
              <a:t> Lisa </a:t>
            </a:r>
            <a:r>
              <a:rPr lang="en-US" dirty="0" err="1">
                <a:solidFill>
                  <a:schemeClr val="tx2"/>
                </a:solidFill>
              </a:rPr>
              <a:t>Bardou</a:t>
            </a:r>
            <a:r>
              <a:rPr lang="en-US" dirty="0">
                <a:solidFill>
                  <a:schemeClr val="tx2"/>
                </a:solidFill>
              </a:rPr>
              <a:t>, Charlotte Bond, Tim Morris, Kieran O’Brien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DDCB0E8E-A626-8E2C-48CA-A447FDFB4B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" r="-2" b="-2"/>
          <a:stretch/>
        </p:blipFill>
        <p:spPr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DA71892F-9B3D-F307-8106-B015F02EAD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035" y="308266"/>
            <a:ext cx="1221003" cy="68028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719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58E4D-8174-500D-BC68-CDBF46AD3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2" y="-71229"/>
            <a:ext cx="10515600" cy="1325563"/>
          </a:xfrm>
        </p:spPr>
        <p:txBody>
          <a:bodyPr/>
          <a:lstStyle/>
          <a:p>
            <a:r>
              <a:rPr lang="en-GB" dirty="0"/>
              <a:t>Optical gain : </a:t>
            </a:r>
            <a:r>
              <a:rPr lang="en-GB" dirty="0" err="1"/>
              <a:t>modelisation</a:t>
            </a:r>
            <a:r>
              <a:rPr lang="en-GB" dirty="0"/>
              <a:t>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04EFC8-CB98-3528-C6C6-6EF201EA2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MKID-based pyramid wavefront sensor, wavelength sensitivity detector for tracking optical gain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CB6FF4-6A44-DB5F-FA53-48A36C30A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71206-BCF4-474B-97FF-991ACCF8C884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F65DD5-954F-31A3-0EF7-BED3FC7458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359"/>
          <a:stretch/>
        </p:blipFill>
        <p:spPr>
          <a:xfrm>
            <a:off x="3420517" y="1023500"/>
            <a:ext cx="2361060" cy="216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E7BBC1-A3B0-D472-AB4C-2AF2E6A674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824"/>
          <a:stretch/>
        </p:blipFill>
        <p:spPr>
          <a:xfrm>
            <a:off x="6295193" y="1114325"/>
            <a:ext cx="2358224" cy="216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84F56E-50AF-DFA4-6C7E-DCA5C00E1F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6155"/>
          <a:stretch/>
        </p:blipFill>
        <p:spPr>
          <a:xfrm>
            <a:off x="3420517" y="3584338"/>
            <a:ext cx="2358224" cy="216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965FBE-5637-1200-79F4-45C3C2D941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669"/>
          <a:stretch/>
        </p:blipFill>
        <p:spPr>
          <a:xfrm>
            <a:off x="6330736" y="3655016"/>
            <a:ext cx="2261343" cy="216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28753AC-FC24-F5CB-7577-F992E01E9DB2}"/>
              </a:ext>
            </a:extLst>
          </p:cNvPr>
          <p:cNvSpPr txBox="1"/>
          <p:nvPr/>
        </p:nvSpPr>
        <p:spPr>
          <a:xfrm>
            <a:off x="868192" y="2021988"/>
            <a:ext cx="226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Modulation radius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78F552-69FA-71CE-3145-47A4C79DC5C6}"/>
              </a:ext>
            </a:extLst>
          </p:cNvPr>
          <p:cNvSpPr txBox="1"/>
          <p:nvPr/>
        </p:nvSpPr>
        <p:spPr>
          <a:xfrm>
            <a:off x="9090505" y="4722133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Wavelength influence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E70D0E-7FD7-3E90-6652-F1ACB8C47A64}"/>
              </a:ext>
            </a:extLst>
          </p:cNvPr>
          <p:cNvSpPr txBox="1"/>
          <p:nvPr/>
        </p:nvSpPr>
        <p:spPr>
          <a:xfrm>
            <a:off x="1640114" y="4513943"/>
            <a:ext cx="16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Photon noise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8524DC-1A36-908F-3159-C46B1355DDD4}"/>
              </a:ext>
            </a:extLst>
          </p:cNvPr>
          <p:cNvSpPr txBox="1"/>
          <p:nvPr/>
        </p:nvSpPr>
        <p:spPr>
          <a:xfrm>
            <a:off x="9158514" y="1422400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r</a:t>
            </a:r>
            <a:r>
              <a:rPr lang="en-GB" baseline="-25000" dirty="0">
                <a:solidFill>
                  <a:schemeClr val="bg1">
                    <a:lumMod val="85000"/>
                  </a:schemeClr>
                </a:solidFill>
              </a:rPr>
              <a:t>0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6B33D31-54A6-39E5-36E4-33180F1AF127}"/>
              </a:ext>
            </a:extLst>
          </p:cNvPr>
          <p:cNvCxnSpPr/>
          <p:nvPr/>
        </p:nvCxnSpPr>
        <p:spPr>
          <a:xfrm>
            <a:off x="3018971" y="870857"/>
            <a:ext cx="2946400" cy="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1F5D548-C699-C7A5-376A-C99AA61709C7}"/>
              </a:ext>
            </a:extLst>
          </p:cNvPr>
          <p:cNvCxnSpPr/>
          <p:nvPr/>
        </p:nvCxnSpPr>
        <p:spPr>
          <a:xfrm>
            <a:off x="3018971" y="870857"/>
            <a:ext cx="0" cy="5254172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AE87871-0200-81E3-C1A9-68F8DA58D52F}"/>
              </a:ext>
            </a:extLst>
          </p:cNvPr>
          <p:cNvCxnSpPr>
            <a:cxnSpLocks/>
          </p:cNvCxnSpPr>
          <p:nvPr/>
        </p:nvCxnSpPr>
        <p:spPr>
          <a:xfrm>
            <a:off x="5965371" y="893111"/>
            <a:ext cx="0" cy="2627086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7C10502-0FCE-0D56-4FEB-ABA260258B67}"/>
              </a:ext>
            </a:extLst>
          </p:cNvPr>
          <p:cNvCxnSpPr>
            <a:cxnSpLocks/>
          </p:cNvCxnSpPr>
          <p:nvPr/>
        </p:nvCxnSpPr>
        <p:spPr>
          <a:xfrm flipH="1">
            <a:off x="3018971" y="6125029"/>
            <a:ext cx="5892800" cy="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D930DB9-4B1C-1558-0152-D5D5911C6747}"/>
              </a:ext>
            </a:extLst>
          </p:cNvPr>
          <p:cNvCxnSpPr>
            <a:cxnSpLocks/>
          </p:cNvCxnSpPr>
          <p:nvPr/>
        </p:nvCxnSpPr>
        <p:spPr>
          <a:xfrm>
            <a:off x="8911771" y="3569732"/>
            <a:ext cx="0" cy="2627086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9A7F5FF-F4A8-94E6-A2DF-1BAEBC00C757}"/>
              </a:ext>
            </a:extLst>
          </p:cNvPr>
          <p:cNvCxnSpPr/>
          <p:nvPr/>
        </p:nvCxnSpPr>
        <p:spPr>
          <a:xfrm>
            <a:off x="5965371" y="3465286"/>
            <a:ext cx="2946400" cy="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F581B67-A603-774C-5D16-8B56F7B2D9BE}"/>
              </a:ext>
            </a:extLst>
          </p:cNvPr>
          <p:cNvSpPr txBox="1"/>
          <p:nvPr/>
        </p:nvSpPr>
        <p:spPr>
          <a:xfrm>
            <a:off x="1261992" y="3021134"/>
            <a:ext cx="160653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800" dirty="0"/>
              <a:t>KNOWN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B903975-856F-8FE8-E24D-8B8F17BF272E}"/>
              </a:ext>
            </a:extLst>
          </p:cNvPr>
          <p:cNvSpPr/>
          <p:nvPr/>
        </p:nvSpPr>
        <p:spPr>
          <a:xfrm>
            <a:off x="6096000" y="870857"/>
            <a:ext cx="2815763" cy="2521857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9A3B89F-143F-E7C9-50C5-F1E1418B106C}"/>
              </a:ext>
            </a:extLst>
          </p:cNvPr>
          <p:cNvSpPr txBox="1"/>
          <p:nvPr/>
        </p:nvSpPr>
        <p:spPr>
          <a:xfrm>
            <a:off x="9173029" y="2103071"/>
            <a:ext cx="215315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800" dirty="0"/>
              <a:t>UNKNOWN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3B151B-8C2D-D5E1-C84A-606200F296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305" y="262944"/>
            <a:ext cx="1221003" cy="68028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16584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B864-6637-9BE7-D15F-605247F91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 don’t have the OG…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49B0E-AA34-D855-0659-4FA7DC26E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315200" cy="236868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/>
              <a:t>… we have the KL decomposition of the wavefront at different λ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OG </a:t>
            </a:r>
            <a:r>
              <a:rPr lang="en-GB" dirty="0" err="1"/>
              <a:t>modelisation</a:t>
            </a:r>
            <a:r>
              <a:rPr lang="en-GB" dirty="0"/>
              <a:t>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 We need r</a:t>
            </a:r>
            <a:r>
              <a:rPr lang="en-GB" baseline="-25000" dirty="0"/>
              <a:t>0 </a:t>
            </a:r>
            <a:r>
              <a:rPr lang="en-GB" dirty="0"/>
              <a:t>!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Ratio of the OG at different λ different for different r</a:t>
            </a:r>
            <a:r>
              <a:rPr lang="en-GB" baseline="-25000" dirty="0"/>
              <a:t>0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B19122-DA3C-3C82-620C-E0B6C2B31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MKID-based pyramid wavefront sensor, wavelength sensitivity detector for tracking optical gain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CFD423-6777-641B-9AD3-D851FEF7D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71206-BCF4-474B-97FF-991ACCF8C884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37F70CEE-A077-F522-389D-BEEAED637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790" y="223404"/>
            <a:ext cx="3066312" cy="3069506"/>
          </a:xfrm>
          <a:prstGeom prst="rect">
            <a:avLst/>
          </a:prstGeom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49E802E7-4107-185F-41FB-D236CF051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854" y="3496745"/>
            <a:ext cx="3018183" cy="299613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543D136-55BE-7E51-332B-8AC7620896EB}"/>
              </a:ext>
            </a:extLst>
          </p:cNvPr>
          <p:cNvGrpSpPr/>
          <p:nvPr/>
        </p:nvGrpSpPr>
        <p:grpSpPr>
          <a:xfrm>
            <a:off x="7752384" y="1875040"/>
            <a:ext cx="2824047" cy="2556777"/>
            <a:chOff x="9084226" y="2133458"/>
            <a:chExt cx="2824047" cy="255677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663B463-019F-0DCE-FB8A-29F959349D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5359"/>
            <a:stretch/>
          </p:blipFill>
          <p:spPr>
            <a:xfrm>
              <a:off x="9164845" y="2224736"/>
              <a:ext cx="1178048" cy="10777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BEC941E-247A-427F-B1E5-4C6EED3D80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7824"/>
            <a:stretch/>
          </p:blipFill>
          <p:spPr>
            <a:xfrm>
              <a:off x="10604152" y="2227102"/>
              <a:ext cx="1171468" cy="107299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D37ADBE-7030-F6D2-6C47-266985D6A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16155"/>
            <a:stretch/>
          </p:blipFill>
          <p:spPr>
            <a:xfrm>
              <a:off x="9172235" y="3517551"/>
              <a:ext cx="1178045" cy="107902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10EF706-363D-4048-C55C-FC70FCBC1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16669"/>
            <a:stretch/>
          </p:blipFill>
          <p:spPr>
            <a:xfrm>
              <a:off x="10604152" y="3549353"/>
              <a:ext cx="1125599" cy="1075155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C473901-9C70-D480-A52B-87379503FEA7}"/>
                </a:ext>
              </a:extLst>
            </p:cNvPr>
            <p:cNvCxnSpPr>
              <a:cxnSpLocks/>
            </p:cNvCxnSpPr>
            <p:nvPr/>
          </p:nvCxnSpPr>
          <p:spPr>
            <a:xfrm>
              <a:off x="9084226" y="2139555"/>
              <a:ext cx="1380671" cy="0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1161F2F-C042-B0FE-6832-4C933BA50AD9}"/>
                </a:ext>
              </a:extLst>
            </p:cNvPr>
            <p:cNvCxnSpPr>
              <a:cxnSpLocks/>
            </p:cNvCxnSpPr>
            <p:nvPr/>
          </p:nvCxnSpPr>
          <p:spPr>
            <a:xfrm>
              <a:off x="9084226" y="2133458"/>
              <a:ext cx="0" cy="2556777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B1014BA-7E51-B880-51EC-DBB8C5A74BBA}"/>
                </a:ext>
              </a:extLst>
            </p:cNvPr>
            <p:cNvCxnSpPr>
              <a:cxnSpLocks/>
            </p:cNvCxnSpPr>
            <p:nvPr/>
          </p:nvCxnSpPr>
          <p:spPr>
            <a:xfrm>
              <a:off x="10464897" y="2153158"/>
              <a:ext cx="0" cy="1313220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0D4817C-D5B8-E657-B69B-8CEAF6CA44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4226" y="4690235"/>
              <a:ext cx="2824047" cy="0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FD4905F-CBDF-DF8B-51C1-21D649E92A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56584" y="3514333"/>
              <a:ext cx="4647" cy="1110175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9E0041F-11A1-7892-6AEC-1F583B6B21B2}"/>
                </a:ext>
              </a:extLst>
            </p:cNvPr>
            <p:cNvCxnSpPr>
              <a:cxnSpLocks/>
            </p:cNvCxnSpPr>
            <p:nvPr/>
          </p:nvCxnSpPr>
          <p:spPr>
            <a:xfrm>
              <a:off x="10464897" y="3466378"/>
              <a:ext cx="1391687" cy="0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D0AE7F4-999E-495F-F5AA-9C709E72F080}"/>
                </a:ext>
              </a:extLst>
            </p:cNvPr>
            <p:cNvSpPr/>
            <p:nvPr/>
          </p:nvSpPr>
          <p:spPr>
            <a:xfrm>
              <a:off x="10529306" y="2169772"/>
              <a:ext cx="1327278" cy="122403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F258FE8-FA05-FF62-2CAE-1E3560137801}"/>
                </a:ext>
              </a:extLst>
            </p:cNvPr>
            <p:cNvSpPr/>
            <p:nvPr/>
          </p:nvSpPr>
          <p:spPr>
            <a:xfrm>
              <a:off x="10692572" y="2284962"/>
              <a:ext cx="994627" cy="981698"/>
            </a:xfrm>
            <a:prstGeom prst="round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r</a:t>
              </a:r>
              <a:r>
                <a:rPr lang="en-GB" baseline="-25000" dirty="0">
                  <a:solidFill>
                    <a:schemeClr val="tx1"/>
                  </a:solidFill>
                </a:rPr>
                <a:t>0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CEA391E-CDB4-360E-C244-BE5D368477D2}"/>
                </a:ext>
              </a:extLst>
            </p:cNvPr>
            <p:cNvSpPr/>
            <p:nvPr/>
          </p:nvSpPr>
          <p:spPr>
            <a:xfrm>
              <a:off x="9256555" y="3566213"/>
              <a:ext cx="994627" cy="981698"/>
            </a:xfrm>
            <a:prstGeom prst="roundRect">
              <a:avLst/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Photon noise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859A770-F289-3C66-365E-F15F09A39F43}"/>
                </a:ext>
              </a:extLst>
            </p:cNvPr>
            <p:cNvSpPr/>
            <p:nvPr/>
          </p:nvSpPr>
          <p:spPr>
            <a:xfrm>
              <a:off x="10663426" y="3596081"/>
              <a:ext cx="994627" cy="981698"/>
            </a:xfrm>
            <a:prstGeom prst="roundRect">
              <a:avLst/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λ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82AD98B-6193-3484-F992-BFC7FA3BEF0E}"/>
                </a:ext>
              </a:extLst>
            </p:cNvPr>
            <p:cNvSpPr/>
            <p:nvPr/>
          </p:nvSpPr>
          <p:spPr>
            <a:xfrm>
              <a:off x="9256555" y="2284236"/>
              <a:ext cx="994627" cy="981698"/>
            </a:xfrm>
            <a:prstGeom prst="roundRect">
              <a:avLst/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tx1"/>
                  </a:solidFill>
                </a:rPr>
                <a:t>Mod. radius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7A011FF-4708-ED02-9275-A424056D9610}"/>
              </a:ext>
            </a:extLst>
          </p:cNvPr>
          <p:cNvSpPr/>
          <p:nvPr/>
        </p:nvSpPr>
        <p:spPr>
          <a:xfrm>
            <a:off x="500864" y="4329250"/>
            <a:ext cx="7977092" cy="186835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</a:pPr>
            <a:r>
              <a:rPr lang="en-GB" sz="2400" dirty="0"/>
              <a:t>Can the ratio of the PWFS measurements at different λ be linked to OG ratios?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/>
              <a:t>Can we measure r</a:t>
            </a:r>
            <a:r>
              <a:rPr lang="en-GB" sz="2400" baseline="-25000" dirty="0"/>
              <a:t>0</a:t>
            </a:r>
            <a:r>
              <a:rPr lang="en-GB" sz="2400" dirty="0"/>
              <a:t> from these ratios to generate optical gain curves?</a:t>
            </a:r>
          </a:p>
        </p:txBody>
      </p:sp>
    </p:spTree>
    <p:extLst>
      <p:ext uri="{BB962C8B-B14F-4D97-AF65-F5344CB8AC3E}">
        <p14:creationId xmlns:p14="http://schemas.microsoft.com/office/powerpoint/2010/main" val="396578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F0A7C66A-BD54-923C-37AF-4C103CAA123C}"/>
              </a:ext>
            </a:extLst>
          </p:cNvPr>
          <p:cNvSpPr/>
          <p:nvPr/>
        </p:nvSpPr>
        <p:spPr>
          <a:xfrm>
            <a:off x="2046172" y="1690688"/>
            <a:ext cx="9796717" cy="21933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01A852-9B1B-38AA-47E5-790B9EEA0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Simulation configuration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EB1112-0E94-A60B-7C70-28AC93D58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MKID-based pyramid wavefront sensor, wavelength sensitivity detector for tracking optical gain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A1EBB1-BDA2-5B79-2D64-A41C8AEE9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71206-BCF4-474B-97FF-991ACCF8C884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C72F93-FDF0-6A3E-33EA-E3156612971C}"/>
              </a:ext>
            </a:extLst>
          </p:cNvPr>
          <p:cNvSpPr/>
          <p:nvPr/>
        </p:nvSpPr>
        <p:spPr>
          <a:xfrm>
            <a:off x="4739568" y="2921620"/>
            <a:ext cx="1324801" cy="5687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PWFS λ</a:t>
            </a:r>
            <a:r>
              <a:rPr lang="en-GB" baseline="-25000" dirty="0"/>
              <a:t>1</a:t>
            </a:r>
            <a:endParaRPr lang="en-GB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ED77133-7C08-7F01-2A42-FBBF57C74A33}"/>
              </a:ext>
            </a:extLst>
          </p:cNvPr>
          <p:cNvSpPr/>
          <p:nvPr/>
        </p:nvSpPr>
        <p:spPr>
          <a:xfrm>
            <a:off x="6676166" y="2921619"/>
            <a:ext cx="2211658" cy="56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Reconstructor λ</a:t>
            </a:r>
            <a:r>
              <a:rPr lang="en-GB" baseline="-25000" dirty="0"/>
              <a:t>1</a:t>
            </a:r>
            <a:endParaRPr lang="en-GB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8F06331-F8D6-59B3-292F-4DAA10FC9967}"/>
              </a:ext>
            </a:extLst>
          </p:cNvPr>
          <p:cNvSpPr/>
          <p:nvPr/>
        </p:nvSpPr>
        <p:spPr>
          <a:xfrm>
            <a:off x="4739568" y="4088931"/>
            <a:ext cx="1324801" cy="56871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PWFS λ</a:t>
            </a:r>
            <a:r>
              <a:rPr lang="en-GB" baseline="-25000" dirty="0"/>
              <a:t>2</a:t>
            </a:r>
            <a:endParaRPr lang="en-GB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9110F0-A211-8320-E9C2-8885BDF3FAEE}"/>
              </a:ext>
            </a:extLst>
          </p:cNvPr>
          <p:cNvSpPr/>
          <p:nvPr/>
        </p:nvSpPr>
        <p:spPr>
          <a:xfrm>
            <a:off x="4739568" y="4944011"/>
            <a:ext cx="1324801" cy="56871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PWFS λ</a:t>
            </a:r>
            <a:r>
              <a:rPr lang="en-GB" baseline="-25000" dirty="0"/>
              <a:t>3</a:t>
            </a:r>
            <a:endParaRPr lang="en-GB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E2CB529-9070-0591-4D36-282319DEFC0F}"/>
              </a:ext>
            </a:extLst>
          </p:cNvPr>
          <p:cNvSpPr/>
          <p:nvPr/>
        </p:nvSpPr>
        <p:spPr>
          <a:xfrm>
            <a:off x="6676166" y="4083958"/>
            <a:ext cx="2211658" cy="568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Reconstructor λ</a:t>
            </a:r>
            <a:r>
              <a:rPr lang="en-GB" baseline="-25000" dirty="0"/>
              <a:t>2</a:t>
            </a:r>
            <a:endParaRPr lang="en-GB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152C019-A123-DA32-78C7-C86E718C5DD4}"/>
              </a:ext>
            </a:extLst>
          </p:cNvPr>
          <p:cNvSpPr/>
          <p:nvPr/>
        </p:nvSpPr>
        <p:spPr>
          <a:xfrm>
            <a:off x="6676166" y="4938996"/>
            <a:ext cx="2211658" cy="5688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Reconstructor λ</a:t>
            </a:r>
            <a:r>
              <a:rPr lang="en-GB" baseline="-25000" dirty="0"/>
              <a:t>3</a:t>
            </a:r>
            <a:endParaRPr lang="en-GB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43CCE15-B451-4950-3AED-40EE8F022688}"/>
              </a:ext>
            </a:extLst>
          </p:cNvPr>
          <p:cNvCxnSpPr>
            <a:cxnSpLocks/>
            <a:stCxn id="41" idx="3"/>
            <a:endCxn id="7" idx="1"/>
          </p:cNvCxnSpPr>
          <p:nvPr/>
        </p:nvCxnSpPr>
        <p:spPr>
          <a:xfrm flipV="1">
            <a:off x="3806049" y="3205977"/>
            <a:ext cx="933519" cy="4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FED6F7C-51C6-BEE9-BDAE-1BA470C5E3BD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6064369" y="3205977"/>
            <a:ext cx="611797" cy="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B998A576-B1E5-0CF3-7438-D1A0FA3AFEA1}"/>
              </a:ext>
            </a:extLst>
          </p:cNvPr>
          <p:cNvCxnSpPr>
            <a:cxnSpLocks/>
            <a:endCxn id="9" idx="1"/>
          </p:cNvCxnSpPr>
          <p:nvPr/>
        </p:nvCxnSpPr>
        <p:spPr>
          <a:xfrm rot="16200000" flipH="1">
            <a:off x="3839183" y="3472903"/>
            <a:ext cx="1167312" cy="63345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1846B481-FE99-BDA5-9364-821D546789D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3421556" y="3910356"/>
            <a:ext cx="2002568" cy="63345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2B2E477-5FD6-4DC3-C880-1F2942237E95}"/>
              </a:ext>
            </a:extLst>
          </p:cNvPr>
          <p:cNvCxnSpPr>
            <a:cxnSpLocks/>
            <a:stCxn id="9" idx="3"/>
            <a:endCxn id="18" idx="1"/>
          </p:cNvCxnSpPr>
          <p:nvPr/>
        </p:nvCxnSpPr>
        <p:spPr>
          <a:xfrm flipV="1">
            <a:off x="6064369" y="4368358"/>
            <a:ext cx="611797" cy="4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6E22830-CEA7-7C4C-1F20-9F4CEEB0610F}"/>
              </a:ext>
            </a:extLst>
          </p:cNvPr>
          <p:cNvCxnSpPr>
            <a:cxnSpLocks/>
            <a:stCxn id="10" idx="3"/>
            <a:endCxn id="19" idx="1"/>
          </p:cNvCxnSpPr>
          <p:nvPr/>
        </p:nvCxnSpPr>
        <p:spPr>
          <a:xfrm flipV="1">
            <a:off x="6064369" y="5223396"/>
            <a:ext cx="611797" cy="49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63BE5FF-E40B-C32A-D4D8-5789E648A9AE}"/>
              </a:ext>
            </a:extLst>
          </p:cNvPr>
          <p:cNvSpPr/>
          <p:nvPr/>
        </p:nvSpPr>
        <p:spPr>
          <a:xfrm>
            <a:off x="9432613" y="2759707"/>
            <a:ext cx="2150327" cy="7045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KL mode coefficients λ</a:t>
            </a:r>
            <a:r>
              <a:rPr lang="en-GB" baseline="-25000" dirty="0"/>
              <a:t>1</a:t>
            </a:r>
            <a:endParaRPr lang="en-GB" dirty="0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B085ABA-5AE3-DAC0-6683-690378FF345B}"/>
              </a:ext>
            </a:extLst>
          </p:cNvPr>
          <p:cNvSpPr/>
          <p:nvPr/>
        </p:nvSpPr>
        <p:spPr>
          <a:xfrm>
            <a:off x="2103043" y="2785794"/>
            <a:ext cx="1703006" cy="8411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DM</a:t>
            </a:r>
          </a:p>
          <a:p>
            <a:pPr algn="ctr"/>
            <a:r>
              <a:rPr lang="en-GB" dirty="0"/>
              <a:t>(KL modes)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5865BB6-4F27-12B0-5560-06CFBD275950}"/>
              </a:ext>
            </a:extLst>
          </p:cNvPr>
          <p:cNvSpPr/>
          <p:nvPr/>
        </p:nvSpPr>
        <p:spPr>
          <a:xfrm>
            <a:off x="9428994" y="4955625"/>
            <a:ext cx="2150327" cy="70453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KL mode coefficients λ</a:t>
            </a:r>
            <a:r>
              <a:rPr lang="en-GB" baseline="-25000" dirty="0"/>
              <a:t>3</a:t>
            </a:r>
            <a:endParaRPr lang="en-GB" dirty="0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BE4EFAF-7885-C994-975B-3BE7826B78E5}"/>
              </a:ext>
            </a:extLst>
          </p:cNvPr>
          <p:cNvSpPr/>
          <p:nvPr/>
        </p:nvSpPr>
        <p:spPr>
          <a:xfrm>
            <a:off x="9428994" y="4016088"/>
            <a:ext cx="2150327" cy="70453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KL mode coefficients λ</a:t>
            </a:r>
            <a:r>
              <a:rPr lang="en-GB" baseline="-25000" dirty="0"/>
              <a:t>2</a:t>
            </a:r>
            <a:endParaRPr lang="en-GB" dirty="0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4CBF519-CB77-81A5-AF0D-BBE9FBFFBD42}"/>
              </a:ext>
            </a:extLst>
          </p:cNvPr>
          <p:cNvCxnSpPr>
            <a:cxnSpLocks/>
            <a:stCxn id="35" idx="0"/>
          </p:cNvCxnSpPr>
          <p:nvPr/>
        </p:nvCxnSpPr>
        <p:spPr>
          <a:xfrm flipH="1" flipV="1">
            <a:off x="10504157" y="2130199"/>
            <a:ext cx="3620" cy="6295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2993DEF6-2796-7AD0-7CD0-DD1B9B5C4C80}"/>
              </a:ext>
            </a:extLst>
          </p:cNvPr>
          <p:cNvCxnSpPr>
            <a:cxnSpLocks/>
            <a:endCxn id="41" idx="0"/>
          </p:cNvCxnSpPr>
          <p:nvPr/>
        </p:nvCxnSpPr>
        <p:spPr>
          <a:xfrm rot="10800000" flipV="1">
            <a:off x="2954547" y="2125586"/>
            <a:ext cx="7549611" cy="66020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5174B2F-22EF-43C0-254F-4D2B2C4C12A5}"/>
              </a:ext>
            </a:extLst>
          </p:cNvPr>
          <p:cNvCxnSpPr>
            <a:cxnSpLocks/>
            <a:stCxn id="8" idx="3"/>
            <a:endCxn id="35" idx="1"/>
          </p:cNvCxnSpPr>
          <p:nvPr/>
        </p:nvCxnSpPr>
        <p:spPr>
          <a:xfrm flipV="1">
            <a:off x="8887824" y="3111977"/>
            <a:ext cx="544789" cy="940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13D7223-A29D-65D5-8216-85C4B5594769}"/>
              </a:ext>
            </a:extLst>
          </p:cNvPr>
          <p:cNvCxnSpPr>
            <a:cxnSpLocks/>
            <a:stCxn id="18" idx="3"/>
            <a:endCxn id="44" idx="1"/>
          </p:cNvCxnSpPr>
          <p:nvPr/>
        </p:nvCxnSpPr>
        <p:spPr>
          <a:xfrm>
            <a:off x="8887824" y="4368358"/>
            <a:ext cx="5411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EE49050-FEC3-8A83-14E0-49C694DF85B1}"/>
              </a:ext>
            </a:extLst>
          </p:cNvPr>
          <p:cNvCxnSpPr>
            <a:cxnSpLocks/>
            <a:stCxn id="19" idx="3"/>
            <a:endCxn id="43" idx="1"/>
          </p:cNvCxnSpPr>
          <p:nvPr/>
        </p:nvCxnSpPr>
        <p:spPr>
          <a:xfrm>
            <a:off x="8887824" y="5223396"/>
            <a:ext cx="541170" cy="84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E4908C86-DA4A-6B70-6B47-18285F2D0D03}"/>
              </a:ext>
            </a:extLst>
          </p:cNvPr>
          <p:cNvSpPr txBox="1"/>
          <p:nvPr/>
        </p:nvSpPr>
        <p:spPr>
          <a:xfrm>
            <a:off x="5473753" y="2263762"/>
            <a:ext cx="2404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AO closed loop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57891EA9-6032-C6C5-C340-98F79141DF03}"/>
              </a:ext>
            </a:extLst>
          </p:cNvPr>
          <p:cNvSpPr/>
          <p:nvPr/>
        </p:nvSpPr>
        <p:spPr>
          <a:xfrm>
            <a:off x="9158409" y="2263762"/>
            <a:ext cx="2882819" cy="3840325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4E13FA9F-5B97-74DF-6AD9-ECB00FE0C33A}"/>
              </a:ext>
            </a:extLst>
          </p:cNvPr>
          <p:cNvSpPr/>
          <p:nvPr/>
        </p:nvSpPr>
        <p:spPr>
          <a:xfrm>
            <a:off x="2103043" y="2603500"/>
            <a:ext cx="1736706" cy="1216596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B60BAA30-BDFC-3490-48C7-2F651059520C}"/>
              </a:ext>
            </a:extLst>
          </p:cNvPr>
          <p:cNvSpPr/>
          <p:nvPr/>
        </p:nvSpPr>
        <p:spPr>
          <a:xfrm>
            <a:off x="8560641" y="215865"/>
            <a:ext cx="1736706" cy="1216596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Data available</a:t>
            </a:r>
          </a:p>
          <a:p>
            <a:pPr algn="ctr"/>
            <a:r>
              <a:rPr lang="en-GB" dirty="0"/>
              <a:t>on sky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7A2C42-6F1C-0421-78D7-EEAAD06F1794}"/>
              </a:ext>
            </a:extLst>
          </p:cNvPr>
          <p:cNvSpPr/>
          <p:nvPr/>
        </p:nvSpPr>
        <p:spPr>
          <a:xfrm>
            <a:off x="48211" y="2805199"/>
            <a:ext cx="1165956" cy="841199"/>
          </a:xfrm>
          <a:prstGeom prst="roundRect">
            <a:avLst/>
          </a:prstGeom>
          <a:solidFill>
            <a:srgbClr val="48809C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Atm</a:t>
            </a:r>
            <a:r>
              <a:rPr lang="en-GB" dirty="0"/>
              <a:t> phase screen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B5CEE21-E3B7-77BA-4CC8-FEF8C694361E}"/>
              </a:ext>
            </a:extLst>
          </p:cNvPr>
          <p:cNvSpPr/>
          <p:nvPr/>
        </p:nvSpPr>
        <p:spPr>
          <a:xfrm>
            <a:off x="1347970" y="2952036"/>
            <a:ext cx="620278" cy="519629"/>
          </a:xfrm>
          <a:prstGeom prst="rightArrow">
            <a:avLst/>
          </a:prstGeom>
          <a:solidFill>
            <a:srgbClr val="4880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AD9579-7A4A-DC2B-F605-D6A8C4C1CB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305" y="262944"/>
            <a:ext cx="1221003" cy="68028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43E746-377C-4E31-E168-2C1CD5D5707B}"/>
              </a:ext>
            </a:extLst>
          </p:cNvPr>
          <p:cNvSpPr txBox="1"/>
          <p:nvPr/>
        </p:nvSpPr>
        <p:spPr>
          <a:xfrm>
            <a:off x="195212" y="5180757"/>
            <a:ext cx="3299103" cy="92333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u="sng" dirty="0"/>
              <a:t>Work in progress: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Optimisation of the loop using ALL the measures</a:t>
            </a:r>
          </a:p>
        </p:txBody>
      </p:sp>
    </p:spTree>
    <p:extLst>
      <p:ext uri="{BB962C8B-B14F-4D97-AF65-F5344CB8AC3E}">
        <p14:creationId xmlns:p14="http://schemas.microsoft.com/office/powerpoint/2010/main" val="2961251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CE4BD-044F-AAD2-D779-85409504B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82" y="94146"/>
            <a:ext cx="9688996" cy="1325563"/>
          </a:xfrm>
        </p:spPr>
        <p:txBody>
          <a:bodyPr/>
          <a:lstStyle/>
          <a:p>
            <a:r>
              <a:rPr lang="en-GB" dirty="0"/>
              <a:t>MKID output : let’s use it!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F85FA-9897-FE22-65A3-36FBA02A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MKID-based pyramid wavefront sensor, wavelength sensitivity detector for tracking optical gain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0BFFB5-7408-AFC8-BC66-1A7441837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71206-BCF4-474B-97FF-991ACCF8C884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BDD796-FD9C-DEE9-F289-78DAD60BDC74}"/>
              </a:ext>
            </a:extLst>
          </p:cNvPr>
          <p:cNvSpPr txBox="1"/>
          <p:nvPr/>
        </p:nvSpPr>
        <p:spPr>
          <a:xfrm>
            <a:off x="390536" y="1800194"/>
            <a:ext cx="4509456" cy="4606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</a:rPr>
              <a:t>Loop closed at 500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</a:rPr>
              <a:t>Pseudo open loop output (DM command + measure of the residuals by the PWFS) of the different PWFS</a:t>
            </a:r>
          </a:p>
          <a:p>
            <a:endParaRPr lang="en-GB" sz="2000" dirty="0">
              <a:solidFill>
                <a:schemeClr val="bg1">
                  <a:lumMod val="9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</a:rPr>
              <a:t>For different wavelength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</a:rPr>
              <a:t>At different r</a:t>
            </a:r>
            <a:r>
              <a:rPr lang="en-GB" sz="2000" baseline="-25000" dirty="0">
                <a:solidFill>
                  <a:schemeClr val="bg1">
                    <a:lumMod val="95000"/>
                  </a:schemeClr>
                </a:solidFill>
              </a:rPr>
              <a:t>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GB" sz="20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GB" sz="2000" dirty="0">
              <a:solidFill>
                <a:schemeClr val="bg1">
                  <a:lumMod val="9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aseline="-250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GB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A5773F-12F5-C3B3-C6B4-7AB85D0AA2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" t="6976" r="7032" b="-76"/>
          <a:stretch/>
        </p:blipFill>
        <p:spPr>
          <a:xfrm>
            <a:off x="6806649" y="1485107"/>
            <a:ext cx="5127352" cy="41633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72D8E0-F1C1-9002-5D23-EC76ED242A88}"/>
              </a:ext>
            </a:extLst>
          </p:cNvPr>
          <p:cNvSpPr txBox="1"/>
          <p:nvPr/>
        </p:nvSpPr>
        <p:spPr>
          <a:xfrm>
            <a:off x="511125" y="4849522"/>
            <a:ext cx="5686172" cy="92333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u="sng" dirty="0"/>
              <a:t>Work in progress: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Close the loop at higher wavelength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Understand more theoretically this behaviour.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86E8436-3E1F-37DC-30A4-9A895089D707}"/>
              </a:ext>
            </a:extLst>
          </p:cNvPr>
          <p:cNvSpPr/>
          <p:nvPr/>
        </p:nvSpPr>
        <p:spPr>
          <a:xfrm>
            <a:off x="5083038" y="2739685"/>
            <a:ext cx="1540565" cy="4969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Ratios</a:t>
            </a:r>
          </a:p>
        </p:txBody>
      </p:sp>
    </p:spTree>
    <p:extLst>
      <p:ext uri="{BB962C8B-B14F-4D97-AF65-F5344CB8AC3E}">
        <p14:creationId xmlns:p14="http://schemas.microsoft.com/office/powerpoint/2010/main" val="980196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Chart, histogram&#10;&#10;Description automatically generated">
            <a:extLst>
              <a:ext uri="{FF2B5EF4-FFF2-40B4-BE49-F238E27FC236}">
                <a16:creationId xmlns:a16="http://schemas.microsoft.com/office/drawing/2014/main" id="{A87ECB28-F812-1C04-22A2-165239D3A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" r="6546" b="49206"/>
          <a:stretch/>
        </p:blipFill>
        <p:spPr>
          <a:xfrm>
            <a:off x="6096000" y="361135"/>
            <a:ext cx="5256212" cy="30747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F9A6A5-9A70-0F9E-A688-ED5DA556B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291012" cy="1600200"/>
          </a:xfrm>
        </p:spPr>
        <p:txBody>
          <a:bodyPr anchor="ctr"/>
          <a:lstStyle/>
          <a:p>
            <a:r>
              <a:rPr lang="en-GB" dirty="0">
                <a:solidFill>
                  <a:schemeClr val="bg2"/>
                </a:solidFill>
              </a:rPr>
              <a:t>Parametric model :</a:t>
            </a:r>
            <a:br>
              <a:rPr lang="en-GB" dirty="0">
                <a:solidFill>
                  <a:schemeClr val="bg2"/>
                </a:solidFill>
              </a:rPr>
            </a:br>
            <a:r>
              <a:rPr lang="en-GB" dirty="0">
                <a:solidFill>
                  <a:schemeClr val="bg2"/>
                </a:solidFill>
              </a:rPr>
              <a:t>retrieve r</a:t>
            </a:r>
            <a:r>
              <a:rPr lang="en-GB" baseline="-25000" dirty="0">
                <a:solidFill>
                  <a:schemeClr val="bg2"/>
                </a:solidFill>
              </a:rPr>
              <a:t>0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A8757-F4A7-99E5-92E2-5E70C1F43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MKID-based pyramid wavefront sensor, wavelength sensitivity detector for tracking optical gain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494E6-889A-2985-2DA5-109699904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71206-BCF4-474B-97FF-991ACCF8C884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CEB8B7-21AF-2419-9689-E097860A4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14677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2"/>
                </a:solidFill>
              </a:rPr>
              <a:t>Separation of the curves per r</a:t>
            </a:r>
            <a:r>
              <a:rPr lang="en-GB" sz="1800" baseline="-25000" dirty="0">
                <a:solidFill>
                  <a:schemeClr val="bg2"/>
                </a:solidFill>
              </a:rPr>
              <a:t>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2"/>
                </a:solidFill>
              </a:rPr>
              <a:t>Fit of the curves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2"/>
                </a:solidFill>
              </a:rPr>
              <a:t>Determination of </a:t>
            </a:r>
            <a:r>
              <a:rPr lang="en-GB" sz="1800" i="1" dirty="0">
                <a:solidFill>
                  <a:schemeClr val="bg2"/>
                </a:solidFill>
              </a:rPr>
              <a:t>a</a:t>
            </a:r>
            <a:r>
              <a:rPr lang="en-GB" sz="1800" dirty="0">
                <a:solidFill>
                  <a:schemeClr val="bg2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bg2"/>
              </a:solidFill>
            </a:endParaRPr>
          </a:p>
          <a:p>
            <a:endParaRPr lang="en-GB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D66139E-3B82-6916-4201-CD3B73C180F6}"/>
                  </a:ext>
                </a:extLst>
              </p:cNvPr>
              <p:cNvSpPr txBox="1"/>
              <p:nvPr/>
            </p:nvSpPr>
            <p:spPr>
              <a:xfrm>
                <a:off x="1807942" y="2914535"/>
                <a:ext cx="1679838" cy="6594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GB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</m:e>
                            <m:sup>
                              <m:r>
                                <a:rPr lang="en-GB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𝑎𝑥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D66139E-3B82-6916-4201-CD3B73C180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942" y="2914535"/>
                <a:ext cx="1679838" cy="6594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A9F845-D495-6378-2591-2F7EBD5C0A3B}"/>
                  </a:ext>
                </a:extLst>
              </p:cNvPr>
              <p:cNvSpPr txBox="1"/>
              <p:nvPr/>
            </p:nvSpPr>
            <p:spPr>
              <a:xfrm>
                <a:off x="678336" y="4286318"/>
                <a:ext cx="4255139" cy="439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GB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∗</m:t>
                    </m:r>
                    <m:r>
                      <a:rPr lang="en-GB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GB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1 ∗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GB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2 ∗ 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GB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3∗</m:t>
                    </m:r>
                    <m:f>
                      <m:fPr>
                        <m:ctrlPr>
                          <a:rPr lang="en-GB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dirty="0">
                    <a:solidFill>
                      <a:schemeClr val="bg2"/>
                    </a:solidFill>
                  </a:rPr>
                  <a:t> + C4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A9F845-D495-6378-2591-2F7EBD5C0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336" y="4286318"/>
                <a:ext cx="4255139" cy="439800"/>
              </a:xfrm>
              <a:prstGeom prst="rect">
                <a:avLst/>
              </a:prstGeom>
              <a:blipFill>
                <a:blip r:embed="rId5"/>
                <a:stretch>
                  <a:fillRect l="-1433" t="-1389" r="-2579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Content Placeholder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6A944F7-663F-2237-6728-356B7993A4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r="6360" b="49802"/>
          <a:stretch/>
        </p:blipFill>
        <p:spPr>
          <a:xfrm>
            <a:off x="6096000" y="275726"/>
            <a:ext cx="5256212" cy="3032660"/>
          </a:xfrm>
          <a:prstGeom prst="rect">
            <a:avLst/>
          </a:prstGeom>
        </p:spPr>
      </p:pic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F5BA5411-D2A3-288C-965A-ED6B796214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409967"/>
              </p:ext>
            </p:extLst>
          </p:nvPr>
        </p:nvGraphicFramePr>
        <p:xfrm>
          <a:off x="6384829" y="3860868"/>
          <a:ext cx="2939021" cy="211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5447">
                  <a:extLst>
                    <a:ext uri="{9D8B030D-6E8A-4147-A177-3AD203B41FA5}">
                      <a16:colId xmlns:a16="http://schemas.microsoft.com/office/drawing/2014/main" val="2042563847"/>
                    </a:ext>
                  </a:extLst>
                </a:gridCol>
                <a:gridCol w="1353574">
                  <a:extLst>
                    <a:ext uri="{9D8B030D-6E8A-4147-A177-3AD203B41FA5}">
                      <a16:colId xmlns:a16="http://schemas.microsoft.com/office/drawing/2014/main" val="3995834842"/>
                    </a:ext>
                  </a:extLst>
                </a:gridCol>
              </a:tblGrid>
              <a:tr h="607216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</a:t>
                      </a:r>
                      <a:r>
                        <a:rPr lang="en-GB" baseline="-25000" dirty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Measured r</a:t>
                      </a:r>
                      <a:r>
                        <a:rPr lang="en-GB" baseline="-25000" dirty="0"/>
                        <a:t>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5125298"/>
                  </a:ext>
                </a:extLst>
              </a:tr>
              <a:tr h="36939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0.1187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6570418"/>
                  </a:ext>
                </a:extLst>
              </a:tr>
              <a:tr h="36939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0.1507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405116"/>
                  </a:ext>
                </a:extLst>
              </a:tr>
              <a:tr h="36939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308721"/>
                  </a:ext>
                </a:extLst>
              </a:tr>
              <a:tr h="36939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0.2486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7336744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F0325B1C-C62B-D060-2BF7-9A490C4DF2A6}"/>
              </a:ext>
            </a:extLst>
          </p:cNvPr>
          <p:cNvSpPr txBox="1"/>
          <p:nvPr/>
        </p:nvSpPr>
        <p:spPr>
          <a:xfrm>
            <a:off x="4579454" y="4519862"/>
            <a:ext cx="62566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600" dirty="0"/>
              <a:t>🥳</a:t>
            </a:r>
          </a:p>
        </p:txBody>
      </p:sp>
    </p:spTree>
    <p:extLst>
      <p:ext uri="{BB962C8B-B14F-4D97-AF65-F5344CB8AC3E}">
        <p14:creationId xmlns:p14="http://schemas.microsoft.com/office/powerpoint/2010/main" val="2942209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Chart, histogram&#10;&#10;Description automatically generated">
            <a:extLst>
              <a:ext uri="{FF2B5EF4-FFF2-40B4-BE49-F238E27FC236}">
                <a16:creationId xmlns:a16="http://schemas.microsoft.com/office/drawing/2014/main" id="{A87ECB28-F812-1C04-22A2-165239D3A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" r="6546" b="49206"/>
          <a:stretch/>
        </p:blipFill>
        <p:spPr>
          <a:xfrm>
            <a:off x="6096000" y="361135"/>
            <a:ext cx="5256212" cy="30747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F9A6A5-9A70-0F9E-A688-ED5DA556B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291012" cy="1600200"/>
          </a:xfrm>
        </p:spPr>
        <p:txBody>
          <a:bodyPr anchor="ctr"/>
          <a:lstStyle/>
          <a:p>
            <a:r>
              <a:rPr lang="en-GB" dirty="0">
                <a:solidFill>
                  <a:schemeClr val="bg2"/>
                </a:solidFill>
              </a:rPr>
              <a:t>Parametric model :</a:t>
            </a:r>
            <a:br>
              <a:rPr lang="en-GB" dirty="0">
                <a:solidFill>
                  <a:schemeClr val="bg2"/>
                </a:solidFill>
              </a:rPr>
            </a:br>
            <a:r>
              <a:rPr lang="en-GB" dirty="0">
                <a:solidFill>
                  <a:schemeClr val="bg2"/>
                </a:solidFill>
              </a:rPr>
              <a:t>retrieve r</a:t>
            </a:r>
            <a:r>
              <a:rPr lang="en-GB" baseline="-25000" dirty="0">
                <a:solidFill>
                  <a:schemeClr val="bg2"/>
                </a:solidFill>
              </a:rPr>
              <a:t>0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A8757-F4A7-99E5-92E2-5E70C1F43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MKID-based pyramid wavefront sensor, wavelength sensitivity detector for tracking optical gain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494E6-889A-2985-2DA5-109699904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71206-BCF4-474B-97FF-991ACCF8C884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CEB8B7-21AF-2419-9689-E097860A4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146778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2"/>
                </a:solidFill>
              </a:rPr>
              <a:t>Separation of the curves per r</a:t>
            </a:r>
            <a:r>
              <a:rPr lang="en-GB" sz="1800" baseline="-25000" dirty="0">
                <a:solidFill>
                  <a:schemeClr val="bg2"/>
                </a:solidFill>
              </a:rPr>
              <a:t>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2"/>
                </a:solidFill>
              </a:rPr>
              <a:t>Fit of the curves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2"/>
                </a:solidFill>
              </a:rPr>
              <a:t>Determination of </a:t>
            </a:r>
            <a:r>
              <a:rPr lang="en-GB" sz="1800" i="1" dirty="0">
                <a:solidFill>
                  <a:schemeClr val="bg2"/>
                </a:solidFill>
              </a:rPr>
              <a:t>a</a:t>
            </a:r>
            <a:r>
              <a:rPr lang="en-GB" sz="1800" dirty="0">
                <a:solidFill>
                  <a:schemeClr val="bg2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2"/>
                </a:solidFill>
              </a:rPr>
              <a:t>Works with fewer photons</a:t>
            </a:r>
          </a:p>
          <a:p>
            <a:endParaRPr lang="en-GB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D66139E-3B82-6916-4201-CD3B73C180F6}"/>
                  </a:ext>
                </a:extLst>
              </p:cNvPr>
              <p:cNvSpPr txBox="1"/>
              <p:nvPr/>
            </p:nvSpPr>
            <p:spPr>
              <a:xfrm>
                <a:off x="1807942" y="2914535"/>
                <a:ext cx="1679838" cy="6594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GB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GB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</m:e>
                            <m:sup>
                              <m:r>
                                <a:rPr lang="en-GB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𝑎𝑥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D66139E-3B82-6916-4201-CD3B73C180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7942" y="2914535"/>
                <a:ext cx="1679838" cy="6594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A9F845-D495-6378-2591-2F7EBD5C0A3B}"/>
                  </a:ext>
                </a:extLst>
              </p:cNvPr>
              <p:cNvSpPr txBox="1"/>
              <p:nvPr/>
            </p:nvSpPr>
            <p:spPr>
              <a:xfrm>
                <a:off x="678336" y="4286318"/>
                <a:ext cx="4255139" cy="439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GB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∗</m:t>
                    </m:r>
                    <m:r>
                      <a:rPr lang="en-GB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GB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1 ∗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GB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2 ∗ 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GB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3∗</m:t>
                    </m:r>
                    <m:f>
                      <m:fPr>
                        <m:ctrlPr>
                          <a:rPr lang="en-GB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dirty="0">
                    <a:solidFill>
                      <a:schemeClr val="bg2"/>
                    </a:solidFill>
                  </a:rPr>
                  <a:t> + C4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A9F845-D495-6378-2591-2F7EBD5C0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336" y="4286318"/>
                <a:ext cx="4255139" cy="439800"/>
              </a:xfrm>
              <a:prstGeom prst="rect">
                <a:avLst/>
              </a:prstGeom>
              <a:blipFill>
                <a:blip r:embed="rId5"/>
                <a:stretch>
                  <a:fillRect l="-1433" t="-1389" r="-2579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Content Placeholder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6A944F7-663F-2237-6728-356B7993A4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r="6360" b="49802"/>
          <a:stretch/>
        </p:blipFill>
        <p:spPr>
          <a:xfrm>
            <a:off x="6096000" y="336706"/>
            <a:ext cx="5256212" cy="30326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C3A2BFB-6D06-874B-F3E6-45EEC1D87B4C}"/>
              </a:ext>
            </a:extLst>
          </p:cNvPr>
          <p:cNvSpPr/>
          <p:nvPr/>
        </p:nvSpPr>
        <p:spPr>
          <a:xfrm>
            <a:off x="7291137" y="906322"/>
            <a:ext cx="1319463" cy="1564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A1ED8A-1A72-1514-BDB8-5E0907E390E5}"/>
              </a:ext>
            </a:extLst>
          </p:cNvPr>
          <p:cNvSpPr/>
          <p:nvPr/>
        </p:nvSpPr>
        <p:spPr>
          <a:xfrm>
            <a:off x="9763627" y="886096"/>
            <a:ext cx="1319463" cy="1564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E30AA1-2E79-C442-29A1-E23F2A15606E}"/>
              </a:ext>
            </a:extLst>
          </p:cNvPr>
          <p:cNvSpPr/>
          <p:nvPr/>
        </p:nvSpPr>
        <p:spPr>
          <a:xfrm>
            <a:off x="7291137" y="876157"/>
            <a:ext cx="1319463" cy="196514"/>
          </a:xfrm>
          <a:prstGeom prst="rect">
            <a:avLst/>
          </a:prstGeom>
          <a:noFill/>
          <a:ln w="38100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D105BB0-9415-6F42-B175-4E21CE32B612}"/>
              </a:ext>
            </a:extLst>
          </p:cNvPr>
          <p:cNvSpPr/>
          <p:nvPr/>
        </p:nvSpPr>
        <p:spPr>
          <a:xfrm>
            <a:off x="9769266" y="876157"/>
            <a:ext cx="1319463" cy="196514"/>
          </a:xfrm>
          <a:prstGeom prst="rect">
            <a:avLst/>
          </a:prstGeom>
          <a:noFill/>
          <a:ln w="38100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0" name="Table 24">
            <a:extLst>
              <a:ext uri="{FF2B5EF4-FFF2-40B4-BE49-F238E27FC236}">
                <a16:creationId xmlns:a16="http://schemas.microsoft.com/office/drawing/2014/main" id="{1B293FA2-7C24-339B-C350-F31E1133E91C}"/>
              </a:ext>
            </a:extLst>
          </p:cNvPr>
          <p:cNvGraphicFramePr>
            <a:graphicFrameLocks noGrp="1"/>
          </p:cNvGraphicFramePr>
          <p:nvPr/>
        </p:nvGraphicFramePr>
        <p:xfrm>
          <a:off x="6384829" y="3850385"/>
          <a:ext cx="4756341" cy="211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5447">
                  <a:extLst>
                    <a:ext uri="{9D8B030D-6E8A-4147-A177-3AD203B41FA5}">
                      <a16:colId xmlns:a16="http://schemas.microsoft.com/office/drawing/2014/main" val="2042563847"/>
                    </a:ext>
                  </a:extLst>
                </a:gridCol>
                <a:gridCol w="1353574">
                  <a:extLst>
                    <a:ext uri="{9D8B030D-6E8A-4147-A177-3AD203B41FA5}">
                      <a16:colId xmlns:a16="http://schemas.microsoft.com/office/drawing/2014/main" val="3995834842"/>
                    </a:ext>
                  </a:extLst>
                </a:gridCol>
                <a:gridCol w="1817320">
                  <a:extLst>
                    <a:ext uri="{9D8B030D-6E8A-4147-A177-3AD203B41FA5}">
                      <a16:colId xmlns:a16="http://schemas.microsoft.com/office/drawing/2014/main" val="3640246408"/>
                    </a:ext>
                  </a:extLst>
                </a:gridCol>
              </a:tblGrid>
              <a:tr h="607216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</a:t>
                      </a:r>
                      <a:r>
                        <a:rPr lang="en-GB" baseline="-25000" dirty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Measured r</a:t>
                      </a:r>
                      <a:r>
                        <a:rPr lang="en-GB" baseline="-25000" dirty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Measured r</a:t>
                      </a:r>
                      <a:r>
                        <a:rPr lang="en-GB" baseline="-25000" dirty="0"/>
                        <a:t>0</a:t>
                      </a:r>
                      <a:endParaRPr lang="en-GB" dirty="0"/>
                    </a:p>
                    <a:p>
                      <a:pPr algn="ctr"/>
                      <a:r>
                        <a:rPr lang="en-GB" sz="1600" dirty="0"/>
                        <a:t>(less photons)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5125298"/>
                  </a:ext>
                </a:extLst>
              </a:tr>
              <a:tr h="36939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0.1187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0.1194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6570418"/>
                  </a:ext>
                </a:extLst>
              </a:tr>
              <a:tr h="36939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0.1507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0.1498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405116"/>
                  </a:ext>
                </a:extLst>
              </a:tr>
              <a:tr h="36939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308721"/>
                  </a:ext>
                </a:extLst>
              </a:tr>
              <a:tr h="36939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0.2486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0.2491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7336744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F5BA5411-D2A3-288C-965A-ED6B79621461}"/>
              </a:ext>
            </a:extLst>
          </p:cNvPr>
          <p:cNvGraphicFramePr>
            <a:graphicFrameLocks noGrp="1"/>
          </p:cNvGraphicFramePr>
          <p:nvPr/>
        </p:nvGraphicFramePr>
        <p:xfrm>
          <a:off x="6384829" y="3860868"/>
          <a:ext cx="2939021" cy="211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5447">
                  <a:extLst>
                    <a:ext uri="{9D8B030D-6E8A-4147-A177-3AD203B41FA5}">
                      <a16:colId xmlns:a16="http://schemas.microsoft.com/office/drawing/2014/main" val="2042563847"/>
                    </a:ext>
                  </a:extLst>
                </a:gridCol>
                <a:gridCol w="1353574">
                  <a:extLst>
                    <a:ext uri="{9D8B030D-6E8A-4147-A177-3AD203B41FA5}">
                      <a16:colId xmlns:a16="http://schemas.microsoft.com/office/drawing/2014/main" val="3995834842"/>
                    </a:ext>
                  </a:extLst>
                </a:gridCol>
              </a:tblGrid>
              <a:tr h="607216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r</a:t>
                      </a:r>
                      <a:r>
                        <a:rPr lang="en-GB" baseline="-25000" dirty="0"/>
                        <a:t>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Measured r</a:t>
                      </a:r>
                      <a:r>
                        <a:rPr lang="en-GB" baseline="-25000" dirty="0"/>
                        <a:t>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5125298"/>
                  </a:ext>
                </a:extLst>
              </a:tr>
              <a:tr h="36939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0.1187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6570418"/>
                  </a:ext>
                </a:extLst>
              </a:tr>
              <a:tr h="36939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0.1507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405116"/>
                  </a:ext>
                </a:extLst>
              </a:tr>
              <a:tr h="36939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308721"/>
                  </a:ext>
                </a:extLst>
              </a:tr>
              <a:tr h="36939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0.2486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7336744"/>
                  </a:ext>
                </a:extLst>
              </a:tr>
            </a:tbl>
          </a:graphicData>
        </a:graphic>
      </p:graphicFrame>
      <p:pic>
        <p:nvPicPr>
          <p:cNvPr id="23" name="Picture 2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7249B2D-D02A-8A65-ADC0-D7C4174DA4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" r="6209" b="49276"/>
          <a:stretch/>
        </p:blipFill>
        <p:spPr>
          <a:xfrm>
            <a:off x="6137441" y="350652"/>
            <a:ext cx="5214771" cy="3064438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6A1A24DA-A911-28D5-7184-007E3EBFFFC2}"/>
              </a:ext>
            </a:extLst>
          </p:cNvPr>
          <p:cNvSpPr/>
          <p:nvPr/>
        </p:nvSpPr>
        <p:spPr>
          <a:xfrm>
            <a:off x="8763000" y="299180"/>
            <a:ext cx="1981200" cy="520307"/>
          </a:xfrm>
          <a:prstGeom prst="ellipse">
            <a:avLst/>
          </a:prstGeom>
          <a:noFill/>
          <a:ln w="762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325B1C-C62B-D060-2BF7-9A490C4DF2A6}"/>
              </a:ext>
            </a:extLst>
          </p:cNvPr>
          <p:cNvSpPr txBox="1"/>
          <p:nvPr/>
        </p:nvSpPr>
        <p:spPr>
          <a:xfrm>
            <a:off x="4579454" y="4519862"/>
            <a:ext cx="62566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600" dirty="0"/>
              <a:t>🥳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E22E5E-2095-A25B-E35E-A19728EC4639}"/>
              </a:ext>
            </a:extLst>
          </p:cNvPr>
          <p:cNvSpPr txBox="1"/>
          <p:nvPr/>
        </p:nvSpPr>
        <p:spPr>
          <a:xfrm>
            <a:off x="43527" y="5375265"/>
            <a:ext cx="5578340" cy="1200329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u="sng" dirty="0"/>
              <a:t>Work in progress: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Change of the constants with the noise and other parameters: TBD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Sensitivity of the model?</a:t>
            </a:r>
          </a:p>
        </p:txBody>
      </p:sp>
    </p:spTree>
    <p:extLst>
      <p:ext uri="{BB962C8B-B14F-4D97-AF65-F5344CB8AC3E}">
        <p14:creationId xmlns:p14="http://schemas.microsoft.com/office/powerpoint/2010/main" val="3753663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705142E7-3994-95AC-E4E6-17D1D6DF1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50" name="Content Placeholder 49">
            <a:extLst>
              <a:ext uri="{FF2B5EF4-FFF2-40B4-BE49-F238E27FC236}">
                <a16:creationId xmlns:a16="http://schemas.microsoft.com/office/drawing/2014/main" id="{453C01B1-5F91-DC35-0D42-259EB0928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4278" y="533403"/>
            <a:ext cx="4817719" cy="3216844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End to end simulation shows parameters influence on OG</a:t>
            </a:r>
          </a:p>
          <a:p>
            <a:r>
              <a:rPr lang="en-GB" dirty="0"/>
              <a:t>Unknown in our system : r</a:t>
            </a:r>
            <a:r>
              <a:rPr lang="en-GB" baseline="-25000" dirty="0"/>
              <a:t>0</a:t>
            </a:r>
          </a:p>
          <a:p>
            <a:endParaRPr lang="en-GB" baseline="-25000" dirty="0"/>
          </a:p>
          <a:p>
            <a:r>
              <a:rPr lang="en-GB" dirty="0"/>
              <a:t>MKID : measure at different wavelength</a:t>
            </a:r>
          </a:p>
          <a:p>
            <a:r>
              <a:rPr lang="en-GB" dirty="0"/>
              <a:t>Parametric model : estimation of r</a:t>
            </a:r>
            <a:r>
              <a:rPr lang="en-GB" baseline="-25000" dirty="0"/>
              <a:t>0</a:t>
            </a:r>
          </a:p>
          <a:p>
            <a:endParaRPr lang="en-GB" dirty="0"/>
          </a:p>
          <a:p>
            <a:endParaRPr lang="en-GB" baseline="-25000" dirty="0"/>
          </a:p>
          <a:p>
            <a:endParaRPr lang="en-GB" baseline="-25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DAFD4A-FAAB-022A-4698-2380AF94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MKID-based pyramid wavefront sensor, wavelength sensitivity detector for tracking optical gain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C1D24B-0DC7-9966-1F3C-B9F6251B3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71206-BCF4-474B-97FF-991ACCF8C884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2D1E27-4824-4841-6987-4A439B2848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359"/>
          <a:stretch/>
        </p:blipFill>
        <p:spPr>
          <a:xfrm>
            <a:off x="2465891" y="4073413"/>
            <a:ext cx="1178048" cy="10777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D4A810-BAE8-78B1-A3F5-6AF84053DA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824"/>
          <a:stretch/>
        </p:blipFill>
        <p:spPr>
          <a:xfrm>
            <a:off x="3905198" y="4075779"/>
            <a:ext cx="1171468" cy="1072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41F8A1-5246-9227-B5E1-20A8E59E9E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6155"/>
          <a:stretch/>
        </p:blipFill>
        <p:spPr>
          <a:xfrm>
            <a:off x="2473281" y="5366228"/>
            <a:ext cx="1178045" cy="1079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BFE3FE-15E6-0C60-EF20-3C25687C62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669"/>
          <a:stretch/>
        </p:blipFill>
        <p:spPr>
          <a:xfrm>
            <a:off x="3905198" y="5398030"/>
            <a:ext cx="1125599" cy="107515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C921C8-1949-6212-3627-72EDF9456D2F}"/>
              </a:ext>
            </a:extLst>
          </p:cNvPr>
          <p:cNvCxnSpPr>
            <a:cxnSpLocks/>
          </p:cNvCxnSpPr>
          <p:nvPr/>
        </p:nvCxnSpPr>
        <p:spPr>
          <a:xfrm>
            <a:off x="2385272" y="3988232"/>
            <a:ext cx="1380671" cy="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BFC5BB0-C072-8BDF-63CE-A13A4422C0A9}"/>
              </a:ext>
            </a:extLst>
          </p:cNvPr>
          <p:cNvCxnSpPr>
            <a:cxnSpLocks/>
          </p:cNvCxnSpPr>
          <p:nvPr/>
        </p:nvCxnSpPr>
        <p:spPr>
          <a:xfrm>
            <a:off x="2385272" y="3982135"/>
            <a:ext cx="0" cy="2556777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E9CB1B-6F8A-FAD6-2FDC-D46CFA9FEBE0}"/>
              </a:ext>
            </a:extLst>
          </p:cNvPr>
          <p:cNvCxnSpPr>
            <a:cxnSpLocks/>
          </p:cNvCxnSpPr>
          <p:nvPr/>
        </p:nvCxnSpPr>
        <p:spPr>
          <a:xfrm>
            <a:off x="3765943" y="4001835"/>
            <a:ext cx="0" cy="131322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21F3121-C958-36EC-8C62-DD501680424B}"/>
              </a:ext>
            </a:extLst>
          </p:cNvPr>
          <p:cNvCxnSpPr>
            <a:cxnSpLocks/>
          </p:cNvCxnSpPr>
          <p:nvPr/>
        </p:nvCxnSpPr>
        <p:spPr>
          <a:xfrm flipH="1">
            <a:off x="2385272" y="6538912"/>
            <a:ext cx="2824047" cy="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E01E37C-1296-A527-177E-4859F1FC110E}"/>
              </a:ext>
            </a:extLst>
          </p:cNvPr>
          <p:cNvCxnSpPr>
            <a:cxnSpLocks/>
          </p:cNvCxnSpPr>
          <p:nvPr/>
        </p:nvCxnSpPr>
        <p:spPr>
          <a:xfrm flipH="1">
            <a:off x="5157630" y="5363010"/>
            <a:ext cx="4647" cy="1110175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22416A-637E-87A1-599B-9B098F334DB0}"/>
              </a:ext>
            </a:extLst>
          </p:cNvPr>
          <p:cNvCxnSpPr>
            <a:cxnSpLocks/>
          </p:cNvCxnSpPr>
          <p:nvPr/>
        </p:nvCxnSpPr>
        <p:spPr>
          <a:xfrm>
            <a:off x="3765943" y="5315055"/>
            <a:ext cx="1391687" cy="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F719E6B-652F-F255-9C30-47C7FE079905}"/>
              </a:ext>
            </a:extLst>
          </p:cNvPr>
          <p:cNvSpPr/>
          <p:nvPr/>
        </p:nvSpPr>
        <p:spPr>
          <a:xfrm>
            <a:off x="3830352" y="4018449"/>
            <a:ext cx="1327278" cy="1224034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EF85B35-5F0F-A3A3-2E3E-A67EFC0EC04B}"/>
              </a:ext>
            </a:extLst>
          </p:cNvPr>
          <p:cNvSpPr/>
          <p:nvPr/>
        </p:nvSpPr>
        <p:spPr>
          <a:xfrm>
            <a:off x="3993618" y="4133639"/>
            <a:ext cx="994627" cy="981698"/>
          </a:xfrm>
          <a:prstGeom prst="roundRect">
            <a:avLst/>
          </a:prstGeom>
          <a:solidFill>
            <a:schemeClr val="accent2">
              <a:alpha val="56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</a:t>
            </a:r>
            <a:r>
              <a:rPr lang="en-GB" baseline="-25000" dirty="0">
                <a:solidFill>
                  <a:schemeClr val="tx1"/>
                </a:solidFill>
              </a:rPr>
              <a:t>0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3B792B6-4DF3-1E65-2F41-D8CBA35A6882}"/>
              </a:ext>
            </a:extLst>
          </p:cNvPr>
          <p:cNvSpPr/>
          <p:nvPr/>
        </p:nvSpPr>
        <p:spPr>
          <a:xfrm>
            <a:off x="2557601" y="5414890"/>
            <a:ext cx="994627" cy="981698"/>
          </a:xfrm>
          <a:prstGeom prst="roundRect">
            <a:avLst/>
          </a:prstGeom>
          <a:solidFill>
            <a:schemeClr val="accent6">
              <a:alpha val="56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Photon noise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7CF7FF1-8A1B-0ECE-A642-473FC92AE888}"/>
              </a:ext>
            </a:extLst>
          </p:cNvPr>
          <p:cNvSpPr/>
          <p:nvPr/>
        </p:nvSpPr>
        <p:spPr>
          <a:xfrm>
            <a:off x="3964472" y="5444758"/>
            <a:ext cx="994627" cy="981698"/>
          </a:xfrm>
          <a:prstGeom prst="roundRect">
            <a:avLst/>
          </a:prstGeom>
          <a:solidFill>
            <a:schemeClr val="accent6">
              <a:alpha val="56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λ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E5A9A67-892B-DF6C-3435-C5BCBBF247FA}"/>
              </a:ext>
            </a:extLst>
          </p:cNvPr>
          <p:cNvSpPr/>
          <p:nvPr/>
        </p:nvSpPr>
        <p:spPr>
          <a:xfrm>
            <a:off x="2557601" y="4132913"/>
            <a:ext cx="994627" cy="981698"/>
          </a:xfrm>
          <a:prstGeom prst="roundRect">
            <a:avLst/>
          </a:prstGeom>
          <a:solidFill>
            <a:schemeClr val="accent6">
              <a:alpha val="56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Mod. radius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4D50365-055C-70F3-99C8-A0D5D2372697}"/>
              </a:ext>
            </a:extLst>
          </p:cNvPr>
          <p:cNvSpPr/>
          <p:nvPr/>
        </p:nvSpPr>
        <p:spPr>
          <a:xfrm>
            <a:off x="1349677" y="2016971"/>
            <a:ext cx="1219200" cy="990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Optical gain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14F1B94-0522-F7CE-1140-66BE1964FD19}"/>
              </a:ext>
            </a:extLst>
          </p:cNvPr>
          <p:cNvSpPr/>
          <p:nvPr/>
        </p:nvSpPr>
        <p:spPr>
          <a:xfrm>
            <a:off x="4589870" y="752209"/>
            <a:ext cx="1743937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MKID-based PWFS</a:t>
            </a:r>
          </a:p>
        </p:txBody>
      </p: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BB38994B-2C6E-B654-93AB-B14C924160B1}"/>
              </a:ext>
            </a:extLst>
          </p:cNvPr>
          <p:cNvCxnSpPr>
            <a:stCxn id="46" idx="2"/>
          </p:cNvCxnSpPr>
          <p:nvPr/>
        </p:nvCxnSpPr>
        <p:spPr>
          <a:xfrm rot="16200000" flipH="1">
            <a:off x="1045414" y="3921433"/>
            <a:ext cx="2264996" cy="437271"/>
          </a:xfrm>
          <a:prstGeom prst="bentConnector3">
            <a:avLst>
              <a:gd name="adj1" fmla="val 100464"/>
            </a:avLst>
          </a:prstGeom>
          <a:ln w="57150">
            <a:solidFill>
              <a:schemeClr val="tx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2507C09-71EE-8C15-1D4D-205BAE7B9D8D}"/>
              </a:ext>
            </a:extLst>
          </p:cNvPr>
          <p:cNvSpPr txBox="1"/>
          <p:nvPr/>
        </p:nvSpPr>
        <p:spPr>
          <a:xfrm>
            <a:off x="582900" y="3750247"/>
            <a:ext cx="137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>
                <a:solidFill>
                  <a:schemeClr val="bg2"/>
                </a:solidFill>
              </a:rPr>
              <a:t>Influenced</a:t>
            </a:r>
          </a:p>
          <a:p>
            <a:pPr algn="r"/>
            <a:r>
              <a:rPr lang="en-GB" dirty="0">
                <a:solidFill>
                  <a:schemeClr val="bg2"/>
                </a:solidFill>
              </a:rPr>
              <a:t>by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3678962-FC2C-D454-7214-038DE675730C}"/>
              </a:ext>
            </a:extLst>
          </p:cNvPr>
          <p:cNvSpPr/>
          <p:nvPr/>
        </p:nvSpPr>
        <p:spPr>
          <a:xfrm>
            <a:off x="4134531" y="2509097"/>
            <a:ext cx="2654613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Modal decomposition at different λ</a:t>
            </a:r>
          </a:p>
        </p:txBody>
      </p: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CABAED9E-1759-BBB7-BE85-1C39E8CE8FD4}"/>
              </a:ext>
            </a:extLst>
          </p:cNvPr>
          <p:cNvCxnSpPr>
            <a:cxnSpLocks/>
          </p:cNvCxnSpPr>
          <p:nvPr/>
        </p:nvCxnSpPr>
        <p:spPr>
          <a:xfrm rot="5400000">
            <a:off x="4698249" y="3805623"/>
            <a:ext cx="1440552" cy="484318"/>
          </a:xfrm>
          <a:prstGeom prst="bentConnector3">
            <a:avLst>
              <a:gd name="adj1" fmla="val 99370"/>
            </a:avLst>
          </a:prstGeom>
          <a:ln w="57150">
            <a:solidFill>
              <a:schemeClr val="tx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04B9A957-59BA-5DB3-9F47-4C91233C09C6}"/>
              </a:ext>
            </a:extLst>
          </p:cNvPr>
          <p:cNvSpPr txBox="1"/>
          <p:nvPr/>
        </p:nvSpPr>
        <p:spPr>
          <a:xfrm>
            <a:off x="5741648" y="3894115"/>
            <a:ext cx="1412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>
                <a:solidFill>
                  <a:schemeClr val="bg2"/>
                </a:solidFill>
              </a:rPr>
              <a:t>Parametric</a:t>
            </a:r>
          </a:p>
          <a:p>
            <a:r>
              <a:rPr lang="en-GB" dirty="0">
                <a:solidFill>
                  <a:schemeClr val="bg2"/>
                </a:solidFill>
              </a:rPr>
              <a:t>model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38B2700-0849-374B-3AB3-20953F4B1911}"/>
              </a:ext>
            </a:extLst>
          </p:cNvPr>
          <p:cNvCxnSpPr>
            <a:cxnSpLocks/>
            <a:stCxn id="47" idx="2"/>
            <a:endCxn id="56" idx="0"/>
          </p:cNvCxnSpPr>
          <p:nvPr/>
        </p:nvCxnSpPr>
        <p:spPr>
          <a:xfrm flipH="1">
            <a:off x="5461838" y="1666609"/>
            <a:ext cx="1" cy="842488"/>
          </a:xfrm>
          <a:prstGeom prst="straightConnector1">
            <a:avLst/>
          </a:prstGeom>
          <a:ln w="76200">
            <a:solidFill>
              <a:schemeClr val="tx2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E3BBE80-D4C0-A68B-51F6-46796FCB7F63}"/>
              </a:ext>
            </a:extLst>
          </p:cNvPr>
          <p:cNvSpPr txBox="1"/>
          <p:nvPr/>
        </p:nvSpPr>
        <p:spPr>
          <a:xfrm>
            <a:off x="5486537" y="1825625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Gives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A234C21-8AEC-30E4-88E7-5F5D8BA2FFE2}"/>
              </a:ext>
            </a:extLst>
          </p:cNvPr>
          <p:cNvSpPr/>
          <p:nvPr/>
        </p:nvSpPr>
        <p:spPr>
          <a:xfrm>
            <a:off x="3830352" y="4007915"/>
            <a:ext cx="1327278" cy="1224034"/>
          </a:xfrm>
          <a:prstGeom prst="rect">
            <a:avLst/>
          </a:prstGeom>
          <a:noFill/>
          <a:ln w="38100">
            <a:solidFill>
              <a:srgbClr val="CCFF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2D2149F8-D3E2-6A13-26FF-8E62D2F82041}"/>
              </a:ext>
            </a:extLst>
          </p:cNvPr>
          <p:cNvSpPr/>
          <p:nvPr/>
        </p:nvSpPr>
        <p:spPr>
          <a:xfrm>
            <a:off x="4004301" y="4132913"/>
            <a:ext cx="994627" cy="981698"/>
          </a:xfrm>
          <a:prstGeom prst="roundRect">
            <a:avLst/>
          </a:prstGeom>
          <a:solidFill>
            <a:srgbClr val="CCFF66">
              <a:alpha val="56000"/>
            </a:srgbClr>
          </a:solidFill>
          <a:ln>
            <a:solidFill>
              <a:srgbClr val="CCFF66">
                <a:alpha val="90000"/>
              </a:srgb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</a:t>
            </a:r>
            <a:r>
              <a:rPr lang="en-GB" baseline="-25000" dirty="0">
                <a:solidFill>
                  <a:schemeClr val="tx1"/>
                </a:solidFill>
              </a:rPr>
              <a:t>0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D2A26CB-3978-A5C2-4CD1-EEAB788D535F}"/>
              </a:ext>
            </a:extLst>
          </p:cNvPr>
          <p:cNvSpPr txBox="1"/>
          <p:nvPr/>
        </p:nvSpPr>
        <p:spPr>
          <a:xfrm>
            <a:off x="863424" y="3750247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>
                <a:solidFill>
                  <a:schemeClr val="bg2"/>
                </a:solidFill>
              </a:rPr>
              <a:t>Retrieve</a:t>
            </a:r>
          </a:p>
        </p:txBody>
      </p:sp>
      <p:cxnSp>
        <p:nvCxnSpPr>
          <p:cNvPr id="73" name="Connector: Elbow 72">
            <a:extLst>
              <a:ext uri="{FF2B5EF4-FFF2-40B4-BE49-F238E27FC236}">
                <a16:creationId xmlns:a16="http://schemas.microsoft.com/office/drawing/2014/main" id="{D3724BAF-58FA-8AE4-4750-0E834C342916}"/>
              </a:ext>
            </a:extLst>
          </p:cNvPr>
          <p:cNvCxnSpPr>
            <a:cxnSpLocks/>
          </p:cNvCxnSpPr>
          <p:nvPr/>
        </p:nvCxnSpPr>
        <p:spPr>
          <a:xfrm rot="16200000" flipH="1">
            <a:off x="986930" y="3981120"/>
            <a:ext cx="2319529" cy="348343"/>
          </a:xfrm>
          <a:prstGeom prst="bentConnector3">
            <a:avLst>
              <a:gd name="adj1" fmla="val 98730"/>
            </a:avLst>
          </a:prstGeom>
          <a:ln w="168275">
            <a:solidFill>
              <a:schemeClr val="accent6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62CA701B-6012-2070-68F6-0268B46A23AC}"/>
              </a:ext>
            </a:extLst>
          </p:cNvPr>
          <p:cNvSpPr/>
          <p:nvPr/>
        </p:nvSpPr>
        <p:spPr>
          <a:xfrm>
            <a:off x="7508060" y="3971613"/>
            <a:ext cx="4110153" cy="2158599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GB" sz="2800" u="sng" dirty="0"/>
              <a:t>Next: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Sensitivity of constants in the parametric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Optical gain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Optical gain compensation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Go to the lab!!</a:t>
            </a:r>
          </a:p>
        </p:txBody>
      </p:sp>
    </p:spTree>
    <p:extLst>
      <p:ext uri="{BB962C8B-B14F-4D97-AF65-F5344CB8AC3E}">
        <p14:creationId xmlns:p14="http://schemas.microsoft.com/office/powerpoint/2010/main" val="1768219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215231-3200-06DB-9E5B-8BB7AB59DE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0580" y="1782715"/>
            <a:ext cx="4150839" cy="1141851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kern="1200" dirty="0">
                <a:solidFill>
                  <a:srgbClr val="080808"/>
                </a:solidFill>
                <a:latin typeface="+mn-lt"/>
                <a:ea typeface="+mn-ea"/>
                <a:cs typeface="+mn-cs"/>
              </a:rPr>
              <a:t>aurelie.magniez@durham.ac.uk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90B14C-5942-93BA-B7D8-ECB8BC29D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71892F-9B3D-F307-8106-B015F02EAD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035" y="308266"/>
            <a:ext cx="1221003" cy="68028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B277EBC-5AD3-7BFD-A685-3F242D04069A}"/>
              </a:ext>
            </a:extLst>
          </p:cNvPr>
          <p:cNvSpPr txBox="1"/>
          <p:nvPr/>
        </p:nvSpPr>
        <p:spPr>
          <a:xfrm>
            <a:off x="3040626" y="4406687"/>
            <a:ext cx="61107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2"/>
                </a:solidFill>
              </a:rPr>
              <a:t>Soapy : </a:t>
            </a:r>
          </a:p>
          <a:p>
            <a:pPr algn="ctr"/>
            <a:r>
              <a:rPr lang="en-GB" dirty="0">
                <a:solidFill>
                  <a:schemeClr val="bg2"/>
                </a:solidFill>
              </a:rPr>
              <a:t> https://github.com/AOtools/soapy</a:t>
            </a:r>
          </a:p>
        </p:txBody>
      </p:sp>
    </p:spTree>
    <p:extLst>
      <p:ext uri="{BB962C8B-B14F-4D97-AF65-F5344CB8AC3E}">
        <p14:creationId xmlns:p14="http://schemas.microsoft.com/office/powerpoint/2010/main" val="3850765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33540-CD0C-52A4-65BE-1A94C3E16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44845" cy="435133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GB" u="sng" dirty="0"/>
              <a:t>Influence of λ?</a:t>
            </a:r>
          </a:p>
          <a:p>
            <a:r>
              <a:rPr lang="en-GB" dirty="0"/>
              <a:t>Optical Gain : change with r</a:t>
            </a:r>
            <a:r>
              <a:rPr lang="en-GB" baseline="-25000" dirty="0"/>
              <a:t>0</a:t>
            </a:r>
            <a:r>
              <a:rPr lang="en-GB" dirty="0"/>
              <a:t> which change with λ</a:t>
            </a:r>
          </a:p>
          <a:p>
            <a:r>
              <a:rPr lang="en-GB" dirty="0"/>
              <a:t>Corrected PSF diameter</a:t>
            </a:r>
          </a:p>
          <a:p>
            <a:r>
              <a:rPr lang="en-GB" dirty="0"/>
              <a:t>Pupil dispersion </a:t>
            </a:r>
          </a:p>
          <a:p>
            <a:r>
              <a:rPr lang="en-GB" dirty="0"/>
              <a:t>Atmospheric dispersion</a:t>
            </a:r>
          </a:p>
          <a:p>
            <a:endParaRPr lang="en-GB" dirty="0"/>
          </a:p>
          <a:p>
            <a:pPr marL="0" indent="0" algn="ctr">
              <a:buNone/>
            </a:pPr>
            <a:r>
              <a:rPr lang="en-GB" u="sng" dirty="0"/>
              <a:t>Uses of using λ-signals?</a:t>
            </a:r>
          </a:p>
          <a:p>
            <a:r>
              <a:rPr lang="en-GB" dirty="0"/>
              <a:t>Optical gain monitoring</a:t>
            </a:r>
          </a:p>
          <a:p>
            <a:r>
              <a:rPr lang="en-GB" dirty="0"/>
              <a:t>Chromatic super resolution</a:t>
            </a:r>
          </a:p>
          <a:p>
            <a:r>
              <a:rPr lang="en-GB" dirty="0"/>
              <a:t>Pupil dispersion : widening the useable bandpass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9DDD64-93AF-227B-6031-E20B2ADB8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MKID-based pyramid wavefront sensor, wavelength sensitivity detector for tracking optical gain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CF0560-8BEE-82DB-EE4D-EAB2879BF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71206-BCF4-474B-97FF-991ACCF8C884}" type="slidenum">
              <a:rPr lang="en-GB" smtClean="0"/>
              <a:t>2</a:t>
            </a:fld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9DD793-756F-18B2-28B7-3D5E46F37797}"/>
              </a:ext>
            </a:extLst>
          </p:cNvPr>
          <p:cNvSpPr txBox="1">
            <a:spLocks/>
          </p:cNvSpPr>
          <p:nvPr/>
        </p:nvSpPr>
        <p:spPr>
          <a:xfrm>
            <a:off x="5975555" y="1690688"/>
            <a:ext cx="4844845" cy="46656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u="sng" dirty="0"/>
              <a:t>Without energy sensitive detector?</a:t>
            </a:r>
          </a:p>
          <a:p>
            <a:r>
              <a:rPr lang="en-GB" dirty="0"/>
              <a:t>Multiple WFS/Camera</a:t>
            </a:r>
          </a:p>
          <a:p>
            <a:r>
              <a:rPr lang="en-GB" dirty="0"/>
              <a:t>Complicates optics</a:t>
            </a:r>
          </a:p>
          <a:p>
            <a:r>
              <a:rPr lang="en-GB" dirty="0"/>
              <a:t>Only for few wavelengths</a:t>
            </a:r>
          </a:p>
          <a:p>
            <a:endParaRPr lang="en-GB" dirty="0"/>
          </a:p>
          <a:p>
            <a:pPr lvl="1"/>
            <a:endParaRPr lang="en-GB" dirty="0"/>
          </a:p>
          <a:p>
            <a:pPr marL="0" indent="0" algn="ctr">
              <a:buNone/>
            </a:pPr>
            <a:r>
              <a:rPr lang="en-GB" u="sng" dirty="0"/>
              <a:t>What we have done?</a:t>
            </a:r>
          </a:p>
          <a:p>
            <a:r>
              <a:rPr lang="en-GB" dirty="0"/>
              <a:t>PWFS module simulate energy sensitive detector</a:t>
            </a:r>
          </a:p>
          <a:p>
            <a:r>
              <a:rPr lang="en-GB" dirty="0"/>
              <a:t>Impact of the pupil dispersion (SPIE 2022)</a:t>
            </a:r>
          </a:p>
          <a:p>
            <a:r>
              <a:rPr lang="en-GB" dirty="0"/>
              <a:t>Initial parametric model to track optical gain (now)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DFB3D4-C1B4-E27C-E10A-C99E7C3DF2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305" y="262944"/>
            <a:ext cx="1221003" cy="68028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A936669-9EDC-51A9-C216-E4D2497A8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46" y="320675"/>
            <a:ext cx="10515600" cy="1325563"/>
          </a:xfrm>
        </p:spPr>
        <p:txBody>
          <a:bodyPr/>
          <a:lstStyle/>
          <a:p>
            <a:r>
              <a:rPr lang="en-GB" dirty="0"/>
              <a:t>Energy sensitive detector for PWFS?</a:t>
            </a:r>
          </a:p>
        </p:txBody>
      </p:sp>
    </p:spTree>
    <p:extLst>
      <p:ext uri="{BB962C8B-B14F-4D97-AF65-F5344CB8AC3E}">
        <p14:creationId xmlns:p14="http://schemas.microsoft.com/office/powerpoint/2010/main" val="1443062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FCE47-042F-6330-09B4-58F7E5F1C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330" y="247553"/>
            <a:ext cx="10073336" cy="1332000"/>
          </a:xfrm>
        </p:spPr>
        <p:txBody>
          <a:bodyPr>
            <a:normAutofit/>
          </a:bodyPr>
          <a:lstStyle/>
          <a:p>
            <a:r>
              <a:rPr lang="en-GB" sz="3600" dirty="0"/>
              <a:t>Microwave kinetic inductance detector (MKID) for XAO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4838B-2B13-F6C3-C980-FAE64CEB8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3</a:t>
            </a:fld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A2D35B5-2FAC-F998-1ACE-5221D83EA9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305" y="262944"/>
            <a:ext cx="1221003" cy="68028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9F9F8D-8F1D-B370-C360-C85874586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MKID-based pyramid wavefront sensor, wavelength sensitivity detector for tracking optical gain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3AA639-EB00-B90C-5966-DA47C92CCC7A}"/>
              </a:ext>
            </a:extLst>
          </p:cNvPr>
          <p:cNvGrpSpPr/>
          <p:nvPr/>
        </p:nvGrpSpPr>
        <p:grpSpPr>
          <a:xfrm>
            <a:off x="7037515" y="1243666"/>
            <a:ext cx="4964918" cy="4733387"/>
            <a:chOff x="3188482" y="1627854"/>
            <a:chExt cx="4964918" cy="414763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8648146-B2DF-D4E0-09DF-8A0404397123}"/>
                </a:ext>
              </a:extLst>
            </p:cNvPr>
            <p:cNvGrpSpPr/>
            <p:nvPr/>
          </p:nvGrpSpPr>
          <p:grpSpPr>
            <a:xfrm>
              <a:off x="3188482" y="1657073"/>
              <a:ext cx="4964918" cy="4118419"/>
              <a:chOff x="6034525" y="1112623"/>
              <a:chExt cx="5324704" cy="4371974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8D35FC46-27E3-C679-39D5-71DB7206FD0F}"/>
                  </a:ext>
                </a:extLst>
              </p:cNvPr>
              <p:cNvSpPr/>
              <p:nvPr/>
            </p:nvSpPr>
            <p:spPr>
              <a:xfrm>
                <a:off x="6034525" y="1112623"/>
                <a:ext cx="5324704" cy="4371974"/>
              </a:xfrm>
              <a:prstGeom prst="round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7B893E4-D351-428E-A23F-B4DDD38FB755}"/>
                  </a:ext>
                </a:extLst>
              </p:cNvPr>
              <p:cNvSpPr/>
              <p:nvPr/>
            </p:nvSpPr>
            <p:spPr>
              <a:xfrm>
                <a:off x="6079129" y="1860560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87756E6-E5FC-FA16-FE01-DB8662F1B2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2600" r="7337" b="1443"/>
              <a:stretch/>
            </p:blipFill>
            <p:spPr>
              <a:xfrm>
                <a:off x="8394384" y="1510123"/>
                <a:ext cx="2584326" cy="2200238"/>
              </a:xfrm>
              <a:prstGeom prst="rect">
                <a:avLst/>
              </a:prstGeom>
              <a:solidFill>
                <a:schemeClr val="tx2">
                  <a:alpha val="82000"/>
                </a:schemeClr>
              </a:solidFill>
            </p:spPr>
          </p:pic>
          <p:sp>
            <p:nvSpPr>
              <p:cNvPr id="16" name="TextBox 19">
                <a:extLst>
                  <a:ext uri="{FF2B5EF4-FFF2-40B4-BE49-F238E27FC236}">
                    <a16:creationId xmlns:a16="http://schemas.microsoft.com/office/drawing/2014/main" id="{51764159-103F-8336-00A1-B31C1BBCB2AE}"/>
                  </a:ext>
                </a:extLst>
              </p:cNvPr>
              <p:cNvSpPr txBox="1"/>
              <p:nvPr/>
            </p:nvSpPr>
            <p:spPr>
              <a:xfrm>
                <a:off x="9152738" y="3650173"/>
                <a:ext cx="198804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100" i="1" dirty="0">
                    <a:solidFill>
                      <a:schemeClr val="bg2"/>
                    </a:solidFill>
                  </a:rPr>
                  <a:t>Credit : Meeker et al. 2015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325D1C7-F6D8-EC56-A6C2-3C7B5FA7B9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6354" t="8596" r="11747" b="44986"/>
              <a:stretch/>
            </p:blipFill>
            <p:spPr>
              <a:xfrm flipH="1">
                <a:off x="6680839" y="2255830"/>
                <a:ext cx="742949" cy="771525"/>
              </a:xfrm>
              <a:prstGeom prst="rect">
                <a:avLst/>
              </a:prstGeom>
            </p:spPr>
          </p:pic>
          <p:sp>
            <p:nvSpPr>
              <p:cNvPr id="18" name="TextBox 21">
                <a:extLst>
                  <a:ext uri="{FF2B5EF4-FFF2-40B4-BE49-F238E27FC236}">
                    <a16:creationId xmlns:a16="http://schemas.microsoft.com/office/drawing/2014/main" id="{978BEA32-FADC-74EE-11AD-CBFFDEACBED7}"/>
                  </a:ext>
                </a:extLst>
              </p:cNvPr>
              <p:cNvSpPr txBox="1"/>
              <p:nvPr/>
            </p:nvSpPr>
            <p:spPr>
              <a:xfrm>
                <a:off x="8129341" y="4704799"/>
                <a:ext cx="221932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200" i="1" dirty="0" err="1"/>
                  <a:t>Mazin</a:t>
                </a:r>
                <a:r>
                  <a:rPr lang="en-GB" sz="1200" i="1" dirty="0"/>
                  <a:t> et al. 2019</a:t>
                </a:r>
              </a:p>
            </p:txBody>
          </p:sp>
          <p:sp>
            <p:nvSpPr>
              <p:cNvPr id="20" name="Right Arrow 13">
                <a:extLst>
                  <a:ext uri="{FF2B5EF4-FFF2-40B4-BE49-F238E27FC236}">
                    <a16:creationId xmlns:a16="http://schemas.microsoft.com/office/drawing/2014/main" id="{01774BF3-BF1E-4291-7481-D585F36ECD60}"/>
                  </a:ext>
                </a:extLst>
              </p:cNvPr>
              <p:cNvSpPr/>
              <p:nvPr/>
            </p:nvSpPr>
            <p:spPr>
              <a:xfrm>
                <a:off x="7609374" y="2483687"/>
                <a:ext cx="624291" cy="360257"/>
              </a:xfrm>
              <a:prstGeom prst="rightArrow">
                <a:avLst/>
              </a:prstGeom>
              <a:solidFill>
                <a:schemeClr val="bg1"/>
              </a:solidFill>
              <a:ln w="381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24" name="Right Arrow 17">
                <a:extLst>
                  <a:ext uri="{FF2B5EF4-FFF2-40B4-BE49-F238E27FC236}">
                    <a16:creationId xmlns:a16="http://schemas.microsoft.com/office/drawing/2014/main" id="{B61B1DB4-1832-187E-E5CD-90F4EE983950}"/>
                  </a:ext>
                </a:extLst>
              </p:cNvPr>
              <p:cNvSpPr/>
              <p:nvPr/>
            </p:nvSpPr>
            <p:spPr>
              <a:xfrm rot="5400000">
                <a:off x="6694934" y="3198610"/>
                <a:ext cx="590991" cy="652652"/>
              </a:xfrm>
              <a:prstGeom prst="rightArrow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25" name="Lightning Bolt 24">
                <a:extLst>
                  <a:ext uri="{FF2B5EF4-FFF2-40B4-BE49-F238E27FC236}">
                    <a16:creationId xmlns:a16="http://schemas.microsoft.com/office/drawing/2014/main" id="{579B87BA-1F38-AE56-9C1F-40EEA9DD6245}"/>
                  </a:ext>
                </a:extLst>
              </p:cNvPr>
              <p:cNvSpPr/>
              <p:nvPr/>
            </p:nvSpPr>
            <p:spPr>
              <a:xfrm>
                <a:off x="6209953" y="2228797"/>
                <a:ext cx="763950" cy="513556"/>
              </a:xfrm>
              <a:prstGeom prst="lightningBol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3DB1659E-21EB-7C59-5759-65E25FA573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6313598" y="3977375"/>
                <a:ext cx="3905000" cy="1039557"/>
              </a:xfrm>
              <a:prstGeom prst="rect">
                <a:avLst/>
              </a:prstGeom>
            </p:spPr>
          </p:pic>
          <p:sp>
            <p:nvSpPr>
              <p:cNvPr id="28" name="TextBox 3">
                <a:extLst>
                  <a:ext uri="{FF2B5EF4-FFF2-40B4-BE49-F238E27FC236}">
                    <a16:creationId xmlns:a16="http://schemas.microsoft.com/office/drawing/2014/main" id="{61EDFAFA-F69B-D148-1DD0-EAECCDC75DF0}"/>
                  </a:ext>
                </a:extLst>
              </p:cNvPr>
              <p:cNvSpPr txBox="1"/>
              <p:nvPr/>
            </p:nvSpPr>
            <p:spPr>
              <a:xfrm>
                <a:off x="6775015" y="1715693"/>
                <a:ext cx="110639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400" dirty="0">
                    <a:solidFill>
                      <a:schemeClr val="accent2"/>
                    </a:solidFill>
                  </a:rPr>
                  <a:t>PIXEL</a:t>
                </a:r>
              </a:p>
            </p:txBody>
          </p:sp>
          <p:sp>
            <p:nvSpPr>
              <p:cNvPr id="29" name="TextBox 26">
                <a:extLst>
                  <a:ext uri="{FF2B5EF4-FFF2-40B4-BE49-F238E27FC236}">
                    <a16:creationId xmlns:a16="http://schemas.microsoft.com/office/drawing/2014/main" id="{BD581A09-F710-BD85-96B8-0222E85DAED5}"/>
                  </a:ext>
                </a:extLst>
              </p:cNvPr>
              <p:cNvSpPr txBox="1"/>
              <p:nvPr/>
            </p:nvSpPr>
            <p:spPr>
              <a:xfrm>
                <a:off x="7150133" y="3584579"/>
                <a:ext cx="1244251" cy="461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400" dirty="0">
                    <a:solidFill>
                      <a:schemeClr val="accent2"/>
                    </a:solidFill>
                  </a:rPr>
                  <a:t>ARRAY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E5E184-1186-9A47-52F2-341DEC2283D4}"/>
                  </a:ext>
                </a:extLst>
              </p:cNvPr>
              <p:cNvSpPr txBox="1"/>
              <p:nvPr/>
            </p:nvSpPr>
            <p:spPr>
              <a:xfrm>
                <a:off x="8429240" y="5003478"/>
                <a:ext cx="254946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i="1" dirty="0">
                    <a:solidFill>
                      <a:schemeClr val="bg2"/>
                    </a:solidFill>
                  </a:rPr>
                  <a:t>Credit :</a:t>
                </a:r>
                <a:r>
                  <a:rPr lang="en-GB" sz="1100" i="1" dirty="0" err="1">
                    <a:solidFill>
                      <a:schemeClr val="bg2"/>
                    </a:solidFill>
                  </a:rPr>
                  <a:t>Mazin</a:t>
                </a:r>
                <a:r>
                  <a:rPr lang="en-GB" sz="1100" i="1" dirty="0">
                    <a:solidFill>
                      <a:schemeClr val="bg2"/>
                    </a:solidFill>
                  </a:rPr>
                  <a:t> et al. 2019</a:t>
                </a:r>
              </a:p>
              <a:p>
                <a:endParaRPr lang="en-GB" sz="1100" dirty="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10" name="TextBox 26">
              <a:extLst>
                <a:ext uri="{FF2B5EF4-FFF2-40B4-BE49-F238E27FC236}">
                  <a16:creationId xmlns:a16="http://schemas.microsoft.com/office/drawing/2014/main" id="{69843276-B28E-83CC-C6BD-9EBFE083B023}"/>
                </a:ext>
              </a:extLst>
            </p:cNvPr>
            <p:cNvSpPr txBox="1"/>
            <p:nvPr/>
          </p:nvSpPr>
          <p:spPr>
            <a:xfrm>
              <a:off x="6389451" y="1627854"/>
              <a:ext cx="14847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dirty="0">
                  <a:solidFill>
                    <a:schemeClr val="accent2"/>
                  </a:solidFill>
                </a:rPr>
                <a:t>OUTPUT</a:t>
              </a:r>
            </a:p>
          </p:txBody>
        </p: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1198F0-1132-A25F-40BA-2FF911CA11FA}"/>
              </a:ext>
            </a:extLst>
          </p:cNvPr>
          <p:cNvSpPr>
            <a:spLocks noGrp="1"/>
          </p:cNvSpPr>
          <p:nvPr/>
        </p:nvSpPr>
        <p:spPr>
          <a:xfrm>
            <a:off x="409902" y="1765197"/>
            <a:ext cx="6523553" cy="45911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u="sng" dirty="0">
                <a:solidFill>
                  <a:schemeClr val="bg2"/>
                </a:solidFill>
              </a:rPr>
              <a:t>AO Requirements</a:t>
            </a:r>
          </a:p>
          <a:p>
            <a:r>
              <a:rPr lang="en-GB" sz="2000" dirty="0">
                <a:solidFill>
                  <a:schemeClr val="bg2"/>
                </a:solidFill>
              </a:rPr>
              <a:t>Every pixel is read out at </a:t>
            </a:r>
            <a:r>
              <a:rPr lang="en-GB" sz="2000" b="1" dirty="0">
                <a:solidFill>
                  <a:schemeClr val="bg2"/>
                </a:solidFill>
              </a:rPr>
              <a:t>1MHz</a:t>
            </a:r>
            <a:r>
              <a:rPr lang="en-GB" sz="2000" dirty="0">
                <a:solidFill>
                  <a:schemeClr val="bg2"/>
                </a:solidFill>
              </a:rPr>
              <a:t>  independently in a continuous data stream</a:t>
            </a:r>
          </a:p>
          <a:p>
            <a:pPr lvl="1"/>
            <a:r>
              <a:rPr lang="en-GB" sz="1600" dirty="0">
                <a:solidFill>
                  <a:schemeClr val="bg2"/>
                </a:solidFill>
              </a:rPr>
              <a:t>Match / exceed existing WFS detectors</a:t>
            </a:r>
          </a:p>
          <a:p>
            <a:pPr lvl="1"/>
            <a:endParaRPr lang="en-GB" sz="1600" dirty="0">
              <a:solidFill>
                <a:schemeClr val="bg2"/>
              </a:solidFill>
            </a:endParaRPr>
          </a:p>
          <a:p>
            <a:r>
              <a:rPr lang="en-GB" sz="2000" dirty="0">
                <a:solidFill>
                  <a:schemeClr val="bg2"/>
                </a:solidFill>
              </a:rPr>
              <a:t>Number of pixels</a:t>
            </a:r>
          </a:p>
          <a:p>
            <a:pPr lvl="1"/>
            <a:r>
              <a:rPr lang="en-GB" sz="1600" dirty="0">
                <a:solidFill>
                  <a:schemeClr val="bg2"/>
                </a:solidFill>
              </a:rPr>
              <a:t>MEC array : 20k</a:t>
            </a:r>
          </a:p>
          <a:p>
            <a:pPr lvl="1"/>
            <a:endParaRPr lang="en-GB" sz="1600" dirty="0">
              <a:solidFill>
                <a:schemeClr val="bg2"/>
              </a:solidFill>
            </a:endParaRPr>
          </a:p>
          <a:p>
            <a:r>
              <a:rPr lang="en-GB" sz="2000" dirty="0">
                <a:solidFill>
                  <a:schemeClr val="bg2"/>
                </a:solidFill>
              </a:rPr>
              <a:t>Detection bandwidth demonstrated 400 nm to 1500</a:t>
            </a:r>
            <a:r>
              <a:rPr lang="en-GB" sz="2000" baseline="30000" dirty="0">
                <a:solidFill>
                  <a:schemeClr val="bg2"/>
                </a:solidFill>
              </a:rPr>
              <a:t>1</a:t>
            </a:r>
            <a:r>
              <a:rPr lang="en-GB" sz="2000" dirty="0">
                <a:solidFill>
                  <a:schemeClr val="bg2"/>
                </a:solidFill>
              </a:rPr>
              <a:t> nm but no technical limits to go beyond</a:t>
            </a:r>
          </a:p>
          <a:p>
            <a:endParaRPr lang="en-GB" sz="2000" dirty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en-GB" sz="2000" u="sng" dirty="0">
                <a:solidFill>
                  <a:schemeClr val="bg2"/>
                </a:solidFill>
              </a:rPr>
              <a:t>Additional features</a:t>
            </a:r>
          </a:p>
          <a:p>
            <a:r>
              <a:rPr lang="en-GB" sz="2000" dirty="0">
                <a:solidFill>
                  <a:schemeClr val="bg2"/>
                </a:solidFill>
              </a:rPr>
              <a:t>Energy sensitivity </a:t>
            </a:r>
          </a:p>
          <a:p>
            <a:pPr lvl="1"/>
            <a:r>
              <a:rPr lang="en-GB" sz="1600" dirty="0">
                <a:solidFill>
                  <a:schemeClr val="bg2"/>
                </a:solidFill>
              </a:rPr>
              <a:t>Resolving power : R = 30</a:t>
            </a:r>
          </a:p>
          <a:p>
            <a:pPr lvl="1"/>
            <a:endParaRPr lang="en-GB" sz="1600" dirty="0">
              <a:solidFill>
                <a:schemeClr val="bg2"/>
              </a:solidFill>
            </a:endParaRPr>
          </a:p>
          <a:p>
            <a:r>
              <a:rPr lang="en-GB" sz="2000" dirty="0">
                <a:solidFill>
                  <a:schemeClr val="bg2"/>
                </a:solidFill>
              </a:rPr>
              <a:t>Photon arrival time (to a microsecond)</a:t>
            </a:r>
          </a:p>
          <a:p>
            <a:endParaRPr lang="en-GB" sz="2000" dirty="0">
              <a:solidFill>
                <a:schemeClr val="bg2"/>
              </a:solidFill>
            </a:endParaRPr>
          </a:p>
          <a:p>
            <a:endParaRPr lang="en-GB" sz="2000" dirty="0">
              <a:solidFill>
                <a:schemeClr val="bg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8C7597-08FE-0196-AE19-DF9624DA6ED9}"/>
              </a:ext>
            </a:extLst>
          </p:cNvPr>
          <p:cNvSpPr txBox="1"/>
          <p:nvPr/>
        </p:nvSpPr>
        <p:spPr>
          <a:xfrm>
            <a:off x="6860628" y="6003036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aseline="30000" dirty="0">
                <a:solidFill>
                  <a:schemeClr val="bg2">
                    <a:lumMod val="90000"/>
                  </a:schemeClr>
                </a:solidFill>
              </a:rPr>
              <a:t>1 </a:t>
            </a:r>
            <a:r>
              <a:rPr lang="en-GB" sz="1100" dirty="0">
                <a:solidFill>
                  <a:schemeClr val="bg2">
                    <a:lumMod val="90000"/>
                  </a:schemeClr>
                </a:solidFill>
              </a:rPr>
              <a:t>De Visser et al., 2021, DOI : 10.1103/PhysRevApplied.16.034051</a:t>
            </a:r>
            <a:endParaRPr lang="en-GB" sz="1100" baseline="30000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726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C61E4-C6D9-DC30-AA59-F62F308EA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206" y="139958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How to simulate an MKID-based PWFS?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F5280-9CB9-D894-3B1F-342F8FA79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1929" y="1465521"/>
            <a:ext cx="4420969" cy="38075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600" b="1" dirty="0"/>
              <a:t>Wavelength sensitivity</a:t>
            </a:r>
          </a:p>
          <a:p>
            <a:pPr lvl="1"/>
            <a:endParaRPr lang="en-GB" sz="2100" dirty="0"/>
          </a:p>
          <a:p>
            <a:r>
              <a:rPr lang="en-GB" sz="2100" dirty="0"/>
              <a:t>Run simultaneously at different wavelength</a:t>
            </a:r>
          </a:p>
          <a:p>
            <a:pPr lvl="1"/>
            <a:r>
              <a:rPr lang="en-GB" sz="1800" dirty="0"/>
              <a:t>Fixed modulation radius</a:t>
            </a:r>
          </a:p>
          <a:p>
            <a:pPr lvl="1"/>
            <a:r>
              <a:rPr lang="en-GB" sz="1800" dirty="0"/>
              <a:t>Same atmosphere</a:t>
            </a:r>
          </a:p>
          <a:p>
            <a:pPr lvl="1"/>
            <a:endParaRPr lang="en-GB" sz="1700" dirty="0"/>
          </a:p>
          <a:p>
            <a:r>
              <a:rPr lang="en-GB" sz="2100" dirty="0"/>
              <a:t>Sampling according to the shortest wavelength</a:t>
            </a:r>
          </a:p>
          <a:p>
            <a:pPr marL="0" indent="0">
              <a:buNone/>
            </a:pPr>
            <a:endParaRPr lang="en-GB" sz="2100" dirty="0"/>
          </a:p>
          <a:p>
            <a:endParaRPr lang="en-GB" dirty="0"/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D71D6A-B32A-86CD-8182-4F85CA712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MKID-based pyramid wavefront sensor, wavelength sensitivity detector for tracking optical gain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A93A1F-A5EE-4FF7-93BB-6926DEB91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71206-BCF4-474B-97FF-991ACCF8C884}" type="slidenum">
              <a:rPr lang="en-GB" smtClean="0"/>
              <a:t>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6DDA39-42B5-96E9-7E69-D0C178236D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305" y="262944"/>
            <a:ext cx="1221003" cy="68028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631516-BAEB-7B4D-E085-9F3A8E426D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9"/>
          <a:stretch/>
        </p:blipFill>
        <p:spPr>
          <a:xfrm>
            <a:off x="9148446" y="3688456"/>
            <a:ext cx="2901463" cy="266789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CECC63-D7DC-80ED-E27E-E363A5F2CF5D}"/>
              </a:ext>
            </a:extLst>
          </p:cNvPr>
          <p:cNvCxnSpPr>
            <a:cxnSpLocks/>
          </p:cNvCxnSpPr>
          <p:nvPr/>
        </p:nvCxnSpPr>
        <p:spPr>
          <a:xfrm>
            <a:off x="2993185" y="1465521"/>
            <a:ext cx="0" cy="3980239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5943BAA-FA55-E85B-F625-D69599222F4D}"/>
              </a:ext>
            </a:extLst>
          </p:cNvPr>
          <p:cNvCxnSpPr>
            <a:cxnSpLocks/>
          </p:cNvCxnSpPr>
          <p:nvPr/>
        </p:nvCxnSpPr>
        <p:spPr>
          <a:xfrm>
            <a:off x="7777789" y="1295400"/>
            <a:ext cx="0" cy="461264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1F7A923-A74D-D0C7-CCFE-0B07B7828D5F}"/>
              </a:ext>
            </a:extLst>
          </p:cNvPr>
          <p:cNvSpPr txBox="1"/>
          <p:nvPr/>
        </p:nvSpPr>
        <p:spPr>
          <a:xfrm flipH="1">
            <a:off x="301088" y="1465521"/>
            <a:ext cx="271262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Photon stream</a:t>
            </a:r>
          </a:p>
          <a:p>
            <a:endParaRPr lang="en-GB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/>
                </a:solidFill>
              </a:rPr>
              <a:t>Sample / simulate the atmosphere at higher temporal resolution than the AO system update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/>
                </a:solidFill>
              </a:rPr>
              <a:t>Modulation path can vary between frames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/>
                </a:solidFill>
              </a:rPr>
              <a:t>Work in progress</a:t>
            </a:r>
          </a:p>
          <a:p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75ABF1-91BA-0546-5F85-DFF09DD0B68C}"/>
              </a:ext>
            </a:extLst>
          </p:cNvPr>
          <p:cNvSpPr txBox="1"/>
          <p:nvPr/>
        </p:nvSpPr>
        <p:spPr>
          <a:xfrm>
            <a:off x="8153400" y="1465521"/>
            <a:ext cx="374918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Soapy</a:t>
            </a:r>
          </a:p>
          <a:p>
            <a:endParaRPr lang="en-GB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2"/>
                </a:solidFill>
              </a:rPr>
              <a:t>AO end-to-end </a:t>
            </a:r>
            <a:r>
              <a:rPr lang="en-GB" dirty="0">
                <a:solidFill>
                  <a:schemeClr val="bg2"/>
                </a:solidFill>
              </a:rPr>
              <a:t>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/>
                </a:solidFill>
              </a:rPr>
              <a:t>PWFS module update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/>
                </a:solidFill>
              </a:rPr>
              <a:t>Available on </a:t>
            </a:r>
            <a:r>
              <a:rPr lang="en-GB" dirty="0" err="1">
                <a:solidFill>
                  <a:schemeClr val="bg2"/>
                </a:solidFill>
              </a:rPr>
              <a:t>Github</a:t>
            </a:r>
            <a:r>
              <a:rPr lang="en-GB" dirty="0">
                <a:solidFill>
                  <a:schemeClr val="bg2"/>
                </a:solidFill>
              </a:rPr>
              <a:t> : https://github.com/AOtools/soapy</a:t>
            </a:r>
          </a:p>
          <a:p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936ECD-2501-931B-8EDE-3D3BDF477ED6}"/>
              </a:ext>
            </a:extLst>
          </p:cNvPr>
          <p:cNvSpPr txBox="1"/>
          <p:nvPr/>
        </p:nvSpPr>
        <p:spPr>
          <a:xfrm>
            <a:off x="7777789" y="5833130"/>
            <a:ext cx="1340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 err="1">
                <a:solidFill>
                  <a:schemeClr val="bg2"/>
                </a:solidFill>
              </a:rPr>
              <a:t>Soapy’s</a:t>
            </a:r>
            <a:endParaRPr lang="en-GB" sz="1400" i="1" dirty="0">
              <a:solidFill>
                <a:schemeClr val="bg2"/>
              </a:solidFill>
            </a:endParaRPr>
          </a:p>
          <a:p>
            <a:pPr algn="r"/>
            <a:r>
              <a:rPr lang="en-GB" sz="1400" i="1" dirty="0">
                <a:solidFill>
                  <a:schemeClr val="bg2"/>
                </a:solidFill>
              </a:rPr>
              <a:t> GUI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1FA503-F491-49E7-7B09-11CF33174397}"/>
              </a:ext>
            </a:extLst>
          </p:cNvPr>
          <p:cNvSpPr txBox="1"/>
          <p:nvPr/>
        </p:nvSpPr>
        <p:spPr>
          <a:xfrm flipH="1">
            <a:off x="1387240" y="5707915"/>
            <a:ext cx="3211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2"/>
                </a:solidFill>
              </a:rPr>
              <a:t>Increase computation complexity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767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B629B-2D77-B220-56FE-082F49BE4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A7D2B-E1F0-9150-1B99-175AA2546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5612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u="sng" dirty="0"/>
              <a:t>Methods using energy sensitivity</a:t>
            </a:r>
          </a:p>
          <a:p>
            <a:r>
              <a:rPr lang="en-GB" dirty="0"/>
              <a:t>Chromatic super resolution</a:t>
            </a:r>
          </a:p>
          <a:p>
            <a:r>
              <a:rPr lang="en-GB" dirty="0"/>
              <a:t>Resolve pupil dispersion (SPIE)</a:t>
            </a:r>
          </a:p>
          <a:p>
            <a:r>
              <a:rPr lang="en-GB" b="1" dirty="0"/>
              <a:t>Optical gain measurement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u="sng" dirty="0"/>
              <a:t>Questions:</a:t>
            </a:r>
            <a:endParaRPr lang="en-GB" dirty="0"/>
          </a:p>
          <a:p>
            <a:r>
              <a:rPr lang="en-GB" dirty="0"/>
              <a:t>What is the behaviour of the optical gain according to key parameters?</a:t>
            </a:r>
          </a:p>
          <a:p>
            <a:r>
              <a:rPr lang="en-GB" dirty="0"/>
              <a:t>Can we use the λ-measures to track this behaviour?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7D7BEE-5D3B-852A-C78F-1B29B4638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MKID-based pyramid wavefront sensor, wavelength sensitivity detector for tracking optical gain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E38156-8DC7-5D90-5A84-EA163409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71206-BCF4-474B-97FF-991ACCF8C884}" type="slidenum">
              <a:rPr lang="en-GB" smtClean="0"/>
              <a:t>5</a:t>
            </a:fld>
            <a:endParaRPr lang="en-GB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095F784-4677-DA9C-CE99-BC433F781D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860384"/>
              </p:ext>
            </p:extLst>
          </p:nvPr>
        </p:nvGraphicFramePr>
        <p:xfrm>
          <a:off x="8121650" y="2501900"/>
          <a:ext cx="392176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2723">
                  <a:extLst>
                    <a:ext uri="{9D8B030D-6E8A-4147-A177-3AD203B41FA5}">
                      <a16:colId xmlns:a16="http://schemas.microsoft.com/office/drawing/2014/main" val="2206836562"/>
                    </a:ext>
                  </a:extLst>
                </a:gridCol>
                <a:gridCol w="1179037">
                  <a:extLst>
                    <a:ext uri="{9D8B030D-6E8A-4147-A177-3AD203B41FA5}">
                      <a16:colId xmlns:a16="http://schemas.microsoft.com/office/drawing/2014/main" val="15866099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153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Pixels across pupil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1211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Telescope 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334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Frame latency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101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Frame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1kHz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815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Controlled modes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05950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82F5DD0-5E8F-F73E-066B-854DA6F02BD7}"/>
              </a:ext>
            </a:extLst>
          </p:cNvPr>
          <p:cNvSpPr txBox="1"/>
          <p:nvPr/>
        </p:nvSpPr>
        <p:spPr>
          <a:xfrm>
            <a:off x="7894320" y="1905298"/>
            <a:ext cx="437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u="sng" dirty="0">
                <a:solidFill>
                  <a:schemeClr val="bg2"/>
                </a:solidFill>
              </a:rPr>
              <a:t>SPHERE like parameters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6D68DC-4C6F-DEDE-0D29-A4B9E67EC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305" y="262944"/>
            <a:ext cx="1221003" cy="68028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36087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014ED435-3388-515A-BB88-B7CBFCC7F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/>
              <a:t>MKID-based pyramid wavefront sensor, wavelength sensitivity detector for tracking optical gain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B51FC7-A337-C6E2-7AD7-7854845EA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520372" cy="1600200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chemeClr val="bg2"/>
                </a:solidFill>
              </a:rPr>
              <a:t>Measurement of optical gains (OG)</a:t>
            </a:r>
            <a:endParaRPr lang="en-GB" sz="4000" dirty="0">
              <a:solidFill>
                <a:schemeClr val="bg2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AE2D8-9D5D-21FE-E265-6CDC37D6F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56610"/>
            <a:ext cx="6170612" cy="4410509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bg2"/>
                </a:solidFill>
              </a:rPr>
              <a:t>End-to-end simulation optical gain measure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>
                <a:solidFill>
                  <a:schemeClr val="bg2"/>
                </a:solidFill>
              </a:rPr>
              <a:t>Closed loop simulation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>
                <a:solidFill>
                  <a:schemeClr val="bg2"/>
                </a:solidFill>
              </a:rPr>
              <a:t>Decomposition of the PWFS input phase screen in KL modes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>
                <a:solidFill>
                  <a:schemeClr val="bg2"/>
                </a:solidFill>
              </a:rPr>
              <a:t>Plot amplitude measured vs true amplitude for each mode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>
                <a:solidFill>
                  <a:schemeClr val="bg2"/>
                </a:solidFill>
              </a:rPr>
              <a:t>Linear fitting : OG = slope coefficient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55675-058B-446D-B6B5-3943D1B6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71206-BCF4-474B-97FF-991ACCF8C884}" type="slidenum">
              <a:rPr lang="en-GB" smtClean="0"/>
              <a:t>6</a:t>
            </a:fld>
            <a:endParaRPr lang="en-GB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4C74F917-330C-DF64-D456-E6ADBB2D1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685" y="136525"/>
            <a:ext cx="4309811" cy="3232358"/>
          </a:xfrm>
          <a:prstGeom prst="rect">
            <a:avLst/>
          </a:prstGeom>
        </p:spPr>
      </p:pic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05B76BF1-4CF7-25CC-83FB-FB3BF9F87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685" y="3489118"/>
            <a:ext cx="4309809" cy="32323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14FA77-8E09-5095-E094-AD3E5DA6F2E4}"/>
              </a:ext>
            </a:extLst>
          </p:cNvPr>
          <p:cNvSpPr txBox="1"/>
          <p:nvPr/>
        </p:nvSpPr>
        <p:spPr>
          <a:xfrm>
            <a:off x="330503" y="5797788"/>
            <a:ext cx="6181500" cy="36933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u="sng" dirty="0"/>
              <a:t>Work in progress:</a:t>
            </a:r>
            <a:r>
              <a:rPr lang="en-GB" dirty="0"/>
              <a:t> Compare with convolutional model</a:t>
            </a:r>
          </a:p>
        </p:txBody>
      </p:sp>
    </p:spTree>
    <p:extLst>
      <p:ext uri="{BB962C8B-B14F-4D97-AF65-F5344CB8AC3E}">
        <p14:creationId xmlns:p14="http://schemas.microsoft.com/office/powerpoint/2010/main" val="2679194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E02D900-456B-2AAF-686A-8B20C57E6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41" y="365125"/>
            <a:ext cx="5227265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Optical gain behaviour : </a:t>
            </a:r>
            <a:br>
              <a:rPr lang="en-GB" dirty="0"/>
            </a:br>
            <a:r>
              <a:rPr lang="en-GB" dirty="0"/>
              <a:t>Photon noise and r</a:t>
            </a:r>
            <a:r>
              <a:rPr lang="en-GB" baseline="-25000" dirty="0"/>
              <a:t>0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316D8-9557-51E1-1DF5-27EAF4DC2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MKID-based pyramid wavefront sensor, wavelength sensitivity detector for tracking optical gain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84FE8-82F8-83EC-8CD4-F6AE6C76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71206-BCF4-474B-97FF-991ACCF8C884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F780FB-9925-ECDE-0151-76645246AF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305" y="262944"/>
            <a:ext cx="1221003" cy="68028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09E035-C387-CC96-36CE-2311872DE468}"/>
              </a:ext>
            </a:extLst>
          </p:cNvPr>
          <p:cNvSpPr txBox="1"/>
          <p:nvPr/>
        </p:nvSpPr>
        <p:spPr>
          <a:xfrm>
            <a:off x="5678905" y="310788"/>
            <a:ext cx="4867176" cy="1200329"/>
          </a:xfrm>
          <a:prstGeom prst="rect">
            <a:avLst/>
          </a:prstGeom>
          <a:solidFill>
            <a:schemeClr val="tx2">
              <a:lumMod val="20000"/>
              <a:lumOff val="8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Loop at 500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Optical gains increase with number of photons and r</a:t>
            </a:r>
            <a:r>
              <a:rPr lang="en-GB" baseline="-25000" dirty="0"/>
              <a:t>0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02253D-ADF2-2630-E475-612022BF2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194" y="2316022"/>
            <a:ext cx="4046452" cy="40506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2958D9-578E-1A4B-23BC-84C49A5DB6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1323" y="2271617"/>
            <a:ext cx="4080483" cy="40847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6AD3CF-5089-E6CF-6C00-2C675DF0A383}"/>
              </a:ext>
            </a:extLst>
          </p:cNvPr>
          <p:cNvSpPr txBox="1"/>
          <p:nvPr/>
        </p:nvSpPr>
        <p:spPr>
          <a:xfrm>
            <a:off x="1665322" y="2271616"/>
            <a:ext cx="2496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r</a:t>
            </a:r>
            <a:r>
              <a:rPr lang="en-GB" baseline="-25000" dirty="0"/>
              <a:t>0</a:t>
            </a:r>
            <a:r>
              <a:rPr lang="en-GB" dirty="0"/>
              <a:t>  = 12cm @ 500nm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21715E-2E4B-0A03-DE93-FA9F474027F4}"/>
              </a:ext>
            </a:extLst>
          </p:cNvPr>
          <p:cNvSpPr txBox="1"/>
          <p:nvPr/>
        </p:nvSpPr>
        <p:spPr>
          <a:xfrm>
            <a:off x="8153400" y="2257232"/>
            <a:ext cx="2496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r</a:t>
            </a:r>
            <a:r>
              <a:rPr lang="en-GB" baseline="-25000" dirty="0"/>
              <a:t>0</a:t>
            </a:r>
            <a:r>
              <a:rPr lang="en-GB" dirty="0"/>
              <a:t>  = 20cm @ 500nm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816D7F-1FD4-0F3B-527B-9B5BEFAE1C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7728" y="3777027"/>
            <a:ext cx="1836543" cy="107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07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E02D900-456B-2AAF-686A-8B20C57E6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42" y="365125"/>
            <a:ext cx="5037542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Optical gain behaviour : </a:t>
            </a:r>
            <a:br>
              <a:rPr lang="en-GB" dirty="0"/>
            </a:br>
            <a:r>
              <a:rPr lang="en-GB" dirty="0"/>
              <a:t>Modulation radius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316D8-9557-51E1-1DF5-27EAF4DC2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MKID-based pyramid wavefront sensor, wavelength sensitivity detector for tracking optical gain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84FE8-82F8-83EC-8CD4-F6AE6C76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71206-BCF4-474B-97FF-991ACCF8C884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F780FB-9925-ECDE-0151-76645246AF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305" y="262944"/>
            <a:ext cx="1221003" cy="68028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09E035-C387-CC96-36CE-2311872DE468}"/>
              </a:ext>
            </a:extLst>
          </p:cNvPr>
          <p:cNvSpPr txBox="1"/>
          <p:nvPr/>
        </p:nvSpPr>
        <p:spPr>
          <a:xfrm>
            <a:off x="5678905" y="151764"/>
            <a:ext cx="4867176" cy="1477328"/>
          </a:xfrm>
          <a:prstGeom prst="rect">
            <a:avLst/>
          </a:prstGeom>
          <a:solidFill>
            <a:schemeClr val="tx2">
              <a:lumMod val="20000"/>
              <a:lumOff val="8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Modulation radius change the dip in the mode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Dip changed at different wavelength : dip influenced by λ/modulation radius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02253D-ADF2-2630-E475-612022BF2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987" y="2291727"/>
            <a:ext cx="4080484" cy="40506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2958D9-578E-1A4B-23BC-84C49A5DB6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0057" y="2291727"/>
            <a:ext cx="4080483" cy="40847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A6D571-5045-2F1F-5E5F-6D39784F3466}"/>
              </a:ext>
            </a:extLst>
          </p:cNvPr>
          <p:cNvSpPr txBox="1"/>
          <p:nvPr/>
        </p:nvSpPr>
        <p:spPr>
          <a:xfrm>
            <a:off x="1651296" y="2287294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Loop at 500nm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0897AA-08AF-7864-E271-C55BBE1816B9}"/>
              </a:ext>
            </a:extLst>
          </p:cNvPr>
          <p:cNvSpPr txBox="1"/>
          <p:nvPr/>
        </p:nvSpPr>
        <p:spPr>
          <a:xfrm>
            <a:off x="8648841" y="2287294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Loop at 900nm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ADC2EC-B8C4-8FD5-C4D9-7752A69220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6743" y="3681131"/>
            <a:ext cx="2358513" cy="130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17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E02D900-456B-2AAF-686A-8B20C57E6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41" y="461381"/>
            <a:ext cx="5244281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Optical gain behaviour : </a:t>
            </a:r>
            <a:br>
              <a:rPr lang="en-GB" dirty="0"/>
            </a:br>
            <a:r>
              <a:rPr lang="en-GB" dirty="0"/>
              <a:t>Wavelength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316D8-9557-51E1-1DF5-27EAF4DC2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MKID-based pyramid wavefront sensor, wavelength sensitivity detector for tracking optical gain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84FE8-82F8-83EC-8CD4-F6AE6C76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71206-BCF4-474B-97FF-991ACCF8C884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F780FB-9925-ECDE-0151-76645246AF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305" y="262944"/>
            <a:ext cx="1221003" cy="68028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09E035-C387-CC96-36CE-2311872DE468}"/>
              </a:ext>
            </a:extLst>
          </p:cNvPr>
          <p:cNvSpPr txBox="1"/>
          <p:nvPr/>
        </p:nvSpPr>
        <p:spPr>
          <a:xfrm>
            <a:off x="5618747" y="204569"/>
            <a:ext cx="4891239" cy="1477328"/>
          </a:xfrm>
          <a:prstGeom prst="rect">
            <a:avLst/>
          </a:prstGeom>
          <a:solidFill>
            <a:schemeClr val="tx2">
              <a:lumMod val="20000"/>
              <a:lumOff val="8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Change in the dip : influenced by the ratio wavelength / modulation radius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</a:t>
            </a:r>
            <a:r>
              <a:rPr lang="en-GB" baseline="-25000" dirty="0"/>
              <a:t>0 </a:t>
            </a:r>
            <a:r>
              <a:rPr lang="en-GB" dirty="0"/>
              <a:t>influences the ratio between OG at different</a:t>
            </a:r>
          </a:p>
        </p:txBody>
      </p:sp>
      <p:pic>
        <p:nvPicPr>
          <p:cNvPr id="12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BA02253D-ADF2-2630-E475-612022BF2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55" y="2271616"/>
            <a:ext cx="4080484" cy="4084734"/>
          </a:xfrm>
          <a:prstGeom prst="rect">
            <a:avLst/>
          </a:prstGeom>
        </p:spPr>
      </p:pic>
      <p:pic>
        <p:nvPicPr>
          <p:cNvPr id="14" name="Picture 13" descr="Chart, histogram&#10;&#10;Description automatically generated">
            <a:extLst>
              <a:ext uri="{FF2B5EF4-FFF2-40B4-BE49-F238E27FC236}">
                <a16:creationId xmlns:a16="http://schemas.microsoft.com/office/drawing/2014/main" id="{502958D9-578E-1A4B-23BC-84C49A5DB6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402" y="2291727"/>
            <a:ext cx="4114800" cy="40847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A6D571-5045-2F1F-5E5F-6D39784F3466}"/>
              </a:ext>
            </a:extLst>
          </p:cNvPr>
          <p:cNvSpPr txBox="1"/>
          <p:nvPr/>
        </p:nvSpPr>
        <p:spPr>
          <a:xfrm>
            <a:off x="1250623" y="2271616"/>
            <a:ext cx="2496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r</a:t>
            </a:r>
            <a:r>
              <a:rPr lang="en-GB" baseline="-25000" dirty="0"/>
              <a:t>0</a:t>
            </a:r>
            <a:r>
              <a:rPr lang="en-GB" dirty="0"/>
              <a:t>  = 12cm @ 500nm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0897AA-08AF-7864-E271-C55BBE1816B9}"/>
              </a:ext>
            </a:extLst>
          </p:cNvPr>
          <p:cNvSpPr txBox="1"/>
          <p:nvPr/>
        </p:nvSpPr>
        <p:spPr>
          <a:xfrm>
            <a:off x="8424860" y="2271616"/>
            <a:ext cx="2496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r</a:t>
            </a:r>
            <a:r>
              <a:rPr lang="en-GB" baseline="-25000" dirty="0"/>
              <a:t>0</a:t>
            </a:r>
            <a:r>
              <a:rPr lang="en-GB" dirty="0"/>
              <a:t>  = 20cm @ 500nm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845815-DB41-4037-FA39-407369AC7D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0792" y="4177878"/>
            <a:ext cx="2011357" cy="178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36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Bookman Old Style"/>
        <a:ea typeface=""/>
        <a:cs typeface=""/>
      </a:majorFont>
      <a:minorFont>
        <a:latin typeface="Bookman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5B07917A39914F9664B9093559A33D" ma:contentTypeVersion="12" ma:contentTypeDescription="Create a new document." ma:contentTypeScope="" ma:versionID="b044457a210ed64a279108f778db6326">
  <xsd:schema xmlns:xsd="http://www.w3.org/2001/XMLSchema" xmlns:xs="http://www.w3.org/2001/XMLSchema" xmlns:p="http://schemas.microsoft.com/office/2006/metadata/properties" xmlns:ns3="f6191221-55a2-427d-afce-6bfcc029a585" xmlns:ns4="b60d6f15-5eb1-4c0b-bb71-d899d3bf026f" targetNamespace="http://schemas.microsoft.com/office/2006/metadata/properties" ma:root="true" ma:fieldsID="021b42194cb7afa1933dc8515be1c4d8" ns3:_="" ns4:_="">
    <xsd:import namespace="f6191221-55a2-427d-afce-6bfcc029a585"/>
    <xsd:import namespace="b60d6f15-5eb1-4c0b-bb71-d899d3bf026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91221-55a2-427d-afce-6bfcc029a5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0d6f15-5eb1-4c0b-bb71-d899d3bf026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AC41B20-A8BA-4107-BCB4-9407148355F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3CFB51-0534-4F9E-9212-AF38090ECB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191221-55a2-427d-afce-6bfcc029a585"/>
    <ds:schemaRef ds:uri="b60d6f15-5eb1-4c0b-bb71-d899d3bf02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3656C6A-4670-41F4-A66A-7492D3A4C1DF}">
  <ds:schemaRefs>
    <ds:schemaRef ds:uri="http://schemas.microsoft.com/office/2006/metadata/properties"/>
    <ds:schemaRef ds:uri="http://schemas.openxmlformats.org/package/2006/metadata/core-properties"/>
    <ds:schemaRef ds:uri="f6191221-55a2-427d-afce-6bfcc029a585"/>
    <ds:schemaRef ds:uri="http://www.w3.org/XML/1998/namespace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documentManagement/types"/>
    <ds:schemaRef ds:uri="b60d6f15-5eb1-4c0b-bb71-d899d3bf026f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41915</TotalTime>
  <Words>1195</Words>
  <Application>Microsoft Office PowerPoint</Application>
  <PresentationFormat>Widescreen</PresentationFormat>
  <Paragraphs>311</Paragraphs>
  <Slides>17</Slides>
  <Notes>15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Bookman Old Style</vt:lpstr>
      <vt:lpstr>Calibri</vt:lpstr>
      <vt:lpstr>Cambria Math</vt:lpstr>
      <vt:lpstr>Wingdings</vt:lpstr>
      <vt:lpstr>Office Theme</vt:lpstr>
      <vt:lpstr>MKID-based pyramid wavefront sensor, wavelength sensitivity detector for tracking optical gain</vt:lpstr>
      <vt:lpstr>Energy sensitive detector for PWFS?</vt:lpstr>
      <vt:lpstr>Microwave kinetic inductance detector (MKID) for XAO</vt:lpstr>
      <vt:lpstr>How to simulate an MKID-based PWFS?</vt:lpstr>
      <vt:lpstr>Motivation</vt:lpstr>
      <vt:lpstr>Measurement of optical gains (OG)</vt:lpstr>
      <vt:lpstr>Optical gain behaviour :  Photon noise and r0</vt:lpstr>
      <vt:lpstr>Optical gain behaviour :  Modulation radius</vt:lpstr>
      <vt:lpstr>Optical gain behaviour :  Wavelength</vt:lpstr>
      <vt:lpstr>Optical gain : modelisation?</vt:lpstr>
      <vt:lpstr>We don’t have the OG…</vt:lpstr>
      <vt:lpstr>Simulation configuration</vt:lpstr>
      <vt:lpstr>MKID output : let’s use it!</vt:lpstr>
      <vt:lpstr>Parametric model : retrieve r0</vt:lpstr>
      <vt:lpstr>Parametric model : retrieve r0</vt:lpstr>
      <vt:lpstr>Conclusion</vt:lpstr>
      <vt:lpstr>Thank you</vt:lpstr>
    </vt:vector>
  </TitlesOfParts>
  <Company>Durham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MKID, an energy sensitive superconducting detector for the next generation of XAO systems</dc:title>
  <dc:creator>MAGNIEZ, AURELIE</dc:creator>
  <cp:lastModifiedBy>Tiago Gomes</cp:lastModifiedBy>
  <cp:revision>28</cp:revision>
  <dcterms:created xsi:type="dcterms:W3CDTF">2022-07-01T10:21:50Z</dcterms:created>
  <dcterms:modified xsi:type="dcterms:W3CDTF">2022-10-27T09:25:53Z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0x010100155B07917A39914F9664B9093559A33D</vt:lpwstr>
  </property>
</Properties>
</file>