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76" r:id="rId3"/>
    <p:sldId id="282" r:id="rId4"/>
    <p:sldId id="291" r:id="rId5"/>
    <p:sldId id="281" r:id="rId6"/>
    <p:sldId id="277" r:id="rId7"/>
    <p:sldId id="271" r:id="rId8"/>
    <p:sldId id="321" r:id="rId9"/>
    <p:sldId id="322" r:id="rId10"/>
    <p:sldId id="324" r:id="rId11"/>
    <p:sldId id="290" r:id="rId12"/>
    <p:sldId id="289" r:id="rId13"/>
    <p:sldId id="285" r:id="rId14"/>
    <p:sldId id="283" r:id="rId15"/>
    <p:sldId id="323" r:id="rId16"/>
    <p:sldId id="286" r:id="rId17"/>
    <p:sldId id="288" r:id="rId18"/>
    <p:sldId id="259" r:id="rId19"/>
    <p:sldId id="272" r:id="rId20"/>
    <p:sldId id="274"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1" autoAdjust="0"/>
    <p:restoredTop sz="79283"/>
  </p:normalViewPr>
  <p:slideViewPr>
    <p:cSldViewPr snapToGrid="0">
      <p:cViewPr>
        <p:scale>
          <a:sx n="74" d="100"/>
          <a:sy n="74" d="100"/>
        </p:scale>
        <p:origin x="130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FC16-1DD6-4CD6-ABC2-107F4F72F593}" type="datetimeFigureOut">
              <a:rPr lang="en-US" smtClean="0"/>
              <a:t>10/19/22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9AB0D-7B90-4DFA-B2C2-3878197E86E8}" type="slidenum">
              <a:rPr lang="en-US" smtClean="0"/>
              <a:t>‹#›</a:t>
            </a:fld>
            <a:endParaRPr lang="en-US"/>
          </a:p>
        </p:txBody>
      </p:sp>
    </p:spTree>
    <p:extLst>
      <p:ext uri="{BB962C8B-B14F-4D97-AF65-F5344CB8AC3E}">
        <p14:creationId xmlns:p14="http://schemas.microsoft.com/office/powerpoint/2010/main" val="3965970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now let’s define partially coherent beacons.  As mentioned, the labels coherent and incoherent are simply useful approximations. The full calculation requires the mutual intensity which can be defined through the use of the complex degree of spatial coherence mu, the magnitude of which varies between 0 and 1. The coherent approximation assumes perfect </a:t>
            </a:r>
            <a:r>
              <a:rPr lang="en-US" baseline="0" dirty="0" err="1"/>
              <a:t>intereference</a:t>
            </a:r>
            <a:r>
              <a:rPr lang="en-US" baseline="0" dirty="0"/>
              <a:t> or a magnitude always equal to one, while the incoherent approximation assumes zero interference. The partially coherent applies when neither approximation is valid. For NGS and LGS sources, we can calculate the spatial coherence magnitude as shown, which simply states that the spatial coherence magnitude is the Fourier transform of the normalized source exitance, which means that the maximum distance between coherent points, the coherence area, is inversely proportional to the source size.</a:t>
            </a:r>
          </a:p>
          <a:p>
            <a:endParaRPr lang="en-US" baseline="0" dirty="0"/>
          </a:p>
          <a:p>
            <a:r>
              <a:rPr lang="en-US" baseline="0" dirty="0"/>
              <a:t> If the source angular extent is smaller than the angular resolution of our telescope aperture, the coherence area will be larger than the telescope diameter and we can apply the coherent approximation. Conversely if the beacon angular size is larger than the angular resolution of the smallest sampling aperture, or a SHWFS </a:t>
            </a:r>
            <a:r>
              <a:rPr lang="en-US" baseline="0" dirty="0" err="1"/>
              <a:t>subaperture</a:t>
            </a:r>
            <a:r>
              <a:rPr lang="en-US" baseline="0" dirty="0"/>
              <a:t>, the coherence area is small enough that adjacent sample points are not coherent, thus we refer to this as an incoherent beacon. A partially coherent beacon falls in-between these two extremes, but everything we develop to handle partial coherence can be applied to any beacon because it is a more rigorous calculation eschewing either approximation. </a:t>
            </a: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7</a:t>
            </a:fld>
            <a:endParaRPr lang="en-US"/>
          </a:p>
        </p:txBody>
      </p:sp>
    </p:spTree>
    <p:extLst>
      <p:ext uri="{BB962C8B-B14F-4D97-AF65-F5344CB8AC3E}">
        <p14:creationId xmlns:p14="http://schemas.microsoft.com/office/powerpoint/2010/main" val="49017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now let’s define partially coherent beacons.  As mentioned, the labels coherent and incoherent are simply useful approximations. The full calculation requires the mutual intensity which can be defined through the use of the complex degree of spatial coherence mu, the magnitude of which varies between 0 and 1. The coherent approximation assumes perfect </a:t>
            </a:r>
            <a:r>
              <a:rPr lang="en-US" baseline="0" dirty="0" err="1"/>
              <a:t>intereference</a:t>
            </a:r>
            <a:r>
              <a:rPr lang="en-US" baseline="0" dirty="0"/>
              <a:t> or a magnitude always equal to one, while the incoherent approximation assumes zero interference. The partially coherent applies when neither approximation is valid. For NGS and LGS sources, we can calculate the spatial coherence magnitude as shown, which simply states that the spatial coherence magnitude is the Fourier transform of the normalized source </a:t>
            </a:r>
            <a:r>
              <a:rPr lang="en-US" baseline="0" dirty="0" err="1"/>
              <a:t>exitance</a:t>
            </a:r>
            <a:r>
              <a:rPr lang="en-US" baseline="0" dirty="0"/>
              <a:t>, which means that the maximum distance between coherent points, the coherence area, is inversely proportional to the source size. If the source angular extent is smaller than the angular resolution of our telescope aperture, the coherence area will be larger than the telescope diameter and we can apply the coherent approximation. Conversely if the beacon angular size is larger than the angular resolution of the smallest sampling aperture, or a SHWFS </a:t>
            </a:r>
            <a:r>
              <a:rPr lang="en-US" baseline="0" dirty="0" err="1"/>
              <a:t>subaperture</a:t>
            </a:r>
            <a:r>
              <a:rPr lang="en-US" baseline="0" dirty="0"/>
              <a:t>, the coherence area is small enough that adjacent sample points are not coherent, thus we refer to this as an incoherent beacon. A partially coherent beacon falls in-between these two extremes, but everything we develop to handle partial coherence can be applied to any beacon because it is a more rigorous calculation eschewing either approximation. Before we jump into the results of the work, we need to briefly discuss how we are going to define and measure WFS sensitivity</a:t>
            </a: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25815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is maximum the WFS sensitivity for a given coherence. We’ll do that through two approaches which are both based on the idea of minimizing</a:t>
            </a:r>
            <a:r>
              <a:rPr lang="en-US" baseline="0" dirty="0"/>
              <a:t> the spread of light from a point in the pupil beyond the coherence area. The first approach is based on pupil segmentation, similar to the SHWFS we’ll divide the aperture into </a:t>
            </a:r>
            <a:r>
              <a:rPr lang="en-US" baseline="0" dirty="0" err="1"/>
              <a:t>subapertures</a:t>
            </a:r>
            <a:r>
              <a:rPr lang="en-US" baseline="0" dirty="0"/>
              <a:t> but now the division will be based on the coherence area and we’ll use a separate WFS technique to retrieve higher modes in each </a:t>
            </a:r>
            <a:r>
              <a:rPr lang="en-US" baseline="0" dirty="0" err="1"/>
              <a:t>subaperture</a:t>
            </a:r>
            <a:r>
              <a:rPr lang="en-US" baseline="0" dirty="0"/>
              <a:t>. While pupil segmentation can be applied to any WFS technique we’ll use it with a hybrid SH-</a:t>
            </a:r>
            <a:r>
              <a:rPr lang="en-US" baseline="0" dirty="0" err="1"/>
              <a:t>Pyr</a:t>
            </a:r>
            <a:r>
              <a:rPr lang="en-US" baseline="0" dirty="0"/>
              <a:t> WFS and compare its performance to a standard WFS. The second approach is based on what I call impulse response engineering, which just means we’ll try to modify the coherent impulse response of the WFS to limit its spread to the coherence area of the source. To demonstrate the concept we’ll use the spatial coherence matrix which simply a representation of the spatial coherence magnitude for each combination of points in the pupil. </a:t>
            </a:r>
            <a:r>
              <a:rPr lang="en-US" baseline="0" dirty="0" err="1"/>
              <a:t>Rastering</a:t>
            </a:r>
            <a:r>
              <a:rPr lang="en-US" baseline="0" dirty="0"/>
              <a:t> through the points on each axis, the diagonal is the self-coherence which is always equal to 1. Thus an incoherent source would look like an identity matrix while a coherent source would be 1 or approximately 1 everywhere. Let’s start by looking at how pupil segmentation works to achieve our basic approach.</a:t>
            </a: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368402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a:t>
            </a:r>
            <a:r>
              <a:rPr lang="en-US" baseline="0" dirty="0"/>
              <a:t> of the LGS beacon is limited by the launch aperture diameter and the same atmospheric turbulence that we are trying to correct. As shown in the images, a larger aperture can yield a smaller spot if the turbulence is mild but the atmospheric coherence length r0 acts as a limiting aperture, such that for stronger turbulence the larger aperture yields more speckle rather than a smaller spot, at least for long-integration. However, we can apply the same AO techniques to mitigate the effects of turbulence. In fact the first ever Rayleigh LGS AO system included uplink correction, though it was done primarily to mitigate the poor beam quality of their copper-vapor Rayleigh laser. Correcting the laser uplink is not commonly used in astronomical AO systems, and research on the benefits of uplink correction is limited. To really understand the potential benefits of uplink correction we need to understand the interaction between spatial coherence and WFS sensitivity and develop methods for optimizing the WFS design for a given spatial coherence. This requires us to move beyond the standard coherent or incoherent approximation and instead examine </a:t>
            </a:r>
            <a:r>
              <a:rPr lang="en-US" baseline="0" dirty="0" err="1"/>
              <a:t>wavefront</a:t>
            </a:r>
            <a:r>
              <a:rPr lang="en-US" baseline="0" dirty="0"/>
              <a:t> sensing in the partially coherent regime.</a:t>
            </a:r>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19</a:t>
            </a:fld>
            <a:endParaRPr lang="en-US"/>
          </a:p>
        </p:txBody>
      </p:sp>
    </p:spTree>
    <p:extLst>
      <p:ext uri="{BB962C8B-B14F-4D97-AF65-F5344CB8AC3E}">
        <p14:creationId xmlns:p14="http://schemas.microsoft.com/office/powerpoint/2010/main" val="19135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86AA-9B48-C54C-4A8C-542D036A2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3E415F-80C7-C543-E3B8-A32AEAEB6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65F414-096C-1A60-3770-8BD21E2511A4}"/>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51B5902D-B7CE-9CB2-A4C0-F57A48B5A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55DBB-51E0-DED0-780F-54CBF1DEC6E8}"/>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4075488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770F-CCF7-2205-3303-55F13622A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1D9BE4-A561-1DF3-C684-F10C816AFF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349A1-B380-8004-6826-6A7E63CD3DAF}"/>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04678536-7092-BCBC-85FC-A39418837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9F63C-6976-1E15-6513-915DB42A152B}"/>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1820876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FF44A0-AA99-3ABA-19EE-D5565DA04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D4F901-EF4D-0261-D202-0C719B51C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10E8-DD0D-B930-A7D1-EA638DE33F51}"/>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594EEDB8-7169-7B69-8C1F-D356681B2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E907-C797-2F35-5321-DE603E0500AA}"/>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41394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194" y="2413007"/>
            <a:ext cx="10180320" cy="1780217"/>
          </a:xfrm>
        </p:spPr>
        <p:txBody>
          <a:bodyPr anchor="ctr" anchorCtr="0"/>
          <a:lstStyle>
            <a:lvl1pPr algn="ctr">
              <a:defRPr sz="6000">
                <a:solidFill>
                  <a:srgbClr val="F8F8F8"/>
                </a:solidFill>
              </a:defRPr>
            </a:lvl1pPr>
          </a:lstStyle>
          <a:p>
            <a:r>
              <a:rPr lang="en-US" dirty="0"/>
              <a:t>Click to edit Master title style</a:t>
            </a:r>
          </a:p>
        </p:txBody>
      </p:sp>
      <p:sp>
        <p:nvSpPr>
          <p:cNvPr id="17" name="Text Placeholder 16"/>
          <p:cNvSpPr>
            <a:spLocks noGrp="1"/>
          </p:cNvSpPr>
          <p:nvPr>
            <p:ph type="body" sz="quarter" idx="13" hasCustomPrompt="1"/>
          </p:nvPr>
        </p:nvSpPr>
        <p:spPr>
          <a:xfrm>
            <a:off x="933451" y="5016388"/>
            <a:ext cx="10420349" cy="714058"/>
          </a:xfrm>
        </p:spPr>
        <p:txBody>
          <a:bodyPr>
            <a:normAutofit/>
          </a:bodyPr>
          <a:lstStyle>
            <a:lvl1pPr marL="0" indent="0" algn="ctr">
              <a:lnSpc>
                <a:spcPct val="180000"/>
              </a:lnSpc>
              <a:buNone/>
              <a:defRPr sz="1200" b="0" spc="300">
                <a:solidFill>
                  <a:srgbClr val="004B8D"/>
                </a:solidFill>
                <a:latin typeface="Arial Black" panose="020B0A040201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cxnSp>
        <p:nvCxnSpPr>
          <p:cNvPr id="8" name="Straight Connector 7"/>
          <p:cNvCxnSpPr/>
          <p:nvPr userDrawn="1"/>
        </p:nvCxnSpPr>
        <p:spPr>
          <a:xfrm>
            <a:off x="914400" y="6297039"/>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3" name="Text Placeholder 18"/>
          <p:cNvSpPr>
            <a:spLocks noGrp="1"/>
          </p:cNvSpPr>
          <p:nvPr>
            <p:ph type="body" sz="quarter" idx="17" hasCustomPrompt="1"/>
          </p:nvPr>
        </p:nvSpPr>
        <p:spPr>
          <a:xfrm>
            <a:off x="7778423" y="6583680"/>
            <a:ext cx="3324969" cy="150440"/>
          </a:xfrm>
        </p:spPr>
        <p:txBody>
          <a:bodyPr>
            <a:noAutofit/>
          </a:bodyPr>
          <a:lstStyle>
            <a:lvl1pPr marL="0" indent="0" algn="r">
              <a:buNone/>
              <a:defRPr sz="450" spc="0" baseline="0">
                <a:solidFill>
                  <a:srgbClr val="004B8D"/>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Place proper DISTRIBUTION statement here.</a:t>
            </a:r>
          </a:p>
        </p:txBody>
      </p:sp>
      <p:pic>
        <p:nvPicPr>
          <p:cNvPr id="6" name="Picture 5">
            <a:extLst>
              <a:ext uri="{FF2B5EF4-FFF2-40B4-BE49-F238E27FC236}">
                <a16:creationId xmlns:a16="http://schemas.microsoft.com/office/drawing/2014/main" id="{02B67419-E416-4BD8-A72F-5B67AF3CB597}"/>
              </a:ext>
            </a:extLst>
          </p:cNvPr>
          <p:cNvPicPr>
            <a:picLocks noChangeAspect="1"/>
          </p:cNvPicPr>
          <p:nvPr userDrawn="1"/>
        </p:nvPicPr>
        <p:blipFill>
          <a:blip r:embed="rId3"/>
          <a:srcRect l="7679" r="7679"/>
          <a:stretch/>
        </p:blipFill>
        <p:spPr>
          <a:xfrm>
            <a:off x="875006" y="142635"/>
            <a:ext cx="1518109" cy="1378513"/>
          </a:xfrm>
          <a:prstGeom prst="rect">
            <a:avLst/>
          </a:prstGeom>
        </p:spPr>
      </p:pic>
      <p:pic>
        <p:nvPicPr>
          <p:cNvPr id="10" name="Picture 9">
            <a:extLst>
              <a:ext uri="{FF2B5EF4-FFF2-40B4-BE49-F238E27FC236}">
                <a16:creationId xmlns:a16="http://schemas.microsoft.com/office/drawing/2014/main" id="{0AC7EDA1-8E32-49B4-AE92-7DFAB58DE1D6}"/>
              </a:ext>
            </a:extLst>
          </p:cNvPr>
          <p:cNvPicPr>
            <a:picLocks noChangeAspect="1"/>
          </p:cNvPicPr>
          <p:nvPr userDrawn="1"/>
        </p:nvPicPr>
        <p:blipFill>
          <a:blip r:embed="rId4"/>
          <a:stretch>
            <a:fillRect/>
          </a:stretch>
        </p:blipFill>
        <p:spPr>
          <a:xfrm>
            <a:off x="10403316" y="320100"/>
            <a:ext cx="834165" cy="1132710"/>
          </a:xfrm>
          <a:prstGeom prst="rect">
            <a:avLst/>
          </a:prstGeom>
        </p:spPr>
      </p:pic>
      <p:pic>
        <p:nvPicPr>
          <p:cNvPr id="12" name="Picture 11">
            <a:extLst>
              <a:ext uri="{FF2B5EF4-FFF2-40B4-BE49-F238E27FC236}">
                <a16:creationId xmlns:a16="http://schemas.microsoft.com/office/drawing/2014/main" id="{C9EB19B8-8941-44DB-8ACB-7DB7D0ED0924}"/>
              </a:ext>
            </a:extLst>
          </p:cNvPr>
          <p:cNvPicPr>
            <a:picLocks noChangeAspect="1"/>
          </p:cNvPicPr>
          <p:nvPr userDrawn="1"/>
        </p:nvPicPr>
        <p:blipFill>
          <a:blip r:embed="rId5"/>
          <a:srcRect/>
          <a:stretch/>
        </p:blipFill>
        <p:spPr>
          <a:xfrm>
            <a:off x="4540799" y="1653739"/>
            <a:ext cx="3110401" cy="526806"/>
          </a:xfrm>
          <a:prstGeom prst="rect">
            <a:avLst/>
          </a:prstGeom>
        </p:spPr>
      </p:pic>
    </p:spTree>
    <p:extLst>
      <p:ext uri="{BB962C8B-B14F-4D97-AF65-F5344CB8AC3E}">
        <p14:creationId xmlns:p14="http://schemas.microsoft.com/office/powerpoint/2010/main" val="280627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2"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Place proper DISTRIBUTION statement here.</a:t>
            </a:r>
          </a:p>
        </p:txBody>
      </p:sp>
      <p:sp>
        <p:nvSpPr>
          <p:cNvPr id="13" name="TextBox 12"/>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5824D5D-2FA2-46F5-9C50-CFDC0E5BC733}"/>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1223033A-9CC5-41F7-A713-6396DBD2D036}"/>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30CF62D3-9206-45EB-A223-CA0D891C42BA}"/>
              </a:ext>
            </a:extLst>
          </p:cNvPr>
          <p:cNvPicPr>
            <a:picLocks noChangeAspect="1"/>
          </p:cNvPicPr>
          <p:nvPr userDrawn="1"/>
        </p:nvPicPr>
        <p:blipFill>
          <a:blip r:embed="rId6"/>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3951473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838200" y="549387"/>
            <a:ext cx="10515600" cy="732645"/>
          </a:xfrm>
        </p:spPr>
        <p:txBody>
          <a:bodyPr>
            <a:normAutofit/>
          </a:bodyPr>
          <a:lstStyle>
            <a:lvl1pPr>
              <a:defRPr sz="3000"/>
            </a:lvl1pPr>
          </a:lstStyle>
          <a:p>
            <a:r>
              <a:rPr lang="en-US" dirty="0"/>
              <a:t>Click to edit Master title style</a:t>
            </a:r>
          </a:p>
        </p:txBody>
      </p: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2E0E80-6006-4B76-B8C3-1395111A7B20}"/>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65899C1-8647-4059-ABB4-F246F0720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6417579" y="6621065"/>
            <a:ext cx="4767662"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sz="800" dirty="0">
                <a:effectLst/>
                <a:latin typeface="Calibri" panose="020F0502020204030204" pitchFamily="34" charset="0"/>
                <a:ea typeface="Calibri" panose="020F0502020204030204" pitchFamily="34" charset="0"/>
                <a:cs typeface="Times New Roman" panose="02020603050405020304" pitchFamily="18" charset="0"/>
              </a:rPr>
              <a:t>Approved for public release; distribution is unlimited.  Public Affairs release approval #________________</a:t>
            </a:r>
            <a:r>
              <a:rPr lang="en-US" dirty="0"/>
              <a:t>.</a:t>
            </a:r>
          </a:p>
        </p:txBody>
      </p:sp>
      <p:sp>
        <p:nvSpPr>
          <p:cNvPr id="18" name="TextBox 17"/>
          <p:cNvSpPr txBox="1"/>
          <p:nvPr userDrawn="1"/>
        </p:nvSpPr>
        <p:spPr>
          <a:xfrm>
            <a:off x="11086011" y="6603491"/>
            <a:ext cx="34963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1000" smtClean="0">
                <a:solidFill>
                  <a:schemeClr val="tx1"/>
                </a:solidFill>
                <a:latin typeface="Arial" panose="020B0604020202020204" pitchFamily="34" charset="0"/>
                <a:cs typeface="Arial" panose="020B0604020202020204" pitchFamily="34" charset="0"/>
              </a:rPr>
              <a:pPr algn="r"/>
              <a:t>‹#›</a:t>
            </a:fld>
            <a:endParaRPr lang="en-US" sz="1000" dirty="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6E72957-FF0C-4E9F-A61B-EA11590570A5}"/>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091D48C-BBC5-46A6-BC6E-5D7E00EC000F}"/>
              </a:ext>
            </a:extLst>
          </p:cNvPr>
          <p:cNvPicPr>
            <a:picLocks noChangeAspect="1"/>
          </p:cNvPicPr>
          <p:nvPr userDrawn="1"/>
        </p:nvPicPr>
        <p:blipFill rotWithShape="1">
          <a:blip r:embed="rId4"/>
          <a:srcRect l="15575" r="15791" b="19870"/>
          <a:stretch/>
        </p:blipFill>
        <p:spPr>
          <a:xfrm>
            <a:off x="11051796" y="63387"/>
            <a:ext cx="283299" cy="384952"/>
          </a:xfrm>
          <a:prstGeom prst="rect">
            <a:avLst/>
          </a:prstGeom>
        </p:spPr>
      </p:pic>
      <p:pic>
        <p:nvPicPr>
          <p:cNvPr id="23" name="Picture 22">
            <a:extLst>
              <a:ext uri="{FF2B5EF4-FFF2-40B4-BE49-F238E27FC236}">
                <a16:creationId xmlns:a16="http://schemas.microsoft.com/office/drawing/2014/main" id="{DD5A818F-B61A-45A3-A93A-8B07F90EA3C9}"/>
              </a:ext>
            </a:extLst>
          </p:cNvPr>
          <p:cNvPicPr>
            <a:picLocks noChangeAspect="1"/>
          </p:cNvPicPr>
          <p:nvPr userDrawn="1"/>
        </p:nvPicPr>
        <p:blipFill rotWithShape="1">
          <a:blip r:embed="rId5"/>
          <a:srcRect l="14497" r="15925" b="12697"/>
          <a:stretch/>
        </p:blipFill>
        <p:spPr>
          <a:xfrm>
            <a:off x="9933133" y="70155"/>
            <a:ext cx="409029" cy="371417"/>
          </a:xfrm>
          <a:prstGeom prst="rect">
            <a:avLst/>
          </a:prstGeom>
        </p:spPr>
      </p:pic>
      <p:pic>
        <p:nvPicPr>
          <p:cNvPr id="24" name="Picture 23">
            <a:extLst>
              <a:ext uri="{FF2B5EF4-FFF2-40B4-BE49-F238E27FC236}">
                <a16:creationId xmlns:a16="http://schemas.microsoft.com/office/drawing/2014/main" id="{9FA1F597-E790-46A7-9D7A-2C9E9381EBE1}"/>
              </a:ext>
            </a:extLst>
          </p:cNvPr>
          <p:cNvPicPr>
            <a:picLocks noChangeAspect="1"/>
          </p:cNvPicPr>
          <p:nvPr userDrawn="1"/>
        </p:nvPicPr>
        <p:blipFill>
          <a:blip r:embed="rId6"/>
          <a:stretch>
            <a:fillRect/>
          </a:stretch>
        </p:blipFill>
        <p:spPr>
          <a:xfrm>
            <a:off x="10334502" y="193334"/>
            <a:ext cx="724984" cy="125059"/>
          </a:xfrm>
          <a:prstGeom prst="rect">
            <a:avLst/>
          </a:prstGeom>
        </p:spPr>
      </p:pic>
      <p:pic>
        <p:nvPicPr>
          <p:cNvPr id="25" name="Picture 24">
            <a:extLst>
              <a:ext uri="{FF2B5EF4-FFF2-40B4-BE49-F238E27FC236}">
                <a16:creationId xmlns:a16="http://schemas.microsoft.com/office/drawing/2014/main" id="{F5D28F00-DE49-EB41-A39A-99E5546B4731}"/>
              </a:ext>
            </a:extLst>
          </p:cNvPr>
          <p:cNvPicPr>
            <a:picLocks noChangeAspect="1"/>
          </p:cNvPicPr>
          <p:nvPr userDrawn="1"/>
        </p:nvPicPr>
        <p:blipFill>
          <a:blip r:embed="rId7"/>
          <a:stretch>
            <a:fillRect/>
          </a:stretch>
        </p:blipFill>
        <p:spPr>
          <a:xfrm>
            <a:off x="850784" y="28839"/>
            <a:ext cx="457200" cy="454048"/>
          </a:xfrm>
          <a:prstGeom prst="rect">
            <a:avLst/>
          </a:prstGeom>
        </p:spPr>
      </p:pic>
    </p:spTree>
    <p:extLst>
      <p:ext uri="{BB962C8B-B14F-4D97-AF65-F5344CB8AC3E}">
        <p14:creationId xmlns:p14="http://schemas.microsoft.com/office/powerpoint/2010/main" val="1221954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99F35D-4A79-49B1-A076-DC9AA215B521}"/>
              </a:ext>
            </a:extLst>
          </p:cNvPr>
          <p:cNvPicPr>
            <a:picLocks noChangeAspect="1"/>
          </p:cNvPicPr>
          <p:nvPr userDrawn="1"/>
        </p:nvPicPr>
        <p:blipFill rotWithShape="1">
          <a:blip r:embed="rId3"/>
          <a:srcRect l="19015" t="1" r="21171" b="26090"/>
          <a:stretch/>
        </p:blipFill>
        <p:spPr>
          <a:xfrm>
            <a:off x="851775" y="13557"/>
            <a:ext cx="469733" cy="446110"/>
          </a:xfrm>
          <a:prstGeom prst="rect">
            <a:avLst/>
          </a:prstGeom>
        </p:spPr>
      </p:pic>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5" y="6513870"/>
            <a:ext cx="2560320" cy="53098"/>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dirty="0"/>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0"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Place proper DISTRIBUTION statement here.</a:t>
            </a:r>
          </a:p>
        </p:txBody>
      </p:sp>
      <p:sp>
        <p:nvSpPr>
          <p:cNvPr id="12"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3BEFE0-DFA3-4014-A095-4C92679B7620}"/>
              </a:ext>
            </a:extLst>
          </p:cNvPr>
          <p:cNvPicPr>
            <a:picLocks noChangeAspect="1"/>
          </p:cNvPicPr>
          <p:nvPr userDrawn="1"/>
        </p:nvPicPr>
        <p:blipFill>
          <a:blip r:embed="rId6"/>
          <a:srcRect/>
          <a:stretch/>
        </p:blipFill>
        <p:spPr>
          <a:xfrm>
            <a:off x="10552616" y="199210"/>
            <a:ext cx="724984" cy="122790"/>
          </a:xfrm>
          <a:prstGeom prst="rect">
            <a:avLst/>
          </a:prstGeom>
        </p:spPr>
      </p:pic>
      <p:pic>
        <p:nvPicPr>
          <p:cNvPr id="7" name="Picture 6">
            <a:extLst>
              <a:ext uri="{FF2B5EF4-FFF2-40B4-BE49-F238E27FC236}">
                <a16:creationId xmlns:a16="http://schemas.microsoft.com/office/drawing/2014/main" id="{BA9DE1AE-2E46-4AAF-B33F-C8EB8113082F}"/>
              </a:ext>
            </a:extLst>
          </p:cNvPr>
          <p:cNvPicPr>
            <a:picLocks noChangeAspect="1"/>
          </p:cNvPicPr>
          <p:nvPr userDrawn="1"/>
        </p:nvPicPr>
        <p:blipFill rotWithShape="1">
          <a:blip r:embed="rId7"/>
          <a:srcRect b="19788"/>
          <a:stretch/>
        </p:blipFill>
        <p:spPr>
          <a:xfrm>
            <a:off x="1448335" y="65003"/>
            <a:ext cx="359169" cy="391203"/>
          </a:xfrm>
          <a:prstGeom prst="rect">
            <a:avLst/>
          </a:prstGeom>
        </p:spPr>
      </p:pic>
    </p:spTree>
    <p:extLst>
      <p:ext uri="{BB962C8B-B14F-4D97-AF65-F5344CB8AC3E}">
        <p14:creationId xmlns:p14="http://schemas.microsoft.com/office/powerpoint/2010/main" val="155246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9120"/>
            <a:ext cx="10515600" cy="637515"/>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838200" y="1335416"/>
            <a:ext cx="10515600" cy="5022243"/>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0" name="Text Placeholder 18"/>
          <p:cNvSpPr>
            <a:spLocks noGrp="1"/>
          </p:cNvSpPr>
          <p:nvPr>
            <p:ph type="body" sz="quarter" idx="17" hasCustomPrompt="1"/>
          </p:nvPr>
        </p:nvSpPr>
        <p:spPr>
          <a:xfrm>
            <a:off x="6367245" y="6621065"/>
            <a:ext cx="4817996" cy="167092"/>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sz="800" dirty="0">
                <a:effectLst/>
                <a:latin typeface="Calibri" panose="020F0502020204030204" pitchFamily="34" charset="0"/>
                <a:ea typeface="Calibri" panose="020F0502020204030204" pitchFamily="34" charset="0"/>
                <a:cs typeface="Times New Roman" panose="02020603050405020304" pitchFamily="18" charset="0"/>
              </a:rPr>
              <a:t>Approved for public release; distribution is unlimited.  Public Affairs release approval #________________</a:t>
            </a:r>
            <a:endParaRPr lang="en-US" dirty="0"/>
          </a:p>
        </p:txBody>
      </p:sp>
      <p:sp>
        <p:nvSpPr>
          <p:cNvPr id="11" name="TextBox 10"/>
          <p:cNvSpPr txBox="1"/>
          <p:nvPr userDrawn="1"/>
        </p:nvSpPr>
        <p:spPr>
          <a:xfrm>
            <a:off x="11086011" y="6603491"/>
            <a:ext cx="34963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1000" smtClean="0">
                <a:solidFill>
                  <a:schemeClr val="tx1"/>
                </a:solidFill>
                <a:latin typeface="Arial" panose="020B0604020202020204" pitchFamily="34" charset="0"/>
                <a:cs typeface="Arial" panose="020B0604020202020204" pitchFamily="34" charset="0"/>
              </a:rPr>
              <a:pPr algn="r"/>
              <a:t>‹#›</a:t>
            </a:fld>
            <a:endParaRPr lang="en-US" sz="1000" dirty="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6E72957-FF0C-4E9F-A61B-EA11590570A5}"/>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091D48C-BBC5-46A6-BC6E-5D7E00EC000F}"/>
              </a:ext>
            </a:extLst>
          </p:cNvPr>
          <p:cNvPicPr>
            <a:picLocks noChangeAspect="1"/>
          </p:cNvPicPr>
          <p:nvPr userDrawn="1"/>
        </p:nvPicPr>
        <p:blipFill rotWithShape="1">
          <a:blip r:embed="rId4"/>
          <a:srcRect l="15575" r="15791" b="19870"/>
          <a:stretch/>
        </p:blipFill>
        <p:spPr>
          <a:xfrm>
            <a:off x="11051796" y="63387"/>
            <a:ext cx="283299" cy="384952"/>
          </a:xfrm>
          <a:prstGeom prst="rect">
            <a:avLst/>
          </a:prstGeom>
        </p:spPr>
      </p:pic>
      <p:pic>
        <p:nvPicPr>
          <p:cNvPr id="18" name="Picture 17">
            <a:extLst>
              <a:ext uri="{FF2B5EF4-FFF2-40B4-BE49-F238E27FC236}">
                <a16:creationId xmlns:a16="http://schemas.microsoft.com/office/drawing/2014/main" id="{DD5A818F-B61A-45A3-A93A-8B07F90EA3C9}"/>
              </a:ext>
            </a:extLst>
          </p:cNvPr>
          <p:cNvPicPr>
            <a:picLocks noChangeAspect="1"/>
          </p:cNvPicPr>
          <p:nvPr userDrawn="1"/>
        </p:nvPicPr>
        <p:blipFill rotWithShape="1">
          <a:blip r:embed="rId5"/>
          <a:srcRect l="14497" r="15925" b="12697"/>
          <a:stretch/>
        </p:blipFill>
        <p:spPr>
          <a:xfrm>
            <a:off x="9933133" y="70155"/>
            <a:ext cx="409029" cy="371417"/>
          </a:xfrm>
          <a:prstGeom prst="rect">
            <a:avLst/>
          </a:prstGeom>
        </p:spPr>
      </p:pic>
      <p:pic>
        <p:nvPicPr>
          <p:cNvPr id="20" name="Picture 19">
            <a:extLst>
              <a:ext uri="{FF2B5EF4-FFF2-40B4-BE49-F238E27FC236}">
                <a16:creationId xmlns:a16="http://schemas.microsoft.com/office/drawing/2014/main" id="{9FA1F597-E790-46A7-9D7A-2C9E9381EBE1}"/>
              </a:ext>
            </a:extLst>
          </p:cNvPr>
          <p:cNvPicPr>
            <a:picLocks noChangeAspect="1"/>
          </p:cNvPicPr>
          <p:nvPr userDrawn="1"/>
        </p:nvPicPr>
        <p:blipFill>
          <a:blip r:embed="rId6"/>
          <a:stretch>
            <a:fillRect/>
          </a:stretch>
        </p:blipFill>
        <p:spPr>
          <a:xfrm>
            <a:off x="10334502" y="193334"/>
            <a:ext cx="724984" cy="125059"/>
          </a:xfrm>
          <a:prstGeom prst="rect">
            <a:avLst/>
          </a:prstGeom>
        </p:spPr>
      </p:pic>
      <p:pic>
        <p:nvPicPr>
          <p:cNvPr id="21" name="Picture 20">
            <a:extLst>
              <a:ext uri="{FF2B5EF4-FFF2-40B4-BE49-F238E27FC236}">
                <a16:creationId xmlns:a16="http://schemas.microsoft.com/office/drawing/2014/main" id="{F5D28F00-DE49-EB41-A39A-99E5546B4731}"/>
              </a:ext>
            </a:extLst>
          </p:cNvPr>
          <p:cNvPicPr>
            <a:picLocks noChangeAspect="1"/>
          </p:cNvPicPr>
          <p:nvPr userDrawn="1"/>
        </p:nvPicPr>
        <p:blipFill>
          <a:blip r:embed="rId7"/>
          <a:stretch>
            <a:fillRect/>
          </a:stretch>
        </p:blipFill>
        <p:spPr>
          <a:xfrm>
            <a:off x="850784" y="28839"/>
            <a:ext cx="457200" cy="454048"/>
          </a:xfrm>
          <a:prstGeom prst="rect">
            <a:avLst/>
          </a:prstGeom>
        </p:spPr>
      </p:pic>
    </p:spTree>
    <p:extLst>
      <p:ext uri="{BB962C8B-B14F-4D97-AF65-F5344CB8AC3E}">
        <p14:creationId xmlns:p14="http://schemas.microsoft.com/office/powerpoint/2010/main" val="172377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Place proper DISTRIBUTION statement here.</a:t>
            </a:r>
          </a:p>
        </p:txBody>
      </p:sp>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838200" y="612964"/>
            <a:ext cx="10515600" cy="605492"/>
          </a:xfrm>
        </p:spPr>
        <p:txBody>
          <a:bodyPr>
            <a:normAutofit/>
          </a:bodyPr>
          <a:lstStyle>
            <a:lvl1pPr>
              <a:defRPr sz="3000"/>
            </a:lvl1pPr>
          </a:lstStyle>
          <a:p>
            <a:r>
              <a:rPr lang="en-US" dirty="0"/>
              <a:t>Click to edit Master title style</a:t>
            </a:r>
          </a:p>
        </p:txBody>
      </p:sp>
      <p:pic>
        <p:nvPicPr>
          <p:cNvPr id="2" name="Picture 1">
            <a:extLst>
              <a:ext uri="{FF2B5EF4-FFF2-40B4-BE49-F238E27FC236}">
                <a16:creationId xmlns:a16="http://schemas.microsoft.com/office/drawing/2014/main" id="{B0A1C76A-0578-4EDD-9EA0-13952E937924}"/>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83C03A68-8D79-43AF-9F22-78C1EE2DB3B9}"/>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47411176-6A47-402F-9BA8-58D727F4A96F}"/>
              </a:ext>
            </a:extLst>
          </p:cNvPr>
          <p:cNvPicPr>
            <a:picLocks noChangeAspect="1"/>
          </p:cNvPicPr>
          <p:nvPr userDrawn="1"/>
        </p:nvPicPr>
        <p:blipFill>
          <a:blip r:embed="rId6"/>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288144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3B7-0CDC-8BB6-BA44-1EAC82F673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0D6889-ECD7-2968-9693-2B7EBB3E3B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A7B36-3553-13F0-AAA5-C470038721A4}"/>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5F7BA4E1-4B33-35C3-4249-C6C293252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0FC82-FFDC-C6F7-1022-37088B5E1CE9}"/>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332020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6C257-C1EC-386D-9DF8-143A8244A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F474D9-85DF-139C-F8F7-693A0738EF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9D153-7791-06EE-9C50-BA3B1B6EB1B4}"/>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B70C7C55-CC37-EB4A-AD44-FFC20F19B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BDBFD-82AD-DE1C-CC73-6D3672B1FD24}"/>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206912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9615-F447-E9EE-9802-593289FDE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0A43D-DD2A-6E6E-E3D4-A6F4ED83F1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58BE4-5A4A-0402-BE90-6134BDCE28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2E920C-8C0B-0DFB-6E55-34394D2290B1}"/>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6" name="Footer Placeholder 5">
            <a:extLst>
              <a:ext uri="{FF2B5EF4-FFF2-40B4-BE49-F238E27FC236}">
                <a16:creationId xmlns:a16="http://schemas.microsoft.com/office/drawing/2014/main" id="{9FF4FB57-63CD-69C8-9572-BB3268505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99D13-ED14-9D05-4E83-1AB5E04B872D}"/>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192446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158D-B9C6-6F20-BDCD-8BF8B4BD94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E4C24C-F304-BC92-57CE-8727B8D15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81A5BE-FF41-E123-8E5F-44B513972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DD0DF-4FDC-4CB4-47A7-1C63AECDE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D13CC-57CE-9CC6-316D-2EAE0A1B8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D92B-7138-E03B-9150-ED7AEAFA6A1B}"/>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8" name="Footer Placeholder 7">
            <a:extLst>
              <a:ext uri="{FF2B5EF4-FFF2-40B4-BE49-F238E27FC236}">
                <a16:creationId xmlns:a16="http://schemas.microsoft.com/office/drawing/2014/main" id="{4CE4A107-151E-2356-286B-E74888EF7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DDEBA2-4368-EC67-B55C-8B5219C52971}"/>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308961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A76A-4A00-9835-F39B-3ADFA9DDB7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7E9A92-572E-BD90-8B71-F16A298E9E56}"/>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4" name="Footer Placeholder 3">
            <a:extLst>
              <a:ext uri="{FF2B5EF4-FFF2-40B4-BE49-F238E27FC236}">
                <a16:creationId xmlns:a16="http://schemas.microsoft.com/office/drawing/2014/main" id="{F6718015-62F4-8A44-98E4-0A43E9A6EF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8060F4-3712-F7F3-F14B-57640541BF09}"/>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350461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F16743-A1FC-63F0-6A1B-BC39D1BF3D05}"/>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3" name="Footer Placeholder 2">
            <a:extLst>
              <a:ext uri="{FF2B5EF4-FFF2-40B4-BE49-F238E27FC236}">
                <a16:creationId xmlns:a16="http://schemas.microsoft.com/office/drawing/2014/main" id="{DF9AC112-527F-5D3C-739C-AF38762060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BDF238-1FEC-5C1D-2E7C-5FCF981947AC}"/>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152481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5433-17FC-D095-CEFC-0A15E9DE8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6066FD-B8F6-EA66-A6EA-B2739536EA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A50B4D-A34C-919E-D346-A456BC219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D8A3F6-F4A9-A62A-96BC-ADD217FC6D17}"/>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6" name="Footer Placeholder 5">
            <a:extLst>
              <a:ext uri="{FF2B5EF4-FFF2-40B4-BE49-F238E27FC236}">
                <a16:creationId xmlns:a16="http://schemas.microsoft.com/office/drawing/2014/main" id="{139F06D2-9404-7757-E476-1183F88D7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47421-2F4E-E3F2-F244-ADFAC713FA9F}"/>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300262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A6C3-8E8C-3705-B7CD-4A73F81115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754CBB-4481-3946-B190-CEECBD811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E509F-AC4A-6131-FD75-F22777829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B0521-13A3-377A-2156-8DDF9D88956A}"/>
              </a:ext>
            </a:extLst>
          </p:cNvPr>
          <p:cNvSpPr>
            <a:spLocks noGrp="1"/>
          </p:cNvSpPr>
          <p:nvPr>
            <p:ph type="dt" sz="half" idx="10"/>
          </p:nvPr>
        </p:nvSpPr>
        <p:spPr/>
        <p:txBody>
          <a:bodyPr/>
          <a:lstStyle/>
          <a:p>
            <a:fld id="{E63ABAC9-6BC3-464C-9E5F-DF68C9D9410D}" type="datetimeFigureOut">
              <a:rPr lang="en-US" smtClean="0"/>
              <a:t>10/19/22</a:t>
            </a:fld>
            <a:endParaRPr lang="en-US"/>
          </a:p>
        </p:txBody>
      </p:sp>
      <p:sp>
        <p:nvSpPr>
          <p:cNvPr id="6" name="Footer Placeholder 5">
            <a:extLst>
              <a:ext uri="{FF2B5EF4-FFF2-40B4-BE49-F238E27FC236}">
                <a16:creationId xmlns:a16="http://schemas.microsoft.com/office/drawing/2014/main" id="{B9329DE6-951D-12F6-62B1-84EA8DF58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E2C3E-9D05-992E-0D85-D2D16F2BBE62}"/>
              </a:ext>
            </a:extLst>
          </p:cNvPr>
          <p:cNvSpPr>
            <a:spLocks noGrp="1"/>
          </p:cNvSpPr>
          <p:nvPr>
            <p:ph type="sldNum" sz="quarter" idx="12"/>
          </p:nvPr>
        </p:nvSpPr>
        <p:spPr/>
        <p:txBody>
          <a:bodyPr/>
          <a:lstStyle/>
          <a:p>
            <a:fld id="{4C45597C-80F4-4E38-AED1-F96B15AD982E}" type="slidenum">
              <a:rPr lang="en-US" smtClean="0"/>
              <a:t>‹#›</a:t>
            </a:fld>
            <a:endParaRPr lang="en-US"/>
          </a:p>
        </p:txBody>
      </p:sp>
    </p:spTree>
    <p:extLst>
      <p:ext uri="{BB962C8B-B14F-4D97-AF65-F5344CB8AC3E}">
        <p14:creationId xmlns:p14="http://schemas.microsoft.com/office/powerpoint/2010/main" val="651943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B3038-0C6C-194E-9598-79E986123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35776-9270-6CCC-6178-FE7BEF5AF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8A8F2-520B-0B7A-903B-5A2AC499A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ABAC9-6BC3-464C-9E5F-DF68C9D9410D}" type="datetimeFigureOut">
              <a:rPr lang="en-US" smtClean="0"/>
              <a:t>10/19/22</a:t>
            </a:fld>
            <a:endParaRPr lang="en-US"/>
          </a:p>
        </p:txBody>
      </p:sp>
      <p:sp>
        <p:nvSpPr>
          <p:cNvPr id="5" name="Footer Placeholder 4">
            <a:extLst>
              <a:ext uri="{FF2B5EF4-FFF2-40B4-BE49-F238E27FC236}">
                <a16:creationId xmlns:a16="http://schemas.microsoft.com/office/drawing/2014/main" id="{6DA54DA9-4885-32B9-1C95-F4264507A7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A0EF2-8199-4E15-BCE9-E38DA8C05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5597C-80F4-4E38-AED1-F96B15AD982E}" type="slidenum">
              <a:rPr lang="en-US" smtClean="0"/>
              <a:t>‹#›</a:t>
            </a:fld>
            <a:endParaRPr lang="en-US"/>
          </a:p>
        </p:txBody>
      </p:sp>
    </p:spTree>
    <p:extLst>
      <p:ext uri="{BB962C8B-B14F-4D97-AF65-F5344CB8AC3E}">
        <p14:creationId xmlns:p14="http://schemas.microsoft.com/office/powerpoint/2010/main" val="260605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17.xml"/><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10.PNG"/><Relationship Id="rId5" Type="http://schemas.openxmlformats.org/officeDocument/2006/relationships/image" Target="../media/image20.png"/><Relationship Id="rId4" Type="http://schemas.openxmlformats.org/officeDocument/2006/relationships/image" Target="../media/image190.png"/></Relationships>
</file>

<file path=ppt/slides/_rels/slide8.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30.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0.png"/><Relationship Id="rId5" Type="http://schemas.openxmlformats.org/officeDocument/2006/relationships/image" Target="../media/image18.png"/><Relationship Id="rId10" Type="http://schemas.openxmlformats.org/officeDocument/2006/relationships/image" Target="../media/image271.png"/><Relationship Id="rId4" Type="http://schemas.openxmlformats.org/officeDocument/2006/relationships/image" Target="../media/image26.png"/><Relationship Id="rId9" Type="http://schemas.openxmlformats.org/officeDocument/2006/relationships/image" Target="../media/image26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err="1"/>
              <a:t>LAser</a:t>
            </a:r>
            <a:r>
              <a:rPr lang="en-US" dirty="0"/>
              <a:t> guide Star Sensor Integrated Extreme adaptive optics (LASSIE) Project</a:t>
            </a:r>
          </a:p>
        </p:txBody>
      </p:sp>
      <p:sp>
        <p:nvSpPr>
          <p:cNvPr id="9" name="Text Placeholder 8"/>
          <p:cNvSpPr>
            <a:spLocks noGrp="1"/>
          </p:cNvSpPr>
          <p:nvPr>
            <p:ph type="body" sz="quarter" idx="13"/>
          </p:nvPr>
        </p:nvSpPr>
        <p:spPr>
          <a:xfrm>
            <a:off x="933451" y="5016388"/>
            <a:ext cx="10619452" cy="1138606"/>
          </a:xfrm>
        </p:spPr>
        <p:txBody>
          <a:bodyPr>
            <a:normAutofit fontScale="92500" lnSpcReduction="20000"/>
          </a:bodyPr>
          <a:lstStyle/>
          <a:p>
            <a:r>
              <a:rPr lang="en-US" dirty="0"/>
              <a:t>Dr. Lauren Schatz AFRL/RDSSE</a:t>
            </a:r>
          </a:p>
          <a:p>
            <a:r>
              <a:rPr lang="en-US" dirty="0"/>
              <a:t>Dr. Jeff Richey, Dr. Robert Johnson, Major Tod </a:t>
            </a:r>
            <a:r>
              <a:rPr lang="en-US" dirty="0" err="1"/>
              <a:t>Laurvick</a:t>
            </a:r>
            <a:r>
              <a:rPr lang="en-US" dirty="0"/>
              <a:t>, Dr. Colton Bigler, </a:t>
            </a:r>
          </a:p>
          <a:p>
            <a:r>
              <a:rPr lang="en-US" dirty="0"/>
              <a:t>Dr. Mala Mateen,  Lt. Jeremiah </a:t>
            </a:r>
            <a:r>
              <a:rPr lang="en-US" dirty="0" err="1"/>
              <a:t>Gaulding</a:t>
            </a:r>
            <a:r>
              <a:rPr lang="en-US" dirty="0"/>
              <a:t>, Ian Kingsolver</a:t>
            </a:r>
          </a:p>
        </p:txBody>
      </p:sp>
      <p:sp>
        <p:nvSpPr>
          <p:cNvPr id="6" name="TextBox 5">
            <a:extLst>
              <a:ext uri="{FF2B5EF4-FFF2-40B4-BE49-F238E27FC236}">
                <a16:creationId xmlns:a16="http://schemas.microsoft.com/office/drawing/2014/main" id="{F88DFE5A-EBAA-B169-C412-55B3244BD5AC}"/>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C1B2F7-B125-49B3-A160-F05F14A7D02F}"/>
              </a:ext>
            </a:extLst>
          </p:cNvPr>
          <p:cNvSpPr txBox="1">
            <a:spLocks/>
          </p:cNvSpPr>
          <p:nvPr/>
        </p:nvSpPr>
        <p:spPr>
          <a:xfrm>
            <a:off x="672284" y="695772"/>
            <a:ext cx="10515600" cy="637515"/>
          </a:xfrm>
          <a:prstGeom prst="rect">
            <a:avLst/>
          </a:prstGeom>
        </p:spPr>
        <p:txBody>
          <a:bodyPr>
            <a:normAutofit fontScale="82500" lnSpcReduction="20000"/>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err="1"/>
              <a:t>LAser</a:t>
            </a:r>
            <a:r>
              <a:rPr lang="en-US" dirty="0"/>
              <a:t> guide Star Sensor Integrated Extreme adaptive optics (LASSIE) project</a:t>
            </a:r>
          </a:p>
        </p:txBody>
      </p:sp>
      <p:sp>
        <p:nvSpPr>
          <p:cNvPr id="4" name="Content Placeholder 2">
            <a:extLst>
              <a:ext uri="{FF2B5EF4-FFF2-40B4-BE49-F238E27FC236}">
                <a16:creationId xmlns:a16="http://schemas.microsoft.com/office/drawing/2014/main" id="{0ABF4BB4-DF25-DCCF-5DCC-F5D7B739D46C}"/>
              </a:ext>
            </a:extLst>
          </p:cNvPr>
          <p:cNvSpPr txBox="1">
            <a:spLocks/>
          </p:cNvSpPr>
          <p:nvPr/>
        </p:nvSpPr>
        <p:spPr>
          <a:xfrm>
            <a:off x="838200" y="1512306"/>
            <a:ext cx="10515600" cy="8754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GEO satellites are very faint and therefore we need an LGS System</a:t>
            </a:r>
          </a:p>
          <a:p>
            <a:r>
              <a:rPr lang="en-US" sz="2400" dirty="0"/>
              <a:t>Explore advances in laser guide stars, wavefront sensors, and </a:t>
            </a:r>
            <a:r>
              <a:rPr lang="en-US" sz="2400" dirty="0" err="1"/>
              <a:t>coronagraphy</a:t>
            </a:r>
            <a:r>
              <a:rPr lang="en-US" sz="2400" dirty="0"/>
              <a:t> to build a new LGS ExAO</a:t>
            </a:r>
          </a:p>
        </p:txBody>
      </p:sp>
      <p:pic>
        <p:nvPicPr>
          <p:cNvPr id="6" name="Content Placeholder 14">
            <a:extLst>
              <a:ext uri="{FF2B5EF4-FFF2-40B4-BE49-F238E27FC236}">
                <a16:creationId xmlns:a16="http://schemas.microsoft.com/office/drawing/2014/main" id="{F7CC4367-1E4B-5758-3F0D-321DCD27F4D1}"/>
              </a:ext>
            </a:extLst>
          </p:cNvPr>
          <p:cNvPicPr>
            <a:picLocks noChangeAspect="1"/>
          </p:cNvPicPr>
          <p:nvPr/>
        </p:nvPicPr>
        <p:blipFill rotWithShape="1">
          <a:blip r:embed="rId2">
            <a:extLst>
              <a:ext uri="{28A0092B-C50C-407E-A947-70E740481C1C}">
                <a14:useLocalDpi xmlns:a14="http://schemas.microsoft.com/office/drawing/2010/main" val="0"/>
              </a:ext>
            </a:extLst>
          </a:blip>
          <a:srcRect t="26955" b="42549"/>
          <a:stretch/>
        </p:blipFill>
        <p:spPr>
          <a:xfrm>
            <a:off x="558599" y="3493316"/>
            <a:ext cx="5288528" cy="2365607"/>
          </a:xfrm>
          <a:prstGeom prst="rect">
            <a:avLst/>
          </a:prstGeom>
        </p:spPr>
      </p:pic>
      <p:sp>
        <p:nvSpPr>
          <p:cNvPr id="7" name="TextBox 6">
            <a:extLst>
              <a:ext uri="{FF2B5EF4-FFF2-40B4-BE49-F238E27FC236}">
                <a16:creationId xmlns:a16="http://schemas.microsoft.com/office/drawing/2014/main" id="{E3554406-D14E-99DF-09AB-176E9D9D155F}"/>
              </a:ext>
            </a:extLst>
          </p:cNvPr>
          <p:cNvSpPr txBox="1"/>
          <p:nvPr/>
        </p:nvSpPr>
        <p:spPr>
          <a:xfrm>
            <a:off x="910693" y="3119725"/>
            <a:ext cx="4470776" cy="369332"/>
          </a:xfrm>
          <a:prstGeom prst="rect">
            <a:avLst/>
          </a:prstGeom>
          <a:noFill/>
        </p:spPr>
        <p:txBody>
          <a:bodyPr wrap="none" rtlCol="0">
            <a:spAutoFit/>
          </a:bodyPr>
          <a:lstStyle/>
          <a:p>
            <a:r>
              <a:rPr lang="en-US" dirty="0"/>
              <a:t>New LGS Wavefront Sensor Developed at SOR</a:t>
            </a:r>
          </a:p>
        </p:txBody>
      </p:sp>
      <p:pic>
        <p:nvPicPr>
          <p:cNvPr id="8" name="Picture 7">
            <a:extLst>
              <a:ext uri="{FF2B5EF4-FFF2-40B4-BE49-F238E27FC236}">
                <a16:creationId xmlns:a16="http://schemas.microsoft.com/office/drawing/2014/main" id="{8FD9253C-C3F6-84CC-4B36-8CCDFB2FCACE}"/>
              </a:ext>
            </a:extLst>
          </p:cNvPr>
          <p:cNvPicPr>
            <a:picLocks noChangeAspect="1"/>
          </p:cNvPicPr>
          <p:nvPr/>
        </p:nvPicPr>
        <p:blipFill>
          <a:blip r:embed="rId3"/>
          <a:stretch>
            <a:fillRect/>
          </a:stretch>
        </p:blipFill>
        <p:spPr>
          <a:xfrm>
            <a:off x="6126728" y="3784048"/>
            <a:ext cx="5781675" cy="2038350"/>
          </a:xfrm>
          <a:prstGeom prst="rect">
            <a:avLst/>
          </a:prstGeom>
        </p:spPr>
      </p:pic>
      <p:sp>
        <p:nvSpPr>
          <p:cNvPr id="9" name="TextBox 8">
            <a:extLst>
              <a:ext uri="{FF2B5EF4-FFF2-40B4-BE49-F238E27FC236}">
                <a16:creationId xmlns:a16="http://schemas.microsoft.com/office/drawing/2014/main" id="{42CF7982-43EF-4DF8-8B53-2D6B886ECD33}"/>
              </a:ext>
            </a:extLst>
          </p:cNvPr>
          <p:cNvSpPr txBox="1"/>
          <p:nvPr/>
        </p:nvSpPr>
        <p:spPr>
          <a:xfrm>
            <a:off x="6270470" y="3184254"/>
            <a:ext cx="5202987" cy="646331"/>
          </a:xfrm>
          <a:prstGeom prst="rect">
            <a:avLst/>
          </a:prstGeom>
          <a:noFill/>
        </p:spPr>
        <p:txBody>
          <a:bodyPr wrap="square" rtlCol="0">
            <a:spAutoFit/>
          </a:bodyPr>
          <a:lstStyle/>
          <a:p>
            <a:pPr algn="ctr"/>
            <a:r>
              <a:rPr lang="en-US" dirty="0"/>
              <a:t>New uplink corrected Laser Guide Star Technology (Simulation)</a:t>
            </a:r>
          </a:p>
        </p:txBody>
      </p:sp>
      <p:cxnSp>
        <p:nvCxnSpPr>
          <p:cNvPr id="10" name="Straight Connector 9">
            <a:extLst>
              <a:ext uri="{FF2B5EF4-FFF2-40B4-BE49-F238E27FC236}">
                <a16:creationId xmlns:a16="http://schemas.microsoft.com/office/drawing/2014/main" id="{3287A49C-B204-CB3E-C903-8EE3D5DFF68A}"/>
              </a:ext>
            </a:extLst>
          </p:cNvPr>
          <p:cNvCxnSpPr/>
          <p:nvPr/>
        </p:nvCxnSpPr>
        <p:spPr>
          <a:xfrm>
            <a:off x="5930084" y="2953646"/>
            <a:ext cx="0" cy="35199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3C563F-729F-0630-DC5D-D96F8DBB97AF}"/>
              </a:ext>
            </a:extLst>
          </p:cNvPr>
          <p:cNvSpPr txBox="1"/>
          <p:nvPr/>
        </p:nvSpPr>
        <p:spPr>
          <a:xfrm>
            <a:off x="2310581" y="5947267"/>
            <a:ext cx="1462388" cy="369332"/>
          </a:xfrm>
          <a:prstGeom prst="rect">
            <a:avLst/>
          </a:prstGeom>
          <a:noFill/>
        </p:spPr>
        <p:txBody>
          <a:bodyPr wrap="none" rtlCol="0">
            <a:spAutoFit/>
          </a:bodyPr>
          <a:lstStyle/>
          <a:p>
            <a:r>
              <a:rPr lang="en-US" i="1" dirty="0"/>
              <a:t>Richey (2022)</a:t>
            </a:r>
          </a:p>
        </p:txBody>
      </p:sp>
      <p:sp>
        <p:nvSpPr>
          <p:cNvPr id="12" name="TextBox 11">
            <a:extLst>
              <a:ext uri="{FF2B5EF4-FFF2-40B4-BE49-F238E27FC236}">
                <a16:creationId xmlns:a16="http://schemas.microsoft.com/office/drawing/2014/main" id="{14D25EE9-860F-34EE-3367-B0CEBB81E02E}"/>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13" name="TextBox 12">
            <a:extLst>
              <a:ext uri="{FF2B5EF4-FFF2-40B4-BE49-F238E27FC236}">
                <a16:creationId xmlns:a16="http://schemas.microsoft.com/office/drawing/2014/main" id="{CE275C57-01A0-183D-E9E2-A204CF9FE146}"/>
              </a:ext>
            </a:extLst>
          </p:cNvPr>
          <p:cNvSpPr txBox="1"/>
          <p:nvPr/>
        </p:nvSpPr>
        <p:spPr>
          <a:xfrm>
            <a:off x="8406501" y="5947267"/>
            <a:ext cx="1352422" cy="276999"/>
          </a:xfrm>
          <a:prstGeom prst="rect">
            <a:avLst/>
          </a:prstGeom>
          <a:noFill/>
        </p:spPr>
        <p:txBody>
          <a:bodyPr wrap="none" rtlCol="0">
            <a:spAutoFit/>
          </a:bodyPr>
          <a:lstStyle/>
          <a:p>
            <a:r>
              <a:rPr lang="en-US" sz="1200" i="1" dirty="0" err="1"/>
              <a:t>Calia</a:t>
            </a:r>
            <a:r>
              <a:rPr lang="en-US" sz="1200" i="1" dirty="0"/>
              <a:t> et al. (2021)  </a:t>
            </a:r>
          </a:p>
        </p:txBody>
      </p:sp>
    </p:spTree>
    <p:extLst>
      <p:ext uri="{BB962C8B-B14F-4D97-AF65-F5344CB8AC3E}">
        <p14:creationId xmlns:p14="http://schemas.microsoft.com/office/powerpoint/2010/main" val="24256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B94B-A6EF-5F27-503E-1B3EB1D5865B}"/>
              </a:ext>
            </a:extLst>
          </p:cNvPr>
          <p:cNvSpPr>
            <a:spLocks noGrp="1"/>
          </p:cNvSpPr>
          <p:nvPr>
            <p:ph type="title"/>
          </p:nvPr>
        </p:nvSpPr>
        <p:spPr/>
        <p:txBody>
          <a:bodyPr/>
          <a:lstStyle/>
          <a:p>
            <a:r>
              <a:rPr lang="en-US" dirty="0"/>
              <a:t>Three Lab Tasks</a:t>
            </a:r>
          </a:p>
        </p:txBody>
      </p:sp>
      <p:sp>
        <p:nvSpPr>
          <p:cNvPr id="5" name="TextBox 4">
            <a:extLst>
              <a:ext uri="{FF2B5EF4-FFF2-40B4-BE49-F238E27FC236}">
                <a16:creationId xmlns:a16="http://schemas.microsoft.com/office/drawing/2014/main" id="{77AC6693-5708-A3EB-94E1-B44B01497C18}"/>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78492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FE80C-84A3-6DEA-F267-E240168EC24C}"/>
              </a:ext>
            </a:extLst>
          </p:cNvPr>
          <p:cNvPicPr>
            <a:picLocks noChangeAspect="1"/>
          </p:cNvPicPr>
          <p:nvPr/>
        </p:nvPicPr>
        <p:blipFill rotWithShape="1">
          <a:blip r:embed="rId2">
            <a:extLst>
              <a:ext uri="{28A0092B-C50C-407E-A947-70E740481C1C}">
                <a14:useLocalDpi xmlns:a14="http://schemas.microsoft.com/office/drawing/2010/main" val="0"/>
              </a:ext>
            </a:extLst>
          </a:blip>
          <a:srcRect l="30679" t="3522" r="34872"/>
          <a:stretch/>
        </p:blipFill>
        <p:spPr>
          <a:xfrm>
            <a:off x="205903" y="523286"/>
            <a:ext cx="3929695" cy="5866083"/>
          </a:xfrm>
          <a:prstGeom prst="rect">
            <a:avLst/>
          </a:prstGeom>
        </p:spPr>
      </p:pic>
      <p:pic>
        <p:nvPicPr>
          <p:cNvPr id="6" name="Picture 5">
            <a:extLst>
              <a:ext uri="{FF2B5EF4-FFF2-40B4-BE49-F238E27FC236}">
                <a16:creationId xmlns:a16="http://schemas.microsoft.com/office/drawing/2014/main" id="{7CA1F704-55A5-8557-4485-652A0734E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24" y="3053656"/>
            <a:ext cx="5464285" cy="2825581"/>
          </a:xfrm>
          <a:prstGeom prst="rect">
            <a:avLst/>
          </a:prstGeom>
        </p:spPr>
      </p:pic>
      <p:cxnSp>
        <p:nvCxnSpPr>
          <p:cNvPr id="7" name="Straight Arrow Connector 6">
            <a:extLst>
              <a:ext uri="{FF2B5EF4-FFF2-40B4-BE49-F238E27FC236}">
                <a16:creationId xmlns:a16="http://schemas.microsoft.com/office/drawing/2014/main" id="{DE6F2797-8581-87D6-F94F-40EC7AEF4440}"/>
              </a:ext>
            </a:extLst>
          </p:cNvPr>
          <p:cNvCxnSpPr/>
          <p:nvPr/>
        </p:nvCxnSpPr>
        <p:spPr>
          <a:xfrm flipV="1">
            <a:off x="2050147" y="3817620"/>
            <a:ext cx="3379103" cy="2298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0CAA45-A831-2C6C-0529-876D1573B387}"/>
              </a:ext>
            </a:extLst>
          </p:cNvPr>
          <p:cNvSpPr txBox="1"/>
          <p:nvPr/>
        </p:nvSpPr>
        <p:spPr>
          <a:xfrm rot="19668498">
            <a:off x="2716610" y="5362320"/>
            <a:ext cx="1638141" cy="369332"/>
          </a:xfrm>
          <a:prstGeom prst="rect">
            <a:avLst/>
          </a:prstGeom>
          <a:noFill/>
        </p:spPr>
        <p:txBody>
          <a:bodyPr wrap="none" rtlCol="0">
            <a:spAutoFit/>
          </a:bodyPr>
          <a:lstStyle/>
          <a:p>
            <a:r>
              <a:rPr lang="en-US" dirty="0"/>
              <a:t>To coronagraph</a:t>
            </a:r>
          </a:p>
        </p:txBody>
      </p:sp>
      <p:sp>
        <p:nvSpPr>
          <p:cNvPr id="9" name="TextBox 8">
            <a:extLst>
              <a:ext uri="{FF2B5EF4-FFF2-40B4-BE49-F238E27FC236}">
                <a16:creationId xmlns:a16="http://schemas.microsoft.com/office/drawing/2014/main" id="{694E0FE9-EA19-2B43-1EF7-A30D19584CFB}"/>
              </a:ext>
            </a:extLst>
          </p:cNvPr>
          <p:cNvSpPr txBox="1"/>
          <p:nvPr/>
        </p:nvSpPr>
        <p:spPr>
          <a:xfrm>
            <a:off x="10581447" y="4354180"/>
            <a:ext cx="1207585" cy="1200329"/>
          </a:xfrm>
          <a:prstGeom prst="rect">
            <a:avLst/>
          </a:prstGeom>
          <a:noFill/>
        </p:spPr>
        <p:txBody>
          <a:bodyPr wrap="square" rtlCol="0">
            <a:spAutoFit/>
          </a:bodyPr>
          <a:lstStyle/>
          <a:p>
            <a:pPr algn="ctr"/>
            <a:r>
              <a:rPr lang="en-US" dirty="0"/>
              <a:t>Secondary object now visible</a:t>
            </a:r>
          </a:p>
        </p:txBody>
      </p:sp>
      <p:sp>
        <p:nvSpPr>
          <p:cNvPr id="10" name="TextBox 9">
            <a:extLst>
              <a:ext uri="{FF2B5EF4-FFF2-40B4-BE49-F238E27FC236}">
                <a16:creationId xmlns:a16="http://schemas.microsoft.com/office/drawing/2014/main" id="{D796C919-59DA-5BA3-ECD4-F4555191D7EB}"/>
              </a:ext>
            </a:extLst>
          </p:cNvPr>
          <p:cNvSpPr txBox="1"/>
          <p:nvPr/>
        </p:nvSpPr>
        <p:spPr>
          <a:xfrm>
            <a:off x="2744143" y="1199908"/>
            <a:ext cx="931236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End-to-end LGS ExAO System</a:t>
            </a:r>
          </a:p>
          <a:p>
            <a:pPr marL="285750" indent="-285750">
              <a:buFont typeface="Arial" panose="020B0604020202020204" pitchFamily="34" charset="0"/>
              <a:buChar char="•"/>
            </a:pPr>
            <a:r>
              <a:rPr lang="en-US" sz="2800" dirty="0">
                <a:solidFill>
                  <a:srgbClr val="FF0000"/>
                </a:solidFill>
              </a:rPr>
              <a:t>Optimization of LGS </a:t>
            </a:r>
            <a:r>
              <a:rPr lang="en-US" sz="2800" dirty="0" err="1">
                <a:solidFill>
                  <a:srgbClr val="FF0000"/>
                </a:solidFill>
              </a:rPr>
              <a:t>wavefront</a:t>
            </a:r>
            <a:r>
              <a:rPr lang="en-US" sz="2800" dirty="0">
                <a:solidFill>
                  <a:srgbClr val="FF0000"/>
                </a:solidFill>
              </a:rPr>
              <a:t> sensor for ExAO application</a:t>
            </a:r>
          </a:p>
          <a:p>
            <a:pPr marL="285750" indent="-285750">
              <a:buFont typeface="Arial" panose="020B0604020202020204" pitchFamily="34" charset="0"/>
              <a:buChar char="•"/>
            </a:pPr>
            <a:r>
              <a:rPr lang="en-US" sz="2800" dirty="0"/>
              <a:t>Basic </a:t>
            </a:r>
            <a:r>
              <a:rPr lang="en-US" sz="2800" dirty="0" err="1"/>
              <a:t>Lyot</a:t>
            </a:r>
            <a:r>
              <a:rPr lang="en-US" sz="2800" dirty="0"/>
              <a:t> Coronagraph to measure expected contrast</a:t>
            </a:r>
          </a:p>
        </p:txBody>
      </p:sp>
      <p:sp>
        <p:nvSpPr>
          <p:cNvPr id="11" name="TextBox 10">
            <a:extLst>
              <a:ext uri="{FF2B5EF4-FFF2-40B4-BE49-F238E27FC236}">
                <a16:creationId xmlns:a16="http://schemas.microsoft.com/office/drawing/2014/main" id="{FBA5ED30-E286-F017-A166-97F11EC133C3}"/>
              </a:ext>
            </a:extLst>
          </p:cNvPr>
          <p:cNvSpPr txBox="1"/>
          <p:nvPr/>
        </p:nvSpPr>
        <p:spPr>
          <a:xfrm>
            <a:off x="9549179" y="3461518"/>
            <a:ext cx="2387770" cy="461665"/>
          </a:xfrm>
          <a:prstGeom prst="rect">
            <a:avLst/>
          </a:prstGeom>
          <a:noFill/>
        </p:spPr>
        <p:txBody>
          <a:bodyPr wrap="none" rtlCol="0">
            <a:spAutoFit/>
          </a:bodyPr>
          <a:lstStyle/>
          <a:p>
            <a:r>
              <a:rPr lang="en-US" sz="2400" dirty="0" err="1"/>
              <a:t>Lyot</a:t>
            </a:r>
            <a:r>
              <a:rPr lang="en-US" sz="2400" dirty="0"/>
              <a:t> Coronagraph</a:t>
            </a:r>
          </a:p>
        </p:txBody>
      </p:sp>
      <p:sp>
        <p:nvSpPr>
          <p:cNvPr id="3" name="Title 3">
            <a:extLst>
              <a:ext uri="{FF2B5EF4-FFF2-40B4-BE49-F238E27FC236}">
                <a16:creationId xmlns:a16="http://schemas.microsoft.com/office/drawing/2014/main" id="{52523DB3-11C3-2E4E-035A-B51D1012FFE2}"/>
              </a:ext>
            </a:extLst>
          </p:cNvPr>
          <p:cNvSpPr txBox="1">
            <a:spLocks/>
          </p:cNvSpPr>
          <p:nvPr/>
        </p:nvSpPr>
        <p:spPr>
          <a:xfrm>
            <a:off x="2769710" y="558851"/>
            <a:ext cx="7597299" cy="60549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Task 1: Task One: Simulations and Optimization</a:t>
            </a:r>
          </a:p>
        </p:txBody>
      </p:sp>
      <p:sp>
        <p:nvSpPr>
          <p:cNvPr id="12" name="TextBox 11">
            <a:extLst>
              <a:ext uri="{FF2B5EF4-FFF2-40B4-BE49-F238E27FC236}">
                <a16:creationId xmlns:a16="http://schemas.microsoft.com/office/drawing/2014/main" id="{259B7C01-1A9A-DECD-BABD-A4E0AE6E0D62}"/>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234970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17D53C-7157-DA84-4D4D-EE0A6282F64B}"/>
              </a:ext>
            </a:extLst>
          </p:cNvPr>
          <p:cNvPicPr>
            <a:picLocks noChangeAspect="1"/>
          </p:cNvPicPr>
          <p:nvPr/>
        </p:nvPicPr>
        <p:blipFill rotWithShape="1">
          <a:blip r:embed="rId2">
            <a:extLst>
              <a:ext uri="{28A0092B-C50C-407E-A947-70E740481C1C}">
                <a14:useLocalDpi xmlns:a14="http://schemas.microsoft.com/office/drawing/2010/main" val="0"/>
              </a:ext>
            </a:extLst>
          </a:blip>
          <a:srcRect l="67164"/>
          <a:stretch/>
        </p:blipFill>
        <p:spPr>
          <a:xfrm>
            <a:off x="902970" y="557368"/>
            <a:ext cx="3519182" cy="5712676"/>
          </a:xfrm>
          <a:prstGeom prst="rect">
            <a:avLst/>
          </a:prstGeom>
        </p:spPr>
      </p:pic>
      <p:cxnSp>
        <p:nvCxnSpPr>
          <p:cNvPr id="4" name="Straight Arrow Connector 3">
            <a:extLst>
              <a:ext uri="{FF2B5EF4-FFF2-40B4-BE49-F238E27FC236}">
                <a16:creationId xmlns:a16="http://schemas.microsoft.com/office/drawing/2014/main" id="{12D67F46-A0BF-8EA5-5DEA-446307D36844}"/>
              </a:ext>
            </a:extLst>
          </p:cNvPr>
          <p:cNvCxnSpPr/>
          <p:nvPr/>
        </p:nvCxnSpPr>
        <p:spPr>
          <a:xfrm>
            <a:off x="2644625" y="5996242"/>
            <a:ext cx="3534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D3FE1A-2B23-05C3-53A2-EE70BC8FBAEA}"/>
              </a:ext>
            </a:extLst>
          </p:cNvPr>
          <p:cNvSpPr txBox="1"/>
          <p:nvPr/>
        </p:nvSpPr>
        <p:spPr>
          <a:xfrm>
            <a:off x="3020020" y="5793258"/>
            <a:ext cx="1858732" cy="461665"/>
          </a:xfrm>
          <a:prstGeom prst="rect">
            <a:avLst/>
          </a:prstGeom>
          <a:noFill/>
        </p:spPr>
        <p:txBody>
          <a:bodyPr wrap="square" rtlCol="0">
            <a:spAutoFit/>
          </a:bodyPr>
          <a:lstStyle/>
          <a:p>
            <a:r>
              <a:rPr lang="en-US" sz="2400" dirty="0"/>
              <a:t>coronagraph</a:t>
            </a:r>
          </a:p>
        </p:txBody>
      </p:sp>
      <p:sp>
        <p:nvSpPr>
          <p:cNvPr id="7" name="Rectangle 6">
            <a:extLst>
              <a:ext uri="{FF2B5EF4-FFF2-40B4-BE49-F238E27FC236}">
                <a16:creationId xmlns:a16="http://schemas.microsoft.com/office/drawing/2014/main" id="{38462DE8-4493-3904-F021-90409ABC97E2}"/>
              </a:ext>
            </a:extLst>
          </p:cNvPr>
          <p:cNvSpPr/>
          <p:nvPr/>
        </p:nvSpPr>
        <p:spPr>
          <a:xfrm>
            <a:off x="825854" y="4963498"/>
            <a:ext cx="977652" cy="401756"/>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4C451C5B-FA92-67EE-A5FE-CF805046DE23}"/>
              </a:ext>
            </a:extLst>
          </p:cNvPr>
          <p:cNvSpPr txBox="1">
            <a:spLocks/>
          </p:cNvSpPr>
          <p:nvPr/>
        </p:nvSpPr>
        <p:spPr>
          <a:xfrm>
            <a:off x="3457430" y="709876"/>
            <a:ext cx="8486920" cy="1092276"/>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Task 2: Tip/Tilt Sensor Upgrade</a:t>
            </a:r>
          </a:p>
        </p:txBody>
      </p:sp>
      <p:sp>
        <p:nvSpPr>
          <p:cNvPr id="9" name="Rectangle 8">
            <a:extLst>
              <a:ext uri="{FF2B5EF4-FFF2-40B4-BE49-F238E27FC236}">
                <a16:creationId xmlns:a16="http://schemas.microsoft.com/office/drawing/2014/main" id="{283A5D81-B4F2-E0E8-3FD5-245070FC8710}"/>
              </a:ext>
            </a:extLst>
          </p:cNvPr>
          <p:cNvSpPr/>
          <p:nvPr/>
        </p:nvSpPr>
        <p:spPr>
          <a:xfrm>
            <a:off x="1805653" y="3371757"/>
            <a:ext cx="1027952" cy="466553"/>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BB713AE-E1EA-DB22-80A5-158E8A3512D4}"/>
              </a:ext>
            </a:extLst>
          </p:cNvPr>
          <p:cNvPicPr>
            <a:picLocks noChangeAspect="1"/>
          </p:cNvPicPr>
          <p:nvPr/>
        </p:nvPicPr>
        <p:blipFill>
          <a:blip r:embed="rId3"/>
          <a:stretch>
            <a:fillRect/>
          </a:stretch>
        </p:blipFill>
        <p:spPr>
          <a:xfrm>
            <a:off x="5335352" y="4311795"/>
            <a:ext cx="1959356" cy="1943128"/>
          </a:xfrm>
          <a:prstGeom prst="rect">
            <a:avLst/>
          </a:prstGeom>
        </p:spPr>
      </p:pic>
      <p:cxnSp>
        <p:nvCxnSpPr>
          <p:cNvPr id="11" name="Straight Arrow Connector 10">
            <a:extLst>
              <a:ext uri="{FF2B5EF4-FFF2-40B4-BE49-F238E27FC236}">
                <a16:creationId xmlns:a16="http://schemas.microsoft.com/office/drawing/2014/main" id="{749A8DAA-7F6A-42AF-B68F-3D95EED4F413}"/>
              </a:ext>
            </a:extLst>
          </p:cNvPr>
          <p:cNvCxnSpPr/>
          <p:nvPr/>
        </p:nvCxnSpPr>
        <p:spPr>
          <a:xfrm flipH="1" flipV="1">
            <a:off x="1805654" y="5365253"/>
            <a:ext cx="3343222" cy="351876"/>
          </a:xfrm>
          <a:prstGeom prst="straightConnector1">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F53005-770B-8430-1BE4-A2CEB5B06E2B}"/>
              </a:ext>
            </a:extLst>
          </p:cNvPr>
          <p:cNvSpPr txBox="1"/>
          <p:nvPr/>
        </p:nvSpPr>
        <p:spPr>
          <a:xfrm>
            <a:off x="3092160" y="1290412"/>
            <a:ext cx="8852190" cy="1446550"/>
          </a:xfrm>
          <a:prstGeom prst="rect">
            <a:avLst/>
          </a:prstGeom>
          <a:noFill/>
        </p:spPr>
        <p:txBody>
          <a:bodyPr wrap="square" rtlCol="0">
            <a:spAutoFit/>
          </a:bodyPr>
          <a:lstStyle/>
          <a:p>
            <a:pPr marL="285750" indent="-285750">
              <a:buFont typeface="Arial" panose="020B0604020202020204" pitchFamily="34" charset="0"/>
              <a:buChar char="•"/>
            </a:pPr>
            <a:r>
              <a:rPr lang="en-US" sz="2400" dirty="0"/>
              <a:t>Low order modes bad for </a:t>
            </a:r>
            <a:r>
              <a:rPr lang="en-US" sz="2400" dirty="0" err="1"/>
              <a:t>coronagraphy</a:t>
            </a:r>
            <a:r>
              <a:rPr lang="en-US" sz="2400" dirty="0"/>
              <a:t>, not well encoded by LGS</a:t>
            </a:r>
          </a:p>
          <a:p>
            <a:pPr marL="285750" indent="-285750">
              <a:buFont typeface="Arial" panose="020B0604020202020204" pitchFamily="34" charset="0"/>
              <a:buChar char="•"/>
            </a:pPr>
            <a:r>
              <a:rPr lang="en-US" sz="2400" dirty="0"/>
              <a:t>Leverage improvements to detectors</a:t>
            </a:r>
          </a:p>
          <a:p>
            <a:pPr marL="285750" indent="-285750">
              <a:buFont typeface="Arial" panose="020B0604020202020204" pitchFamily="34" charset="0"/>
              <a:buChar char="•"/>
            </a:pPr>
            <a:r>
              <a:rPr lang="en-US" sz="2400" dirty="0"/>
              <a:t>Replace tip/tilt sensor with a 3PWFS</a:t>
            </a:r>
          </a:p>
          <a:p>
            <a:pPr marL="285750" indent="-285750">
              <a:buFont typeface="Arial" panose="020B0604020202020204" pitchFamily="34" charset="0"/>
              <a:buChar char="•"/>
            </a:pPr>
            <a:endParaRPr lang="en-US" sz="1600" dirty="0"/>
          </a:p>
        </p:txBody>
      </p:sp>
      <p:sp>
        <p:nvSpPr>
          <p:cNvPr id="13" name="Title 3">
            <a:extLst>
              <a:ext uri="{FF2B5EF4-FFF2-40B4-BE49-F238E27FC236}">
                <a16:creationId xmlns:a16="http://schemas.microsoft.com/office/drawing/2014/main" id="{4E87492A-CD8D-253F-2631-319E6B673A7A}"/>
              </a:ext>
            </a:extLst>
          </p:cNvPr>
          <p:cNvSpPr txBox="1">
            <a:spLocks/>
          </p:cNvSpPr>
          <p:nvPr/>
        </p:nvSpPr>
        <p:spPr>
          <a:xfrm>
            <a:off x="3457430" y="2727834"/>
            <a:ext cx="8486920" cy="1092276"/>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Task 3: Lab demo of LGS </a:t>
            </a:r>
            <a:r>
              <a:rPr lang="en-US" dirty="0" err="1"/>
              <a:t>Wavefront</a:t>
            </a:r>
            <a:r>
              <a:rPr lang="en-US" dirty="0"/>
              <a:t> sensor + coronagraph at Starfire Advanced Optics Lab</a:t>
            </a:r>
          </a:p>
        </p:txBody>
      </p:sp>
      <p:sp>
        <p:nvSpPr>
          <p:cNvPr id="14" name="TextBox 13">
            <a:extLst>
              <a:ext uri="{FF2B5EF4-FFF2-40B4-BE49-F238E27FC236}">
                <a16:creationId xmlns:a16="http://schemas.microsoft.com/office/drawing/2014/main" id="{0BFF2B08-175A-D7FA-DCB8-8A5A66133744}"/>
              </a:ext>
            </a:extLst>
          </p:cNvPr>
          <p:cNvSpPr txBox="1"/>
          <p:nvPr/>
        </p:nvSpPr>
        <p:spPr>
          <a:xfrm>
            <a:off x="7481184" y="4349591"/>
            <a:ext cx="393192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More photon efficient than a Shack-Hartmann or 4PWFS</a:t>
            </a:r>
          </a:p>
          <a:p>
            <a:pPr marL="285750" indent="-285750">
              <a:buFont typeface="Arial" panose="020B0604020202020204" pitchFamily="34" charset="0"/>
              <a:buChar char="•"/>
            </a:pPr>
            <a:r>
              <a:rPr lang="en-US" dirty="0"/>
              <a:t>Cheap and easy to make high quality pyramid optic</a:t>
            </a:r>
          </a:p>
          <a:p>
            <a:pPr marL="285750" indent="-285750">
              <a:buFont typeface="Arial" panose="020B0604020202020204" pitchFamily="34" charset="0"/>
              <a:buChar char="•"/>
            </a:pPr>
            <a:r>
              <a:rPr lang="en-US" dirty="0"/>
              <a:t>Can </a:t>
            </a:r>
            <a:r>
              <a:rPr lang="en-US" dirty="0" err="1"/>
              <a:t>rebin</a:t>
            </a:r>
            <a:r>
              <a:rPr lang="en-US" dirty="0"/>
              <a:t> detector for hybrid NGS-LGS system</a:t>
            </a:r>
          </a:p>
          <a:p>
            <a:endParaRPr lang="en-US" dirty="0"/>
          </a:p>
        </p:txBody>
      </p:sp>
      <p:sp>
        <p:nvSpPr>
          <p:cNvPr id="15" name="TextBox 14">
            <a:extLst>
              <a:ext uri="{FF2B5EF4-FFF2-40B4-BE49-F238E27FC236}">
                <a16:creationId xmlns:a16="http://schemas.microsoft.com/office/drawing/2014/main" id="{0DC73656-0B77-4D04-1AFB-9AE7E79A038B}"/>
              </a:ext>
            </a:extLst>
          </p:cNvPr>
          <p:cNvSpPr txBox="1"/>
          <p:nvPr/>
        </p:nvSpPr>
        <p:spPr>
          <a:xfrm>
            <a:off x="5335352" y="3651848"/>
            <a:ext cx="2494695" cy="646331"/>
          </a:xfrm>
          <a:prstGeom prst="rect">
            <a:avLst/>
          </a:prstGeom>
          <a:noFill/>
        </p:spPr>
        <p:txBody>
          <a:bodyPr wrap="square" rtlCol="0">
            <a:spAutoFit/>
          </a:bodyPr>
          <a:lstStyle/>
          <a:p>
            <a:r>
              <a:rPr lang="en-US" dirty="0"/>
              <a:t>Three-sided pyramid </a:t>
            </a:r>
            <a:r>
              <a:rPr lang="en-US" dirty="0" err="1"/>
              <a:t>wavefront</a:t>
            </a:r>
            <a:r>
              <a:rPr lang="en-US" dirty="0"/>
              <a:t> sensor</a:t>
            </a:r>
          </a:p>
        </p:txBody>
      </p:sp>
      <p:sp>
        <p:nvSpPr>
          <p:cNvPr id="16" name="TextBox 15">
            <a:extLst>
              <a:ext uri="{FF2B5EF4-FFF2-40B4-BE49-F238E27FC236}">
                <a16:creationId xmlns:a16="http://schemas.microsoft.com/office/drawing/2014/main" id="{74ED7DD9-7A30-7A7D-C410-06AB5EDAAAC7}"/>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14807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EB2098-16FD-BB03-FD58-DB7B274E3C19}"/>
              </a:ext>
            </a:extLst>
          </p:cNvPr>
          <p:cNvPicPr>
            <a:picLocks noChangeAspect="1"/>
          </p:cNvPicPr>
          <p:nvPr/>
        </p:nvPicPr>
        <p:blipFill rotWithShape="1">
          <a:blip r:embed="rId2"/>
          <a:srcRect l="5441"/>
          <a:stretch/>
        </p:blipFill>
        <p:spPr>
          <a:xfrm>
            <a:off x="5910263" y="3429000"/>
            <a:ext cx="5617041" cy="3070751"/>
          </a:xfrm>
          <a:prstGeom prst="rect">
            <a:avLst/>
          </a:prstGeom>
        </p:spPr>
      </p:pic>
      <p:sp>
        <p:nvSpPr>
          <p:cNvPr id="9" name="Content Placeholder 2">
            <a:extLst>
              <a:ext uri="{FF2B5EF4-FFF2-40B4-BE49-F238E27FC236}">
                <a16:creationId xmlns:a16="http://schemas.microsoft.com/office/drawing/2014/main" id="{6F41D84C-F154-E6CE-EE5B-1622B42E74A2}"/>
              </a:ext>
            </a:extLst>
          </p:cNvPr>
          <p:cNvSpPr txBox="1">
            <a:spLocks/>
          </p:cNvSpPr>
          <p:nvPr/>
        </p:nvSpPr>
        <p:spPr>
          <a:xfrm>
            <a:off x="548817" y="1338473"/>
            <a:ext cx="5049253" cy="46627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 plan to fabricate these masks in collaboration with the Air Force Institute of Technology (AFIT).</a:t>
            </a:r>
          </a:p>
          <a:p>
            <a:r>
              <a:rPr lang="en-US" sz="2400" dirty="0"/>
              <a:t>Metrics:</a:t>
            </a:r>
          </a:p>
          <a:p>
            <a:pPr lvl="1"/>
            <a:r>
              <a:rPr lang="en-US" sz="2400" dirty="0"/>
              <a:t>Surface quality,</a:t>
            </a:r>
          </a:p>
          <a:p>
            <a:pPr lvl="1"/>
            <a:r>
              <a:rPr lang="en-US" sz="2400" dirty="0"/>
              <a:t>Reflectivity/opacity</a:t>
            </a:r>
          </a:p>
          <a:p>
            <a:pPr lvl="1"/>
            <a:r>
              <a:rPr lang="en-US" sz="2400" dirty="0"/>
              <a:t>Ease of optical alignment</a:t>
            </a:r>
          </a:p>
          <a:p>
            <a:pPr lvl="1"/>
            <a:r>
              <a:rPr lang="en-US" sz="2400" dirty="0"/>
              <a:t>Chromaticity</a:t>
            </a:r>
          </a:p>
          <a:p>
            <a:r>
              <a:rPr lang="en-US" sz="2400" dirty="0"/>
              <a:t>Examine how the deposition process effects surface quality of mirrors and preexisting AR coatings.</a:t>
            </a:r>
          </a:p>
        </p:txBody>
      </p:sp>
      <p:sp>
        <p:nvSpPr>
          <p:cNvPr id="10" name="TextBox 9">
            <a:extLst>
              <a:ext uri="{FF2B5EF4-FFF2-40B4-BE49-F238E27FC236}">
                <a16:creationId xmlns:a16="http://schemas.microsoft.com/office/drawing/2014/main" id="{6239DF18-E4F0-D4C2-8855-7B14F87AFDD0}"/>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4" name="Title 1">
            <a:extLst>
              <a:ext uri="{FF2B5EF4-FFF2-40B4-BE49-F238E27FC236}">
                <a16:creationId xmlns:a16="http://schemas.microsoft.com/office/drawing/2014/main" id="{A77A42D8-86D8-0B4F-97AC-8812E27164DA}"/>
              </a:ext>
            </a:extLst>
          </p:cNvPr>
          <p:cNvSpPr txBox="1">
            <a:spLocks/>
          </p:cNvSpPr>
          <p:nvPr/>
        </p:nvSpPr>
        <p:spPr>
          <a:xfrm>
            <a:off x="838200" y="599120"/>
            <a:ext cx="10515600" cy="637515"/>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sz="2800" dirty="0">
                <a:latin typeface="Arial" panose="020B0604020202020204" pitchFamily="34" charset="0"/>
                <a:cs typeface="Arial" panose="020B0604020202020204" pitchFamily="34" charset="0"/>
              </a:rPr>
              <a:t>Coronagraph P</a:t>
            </a:r>
            <a:r>
              <a:rPr lang="en-US" sz="2800" dirty="0">
                <a:effectLst/>
                <a:latin typeface="Arial" panose="020B0604020202020204" pitchFamily="34" charset="0"/>
                <a:ea typeface="Calibri" panose="020F0502020204030204" pitchFamily="34" charset="0"/>
                <a:cs typeface="Arial" panose="020B0604020202020204" pitchFamily="34" charset="0"/>
              </a:rPr>
              <a:t>reliminary </a:t>
            </a:r>
            <a:r>
              <a:rPr lang="en-US" sz="2800" dirty="0">
                <a:latin typeface="Arial" panose="020B0604020202020204" pitchFamily="34" charset="0"/>
                <a:ea typeface="Calibri" panose="020F0502020204030204" pitchFamily="34" charset="0"/>
                <a:cs typeface="Arial" panose="020B0604020202020204" pitchFamily="34" charset="0"/>
              </a:rPr>
              <a:t>M</a:t>
            </a:r>
            <a:r>
              <a:rPr lang="en-US" sz="2800" dirty="0">
                <a:effectLst/>
                <a:latin typeface="Arial" panose="020B0604020202020204" pitchFamily="34" charset="0"/>
                <a:ea typeface="Calibri" panose="020F0502020204030204" pitchFamily="34" charset="0"/>
                <a:cs typeface="Arial" panose="020B0604020202020204" pitchFamily="34" charset="0"/>
              </a:rPr>
              <a:t>ask </a:t>
            </a:r>
            <a:r>
              <a:rPr lang="en-US" sz="2800" dirty="0">
                <a:latin typeface="Arial" panose="020B0604020202020204" pitchFamily="34" charset="0"/>
                <a:ea typeface="Calibri" panose="020F0502020204030204" pitchFamily="34" charset="0"/>
                <a:cs typeface="Arial" panose="020B0604020202020204" pitchFamily="34" charset="0"/>
              </a:rPr>
              <a:t>D</a:t>
            </a:r>
            <a:r>
              <a:rPr lang="en-US" sz="2800" dirty="0">
                <a:effectLst/>
                <a:latin typeface="Arial" panose="020B0604020202020204" pitchFamily="34" charset="0"/>
                <a:ea typeface="Calibri" panose="020F0502020204030204" pitchFamily="34" charset="0"/>
                <a:cs typeface="Arial" panose="020B0604020202020204" pitchFamily="34" charset="0"/>
              </a:rPr>
              <a:t>esigns </a:t>
            </a:r>
            <a:endParaRPr lang="en-US" sz="2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80B4D3C-9300-A871-EA35-1B53992FA536}"/>
              </a:ext>
            </a:extLst>
          </p:cNvPr>
          <p:cNvPicPr>
            <a:picLocks noChangeAspect="1"/>
          </p:cNvPicPr>
          <p:nvPr/>
        </p:nvPicPr>
        <p:blipFill>
          <a:blip r:embed="rId3"/>
          <a:stretch>
            <a:fillRect/>
          </a:stretch>
        </p:blipFill>
        <p:spPr>
          <a:xfrm>
            <a:off x="5665557" y="1236635"/>
            <a:ext cx="6106451" cy="2583818"/>
          </a:xfrm>
          <a:prstGeom prst="rect">
            <a:avLst/>
          </a:prstGeom>
        </p:spPr>
      </p:pic>
    </p:spTree>
    <p:extLst>
      <p:ext uri="{BB962C8B-B14F-4D97-AF65-F5344CB8AC3E}">
        <p14:creationId xmlns:p14="http://schemas.microsoft.com/office/powerpoint/2010/main" val="24494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554AF-377B-A801-E3D4-7B174DD15019}"/>
              </a:ext>
            </a:extLst>
          </p:cNvPr>
          <p:cNvPicPr>
            <a:picLocks noChangeAspect="1"/>
          </p:cNvPicPr>
          <p:nvPr/>
        </p:nvPicPr>
        <p:blipFill>
          <a:blip r:embed="rId2"/>
          <a:stretch>
            <a:fillRect/>
          </a:stretch>
        </p:blipFill>
        <p:spPr>
          <a:xfrm>
            <a:off x="333121" y="1604211"/>
            <a:ext cx="11188688" cy="4010526"/>
          </a:xfrm>
          <a:prstGeom prst="rect">
            <a:avLst/>
          </a:prstGeom>
        </p:spPr>
      </p:pic>
      <p:sp>
        <p:nvSpPr>
          <p:cNvPr id="5" name="TextBox 4">
            <a:extLst>
              <a:ext uri="{FF2B5EF4-FFF2-40B4-BE49-F238E27FC236}">
                <a16:creationId xmlns:a16="http://schemas.microsoft.com/office/drawing/2014/main" id="{49186A75-CBEC-1F37-1007-0B723EA72055}"/>
              </a:ext>
            </a:extLst>
          </p:cNvPr>
          <p:cNvSpPr txBox="1"/>
          <p:nvPr/>
        </p:nvSpPr>
        <p:spPr>
          <a:xfrm>
            <a:off x="4028638" y="6581001"/>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b="0" i="0" u="none" strike="noStrike" baseline="0" dirty="0">
                <a:latin typeface="CMR12"/>
              </a:rPr>
              <a:t>AFRL-2022-3096</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
        <p:nvSpPr>
          <p:cNvPr id="6" name="Title 1">
            <a:extLst>
              <a:ext uri="{FF2B5EF4-FFF2-40B4-BE49-F238E27FC236}">
                <a16:creationId xmlns:a16="http://schemas.microsoft.com/office/drawing/2014/main" id="{733BFE7C-B96E-D67A-6218-18AEDC9B8354}"/>
              </a:ext>
            </a:extLst>
          </p:cNvPr>
          <p:cNvSpPr txBox="1">
            <a:spLocks/>
          </p:cNvSpPr>
          <p:nvPr/>
        </p:nvSpPr>
        <p:spPr>
          <a:xfrm>
            <a:off x="838200" y="686846"/>
            <a:ext cx="10515600" cy="637515"/>
          </a:xfrm>
          <a:prstGeom prst="rect">
            <a:avLst/>
          </a:prstGeom>
        </p:spPr>
        <p:txBody>
          <a:bodyPr>
            <a:normAutofit fontScale="97500"/>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ASALT: Adaptive Optics Testbed at SOR</a:t>
            </a:r>
          </a:p>
        </p:txBody>
      </p:sp>
    </p:spTree>
    <p:extLst>
      <p:ext uri="{BB962C8B-B14F-4D97-AF65-F5344CB8AC3E}">
        <p14:creationId xmlns:p14="http://schemas.microsoft.com/office/powerpoint/2010/main" val="7080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71D04-53E8-3AF7-2B45-495FDBD1ECC3}"/>
              </a:ext>
            </a:extLst>
          </p:cNvPr>
          <p:cNvSpPr txBox="1">
            <a:spLocks/>
          </p:cNvSpPr>
          <p:nvPr/>
        </p:nvSpPr>
        <p:spPr>
          <a:xfrm>
            <a:off x="3589320" y="50261"/>
            <a:ext cx="10465568" cy="532206"/>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Expected Impacts:</a:t>
            </a:r>
          </a:p>
        </p:txBody>
      </p:sp>
      <p:pic>
        <p:nvPicPr>
          <p:cNvPr id="6" name="Picture 5">
            <a:extLst>
              <a:ext uri="{FF2B5EF4-FFF2-40B4-BE49-F238E27FC236}">
                <a16:creationId xmlns:a16="http://schemas.microsoft.com/office/drawing/2014/main" id="{ADEDBD79-7E46-B87A-12A1-2480E6F77185}"/>
              </a:ext>
            </a:extLst>
          </p:cNvPr>
          <p:cNvPicPr>
            <a:picLocks noChangeAspect="1"/>
          </p:cNvPicPr>
          <p:nvPr/>
        </p:nvPicPr>
        <p:blipFill rotWithShape="1">
          <a:blip r:embed="rId2">
            <a:extLst>
              <a:ext uri="{28A0092B-C50C-407E-A947-70E740481C1C}">
                <a14:useLocalDpi xmlns:a14="http://schemas.microsoft.com/office/drawing/2010/main" val="0"/>
              </a:ext>
            </a:extLst>
          </a:blip>
          <a:srcRect r="52700"/>
          <a:stretch/>
        </p:blipFill>
        <p:spPr>
          <a:xfrm>
            <a:off x="242182" y="1863397"/>
            <a:ext cx="5853818" cy="3458973"/>
          </a:xfrm>
          <a:prstGeom prst="rect">
            <a:avLst/>
          </a:prstGeom>
        </p:spPr>
      </p:pic>
      <p:cxnSp>
        <p:nvCxnSpPr>
          <p:cNvPr id="7" name="Straight Connector 6">
            <a:extLst>
              <a:ext uri="{FF2B5EF4-FFF2-40B4-BE49-F238E27FC236}">
                <a16:creationId xmlns:a16="http://schemas.microsoft.com/office/drawing/2014/main" id="{7A79BBDB-1D41-04B1-6CD0-72D709DFACF7}"/>
              </a:ext>
            </a:extLst>
          </p:cNvPr>
          <p:cNvCxnSpPr/>
          <p:nvPr/>
        </p:nvCxnSpPr>
        <p:spPr>
          <a:xfrm>
            <a:off x="5033207" y="2899245"/>
            <a:ext cx="29553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6A1C6E-05BF-9CCC-BDC7-A3FA68679BB4}"/>
              </a:ext>
            </a:extLst>
          </p:cNvPr>
          <p:cNvCxnSpPr/>
          <p:nvPr/>
        </p:nvCxnSpPr>
        <p:spPr>
          <a:xfrm>
            <a:off x="4686707" y="2899245"/>
            <a:ext cx="29553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33ED64-C5B7-3897-1453-442D1A830CEB}"/>
              </a:ext>
            </a:extLst>
          </p:cNvPr>
          <p:cNvCxnSpPr/>
          <p:nvPr/>
        </p:nvCxnSpPr>
        <p:spPr>
          <a:xfrm>
            <a:off x="5407991" y="2899245"/>
            <a:ext cx="29553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C55480-661F-D57B-470C-86364DBB57F0}"/>
              </a:ext>
            </a:extLst>
          </p:cNvPr>
          <p:cNvCxnSpPr/>
          <p:nvPr/>
        </p:nvCxnSpPr>
        <p:spPr>
          <a:xfrm>
            <a:off x="5782775" y="2976951"/>
            <a:ext cx="274652" cy="1554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6C7B79-9A68-1E60-43C3-876676435B93}"/>
              </a:ext>
            </a:extLst>
          </p:cNvPr>
          <p:cNvCxnSpPr/>
          <p:nvPr/>
        </p:nvCxnSpPr>
        <p:spPr>
          <a:xfrm>
            <a:off x="6148049" y="3204351"/>
            <a:ext cx="295536" cy="21942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119371-3172-BC54-27B2-5AEF7243B18A}"/>
              </a:ext>
            </a:extLst>
          </p:cNvPr>
          <p:cNvCxnSpPr/>
          <p:nvPr/>
        </p:nvCxnSpPr>
        <p:spPr>
          <a:xfrm>
            <a:off x="6495635" y="3547724"/>
            <a:ext cx="295536" cy="2956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D655D9-32B0-2293-01C9-70BF2554F284}"/>
              </a:ext>
            </a:extLst>
          </p:cNvPr>
          <p:cNvCxnSpPr/>
          <p:nvPr/>
        </p:nvCxnSpPr>
        <p:spPr>
          <a:xfrm>
            <a:off x="6845956" y="3927379"/>
            <a:ext cx="246584" cy="43103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2B8B96-722E-08D4-45ED-B8BCF4903581}"/>
              </a:ext>
            </a:extLst>
          </p:cNvPr>
          <p:cNvCxnSpPr/>
          <p:nvPr/>
        </p:nvCxnSpPr>
        <p:spPr>
          <a:xfrm>
            <a:off x="7050771" y="4409528"/>
            <a:ext cx="154726" cy="42214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90F5A0-E8BC-A70A-4695-8AA7A5A67494}"/>
              </a:ext>
            </a:extLst>
          </p:cNvPr>
          <p:cNvCxnSpPr/>
          <p:nvPr/>
        </p:nvCxnSpPr>
        <p:spPr>
          <a:xfrm>
            <a:off x="4313527" y="2670609"/>
            <a:ext cx="373180" cy="22863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EC2B453-A6AF-339F-8A31-8CA92992268B}"/>
              </a:ext>
            </a:extLst>
          </p:cNvPr>
          <p:cNvSpPr txBox="1"/>
          <p:nvPr/>
        </p:nvSpPr>
        <p:spPr>
          <a:xfrm>
            <a:off x="5749477" y="4782875"/>
            <a:ext cx="367408" cy="307777"/>
          </a:xfrm>
          <a:prstGeom prst="rect">
            <a:avLst/>
          </a:prstGeom>
          <a:noFill/>
        </p:spPr>
        <p:txBody>
          <a:bodyPr wrap="none" rtlCol="0">
            <a:spAutoFit/>
          </a:bodyPr>
          <a:lstStyle/>
          <a:p>
            <a:r>
              <a:rPr lang="en-US" sz="1400" dirty="0"/>
              <a:t>14</a:t>
            </a:r>
          </a:p>
        </p:txBody>
      </p:sp>
      <p:sp>
        <p:nvSpPr>
          <p:cNvPr id="17" name="TextBox 16">
            <a:extLst>
              <a:ext uri="{FF2B5EF4-FFF2-40B4-BE49-F238E27FC236}">
                <a16:creationId xmlns:a16="http://schemas.microsoft.com/office/drawing/2014/main" id="{1663336D-13EF-F5E0-B9E7-C5874B13862A}"/>
              </a:ext>
            </a:extLst>
          </p:cNvPr>
          <p:cNvSpPr txBox="1"/>
          <p:nvPr/>
        </p:nvSpPr>
        <p:spPr>
          <a:xfrm>
            <a:off x="6104959" y="4790530"/>
            <a:ext cx="367408" cy="307777"/>
          </a:xfrm>
          <a:prstGeom prst="rect">
            <a:avLst/>
          </a:prstGeom>
          <a:noFill/>
        </p:spPr>
        <p:txBody>
          <a:bodyPr wrap="none" rtlCol="0">
            <a:spAutoFit/>
          </a:bodyPr>
          <a:lstStyle/>
          <a:p>
            <a:r>
              <a:rPr lang="en-US" sz="1400" dirty="0"/>
              <a:t>15</a:t>
            </a:r>
          </a:p>
        </p:txBody>
      </p:sp>
      <p:sp>
        <p:nvSpPr>
          <p:cNvPr id="18" name="TextBox 17">
            <a:extLst>
              <a:ext uri="{FF2B5EF4-FFF2-40B4-BE49-F238E27FC236}">
                <a16:creationId xmlns:a16="http://schemas.microsoft.com/office/drawing/2014/main" id="{55F32010-E71D-B16D-30FB-D02D109E96AD}"/>
              </a:ext>
            </a:extLst>
          </p:cNvPr>
          <p:cNvSpPr txBox="1"/>
          <p:nvPr/>
        </p:nvSpPr>
        <p:spPr>
          <a:xfrm>
            <a:off x="6423763" y="4787480"/>
            <a:ext cx="367408" cy="307777"/>
          </a:xfrm>
          <a:prstGeom prst="rect">
            <a:avLst/>
          </a:prstGeom>
          <a:noFill/>
        </p:spPr>
        <p:txBody>
          <a:bodyPr wrap="none" rtlCol="0">
            <a:spAutoFit/>
          </a:bodyPr>
          <a:lstStyle/>
          <a:p>
            <a:r>
              <a:rPr lang="en-US" sz="1400" dirty="0"/>
              <a:t>16</a:t>
            </a:r>
          </a:p>
        </p:txBody>
      </p:sp>
      <p:sp>
        <p:nvSpPr>
          <p:cNvPr id="19" name="TextBox 18">
            <a:extLst>
              <a:ext uri="{FF2B5EF4-FFF2-40B4-BE49-F238E27FC236}">
                <a16:creationId xmlns:a16="http://schemas.microsoft.com/office/drawing/2014/main" id="{39AF98D6-26EB-B186-30CB-E1B1BD36904C}"/>
              </a:ext>
            </a:extLst>
          </p:cNvPr>
          <p:cNvSpPr txBox="1"/>
          <p:nvPr/>
        </p:nvSpPr>
        <p:spPr>
          <a:xfrm>
            <a:off x="6749402" y="4790528"/>
            <a:ext cx="367408" cy="307777"/>
          </a:xfrm>
          <a:prstGeom prst="rect">
            <a:avLst/>
          </a:prstGeom>
          <a:noFill/>
        </p:spPr>
        <p:txBody>
          <a:bodyPr wrap="none" rtlCol="0">
            <a:spAutoFit/>
          </a:bodyPr>
          <a:lstStyle/>
          <a:p>
            <a:r>
              <a:rPr lang="en-US" sz="1400" dirty="0"/>
              <a:t>17</a:t>
            </a:r>
          </a:p>
        </p:txBody>
      </p:sp>
      <p:sp>
        <p:nvSpPr>
          <p:cNvPr id="20" name="TextBox 19">
            <a:extLst>
              <a:ext uri="{FF2B5EF4-FFF2-40B4-BE49-F238E27FC236}">
                <a16:creationId xmlns:a16="http://schemas.microsoft.com/office/drawing/2014/main" id="{0D1EA75D-3182-94D6-E0E4-034DEE81774C}"/>
              </a:ext>
            </a:extLst>
          </p:cNvPr>
          <p:cNvSpPr txBox="1"/>
          <p:nvPr/>
        </p:nvSpPr>
        <p:spPr>
          <a:xfrm>
            <a:off x="7050771" y="4790529"/>
            <a:ext cx="367408" cy="307777"/>
          </a:xfrm>
          <a:prstGeom prst="rect">
            <a:avLst/>
          </a:prstGeom>
          <a:noFill/>
        </p:spPr>
        <p:txBody>
          <a:bodyPr wrap="none" rtlCol="0">
            <a:spAutoFit/>
          </a:bodyPr>
          <a:lstStyle/>
          <a:p>
            <a:r>
              <a:rPr lang="en-US" sz="1400" dirty="0"/>
              <a:t>18</a:t>
            </a:r>
          </a:p>
        </p:txBody>
      </p:sp>
      <p:sp>
        <p:nvSpPr>
          <p:cNvPr id="21" name="TextBox 20">
            <a:extLst>
              <a:ext uri="{FF2B5EF4-FFF2-40B4-BE49-F238E27FC236}">
                <a16:creationId xmlns:a16="http://schemas.microsoft.com/office/drawing/2014/main" id="{924288A3-F2BA-B117-897C-E358E1AC0ABE}"/>
              </a:ext>
            </a:extLst>
          </p:cNvPr>
          <p:cNvSpPr txBox="1"/>
          <p:nvPr/>
        </p:nvSpPr>
        <p:spPr>
          <a:xfrm>
            <a:off x="4609063" y="2196869"/>
            <a:ext cx="1074974" cy="369332"/>
          </a:xfrm>
          <a:prstGeom prst="rect">
            <a:avLst/>
          </a:prstGeom>
          <a:noFill/>
        </p:spPr>
        <p:txBody>
          <a:bodyPr wrap="none" rtlCol="0">
            <a:spAutoFit/>
          </a:bodyPr>
          <a:lstStyle/>
          <a:p>
            <a:r>
              <a:rPr lang="en-US" dirty="0" err="1"/>
              <a:t>MagAO</a:t>
            </a:r>
            <a:r>
              <a:rPr lang="en-US" dirty="0"/>
              <a:t>-X</a:t>
            </a:r>
          </a:p>
        </p:txBody>
      </p:sp>
      <p:sp>
        <p:nvSpPr>
          <p:cNvPr id="22" name="TextBox 21">
            <a:extLst>
              <a:ext uri="{FF2B5EF4-FFF2-40B4-BE49-F238E27FC236}">
                <a16:creationId xmlns:a16="http://schemas.microsoft.com/office/drawing/2014/main" id="{C16A5943-582F-0E3E-1653-9A642AC3B8B9}"/>
              </a:ext>
            </a:extLst>
          </p:cNvPr>
          <p:cNvSpPr txBox="1"/>
          <p:nvPr/>
        </p:nvSpPr>
        <p:spPr>
          <a:xfrm>
            <a:off x="6148049" y="2899245"/>
            <a:ext cx="1253998" cy="369332"/>
          </a:xfrm>
          <a:prstGeom prst="rect">
            <a:avLst/>
          </a:prstGeom>
          <a:noFill/>
        </p:spPr>
        <p:txBody>
          <a:bodyPr wrap="none" rtlCol="0">
            <a:spAutoFit/>
          </a:bodyPr>
          <a:lstStyle/>
          <a:p>
            <a:r>
              <a:rPr lang="en-US" dirty="0" err="1"/>
              <a:t>LGS+ExAO</a:t>
            </a:r>
            <a:r>
              <a:rPr lang="en-US" dirty="0"/>
              <a:t>*</a:t>
            </a:r>
          </a:p>
        </p:txBody>
      </p:sp>
      <p:cxnSp>
        <p:nvCxnSpPr>
          <p:cNvPr id="23" name="Straight Connector 22">
            <a:extLst>
              <a:ext uri="{FF2B5EF4-FFF2-40B4-BE49-F238E27FC236}">
                <a16:creationId xmlns:a16="http://schemas.microsoft.com/office/drawing/2014/main" id="{1033B855-0589-8CC9-E9D2-600ACBFB5AF9}"/>
              </a:ext>
            </a:extLst>
          </p:cNvPr>
          <p:cNvCxnSpPr/>
          <p:nvPr/>
        </p:nvCxnSpPr>
        <p:spPr>
          <a:xfrm>
            <a:off x="3901564" y="2566201"/>
            <a:ext cx="368101" cy="10440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EA9185-DD73-11C1-F99A-B3144877F2A7}"/>
              </a:ext>
            </a:extLst>
          </p:cNvPr>
          <p:cNvCxnSpPr/>
          <p:nvPr/>
        </p:nvCxnSpPr>
        <p:spPr>
          <a:xfrm>
            <a:off x="3411352" y="2421550"/>
            <a:ext cx="368101" cy="10440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8F12F1B-B7AE-7B45-42C8-4A04AAB3B24F}"/>
              </a:ext>
            </a:extLst>
          </p:cNvPr>
          <p:cNvCxnSpPr/>
          <p:nvPr/>
        </p:nvCxnSpPr>
        <p:spPr>
          <a:xfrm>
            <a:off x="2947241" y="2334397"/>
            <a:ext cx="368101" cy="4001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6B85D4-E713-1513-5141-60A2A36D2D91}"/>
              </a:ext>
            </a:extLst>
          </p:cNvPr>
          <p:cNvCxnSpPr/>
          <p:nvPr/>
        </p:nvCxnSpPr>
        <p:spPr>
          <a:xfrm>
            <a:off x="2509881" y="2319307"/>
            <a:ext cx="368101" cy="2000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7A4D6E8-BE02-500B-2760-70BA7CD88F9D}"/>
              </a:ext>
            </a:extLst>
          </p:cNvPr>
          <p:cNvCxnSpPr/>
          <p:nvPr/>
        </p:nvCxnSpPr>
        <p:spPr>
          <a:xfrm>
            <a:off x="2057521" y="2299299"/>
            <a:ext cx="368101" cy="2000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E2A38B-D0C1-B018-A54F-91B0FF1B55B5}"/>
              </a:ext>
            </a:extLst>
          </p:cNvPr>
          <p:cNvCxnSpPr/>
          <p:nvPr/>
        </p:nvCxnSpPr>
        <p:spPr>
          <a:xfrm>
            <a:off x="1657886" y="2289295"/>
            <a:ext cx="368101" cy="2000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83AFB-6572-F9AD-604C-5539653D4787}"/>
              </a:ext>
            </a:extLst>
          </p:cNvPr>
          <p:cNvCxnSpPr/>
          <p:nvPr/>
        </p:nvCxnSpPr>
        <p:spPr>
          <a:xfrm>
            <a:off x="1102750" y="2289295"/>
            <a:ext cx="503087" cy="840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7122221-2BDE-7FA8-8589-48C74C67A665}"/>
              </a:ext>
            </a:extLst>
          </p:cNvPr>
          <p:cNvSpPr txBox="1"/>
          <p:nvPr/>
        </p:nvSpPr>
        <p:spPr>
          <a:xfrm>
            <a:off x="886927" y="1554102"/>
            <a:ext cx="5850734" cy="523220"/>
          </a:xfrm>
          <a:prstGeom prst="rect">
            <a:avLst/>
          </a:prstGeom>
          <a:noFill/>
        </p:spPr>
        <p:txBody>
          <a:bodyPr wrap="square" rtlCol="0">
            <a:spAutoFit/>
          </a:bodyPr>
          <a:lstStyle/>
          <a:p>
            <a:r>
              <a:rPr lang="en-US" sz="2800" dirty="0"/>
              <a:t>Pathfinding for </a:t>
            </a:r>
            <a:r>
              <a:rPr lang="en-US" sz="2800" dirty="0" err="1"/>
              <a:t>ExAO+LGS</a:t>
            </a:r>
            <a:r>
              <a:rPr lang="en-US" sz="2800" dirty="0"/>
              <a:t> System</a:t>
            </a:r>
          </a:p>
        </p:txBody>
      </p:sp>
      <p:sp>
        <p:nvSpPr>
          <p:cNvPr id="34" name="TextBox 33">
            <a:extLst>
              <a:ext uri="{FF2B5EF4-FFF2-40B4-BE49-F238E27FC236}">
                <a16:creationId xmlns:a16="http://schemas.microsoft.com/office/drawing/2014/main" id="{5C0DD731-A870-64FB-0ED8-3C45062E8AD4}"/>
              </a:ext>
            </a:extLst>
          </p:cNvPr>
          <p:cNvSpPr txBox="1"/>
          <p:nvPr/>
        </p:nvSpPr>
        <p:spPr>
          <a:xfrm>
            <a:off x="3515096" y="3223552"/>
            <a:ext cx="7030192" cy="369332"/>
          </a:xfrm>
          <a:prstGeom prst="rect">
            <a:avLst/>
          </a:prstGeom>
          <a:noFill/>
        </p:spPr>
        <p:txBody>
          <a:bodyPr wrap="square">
            <a:spAutoFit/>
          </a:bodyPr>
          <a:lstStyle/>
          <a:p>
            <a:endParaRPr lang="en-US" sz="1800" u="sng" dirty="0"/>
          </a:p>
        </p:txBody>
      </p:sp>
      <p:sp>
        <p:nvSpPr>
          <p:cNvPr id="37" name="TextBox 36">
            <a:extLst>
              <a:ext uri="{FF2B5EF4-FFF2-40B4-BE49-F238E27FC236}">
                <a16:creationId xmlns:a16="http://schemas.microsoft.com/office/drawing/2014/main" id="{0335D0C1-893A-3AB6-703B-A6E221A54B03}"/>
              </a:ext>
            </a:extLst>
          </p:cNvPr>
          <p:cNvSpPr txBox="1"/>
          <p:nvPr/>
        </p:nvSpPr>
        <p:spPr>
          <a:xfrm>
            <a:off x="7391443" y="756277"/>
            <a:ext cx="4633710" cy="5878532"/>
          </a:xfrm>
          <a:prstGeom prst="rect">
            <a:avLst/>
          </a:prstGeom>
          <a:noFill/>
        </p:spPr>
        <p:txBody>
          <a:bodyPr wrap="square" rtlCol="0">
            <a:spAutoFit/>
          </a:bodyPr>
          <a:lstStyle/>
          <a:p>
            <a:r>
              <a:rPr lang="en-US" sz="2000" dirty="0">
                <a:solidFill>
                  <a:srgbClr val="FF0000"/>
                </a:solidFill>
              </a:rPr>
              <a:t>1.   </a:t>
            </a:r>
            <a:r>
              <a:rPr lang="en-US" sz="2000" u="sng" dirty="0">
                <a:solidFill>
                  <a:srgbClr val="FF0000"/>
                </a:solidFill>
              </a:rPr>
              <a:t>Apply and advance research by AFRL scientists:</a:t>
            </a:r>
          </a:p>
          <a:p>
            <a:pPr marL="800100" lvl="1" indent="-342900">
              <a:buFont typeface="Arial" panose="020B0604020202020204" pitchFamily="34" charset="0"/>
              <a:buChar char="•"/>
            </a:pPr>
            <a:r>
              <a:rPr lang="en-US" sz="2000" dirty="0"/>
              <a:t>LGS Wavefront Sensor- Jeff Richey</a:t>
            </a:r>
          </a:p>
          <a:p>
            <a:pPr marL="800100" lvl="1" indent="-342900">
              <a:buFont typeface="Arial" panose="020B0604020202020204" pitchFamily="34" charset="0"/>
              <a:buChar char="•"/>
            </a:pPr>
            <a:r>
              <a:rPr lang="en-US" sz="2000" dirty="0"/>
              <a:t>3PWFS- Lauren Schatz and Mala Mateen</a:t>
            </a:r>
          </a:p>
          <a:p>
            <a:pPr marL="800100" lvl="1" indent="-342900">
              <a:buFont typeface="Arial" panose="020B0604020202020204" pitchFamily="34" charset="0"/>
              <a:buChar char="•"/>
            </a:pPr>
            <a:r>
              <a:rPr lang="en-US" sz="2000" dirty="0"/>
              <a:t>LGS Beacon- Robert Johnson and Colton Bigler</a:t>
            </a:r>
          </a:p>
          <a:p>
            <a:r>
              <a:rPr lang="en-US" sz="2000" dirty="0"/>
              <a:t>2.   </a:t>
            </a:r>
            <a:r>
              <a:rPr lang="en-US" sz="2000" u="sng" dirty="0"/>
              <a:t>Important for astronomical applications</a:t>
            </a:r>
          </a:p>
          <a:p>
            <a:pPr marL="800100" lvl="1" indent="-342900">
              <a:buFont typeface="Arial" panose="020B0604020202020204" pitchFamily="34" charset="0"/>
              <a:buChar char="•"/>
            </a:pPr>
            <a:r>
              <a:rPr lang="en-US" sz="2000" u="sng" dirty="0">
                <a:solidFill>
                  <a:srgbClr val="FF0000"/>
                </a:solidFill>
              </a:rPr>
              <a:t>Decadal Survey Priority Area: </a:t>
            </a:r>
            <a:r>
              <a:rPr lang="en-US" sz="2000" dirty="0">
                <a:solidFill>
                  <a:srgbClr val="FF0000"/>
                </a:solidFill>
              </a:rPr>
              <a:t>Pathways to Habitable World with the goal of trying to discover worlds that could resemble Earth and answer the fundamental question: “Are we alone?”</a:t>
            </a:r>
          </a:p>
          <a:p>
            <a:pPr marL="800100" lvl="1" indent="-342900">
              <a:buFont typeface="Arial" panose="020B0604020202020204" pitchFamily="34" charset="0"/>
              <a:buChar char="•"/>
            </a:pPr>
            <a:r>
              <a:rPr lang="en-US" sz="2000" dirty="0"/>
              <a:t>Pathfinding for next generation </a:t>
            </a:r>
            <a:r>
              <a:rPr lang="en-US" sz="2000" dirty="0" err="1"/>
              <a:t>ExAO</a:t>
            </a:r>
            <a:r>
              <a:rPr lang="en-US" sz="2000" dirty="0"/>
              <a:t> systems. </a:t>
            </a:r>
          </a:p>
          <a:p>
            <a:pPr lvl="1"/>
            <a:endParaRPr lang="en-US" dirty="0"/>
          </a:p>
          <a:p>
            <a:pPr marL="800100" lvl="1" indent="-342900">
              <a:buFont typeface="Arial" panose="020B0604020202020204" pitchFamily="34" charset="0"/>
              <a:buChar char="•"/>
            </a:pPr>
            <a:endParaRPr lang="en-US" dirty="0"/>
          </a:p>
        </p:txBody>
      </p:sp>
      <p:sp>
        <p:nvSpPr>
          <p:cNvPr id="33" name="TextBox 32">
            <a:extLst>
              <a:ext uri="{FF2B5EF4-FFF2-40B4-BE49-F238E27FC236}">
                <a16:creationId xmlns:a16="http://schemas.microsoft.com/office/drawing/2014/main" id="{4A400FF8-4210-7A7A-AF95-E83CE8C7C838}"/>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2" name="TextBox 1">
            <a:extLst>
              <a:ext uri="{FF2B5EF4-FFF2-40B4-BE49-F238E27FC236}">
                <a16:creationId xmlns:a16="http://schemas.microsoft.com/office/drawing/2014/main" id="{EC590D0E-4743-448B-7B61-C2A531F9F9B7}"/>
              </a:ext>
            </a:extLst>
          </p:cNvPr>
          <p:cNvSpPr txBox="1"/>
          <p:nvPr/>
        </p:nvSpPr>
        <p:spPr>
          <a:xfrm>
            <a:off x="1411332" y="5544347"/>
            <a:ext cx="3630674" cy="369332"/>
          </a:xfrm>
          <a:prstGeom prst="rect">
            <a:avLst/>
          </a:prstGeom>
          <a:noFill/>
        </p:spPr>
        <p:txBody>
          <a:bodyPr wrap="none" rtlCol="0">
            <a:spAutoFit/>
          </a:bodyPr>
          <a:lstStyle/>
          <a:p>
            <a:r>
              <a:rPr lang="en-US" dirty="0"/>
              <a:t>*Real performance to be determined</a:t>
            </a:r>
          </a:p>
        </p:txBody>
      </p:sp>
    </p:spTree>
    <p:extLst>
      <p:ext uri="{BB962C8B-B14F-4D97-AF65-F5344CB8AC3E}">
        <p14:creationId xmlns:p14="http://schemas.microsoft.com/office/powerpoint/2010/main" val="11263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D167F-BA74-7156-D046-128AC826F792}"/>
              </a:ext>
            </a:extLst>
          </p:cNvPr>
          <p:cNvSpPr txBox="1">
            <a:spLocks/>
          </p:cNvSpPr>
          <p:nvPr/>
        </p:nvSpPr>
        <p:spPr>
          <a:xfrm>
            <a:off x="838200" y="612964"/>
            <a:ext cx="10515600" cy="605492"/>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a:t>References</a:t>
            </a:r>
            <a:endParaRPr lang="en-US" dirty="0"/>
          </a:p>
        </p:txBody>
      </p:sp>
      <p:sp>
        <p:nvSpPr>
          <p:cNvPr id="4" name="TextBox 3">
            <a:extLst>
              <a:ext uri="{FF2B5EF4-FFF2-40B4-BE49-F238E27FC236}">
                <a16:creationId xmlns:a16="http://schemas.microsoft.com/office/drawing/2014/main" id="{7F48AB6B-D44E-7355-D451-03DB1205E02E}"/>
              </a:ext>
            </a:extLst>
          </p:cNvPr>
          <p:cNvSpPr txBox="1"/>
          <p:nvPr/>
        </p:nvSpPr>
        <p:spPr>
          <a:xfrm>
            <a:off x="540775" y="1297114"/>
            <a:ext cx="11031793" cy="5016758"/>
          </a:xfrm>
          <a:prstGeom prst="rect">
            <a:avLst/>
          </a:prstGeom>
          <a:noFill/>
        </p:spPr>
        <p:txBody>
          <a:bodyPr wrap="square" rtlCol="0">
            <a:spAutoFit/>
          </a:bodyPr>
          <a:lstStyle/>
          <a:p>
            <a:pPr marL="228600" indent="-228600" algn="l">
              <a:buFont typeface="+mj-lt"/>
              <a:buAutoNum type="arabicPeriod"/>
            </a:pPr>
            <a:r>
              <a:rPr lang="nl-NL" sz="1600" b="0" i="0" u="none" strike="noStrike" baseline="0" dirty="0"/>
              <a:t>Van Boekel, R., Henning, T., Menu, J., De Boer, J., Langlois, M., Muller, A., Avenhaus, H., Boccaletti, A., </a:t>
            </a:r>
            <a:r>
              <a:rPr lang="en-US" sz="1600" b="0" i="0" u="none" strike="noStrike" baseline="0" dirty="0"/>
              <a:t>Schmid, H. M., </a:t>
            </a:r>
            <a:r>
              <a:rPr lang="en-US" sz="1600" b="0" i="0" u="none" strike="noStrike" baseline="0" dirty="0" err="1"/>
              <a:t>Thalmann</a:t>
            </a:r>
            <a:r>
              <a:rPr lang="en-US" sz="1600" b="0" i="0" u="none" strike="noStrike" baseline="0" dirty="0"/>
              <a:t>, C., et al., \Three radial gaps in the disk of </a:t>
            </a:r>
            <a:r>
              <a:rPr lang="en-US" sz="1600" b="0" i="0" u="none" strike="noStrike" baseline="0" dirty="0" err="1"/>
              <a:t>tw</a:t>
            </a:r>
            <a:r>
              <a:rPr lang="en-US" sz="1600" b="0" i="0" u="none" strike="noStrike" baseline="0" dirty="0"/>
              <a:t> hydrae imaged with sphere," The </a:t>
            </a:r>
            <a:r>
              <a:rPr lang="fr-FR" sz="1600" b="0" i="0" u="none" strike="noStrike" baseline="0" dirty="0" err="1"/>
              <a:t>Astrophysical</a:t>
            </a:r>
            <a:r>
              <a:rPr lang="fr-FR" sz="1600" b="0" i="0" u="none" strike="noStrike" baseline="0" dirty="0"/>
              <a:t> Journal 837(2), 132 (2017).</a:t>
            </a:r>
          </a:p>
          <a:p>
            <a:pPr marL="228600" indent="-228600" algn="l">
              <a:buFont typeface="+mj-lt"/>
              <a:buAutoNum type="arabicPeriod"/>
            </a:pPr>
            <a:r>
              <a:rPr lang="en-US" sz="1600" b="0" i="0" u="none" strike="noStrike" baseline="0" dirty="0"/>
              <a:t>Yang, B., </a:t>
            </a:r>
            <a:r>
              <a:rPr lang="en-US" sz="1600" b="0" i="0" u="none" strike="noStrike" baseline="0" dirty="0" err="1"/>
              <a:t>Wahhaj</a:t>
            </a:r>
            <a:r>
              <a:rPr lang="en-US" sz="1600" b="0" i="0" u="none" strike="noStrike" baseline="0" dirty="0"/>
              <a:t>, Z., </a:t>
            </a:r>
            <a:r>
              <a:rPr lang="en-US" sz="1600" b="0" i="0" u="none" strike="noStrike" baseline="0" dirty="0" err="1"/>
              <a:t>Beauvalet</a:t>
            </a:r>
            <a:r>
              <a:rPr lang="en-US" sz="1600" b="0" i="0" u="none" strike="noStrike" baseline="0" dirty="0"/>
              <a:t>, L., </a:t>
            </a:r>
            <a:r>
              <a:rPr lang="en-US" sz="1600" b="0" i="0" u="none" strike="noStrike" baseline="0" dirty="0" err="1"/>
              <a:t>Marchis</a:t>
            </a:r>
            <a:r>
              <a:rPr lang="en-US" sz="1600" b="0" i="0" u="none" strike="noStrike" baseline="0" dirty="0"/>
              <a:t>, F., Dumas, C., </a:t>
            </a:r>
            <a:r>
              <a:rPr lang="en-US" sz="1600" b="0" i="0" u="none" strike="noStrike" baseline="0" dirty="0" err="1"/>
              <a:t>Marsset</a:t>
            </a:r>
            <a:r>
              <a:rPr lang="en-US" sz="1600" b="0" i="0" u="none" strike="noStrike" baseline="0" dirty="0"/>
              <a:t>, M., Nielsen, E., and </a:t>
            </a:r>
            <a:r>
              <a:rPr lang="en-US" sz="1600" b="0" i="0" u="none" strike="noStrike" baseline="0" dirty="0" err="1"/>
              <a:t>Vachier</a:t>
            </a:r>
            <a:r>
              <a:rPr lang="en-US" sz="1600" b="0" i="0" u="none" strike="noStrike" baseline="0" dirty="0"/>
              <a:t>, F., \Extreme </a:t>
            </a:r>
            <a:r>
              <a:rPr lang="en-US" sz="1600" b="0" i="0" u="none" strike="noStrike" baseline="0" dirty="0" err="1"/>
              <a:t>ao</a:t>
            </a:r>
            <a:r>
              <a:rPr lang="en-US" sz="1600" b="0" i="0" u="none" strike="noStrike" baseline="0" dirty="0"/>
              <a:t> observations of two triple asteroid systems with sphere, “The Astrophysical Journal Letters 820(2), L35 (2016).</a:t>
            </a:r>
          </a:p>
          <a:p>
            <a:pPr marL="228600" indent="-228600" algn="l">
              <a:buFont typeface="+mj-lt"/>
              <a:buAutoNum type="arabicPeriod"/>
            </a:pPr>
            <a:r>
              <a:rPr lang="en-US" sz="1600" b="0" i="0" u="none" strike="noStrike" baseline="0" dirty="0" err="1"/>
              <a:t>Skemer</a:t>
            </a:r>
            <a:r>
              <a:rPr lang="en-US" sz="1600" b="0" i="0" u="none" strike="noStrike" baseline="0" dirty="0"/>
              <a:t>, A. J., Marley, M. S., </a:t>
            </a:r>
            <a:r>
              <a:rPr lang="en-US" sz="1600" b="0" i="0" u="none" strike="noStrike" baseline="0" dirty="0" err="1"/>
              <a:t>Hinz</a:t>
            </a:r>
            <a:r>
              <a:rPr lang="en-US" sz="1600" b="0" i="0" u="none" strike="noStrike" baseline="0" dirty="0"/>
              <a:t>, P. M., </a:t>
            </a:r>
            <a:r>
              <a:rPr lang="en-US" sz="1600" b="0" i="0" u="none" strike="noStrike" baseline="0" dirty="0" err="1"/>
              <a:t>Morzinski</a:t>
            </a:r>
            <a:r>
              <a:rPr lang="en-US" sz="1600" b="0" i="0" u="none" strike="noStrike" baseline="0" dirty="0"/>
              <a:t>, K. M., </a:t>
            </a:r>
            <a:r>
              <a:rPr lang="en-US" sz="1600" b="0" i="0" u="none" strike="noStrike" baseline="0" dirty="0" err="1"/>
              <a:t>Skrutskie</a:t>
            </a:r>
            <a:r>
              <a:rPr lang="en-US" sz="1600" b="0" i="0" u="none" strike="noStrike" baseline="0" dirty="0"/>
              <a:t>, M. F., </a:t>
            </a:r>
            <a:r>
              <a:rPr lang="en-US" sz="1600" b="0" i="0" u="none" strike="noStrike" baseline="0" dirty="0" err="1"/>
              <a:t>Leisenring</a:t>
            </a:r>
            <a:r>
              <a:rPr lang="en-US" sz="1600" b="0" i="0" u="none" strike="noStrike" baseline="0" dirty="0"/>
              <a:t>, J. M., Close, L. M., </a:t>
            </a:r>
            <a:r>
              <a:rPr lang="en-US" sz="1600" b="0" i="0" u="none" strike="noStrike" baseline="0" dirty="0" err="1"/>
              <a:t>Saumon</a:t>
            </a:r>
            <a:r>
              <a:rPr lang="en-US" sz="1600" b="0" i="0" u="none" strike="noStrike" baseline="0" dirty="0"/>
              <a:t>, D., Bailey, V. P., </a:t>
            </a:r>
            <a:r>
              <a:rPr lang="en-US" sz="1600" b="0" i="0" u="none" strike="noStrike" baseline="0" dirty="0" err="1"/>
              <a:t>Briguglio</a:t>
            </a:r>
            <a:r>
              <a:rPr lang="en-US" sz="1600" b="0" i="0" u="none" strike="noStrike" baseline="0" dirty="0"/>
              <a:t>, R., et al., \Directly imaged </a:t>
            </a:r>
            <a:r>
              <a:rPr lang="en-US" sz="1600" b="0" i="0" u="none" strike="noStrike" baseline="0" dirty="0" err="1"/>
              <a:t>lt</a:t>
            </a:r>
            <a:r>
              <a:rPr lang="en-US" sz="1600" dirty="0"/>
              <a:t> </a:t>
            </a:r>
            <a:r>
              <a:rPr lang="en-US" sz="1600" b="0" i="0" u="none" strike="noStrike" baseline="0" dirty="0"/>
              <a:t>transition exoplanets in the mid-infrared," The Astrophysical Journal 792(1), 17 (2014).</a:t>
            </a:r>
          </a:p>
          <a:p>
            <a:pPr marL="228600" indent="-228600" algn="l">
              <a:buFont typeface="+mj-lt"/>
              <a:buAutoNum type="arabicPeriod"/>
            </a:pPr>
            <a:r>
              <a:rPr lang="en-US" sz="1600" b="0" i="0" u="none" strike="noStrike" baseline="0" dirty="0"/>
              <a:t>Suárez-Gómez, S. L., C. González-Gutiérrez, F. Sánchez-</a:t>
            </a:r>
            <a:r>
              <a:rPr lang="en-US" sz="1600" b="0" i="0" u="none" strike="noStrike" baseline="0" dirty="0" err="1"/>
              <a:t>Lasheras</a:t>
            </a:r>
            <a:r>
              <a:rPr lang="en-US" sz="1600" b="0" i="0" u="none" strike="noStrike" baseline="0" dirty="0"/>
              <a:t>, A. Basden,</a:t>
            </a:r>
            <a:r>
              <a:rPr lang="en-US" sz="1600" dirty="0"/>
              <a:t> I </a:t>
            </a:r>
            <a:r>
              <a:rPr lang="en-US" sz="1600" b="0" i="0" u="none" strike="noStrike" baseline="0" dirty="0" err="1"/>
              <a:t>Montilla</a:t>
            </a:r>
            <a:r>
              <a:rPr lang="en-US" sz="1600" b="0" i="0" u="none" strike="noStrike" baseline="0" dirty="0"/>
              <a:t>, F. de Cos </a:t>
            </a:r>
            <a:r>
              <a:rPr lang="en-US" sz="1600" b="0" i="0" u="none" strike="noStrike" baseline="0" dirty="0" err="1"/>
              <a:t>Juez</a:t>
            </a:r>
            <a:r>
              <a:rPr lang="en-US" sz="1600" b="0" i="0" u="none" strike="noStrike" baseline="0" dirty="0"/>
              <a:t>, and M. </a:t>
            </a:r>
            <a:r>
              <a:rPr lang="en-US" sz="1600" b="0" i="0" u="none" strike="noStrike" baseline="0" dirty="0" err="1"/>
              <a:t>Collados</a:t>
            </a:r>
            <a:r>
              <a:rPr lang="en-US" sz="1600" b="0" i="0" u="none" strike="noStrike" baseline="0" dirty="0"/>
              <a:t>-Vera (2017). An approach using deep learning for tomographic reconstruction in solar observation. Proceedings of the Adaptive Optics for Extremely Large Telescopes, 5.</a:t>
            </a:r>
          </a:p>
          <a:p>
            <a:pPr marL="228600" indent="-228600" algn="l">
              <a:buFont typeface="+mj-lt"/>
              <a:buAutoNum type="arabicPeriod"/>
            </a:pPr>
            <a:r>
              <a:rPr lang="en-US" sz="1600" b="0" i="0" u="none" strike="noStrike" baseline="0" dirty="0" err="1"/>
              <a:t>Tavenner</a:t>
            </a:r>
            <a:r>
              <a:rPr lang="en-US" sz="1600" b="0" i="0" u="none" strike="noStrike" baseline="0" dirty="0"/>
              <a:t>, T., Drummond, J., Mateen, M., Wood, E., and Jenkins, O. R. E., \Speckle interferometry of binary stars with a 1m telescope, grounded with </a:t>
            </a:r>
            <a:r>
              <a:rPr lang="en-US" sz="1600" b="0" i="0" u="none" strike="noStrike" baseline="0" dirty="0" err="1"/>
              <a:t>ao</a:t>
            </a:r>
            <a:r>
              <a:rPr lang="en-US" sz="1600" b="0" i="0" u="none" strike="noStrike" baseline="0" dirty="0"/>
              <a:t> from a 1.5 m," (2021).</a:t>
            </a:r>
          </a:p>
          <a:p>
            <a:pPr marL="228600" indent="-228600">
              <a:buFont typeface="+mj-lt"/>
              <a:buAutoNum type="arabicPeriod"/>
            </a:pPr>
            <a:r>
              <a:rPr lang="en-US" sz="1600" b="0" i="0" dirty="0" err="1">
                <a:solidFill>
                  <a:srgbClr val="222222"/>
                </a:solidFill>
                <a:effectLst/>
              </a:rPr>
              <a:t>Schatz,</a:t>
            </a:r>
            <a:r>
              <a:rPr lang="en-US" sz="1600" b="0" i="0" dirty="0">
                <a:solidFill>
                  <a:srgbClr val="222222"/>
                </a:solidFill>
                <a:effectLst/>
              </a:rPr>
              <a:t> Lauren, et al. "Three-sided pyramid wavefront sensor, part 1: simulations and analysis for astronomical adaptive optics." </a:t>
            </a:r>
            <a:r>
              <a:rPr lang="en-US" sz="1600" b="0" i="1" dirty="0">
                <a:solidFill>
                  <a:srgbClr val="222222"/>
                </a:solidFill>
                <a:effectLst/>
              </a:rPr>
              <a:t>Journal of Astronomical Telescopes, Instruments, and Systems</a:t>
            </a:r>
            <a:r>
              <a:rPr lang="en-US" sz="1600" b="0" i="0" dirty="0">
                <a:solidFill>
                  <a:srgbClr val="222222"/>
                </a:solidFill>
                <a:effectLst/>
              </a:rPr>
              <a:t> 7.4 (2021): 049001.</a:t>
            </a:r>
            <a:endParaRPr lang="en-US" sz="1600" b="0" i="0" u="none" strike="noStrike" baseline="0" dirty="0"/>
          </a:p>
          <a:p>
            <a:pPr marL="228600" indent="-228600" algn="l">
              <a:buFont typeface="+mj-lt"/>
              <a:buAutoNum type="arabicPeriod"/>
            </a:pPr>
            <a:r>
              <a:rPr lang="pt-BR" sz="1600" b="0" i="0" u="none" strike="noStrike" baseline="0" dirty="0"/>
              <a:t>A. Tokovinin, “AO tutorial at CTIO” (2001).</a:t>
            </a:r>
          </a:p>
          <a:p>
            <a:pPr marL="228600" indent="-228600" algn="l">
              <a:buFont typeface="+mj-lt"/>
              <a:buAutoNum type="arabicPeriod"/>
            </a:pPr>
            <a:r>
              <a:rPr lang="en-US" sz="1600" dirty="0">
                <a:solidFill>
                  <a:srgbClr val="222222"/>
                </a:solidFill>
                <a:latin typeface="Arial" panose="020B0604020202020204" pitchFamily="34" charset="0"/>
              </a:rPr>
              <a:t> </a:t>
            </a:r>
            <a:r>
              <a:rPr lang="en-US" sz="1600" dirty="0" err="1">
                <a:solidFill>
                  <a:srgbClr val="222222"/>
                </a:solidFill>
                <a:latin typeface="Arial" panose="020B0604020202020204" pitchFamily="34" charset="0"/>
              </a:rPr>
              <a:t>Dalcanton</a:t>
            </a:r>
            <a:r>
              <a:rPr lang="en-US" sz="1600" dirty="0">
                <a:solidFill>
                  <a:srgbClr val="222222"/>
                </a:solidFill>
                <a:latin typeface="Arial" panose="020B0604020202020204" pitchFamily="34" charset="0"/>
              </a:rPr>
              <a:t>, Julianne, et al. "From cosmic birth to living earths: the future of UVOIR space astronomy." </a:t>
            </a:r>
            <a:r>
              <a:rPr lang="en-US" sz="1600" i="1" dirty="0" err="1">
                <a:solidFill>
                  <a:srgbClr val="222222"/>
                </a:solidFill>
                <a:latin typeface="Arial" panose="020B0604020202020204" pitchFamily="34" charset="0"/>
              </a:rPr>
              <a:t>arXiv</a:t>
            </a:r>
            <a:r>
              <a:rPr lang="en-US" sz="1600" i="1" dirty="0">
                <a:solidFill>
                  <a:srgbClr val="222222"/>
                </a:solidFill>
                <a:latin typeface="Arial" panose="020B0604020202020204" pitchFamily="34" charset="0"/>
              </a:rPr>
              <a:t> preprint arXiv:1507.04779</a:t>
            </a:r>
            <a:r>
              <a:rPr lang="en-US" sz="1600" dirty="0">
                <a:solidFill>
                  <a:srgbClr val="222222"/>
                </a:solidFill>
                <a:latin typeface="Arial" panose="020B0604020202020204" pitchFamily="34" charset="0"/>
              </a:rPr>
              <a:t> (2015).</a:t>
            </a:r>
          </a:p>
          <a:p>
            <a:pPr marL="228600" indent="-228600">
              <a:buFont typeface="+mj-lt"/>
              <a:buAutoNum type="arabicPeriod"/>
            </a:pPr>
            <a:r>
              <a:rPr lang="en-US" sz="1600" b="0" i="0" dirty="0">
                <a:solidFill>
                  <a:srgbClr val="222222"/>
                </a:solidFill>
                <a:effectLst/>
              </a:rPr>
              <a:t>Richey, Jeff, and Michael Hart. "Hybrid wave front sensor for partially coherent beacons." </a:t>
            </a:r>
            <a:r>
              <a:rPr lang="en-US" sz="1600" b="0" i="1" dirty="0">
                <a:solidFill>
                  <a:srgbClr val="222222"/>
                </a:solidFill>
                <a:effectLst/>
              </a:rPr>
              <a:t>Adaptive Optics Systems VII</a:t>
            </a:r>
            <a:r>
              <a:rPr lang="en-US" sz="1600" b="0" i="0" dirty="0">
                <a:solidFill>
                  <a:srgbClr val="222222"/>
                </a:solidFill>
                <a:effectLst/>
              </a:rPr>
              <a:t>. Vol. 11448. SPIE, 2020.</a:t>
            </a:r>
            <a:endParaRPr lang="pt-BR" sz="1600" b="0" i="0" u="none" strike="noStrike" baseline="0" dirty="0"/>
          </a:p>
          <a:p>
            <a:pPr marL="228600" indent="-228600" algn="l">
              <a:buFont typeface="+mj-lt"/>
              <a:buAutoNum type="arabicPeriod"/>
            </a:pPr>
            <a:r>
              <a:rPr lang="en-US" sz="1600" b="0" i="0" dirty="0">
                <a:solidFill>
                  <a:srgbClr val="222222"/>
                </a:solidFill>
                <a:effectLst/>
              </a:rPr>
              <a:t>Calia, D. Bonaccini, et al. "</a:t>
            </a:r>
            <a:r>
              <a:rPr lang="en-US" sz="1600" b="0" i="0" dirty="0" err="1">
                <a:solidFill>
                  <a:srgbClr val="222222"/>
                </a:solidFill>
                <a:effectLst/>
              </a:rPr>
              <a:t>CaNaPy</a:t>
            </a:r>
            <a:r>
              <a:rPr lang="en-US" sz="1600" b="0" i="0" dirty="0">
                <a:solidFill>
                  <a:srgbClr val="222222"/>
                </a:solidFill>
                <a:effectLst/>
              </a:rPr>
              <a:t>: </a:t>
            </a:r>
            <a:r>
              <a:rPr lang="en-US" sz="1600" b="0" i="0" dirty="0" err="1">
                <a:solidFill>
                  <a:srgbClr val="222222"/>
                </a:solidFill>
                <a:effectLst/>
              </a:rPr>
              <a:t>SatComm</a:t>
            </a:r>
            <a:r>
              <a:rPr lang="en-US" sz="1600" b="0" i="0" dirty="0">
                <a:solidFill>
                  <a:srgbClr val="222222"/>
                </a:solidFill>
                <a:effectLst/>
              </a:rPr>
              <a:t> LGS-AO experimental platform with laser uplink pre-compensation." </a:t>
            </a:r>
            <a:r>
              <a:rPr lang="en-US" sz="1600" b="0" i="1" dirty="0">
                <a:solidFill>
                  <a:srgbClr val="222222"/>
                </a:solidFill>
                <a:effectLst/>
              </a:rPr>
              <a:t>International Conference on Space Optics—ICSO 2020</a:t>
            </a:r>
            <a:r>
              <a:rPr lang="en-US" sz="1600" b="0" i="0" dirty="0">
                <a:solidFill>
                  <a:srgbClr val="222222"/>
                </a:solidFill>
                <a:effectLst/>
              </a:rPr>
              <a:t>. Vol. 11852. SPIE, 2021.</a:t>
            </a:r>
          </a:p>
        </p:txBody>
      </p:sp>
      <p:sp>
        <p:nvSpPr>
          <p:cNvPr id="6" name="TextBox 5">
            <a:extLst>
              <a:ext uri="{FF2B5EF4-FFF2-40B4-BE49-F238E27FC236}">
                <a16:creationId xmlns:a16="http://schemas.microsoft.com/office/drawing/2014/main" id="{421B2501-0B51-82E3-B016-D42C17E2E6C8}"/>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21091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D08D16A-71A9-229F-AA62-AAD66D9B2385}"/>
              </a:ext>
            </a:extLst>
          </p:cNvPr>
          <p:cNvSpPr txBox="1">
            <a:spLocks/>
          </p:cNvSpPr>
          <p:nvPr/>
        </p:nvSpPr>
        <p:spPr>
          <a:xfrm>
            <a:off x="-115492" y="0"/>
            <a:ext cx="7494154" cy="285273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b="0" i="0" kern="1200">
                <a:solidFill>
                  <a:schemeClr val="bg1"/>
                </a:solidFill>
                <a:latin typeface="Arial" charset="0"/>
                <a:ea typeface="Arial" charset="0"/>
                <a:cs typeface="Arial" charset="0"/>
              </a:defRPr>
            </a:lvl1pPr>
          </a:lstStyle>
          <a:p>
            <a:r>
              <a:rPr lang="en-US"/>
              <a:t>QUESTIONS?</a:t>
            </a:r>
            <a:endParaRPr lang="en-US" dirty="0"/>
          </a:p>
        </p:txBody>
      </p:sp>
      <p:pic>
        <p:nvPicPr>
          <p:cNvPr id="8" name="Picture 7">
            <a:extLst>
              <a:ext uri="{FF2B5EF4-FFF2-40B4-BE49-F238E27FC236}">
                <a16:creationId xmlns:a16="http://schemas.microsoft.com/office/drawing/2014/main" id="{8BBEC396-5BD8-12A7-2FBA-5B0FF1D24749}"/>
              </a:ext>
            </a:extLst>
          </p:cNvPr>
          <p:cNvPicPr>
            <a:picLocks noChangeAspect="1"/>
          </p:cNvPicPr>
          <p:nvPr/>
        </p:nvPicPr>
        <p:blipFill>
          <a:blip r:embed="rId2"/>
          <a:stretch>
            <a:fillRect/>
          </a:stretch>
        </p:blipFill>
        <p:spPr>
          <a:xfrm>
            <a:off x="2784988" y="1815297"/>
            <a:ext cx="8219217" cy="4379933"/>
          </a:xfrm>
          <a:prstGeom prst="rect">
            <a:avLst/>
          </a:prstGeom>
        </p:spPr>
      </p:pic>
      <p:sp>
        <p:nvSpPr>
          <p:cNvPr id="5" name="TextBox 4">
            <a:extLst>
              <a:ext uri="{FF2B5EF4-FFF2-40B4-BE49-F238E27FC236}">
                <a16:creationId xmlns:a16="http://schemas.microsoft.com/office/drawing/2014/main" id="{F3B389FB-2448-816B-8078-F0157FDA95B0}"/>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420495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200" y="1335417"/>
            <a:ext cx="5712174" cy="5020936"/>
          </a:xfrm>
        </p:spPr>
        <p:txBody>
          <a:bodyPr>
            <a:normAutofit/>
          </a:bodyPr>
          <a:lstStyle/>
          <a:p>
            <a:r>
              <a:rPr lang="en-US" sz="2200" dirty="0"/>
              <a:t>Correct atmospheric turbulence on laser launch telescope</a:t>
            </a:r>
          </a:p>
          <a:p>
            <a:pPr lvl="1"/>
            <a:r>
              <a:rPr lang="en-US" sz="2000" dirty="0"/>
              <a:t>Uplink correction on 1</a:t>
            </a:r>
            <a:r>
              <a:rPr lang="en-US" sz="2000" baseline="30000" dirty="0"/>
              <a:t>st</a:t>
            </a:r>
            <a:r>
              <a:rPr lang="en-US" sz="2000" dirty="0"/>
              <a:t> LGS AO system</a:t>
            </a:r>
          </a:p>
          <a:p>
            <a:pPr lvl="1"/>
            <a:r>
              <a:rPr lang="en-US" sz="2000" dirty="0"/>
              <a:t>Limited research into benefits:</a:t>
            </a:r>
          </a:p>
          <a:p>
            <a:pPr lvl="2"/>
            <a:r>
              <a:rPr lang="en-US" sz="2000" dirty="0"/>
              <a:t>Focus on SHWFS [4]</a:t>
            </a:r>
          </a:p>
          <a:p>
            <a:pPr lvl="2"/>
            <a:r>
              <a:rPr lang="en-US" sz="2000" dirty="0"/>
              <a:t>Limited aperture sizes [4]</a:t>
            </a:r>
          </a:p>
          <a:p>
            <a:r>
              <a:rPr lang="en-US" sz="2200" dirty="0"/>
              <a:t>Benefits of uplink correction</a:t>
            </a:r>
          </a:p>
          <a:p>
            <a:pPr lvl="1"/>
            <a:r>
              <a:rPr lang="en-US" sz="2000" dirty="0"/>
              <a:t>WFS sensitivity vs. spatial coherence</a:t>
            </a:r>
          </a:p>
          <a:p>
            <a:pPr lvl="1"/>
            <a:r>
              <a:rPr lang="en-US" sz="2000" dirty="0"/>
              <a:t>Optimal WFS design vs. spatial coherence</a:t>
            </a:r>
          </a:p>
          <a:p>
            <a:pPr lvl="1"/>
            <a:endParaRPr lang="en-US" sz="1800" dirty="0"/>
          </a:p>
          <a:p>
            <a:pPr lvl="1"/>
            <a:endParaRPr lang="en-US" dirty="0"/>
          </a:p>
        </p:txBody>
      </p:sp>
      <p:sp>
        <p:nvSpPr>
          <p:cNvPr id="4" name="Title 3"/>
          <p:cNvSpPr>
            <a:spLocks noGrp="1"/>
          </p:cNvSpPr>
          <p:nvPr>
            <p:ph type="title"/>
          </p:nvPr>
        </p:nvSpPr>
        <p:spPr/>
        <p:txBody>
          <a:bodyPr/>
          <a:lstStyle/>
          <a:p>
            <a:r>
              <a:rPr lang="en-US" dirty="0"/>
              <a:t>Partially Coherent Laser Beacon</a:t>
            </a:r>
          </a:p>
        </p:txBody>
      </p:sp>
      <p:grpSp>
        <p:nvGrpSpPr>
          <p:cNvPr id="8" name="Group 7"/>
          <p:cNvGrpSpPr/>
          <p:nvPr/>
        </p:nvGrpSpPr>
        <p:grpSpPr>
          <a:xfrm>
            <a:off x="6800930" y="1585905"/>
            <a:ext cx="4683147" cy="4533000"/>
            <a:chOff x="6800930" y="1057746"/>
            <a:chExt cx="3337071" cy="348320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930" y="1249111"/>
              <a:ext cx="3337071" cy="3291840"/>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7072837" y="1057746"/>
                  <a:ext cx="124777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𝑟</m:t>
                            </m:r>
                          </m:e>
                          <m:sub>
                            <m:r>
                              <a:rPr lang="en-US" sz="1600" b="0" i="1" smtClean="0">
                                <a:solidFill>
                                  <a:schemeClr val="tx1"/>
                                </a:solidFill>
                                <a:latin typeface="Cambria Math" panose="02040503050406030204" pitchFamily="18" charset="0"/>
                              </a:rPr>
                              <m:t>0</m:t>
                            </m:r>
                          </m:sub>
                        </m:sSub>
                        <m:r>
                          <a:rPr lang="en-US" sz="1600" b="0" i="1" smtClean="0">
                            <a:solidFill>
                              <a:schemeClr val="tx1"/>
                            </a:solidFill>
                            <a:latin typeface="Cambria Math" panose="02040503050406030204" pitchFamily="18" charset="0"/>
                          </a:rPr>
                          <m:t>=17</m:t>
                        </m:r>
                        <m:r>
                          <a:rPr lang="en-US" sz="1600" b="0" i="1" smtClean="0">
                            <a:solidFill>
                              <a:schemeClr val="tx1"/>
                            </a:solidFill>
                            <a:latin typeface="Cambria Math" panose="02040503050406030204" pitchFamily="18" charset="0"/>
                          </a:rPr>
                          <m:t>𝑐𝑚</m:t>
                        </m:r>
                      </m:oMath>
                    </m:oMathPara>
                  </a14:m>
                  <a:endParaRPr lang="en-US" sz="16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072837" y="1057746"/>
                  <a:ext cx="1247775"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8780689" y="1057746"/>
                  <a:ext cx="124777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𝑟</m:t>
                            </m:r>
                          </m:e>
                          <m:sub>
                            <m:r>
                              <a:rPr lang="en-US" sz="1600" b="0" i="1" smtClean="0">
                                <a:solidFill>
                                  <a:schemeClr val="tx1"/>
                                </a:solidFill>
                                <a:latin typeface="Cambria Math" panose="02040503050406030204" pitchFamily="18" charset="0"/>
                              </a:rPr>
                              <m:t>0</m:t>
                            </m:r>
                          </m:sub>
                        </m:sSub>
                        <m:r>
                          <a:rPr lang="en-US" sz="1600" b="0" i="1" smtClean="0">
                            <a:solidFill>
                              <a:schemeClr val="tx1"/>
                            </a:solidFill>
                            <a:latin typeface="Cambria Math" panose="02040503050406030204" pitchFamily="18" charset="0"/>
                          </a:rPr>
                          <m:t>=7</m:t>
                        </m:r>
                        <m:r>
                          <a:rPr lang="en-US" sz="1600" b="0" i="1" smtClean="0">
                            <a:solidFill>
                              <a:schemeClr val="tx1"/>
                            </a:solidFill>
                            <a:latin typeface="Cambria Math" panose="02040503050406030204" pitchFamily="18" charset="0"/>
                          </a:rPr>
                          <m:t>𝑐𝑚</m:t>
                        </m:r>
                      </m:oMath>
                    </m:oMathPara>
                  </a14:m>
                  <a:endParaRPr lang="en-US" sz="160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780689" y="1057746"/>
                  <a:ext cx="1247775"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rot="16200000">
                  <a:off x="6542107" y="1843754"/>
                  <a:ext cx="124777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𝐷</m:t>
                            </m:r>
                          </m:e>
                          <m:sub>
                            <m:r>
                              <a:rPr lang="en-US" sz="1600" b="0" i="1" smtClean="0">
                                <a:solidFill>
                                  <a:schemeClr val="bg1"/>
                                </a:solidFill>
                                <a:latin typeface="Cambria Math" panose="02040503050406030204" pitchFamily="18" charset="0"/>
                              </a:rPr>
                              <m:t>𝐿</m:t>
                            </m:r>
                          </m:sub>
                        </m:sSub>
                        <m:r>
                          <a:rPr lang="en-US" sz="1600" b="0" i="1" smtClean="0">
                            <a:solidFill>
                              <a:schemeClr val="bg1"/>
                            </a:solidFill>
                            <a:latin typeface="Cambria Math" panose="02040503050406030204" pitchFamily="18" charset="0"/>
                          </a:rPr>
                          <m:t>=30</m:t>
                        </m:r>
                        <m:r>
                          <a:rPr lang="en-US" sz="1600" b="0" i="1" smtClean="0">
                            <a:solidFill>
                              <a:schemeClr val="bg1"/>
                            </a:solidFill>
                            <a:latin typeface="Cambria Math" panose="02040503050406030204" pitchFamily="18" charset="0"/>
                          </a:rPr>
                          <m:t>𝑐𝑚</m:t>
                        </m:r>
                      </m:oMath>
                    </m:oMathPara>
                  </a14:m>
                  <a:endParaRPr lang="en-US" sz="1600" dirty="0">
                    <a:solidFill>
                      <a:schemeClr val="bg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rot="16200000">
                  <a:off x="6542107" y="1843754"/>
                  <a:ext cx="1247775"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rot="16200000">
                  <a:off x="6531848" y="3435801"/>
                  <a:ext cx="124777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𝐷</m:t>
                            </m:r>
                          </m:e>
                          <m:sub>
                            <m:r>
                              <a:rPr lang="en-US" sz="1600" b="0" i="1" smtClean="0">
                                <a:solidFill>
                                  <a:schemeClr val="bg1"/>
                                </a:solidFill>
                                <a:latin typeface="Cambria Math" panose="02040503050406030204" pitchFamily="18" charset="0"/>
                              </a:rPr>
                              <m:t>𝐿</m:t>
                            </m:r>
                          </m:sub>
                        </m:sSub>
                        <m:r>
                          <a:rPr lang="en-US" sz="1600" b="0" i="1" smtClean="0">
                            <a:solidFill>
                              <a:schemeClr val="bg1"/>
                            </a:solidFill>
                            <a:latin typeface="Cambria Math" panose="02040503050406030204" pitchFamily="18" charset="0"/>
                          </a:rPr>
                          <m:t>=50</m:t>
                        </m:r>
                        <m:r>
                          <a:rPr lang="en-US" sz="1600" b="0" i="1" smtClean="0">
                            <a:solidFill>
                              <a:schemeClr val="bg1"/>
                            </a:solidFill>
                            <a:latin typeface="Cambria Math" panose="02040503050406030204" pitchFamily="18" charset="0"/>
                          </a:rPr>
                          <m:t>𝑐𝑚</m:t>
                        </m:r>
                      </m:oMath>
                    </m:oMathPara>
                  </a14:m>
                  <a:endParaRPr lang="en-US" sz="1600" dirty="0">
                    <a:solidFill>
                      <a:schemeClr val="bg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rot="16200000">
                  <a:off x="6531848" y="3435801"/>
                  <a:ext cx="1247775" cy="338554"/>
                </a:xfrm>
                <a:prstGeom prst="rect">
                  <a:avLst/>
                </a:prstGeom>
                <a:blipFill>
                  <a:blip r:embed="rId7"/>
                  <a:stretch>
                    <a:fillRect/>
                  </a:stretch>
                </a:blipFill>
              </p:spPr>
              <p:txBody>
                <a:bodyPr/>
                <a:lstStyle/>
                <a:p>
                  <a:r>
                    <a:rPr lang="en-US">
                      <a:noFill/>
                    </a:rPr>
                    <a:t> </a:t>
                  </a:r>
                </a:p>
              </p:txBody>
            </p:sp>
          </mc:Fallback>
        </mc:AlternateContent>
      </p:grpSp>
      <p:sp>
        <p:nvSpPr>
          <p:cNvPr id="3" name="TextBox 2"/>
          <p:cNvSpPr txBox="1"/>
          <p:nvPr/>
        </p:nvSpPr>
        <p:spPr>
          <a:xfrm>
            <a:off x="7367360" y="1282032"/>
            <a:ext cx="3550287" cy="646331"/>
          </a:xfrm>
          <a:prstGeom prst="rect">
            <a:avLst/>
          </a:prstGeom>
          <a:noFill/>
        </p:spPr>
        <p:txBody>
          <a:bodyPr wrap="square" rtlCol="0">
            <a:spAutoFit/>
          </a:bodyPr>
          <a:lstStyle/>
          <a:p>
            <a:pPr algn="ctr"/>
            <a:r>
              <a:rPr lang="en-US" b="1" dirty="0"/>
              <a:t>Sodium Beacon Irradiance Profile</a:t>
            </a:r>
          </a:p>
        </p:txBody>
      </p:sp>
      <p:sp>
        <p:nvSpPr>
          <p:cNvPr id="12" name="TextBox 11">
            <a:extLst>
              <a:ext uri="{FF2B5EF4-FFF2-40B4-BE49-F238E27FC236}">
                <a16:creationId xmlns:a16="http://schemas.microsoft.com/office/drawing/2014/main" id="{CFAF0FC3-D12E-78E9-4EF3-3326786B19D1}"/>
              </a:ext>
            </a:extLst>
          </p:cNvPr>
          <p:cNvSpPr txBox="1"/>
          <p:nvPr/>
        </p:nvSpPr>
        <p:spPr>
          <a:xfrm>
            <a:off x="7528736" y="6076798"/>
            <a:ext cx="3227534" cy="338554"/>
          </a:xfrm>
          <a:prstGeom prst="rect">
            <a:avLst/>
          </a:prstGeom>
          <a:noFill/>
        </p:spPr>
        <p:txBody>
          <a:bodyPr wrap="square" rtlCol="0">
            <a:spAutoFit/>
          </a:bodyPr>
          <a:lstStyle/>
          <a:p>
            <a:pPr algn="ctr"/>
            <a:r>
              <a:rPr lang="en-US" sz="1600" dirty="0"/>
              <a:t>(</a:t>
            </a:r>
            <a:r>
              <a:rPr lang="en-US" sz="1600" dirty="0" err="1"/>
              <a:t>Holzlöhner</a:t>
            </a:r>
            <a:r>
              <a:rPr lang="en-US" sz="1600" dirty="0"/>
              <a:t>, et al., 2008)</a:t>
            </a:r>
          </a:p>
        </p:txBody>
      </p:sp>
      <p:sp>
        <p:nvSpPr>
          <p:cNvPr id="17" name="Text Placeholder 5">
            <a:extLst>
              <a:ext uri="{FF2B5EF4-FFF2-40B4-BE49-F238E27FC236}">
                <a16:creationId xmlns:a16="http://schemas.microsoft.com/office/drawing/2014/main" id="{A2AEDDB3-24CD-E772-59A0-7A67AA630215}"/>
              </a:ext>
            </a:extLst>
          </p:cNvPr>
          <p:cNvSpPr>
            <a:spLocks noGrp="1"/>
          </p:cNvSpPr>
          <p:nvPr>
            <p:ph type="body" sz="quarter" idx="17"/>
          </p:nvPr>
        </p:nvSpPr>
        <p:spPr>
          <a:xfrm>
            <a:off x="6096000" y="6621463"/>
            <a:ext cx="5089525" cy="150812"/>
          </a:xfrm>
        </p:spPr>
        <p:txBody>
          <a:bodyPr/>
          <a:lstStyle/>
          <a:p>
            <a:r>
              <a:rPr lang="en-US" sz="800" dirty="0"/>
              <a:t>Approved for public release; distribution is unlimited.  Public Affairs release approval #: AFRL-2022-3112</a:t>
            </a:r>
            <a:r>
              <a:rPr lang="en-US" sz="600" dirty="0"/>
              <a:t> </a:t>
            </a:r>
          </a:p>
        </p:txBody>
      </p:sp>
    </p:spTree>
    <p:extLst>
      <p:ext uri="{BB962C8B-B14F-4D97-AF65-F5344CB8AC3E}">
        <p14:creationId xmlns:p14="http://schemas.microsoft.com/office/powerpoint/2010/main" val="3986794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1D2C53-F723-6A28-4B01-3A57B49AF28E}"/>
              </a:ext>
            </a:extLst>
          </p:cNvPr>
          <p:cNvSpPr txBox="1"/>
          <p:nvPr/>
        </p:nvSpPr>
        <p:spPr>
          <a:xfrm>
            <a:off x="4320245" y="6561450"/>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3" name="Title 4">
            <a:extLst>
              <a:ext uri="{FF2B5EF4-FFF2-40B4-BE49-F238E27FC236}">
                <a16:creationId xmlns:a16="http://schemas.microsoft.com/office/drawing/2014/main" id="{055C85AF-3A2C-D6E3-72CB-0D191462270E}"/>
              </a:ext>
            </a:extLst>
          </p:cNvPr>
          <p:cNvSpPr txBox="1">
            <a:spLocks/>
          </p:cNvSpPr>
          <p:nvPr/>
        </p:nvSpPr>
        <p:spPr>
          <a:xfrm>
            <a:off x="838200" y="612964"/>
            <a:ext cx="10439400" cy="605492"/>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a:t>Motivation: High Contrast Imaging (HCI)</a:t>
            </a:r>
            <a:endParaRPr lang="en-US" dirty="0"/>
          </a:p>
        </p:txBody>
      </p:sp>
      <p:pic>
        <p:nvPicPr>
          <p:cNvPr id="4" name="Picture 3">
            <a:extLst>
              <a:ext uri="{FF2B5EF4-FFF2-40B4-BE49-F238E27FC236}">
                <a16:creationId xmlns:a16="http://schemas.microsoft.com/office/drawing/2014/main" id="{90D329EE-281D-EDD5-8AE3-510E8306E666}"/>
              </a:ext>
            </a:extLst>
          </p:cNvPr>
          <p:cNvPicPr>
            <a:picLocks noChangeAspect="1"/>
          </p:cNvPicPr>
          <p:nvPr/>
        </p:nvPicPr>
        <p:blipFill>
          <a:blip r:embed="rId2"/>
          <a:stretch>
            <a:fillRect/>
          </a:stretch>
        </p:blipFill>
        <p:spPr>
          <a:xfrm>
            <a:off x="615778" y="2188186"/>
            <a:ext cx="3196794" cy="3141438"/>
          </a:xfrm>
          <a:prstGeom prst="rect">
            <a:avLst/>
          </a:prstGeom>
        </p:spPr>
      </p:pic>
      <p:sp>
        <p:nvSpPr>
          <p:cNvPr id="6" name="TextBox 5">
            <a:extLst>
              <a:ext uri="{FF2B5EF4-FFF2-40B4-BE49-F238E27FC236}">
                <a16:creationId xmlns:a16="http://schemas.microsoft.com/office/drawing/2014/main" id="{0D9399D0-5C3A-E8AD-94C0-63C5EFC35DE5}"/>
              </a:ext>
            </a:extLst>
          </p:cNvPr>
          <p:cNvSpPr txBox="1"/>
          <p:nvPr/>
        </p:nvSpPr>
        <p:spPr>
          <a:xfrm>
            <a:off x="615778" y="1138965"/>
            <a:ext cx="11395107"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t>Imaging faint companions around bright objects</a:t>
            </a:r>
          </a:p>
          <a:p>
            <a:pPr marL="285750" indent="-285750">
              <a:buFont typeface="Arial" panose="020B0604020202020204" pitchFamily="34" charset="0"/>
              <a:buChar char="•"/>
            </a:pPr>
            <a:r>
              <a:rPr lang="en-US" sz="2800" dirty="0"/>
              <a:t>Closely Spaced Objects imaging at GEO similar to astronomical challenges</a:t>
            </a:r>
          </a:p>
        </p:txBody>
      </p:sp>
      <p:sp>
        <p:nvSpPr>
          <p:cNvPr id="7" name="TextBox 6">
            <a:extLst>
              <a:ext uri="{FF2B5EF4-FFF2-40B4-BE49-F238E27FC236}">
                <a16:creationId xmlns:a16="http://schemas.microsoft.com/office/drawing/2014/main" id="{ED53F237-AFFF-DF23-8104-54D4359716D2}"/>
              </a:ext>
            </a:extLst>
          </p:cNvPr>
          <p:cNvSpPr txBox="1"/>
          <p:nvPr/>
        </p:nvSpPr>
        <p:spPr>
          <a:xfrm>
            <a:off x="615778" y="5368646"/>
            <a:ext cx="3552576" cy="646331"/>
          </a:xfrm>
          <a:prstGeom prst="rect">
            <a:avLst/>
          </a:prstGeom>
          <a:noFill/>
        </p:spPr>
        <p:txBody>
          <a:bodyPr wrap="none" rtlCol="0">
            <a:spAutoFit/>
          </a:bodyPr>
          <a:lstStyle/>
          <a:p>
            <a:pPr algn="ctr"/>
            <a:r>
              <a:rPr lang="en-US" dirty="0"/>
              <a:t>Space Domain Awareness</a:t>
            </a:r>
          </a:p>
          <a:p>
            <a:pPr algn="ctr"/>
            <a:r>
              <a:rPr lang="en-US" dirty="0"/>
              <a:t>Closely Space Objects (CSO) mission</a:t>
            </a:r>
          </a:p>
        </p:txBody>
      </p:sp>
      <p:pic>
        <p:nvPicPr>
          <p:cNvPr id="8" name="Picture 7">
            <a:extLst>
              <a:ext uri="{FF2B5EF4-FFF2-40B4-BE49-F238E27FC236}">
                <a16:creationId xmlns:a16="http://schemas.microsoft.com/office/drawing/2014/main" id="{5A117AFC-419C-B40E-3B37-199C3C42A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1" y="2393407"/>
            <a:ext cx="7727701" cy="2675496"/>
          </a:xfrm>
          <a:prstGeom prst="rect">
            <a:avLst/>
          </a:prstGeom>
        </p:spPr>
      </p:pic>
      <p:sp>
        <p:nvSpPr>
          <p:cNvPr id="9" name="TextBox 8">
            <a:extLst>
              <a:ext uri="{FF2B5EF4-FFF2-40B4-BE49-F238E27FC236}">
                <a16:creationId xmlns:a16="http://schemas.microsoft.com/office/drawing/2014/main" id="{C78675C8-5982-8A02-367D-C421C3EA971C}"/>
              </a:ext>
            </a:extLst>
          </p:cNvPr>
          <p:cNvSpPr txBox="1"/>
          <p:nvPr/>
        </p:nvSpPr>
        <p:spPr>
          <a:xfrm>
            <a:off x="4848442" y="5068903"/>
            <a:ext cx="1945404" cy="369332"/>
          </a:xfrm>
          <a:prstGeom prst="rect">
            <a:avLst/>
          </a:prstGeom>
          <a:noFill/>
        </p:spPr>
        <p:txBody>
          <a:bodyPr wrap="none" rtlCol="0">
            <a:spAutoFit/>
          </a:bodyPr>
          <a:lstStyle/>
          <a:p>
            <a:r>
              <a:rPr lang="en-US" dirty="0"/>
              <a:t>Circumstellar Disks</a:t>
            </a:r>
          </a:p>
        </p:txBody>
      </p:sp>
      <p:sp>
        <p:nvSpPr>
          <p:cNvPr id="10" name="TextBox 9">
            <a:extLst>
              <a:ext uri="{FF2B5EF4-FFF2-40B4-BE49-F238E27FC236}">
                <a16:creationId xmlns:a16="http://schemas.microsoft.com/office/drawing/2014/main" id="{7EEC2741-7661-509A-0C8A-EC0EB59A4580}"/>
              </a:ext>
            </a:extLst>
          </p:cNvPr>
          <p:cNvSpPr txBox="1"/>
          <p:nvPr/>
        </p:nvSpPr>
        <p:spPr>
          <a:xfrm>
            <a:off x="7641187" y="5068903"/>
            <a:ext cx="1931170" cy="369332"/>
          </a:xfrm>
          <a:prstGeom prst="rect">
            <a:avLst/>
          </a:prstGeom>
          <a:noFill/>
        </p:spPr>
        <p:txBody>
          <a:bodyPr wrap="none" rtlCol="0">
            <a:spAutoFit/>
          </a:bodyPr>
          <a:lstStyle/>
          <a:p>
            <a:r>
              <a:rPr lang="en-US" dirty="0"/>
              <a:t>Asteroids + Moons</a:t>
            </a:r>
          </a:p>
        </p:txBody>
      </p:sp>
      <p:sp>
        <p:nvSpPr>
          <p:cNvPr id="11" name="TextBox 10">
            <a:extLst>
              <a:ext uri="{FF2B5EF4-FFF2-40B4-BE49-F238E27FC236}">
                <a16:creationId xmlns:a16="http://schemas.microsoft.com/office/drawing/2014/main" id="{0078B26A-EEE4-2B96-EEBA-9990A9194268}"/>
              </a:ext>
            </a:extLst>
          </p:cNvPr>
          <p:cNvSpPr txBox="1"/>
          <p:nvPr/>
        </p:nvSpPr>
        <p:spPr>
          <a:xfrm>
            <a:off x="5821144" y="2176142"/>
            <a:ext cx="4687694" cy="369332"/>
          </a:xfrm>
          <a:prstGeom prst="rect">
            <a:avLst/>
          </a:prstGeom>
          <a:noFill/>
        </p:spPr>
        <p:txBody>
          <a:bodyPr wrap="none" rtlCol="0">
            <a:spAutoFit/>
          </a:bodyPr>
          <a:lstStyle/>
          <a:p>
            <a:r>
              <a:rPr lang="en-US" dirty="0"/>
              <a:t>Real high contrast images taken in the infrared!</a:t>
            </a:r>
          </a:p>
        </p:txBody>
      </p:sp>
      <p:sp>
        <p:nvSpPr>
          <p:cNvPr id="12" name="Oval 11">
            <a:extLst>
              <a:ext uri="{FF2B5EF4-FFF2-40B4-BE49-F238E27FC236}">
                <a16:creationId xmlns:a16="http://schemas.microsoft.com/office/drawing/2014/main" id="{0874469A-099A-667B-4200-9E106C0DAE8C}"/>
              </a:ext>
            </a:extLst>
          </p:cNvPr>
          <p:cNvSpPr/>
          <p:nvPr/>
        </p:nvSpPr>
        <p:spPr>
          <a:xfrm>
            <a:off x="10972471" y="3247418"/>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44DFBC-4259-C085-E6EC-E947C1386504}"/>
              </a:ext>
            </a:extLst>
          </p:cNvPr>
          <p:cNvSpPr/>
          <p:nvPr/>
        </p:nvSpPr>
        <p:spPr>
          <a:xfrm>
            <a:off x="10883217" y="3657763"/>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C49EE8-2CBF-7F83-B84C-2AC5856D0090}"/>
              </a:ext>
            </a:extLst>
          </p:cNvPr>
          <p:cNvSpPr/>
          <p:nvPr/>
        </p:nvSpPr>
        <p:spPr>
          <a:xfrm>
            <a:off x="10883217" y="3919447"/>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152C5A-4A43-9999-774D-9433109C7C42}"/>
              </a:ext>
            </a:extLst>
          </p:cNvPr>
          <p:cNvSpPr/>
          <p:nvPr/>
        </p:nvSpPr>
        <p:spPr>
          <a:xfrm>
            <a:off x="9949995" y="3299157"/>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507CE7-40D2-FB64-B6E5-67A14B7CCAF2}"/>
              </a:ext>
            </a:extLst>
          </p:cNvPr>
          <p:cNvSpPr/>
          <p:nvPr/>
        </p:nvSpPr>
        <p:spPr>
          <a:xfrm>
            <a:off x="7879523" y="2971411"/>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0BC5572-5F4B-614E-A2D0-31E82211DE36}"/>
              </a:ext>
            </a:extLst>
          </p:cNvPr>
          <p:cNvSpPr/>
          <p:nvPr/>
        </p:nvSpPr>
        <p:spPr>
          <a:xfrm>
            <a:off x="7795405" y="3606822"/>
            <a:ext cx="200366" cy="200366"/>
          </a:xfrm>
          <a:prstGeom prst="ellipse">
            <a:avLst/>
          </a:prstGeom>
          <a:noFill/>
          <a:ln w="28575">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8321FDC-A173-0E9C-4371-5E0E13542E97}"/>
              </a:ext>
            </a:extLst>
          </p:cNvPr>
          <p:cNvSpPr txBox="1"/>
          <p:nvPr/>
        </p:nvSpPr>
        <p:spPr>
          <a:xfrm>
            <a:off x="10283245" y="5094216"/>
            <a:ext cx="1199944" cy="369332"/>
          </a:xfrm>
          <a:prstGeom prst="rect">
            <a:avLst/>
          </a:prstGeom>
          <a:noFill/>
        </p:spPr>
        <p:txBody>
          <a:bodyPr wrap="none" rtlCol="0">
            <a:spAutoFit/>
          </a:bodyPr>
          <a:lstStyle/>
          <a:p>
            <a:r>
              <a:rPr lang="en-US" dirty="0"/>
              <a:t>Exoplanets</a:t>
            </a:r>
          </a:p>
        </p:txBody>
      </p:sp>
      <p:sp>
        <p:nvSpPr>
          <p:cNvPr id="2" name="Rectangle 1">
            <a:extLst>
              <a:ext uri="{FF2B5EF4-FFF2-40B4-BE49-F238E27FC236}">
                <a16:creationId xmlns:a16="http://schemas.microsoft.com/office/drawing/2014/main" id="{5616CE9E-FA29-424D-90A1-E01E74A0AF4A}"/>
              </a:ext>
            </a:extLst>
          </p:cNvPr>
          <p:cNvSpPr/>
          <p:nvPr/>
        </p:nvSpPr>
        <p:spPr>
          <a:xfrm>
            <a:off x="4848442" y="5507145"/>
            <a:ext cx="1730602" cy="369332"/>
          </a:xfrm>
          <a:prstGeom prst="rect">
            <a:avLst/>
          </a:prstGeom>
        </p:spPr>
        <p:txBody>
          <a:bodyPr wrap="none">
            <a:spAutoFit/>
          </a:bodyPr>
          <a:lstStyle/>
          <a:p>
            <a:r>
              <a:rPr lang="nl-NL" i="1" dirty="0"/>
              <a:t>Van Boekel et. al</a:t>
            </a:r>
            <a:endParaRPr lang="en-US" i="1" dirty="0"/>
          </a:p>
        </p:txBody>
      </p:sp>
      <p:sp>
        <p:nvSpPr>
          <p:cNvPr id="19" name="Rectangle 18">
            <a:extLst>
              <a:ext uri="{FF2B5EF4-FFF2-40B4-BE49-F238E27FC236}">
                <a16:creationId xmlns:a16="http://schemas.microsoft.com/office/drawing/2014/main" id="{B3552858-E992-D648-A306-E9D65A03281C}"/>
              </a:ext>
            </a:extLst>
          </p:cNvPr>
          <p:cNvSpPr/>
          <p:nvPr/>
        </p:nvSpPr>
        <p:spPr>
          <a:xfrm>
            <a:off x="7882503" y="5438235"/>
            <a:ext cx="1448538" cy="369332"/>
          </a:xfrm>
          <a:prstGeom prst="rect">
            <a:avLst/>
          </a:prstGeom>
        </p:spPr>
        <p:txBody>
          <a:bodyPr wrap="none">
            <a:spAutoFit/>
          </a:bodyPr>
          <a:lstStyle/>
          <a:p>
            <a:r>
              <a:rPr lang="en-US" i="1" dirty="0"/>
              <a:t>Yang, B, et. al</a:t>
            </a:r>
          </a:p>
        </p:txBody>
      </p:sp>
      <p:sp>
        <p:nvSpPr>
          <p:cNvPr id="20" name="Rectangle 19">
            <a:extLst>
              <a:ext uri="{FF2B5EF4-FFF2-40B4-BE49-F238E27FC236}">
                <a16:creationId xmlns:a16="http://schemas.microsoft.com/office/drawing/2014/main" id="{07166D8F-BCD9-F54E-8001-816D8ABF9D25}"/>
              </a:ext>
            </a:extLst>
          </p:cNvPr>
          <p:cNvSpPr/>
          <p:nvPr/>
        </p:nvSpPr>
        <p:spPr>
          <a:xfrm>
            <a:off x="10320678" y="5469029"/>
            <a:ext cx="1106393" cy="369332"/>
          </a:xfrm>
          <a:prstGeom prst="rect">
            <a:avLst/>
          </a:prstGeom>
        </p:spPr>
        <p:txBody>
          <a:bodyPr wrap="none">
            <a:spAutoFit/>
          </a:bodyPr>
          <a:lstStyle/>
          <a:p>
            <a:r>
              <a:rPr lang="en-US" i="1" dirty="0" err="1"/>
              <a:t>Skemer</a:t>
            </a:r>
            <a:r>
              <a:rPr lang="en-US" i="1" dirty="0"/>
              <a:t>, A</a:t>
            </a:r>
          </a:p>
        </p:txBody>
      </p:sp>
    </p:spTree>
    <p:extLst>
      <p:ext uri="{BB962C8B-B14F-4D97-AF65-F5344CB8AC3E}">
        <p14:creationId xmlns:p14="http://schemas.microsoft.com/office/powerpoint/2010/main" val="212758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DBCC60-DB42-EF79-8249-60E1630D0FCC}"/>
              </a:ext>
            </a:extLst>
          </p:cNvPr>
          <p:cNvSpPr txBox="1">
            <a:spLocks/>
          </p:cNvSpPr>
          <p:nvPr/>
        </p:nvSpPr>
        <p:spPr>
          <a:xfrm>
            <a:off x="2131806" y="14558"/>
            <a:ext cx="10515600" cy="1325563"/>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a:t>Focal Plane Mask Designs</a:t>
            </a:r>
            <a:endParaRPr lang="en-US" dirty="0"/>
          </a:p>
        </p:txBody>
      </p:sp>
      <p:sp>
        <p:nvSpPr>
          <p:cNvPr id="7" name="Rectangle 6">
            <a:extLst>
              <a:ext uri="{FF2B5EF4-FFF2-40B4-BE49-F238E27FC236}">
                <a16:creationId xmlns:a16="http://schemas.microsoft.com/office/drawing/2014/main" id="{F03589F8-8DD7-A1A1-4ABD-975E12353693}"/>
              </a:ext>
            </a:extLst>
          </p:cNvPr>
          <p:cNvSpPr/>
          <p:nvPr/>
        </p:nvSpPr>
        <p:spPr>
          <a:xfrm>
            <a:off x="536124" y="1573817"/>
            <a:ext cx="1595682" cy="16086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FE01CE0-DF5A-3ADE-737B-0D0B721F81B2}"/>
              </a:ext>
            </a:extLst>
          </p:cNvPr>
          <p:cNvSpPr/>
          <p:nvPr/>
        </p:nvSpPr>
        <p:spPr>
          <a:xfrm>
            <a:off x="1003157" y="2029094"/>
            <a:ext cx="698090" cy="69809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1197C6-EB34-C9BA-2B01-971C9A71878A}"/>
              </a:ext>
            </a:extLst>
          </p:cNvPr>
          <p:cNvSpPr txBox="1"/>
          <p:nvPr/>
        </p:nvSpPr>
        <p:spPr>
          <a:xfrm>
            <a:off x="536124" y="1048861"/>
            <a:ext cx="1729961" cy="369332"/>
          </a:xfrm>
          <a:prstGeom prst="rect">
            <a:avLst/>
          </a:prstGeom>
          <a:noFill/>
        </p:spPr>
        <p:txBody>
          <a:bodyPr wrap="none" rtlCol="0">
            <a:spAutoFit/>
          </a:bodyPr>
          <a:lstStyle/>
          <a:p>
            <a:r>
              <a:rPr lang="en-US" dirty="0"/>
              <a:t>Opaque on glass</a:t>
            </a:r>
          </a:p>
        </p:txBody>
      </p:sp>
      <p:sp>
        <p:nvSpPr>
          <p:cNvPr id="10" name="Rectangle 9">
            <a:extLst>
              <a:ext uri="{FF2B5EF4-FFF2-40B4-BE49-F238E27FC236}">
                <a16:creationId xmlns:a16="http://schemas.microsoft.com/office/drawing/2014/main" id="{60233921-7E45-0605-A0D2-D46948F9A1A0}"/>
              </a:ext>
            </a:extLst>
          </p:cNvPr>
          <p:cNvSpPr/>
          <p:nvPr/>
        </p:nvSpPr>
        <p:spPr>
          <a:xfrm>
            <a:off x="536124" y="4045299"/>
            <a:ext cx="1595682" cy="160864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9AAA5B-4F19-B94E-E701-2FBDE5B58BE9}"/>
              </a:ext>
            </a:extLst>
          </p:cNvPr>
          <p:cNvSpPr/>
          <p:nvPr/>
        </p:nvSpPr>
        <p:spPr>
          <a:xfrm>
            <a:off x="889055" y="4500576"/>
            <a:ext cx="889819" cy="69809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20C4AC-231C-CC69-394B-C3C185AAE84B}"/>
              </a:ext>
            </a:extLst>
          </p:cNvPr>
          <p:cNvSpPr txBox="1"/>
          <p:nvPr/>
        </p:nvSpPr>
        <p:spPr>
          <a:xfrm>
            <a:off x="397175" y="3637738"/>
            <a:ext cx="1868910" cy="369332"/>
          </a:xfrm>
          <a:prstGeom prst="rect">
            <a:avLst/>
          </a:prstGeom>
          <a:noFill/>
        </p:spPr>
        <p:txBody>
          <a:bodyPr wrap="none" rtlCol="0">
            <a:spAutoFit/>
          </a:bodyPr>
          <a:lstStyle/>
          <a:p>
            <a:r>
              <a:rPr lang="en-US" dirty="0"/>
              <a:t>Mirror on glass v1</a:t>
            </a:r>
          </a:p>
        </p:txBody>
      </p:sp>
      <p:sp>
        <p:nvSpPr>
          <p:cNvPr id="13" name="Rectangle 12">
            <a:extLst>
              <a:ext uri="{FF2B5EF4-FFF2-40B4-BE49-F238E27FC236}">
                <a16:creationId xmlns:a16="http://schemas.microsoft.com/office/drawing/2014/main" id="{2D92C0E0-249A-FD96-6DE9-D83567BE8E97}"/>
              </a:ext>
            </a:extLst>
          </p:cNvPr>
          <p:cNvSpPr/>
          <p:nvPr/>
        </p:nvSpPr>
        <p:spPr>
          <a:xfrm>
            <a:off x="4890540" y="1555791"/>
            <a:ext cx="1595682" cy="1608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638520-64C3-7E09-961C-2DF11C780F9A}"/>
              </a:ext>
            </a:extLst>
          </p:cNvPr>
          <p:cNvSpPr/>
          <p:nvPr/>
        </p:nvSpPr>
        <p:spPr>
          <a:xfrm>
            <a:off x="5243471" y="2011068"/>
            <a:ext cx="889819" cy="69809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10004EA-9591-773F-9361-97F75B2A6528}"/>
              </a:ext>
            </a:extLst>
          </p:cNvPr>
          <p:cNvSpPr txBox="1"/>
          <p:nvPr/>
        </p:nvSpPr>
        <p:spPr>
          <a:xfrm>
            <a:off x="4790666" y="1152898"/>
            <a:ext cx="1886542" cy="369332"/>
          </a:xfrm>
          <a:prstGeom prst="rect">
            <a:avLst/>
          </a:prstGeom>
          <a:noFill/>
        </p:spPr>
        <p:txBody>
          <a:bodyPr wrap="none" rtlCol="0">
            <a:spAutoFit/>
          </a:bodyPr>
          <a:lstStyle/>
          <a:p>
            <a:r>
              <a:rPr lang="en-US" dirty="0"/>
              <a:t>Opaque on Mirror</a:t>
            </a:r>
          </a:p>
        </p:txBody>
      </p:sp>
      <p:sp>
        <p:nvSpPr>
          <p:cNvPr id="16" name="Rectangle 15">
            <a:extLst>
              <a:ext uri="{FF2B5EF4-FFF2-40B4-BE49-F238E27FC236}">
                <a16:creationId xmlns:a16="http://schemas.microsoft.com/office/drawing/2014/main" id="{AA575C75-3067-B1A8-2621-47A3B1091B04}"/>
              </a:ext>
            </a:extLst>
          </p:cNvPr>
          <p:cNvSpPr/>
          <p:nvPr/>
        </p:nvSpPr>
        <p:spPr>
          <a:xfrm>
            <a:off x="5105665" y="3972041"/>
            <a:ext cx="1595682" cy="1608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65198F7-505A-EBE3-B321-735FBC35A501}"/>
              </a:ext>
            </a:extLst>
          </p:cNvPr>
          <p:cNvSpPr/>
          <p:nvPr/>
        </p:nvSpPr>
        <p:spPr>
          <a:xfrm>
            <a:off x="5458596" y="4427318"/>
            <a:ext cx="889819" cy="69809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439C62-3E5F-D494-9064-805D3008950A}"/>
              </a:ext>
            </a:extLst>
          </p:cNvPr>
          <p:cNvSpPr txBox="1"/>
          <p:nvPr/>
        </p:nvSpPr>
        <p:spPr>
          <a:xfrm>
            <a:off x="5005791" y="3569148"/>
            <a:ext cx="1905778" cy="369332"/>
          </a:xfrm>
          <a:prstGeom prst="rect">
            <a:avLst/>
          </a:prstGeom>
          <a:noFill/>
        </p:spPr>
        <p:txBody>
          <a:bodyPr wrap="none" rtlCol="0">
            <a:spAutoFit/>
          </a:bodyPr>
          <a:lstStyle/>
          <a:p>
            <a:r>
              <a:rPr lang="en-US" dirty="0"/>
              <a:t>Mirror on Glass v2</a:t>
            </a:r>
          </a:p>
        </p:txBody>
      </p:sp>
      <p:sp>
        <p:nvSpPr>
          <p:cNvPr id="19" name="TextBox 18">
            <a:extLst>
              <a:ext uri="{FF2B5EF4-FFF2-40B4-BE49-F238E27FC236}">
                <a16:creationId xmlns:a16="http://schemas.microsoft.com/office/drawing/2014/main" id="{5DCF7FEB-E96D-1C1B-2094-50BF71CD9E73}"/>
              </a:ext>
            </a:extLst>
          </p:cNvPr>
          <p:cNvSpPr txBox="1"/>
          <p:nvPr/>
        </p:nvSpPr>
        <p:spPr>
          <a:xfrm>
            <a:off x="2395846" y="1500976"/>
            <a:ext cx="2379408" cy="1477328"/>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Surface quality should be good</a:t>
            </a:r>
          </a:p>
          <a:p>
            <a:r>
              <a:rPr lang="en-US" dirty="0"/>
              <a:t>Cons:</a:t>
            </a:r>
          </a:p>
          <a:p>
            <a:pPr marL="285750" indent="-285750">
              <a:buFont typeface="Arial" panose="020B0604020202020204" pitchFamily="34" charset="0"/>
              <a:buChar char="•"/>
            </a:pPr>
            <a:r>
              <a:rPr lang="en-US" dirty="0"/>
              <a:t>Not chromatic</a:t>
            </a:r>
          </a:p>
        </p:txBody>
      </p:sp>
      <p:sp>
        <p:nvSpPr>
          <p:cNvPr id="20" name="TextBox 19">
            <a:extLst>
              <a:ext uri="{FF2B5EF4-FFF2-40B4-BE49-F238E27FC236}">
                <a16:creationId xmlns:a16="http://schemas.microsoft.com/office/drawing/2014/main" id="{BD548099-A491-45A0-1AB8-F77894902C8A}"/>
              </a:ext>
            </a:extLst>
          </p:cNvPr>
          <p:cNvSpPr txBox="1"/>
          <p:nvPr/>
        </p:nvSpPr>
        <p:spPr>
          <a:xfrm>
            <a:off x="6609650" y="1482950"/>
            <a:ext cx="2179892" cy="1754326"/>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Chromatic</a:t>
            </a:r>
          </a:p>
          <a:p>
            <a:r>
              <a:rPr lang="en-US" dirty="0"/>
              <a:t>Cons:</a:t>
            </a:r>
          </a:p>
          <a:p>
            <a:pPr marL="285750" indent="-285750">
              <a:buFont typeface="Arial" panose="020B0604020202020204" pitchFamily="34" charset="0"/>
              <a:buChar char="•"/>
            </a:pPr>
            <a:r>
              <a:rPr lang="en-US" dirty="0"/>
              <a:t>Unclear if coating process will effect surface quality</a:t>
            </a:r>
          </a:p>
        </p:txBody>
      </p:sp>
      <p:sp>
        <p:nvSpPr>
          <p:cNvPr id="21" name="TextBox 20">
            <a:extLst>
              <a:ext uri="{FF2B5EF4-FFF2-40B4-BE49-F238E27FC236}">
                <a16:creationId xmlns:a16="http://schemas.microsoft.com/office/drawing/2014/main" id="{E23E5351-1879-A30E-36C9-960B62ADB7A8}"/>
              </a:ext>
            </a:extLst>
          </p:cNvPr>
          <p:cNvSpPr txBox="1"/>
          <p:nvPr/>
        </p:nvSpPr>
        <p:spPr>
          <a:xfrm>
            <a:off x="9608109" y="3095389"/>
            <a:ext cx="2323529" cy="2862322"/>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Enables Focal Plane WFS</a:t>
            </a:r>
          </a:p>
          <a:p>
            <a:pPr marL="285750" indent="-285750">
              <a:buFont typeface="Arial" panose="020B0604020202020204" pitchFamily="34" charset="0"/>
              <a:buChar char="•"/>
            </a:pPr>
            <a:r>
              <a:rPr lang="en-US" dirty="0"/>
              <a:t>Chromatic</a:t>
            </a:r>
          </a:p>
          <a:p>
            <a:r>
              <a:rPr lang="en-US" dirty="0"/>
              <a:t>Cons:</a:t>
            </a:r>
          </a:p>
          <a:p>
            <a:pPr marL="285750" indent="-285750">
              <a:buFont typeface="Arial" panose="020B0604020202020204" pitchFamily="34" charset="0"/>
              <a:buChar char="•"/>
            </a:pPr>
            <a:r>
              <a:rPr lang="en-US" dirty="0"/>
              <a:t>Custom optic (could be expensive)</a:t>
            </a:r>
          </a:p>
          <a:p>
            <a:pPr marL="285750" indent="-285750">
              <a:buFont typeface="Arial" panose="020B0604020202020204" pitchFamily="34" charset="0"/>
              <a:buChar char="•"/>
            </a:pPr>
            <a:r>
              <a:rPr lang="en-US" dirty="0"/>
              <a:t>Coring could cause surface defects</a:t>
            </a:r>
          </a:p>
        </p:txBody>
      </p:sp>
      <p:sp>
        <p:nvSpPr>
          <p:cNvPr id="22" name="TextBox 21">
            <a:extLst>
              <a:ext uri="{FF2B5EF4-FFF2-40B4-BE49-F238E27FC236}">
                <a16:creationId xmlns:a16="http://schemas.microsoft.com/office/drawing/2014/main" id="{0E9778AC-6274-13C6-49D3-7A2B07D57BAF}"/>
              </a:ext>
            </a:extLst>
          </p:cNvPr>
          <p:cNvSpPr txBox="1"/>
          <p:nvPr/>
        </p:nvSpPr>
        <p:spPr>
          <a:xfrm>
            <a:off x="2382461" y="3637738"/>
            <a:ext cx="1987095" cy="2585323"/>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Enables Focal Plane WFS</a:t>
            </a:r>
          </a:p>
          <a:p>
            <a:r>
              <a:rPr lang="en-US" dirty="0"/>
              <a:t>Cons:</a:t>
            </a:r>
          </a:p>
          <a:p>
            <a:pPr marL="285750" indent="-285750">
              <a:buFont typeface="Arial" panose="020B0604020202020204" pitchFamily="34" charset="0"/>
              <a:buChar char="•"/>
            </a:pPr>
            <a:r>
              <a:rPr lang="en-US" dirty="0"/>
              <a:t>Not fully chromatic</a:t>
            </a:r>
          </a:p>
          <a:p>
            <a:pPr marL="285750" indent="-285750">
              <a:buFont typeface="Arial" panose="020B0604020202020204" pitchFamily="34" charset="0"/>
              <a:buChar char="•"/>
            </a:pPr>
            <a:r>
              <a:rPr lang="en-US" dirty="0"/>
              <a:t>Unclear surface quality of mirror </a:t>
            </a:r>
            <a:r>
              <a:rPr lang="en-US" dirty="0" err="1"/>
              <a:t>depsition</a:t>
            </a:r>
            <a:endParaRPr lang="en-US" dirty="0"/>
          </a:p>
        </p:txBody>
      </p:sp>
      <p:sp>
        <p:nvSpPr>
          <p:cNvPr id="23" name="Rectangle 22">
            <a:extLst>
              <a:ext uri="{FF2B5EF4-FFF2-40B4-BE49-F238E27FC236}">
                <a16:creationId xmlns:a16="http://schemas.microsoft.com/office/drawing/2014/main" id="{C4965AC8-FDF2-64D1-2B9E-3B356D5F621F}"/>
              </a:ext>
            </a:extLst>
          </p:cNvPr>
          <p:cNvSpPr/>
          <p:nvPr/>
        </p:nvSpPr>
        <p:spPr>
          <a:xfrm>
            <a:off x="10071784" y="1662642"/>
            <a:ext cx="1361502" cy="1397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F95D813-8134-7283-4AD3-3122FFA9511D}"/>
              </a:ext>
            </a:extLst>
          </p:cNvPr>
          <p:cNvSpPr/>
          <p:nvPr/>
        </p:nvSpPr>
        <p:spPr>
          <a:xfrm>
            <a:off x="10435578" y="2126555"/>
            <a:ext cx="668593" cy="4699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AF5830C-9B2C-8817-45DA-10677BCAAD40}"/>
              </a:ext>
            </a:extLst>
          </p:cNvPr>
          <p:cNvSpPr txBox="1"/>
          <p:nvPr/>
        </p:nvSpPr>
        <p:spPr>
          <a:xfrm>
            <a:off x="9662589" y="1153190"/>
            <a:ext cx="2179892" cy="369332"/>
          </a:xfrm>
          <a:prstGeom prst="rect">
            <a:avLst/>
          </a:prstGeom>
          <a:noFill/>
        </p:spPr>
        <p:txBody>
          <a:bodyPr wrap="none" rtlCol="0">
            <a:spAutoFit/>
          </a:bodyPr>
          <a:lstStyle/>
          <a:p>
            <a:r>
              <a:rPr lang="en-US" dirty="0"/>
              <a:t>Hole Drilled in Mirror</a:t>
            </a:r>
          </a:p>
        </p:txBody>
      </p:sp>
      <p:sp>
        <p:nvSpPr>
          <p:cNvPr id="26" name="TextBox 25">
            <a:extLst>
              <a:ext uri="{FF2B5EF4-FFF2-40B4-BE49-F238E27FC236}">
                <a16:creationId xmlns:a16="http://schemas.microsoft.com/office/drawing/2014/main" id="{CE41EA42-6609-28BC-09D3-785B8674AC9A}"/>
              </a:ext>
            </a:extLst>
          </p:cNvPr>
          <p:cNvSpPr txBox="1"/>
          <p:nvPr/>
        </p:nvSpPr>
        <p:spPr>
          <a:xfrm>
            <a:off x="6851252" y="3434066"/>
            <a:ext cx="2546635" cy="2585323"/>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Enables Focal Plane WFS</a:t>
            </a:r>
          </a:p>
          <a:p>
            <a:pPr marL="285750" indent="-285750">
              <a:buFont typeface="Arial" panose="020B0604020202020204" pitchFamily="34" charset="0"/>
              <a:buChar char="•"/>
            </a:pPr>
            <a:r>
              <a:rPr lang="en-US" dirty="0"/>
              <a:t>Easiest alignment</a:t>
            </a:r>
          </a:p>
          <a:p>
            <a:r>
              <a:rPr lang="en-US" dirty="0"/>
              <a:t>Cons:</a:t>
            </a:r>
          </a:p>
          <a:p>
            <a:pPr marL="285750" indent="-285750">
              <a:buFont typeface="Arial" panose="020B0604020202020204" pitchFamily="34" charset="0"/>
              <a:buChar char="•"/>
            </a:pPr>
            <a:r>
              <a:rPr lang="en-US" dirty="0"/>
              <a:t>Not fully chromatic</a:t>
            </a:r>
          </a:p>
          <a:p>
            <a:pPr marL="285750" indent="-285750">
              <a:buFont typeface="Arial" panose="020B0604020202020204" pitchFamily="34" charset="0"/>
              <a:buChar char="•"/>
            </a:pPr>
            <a:r>
              <a:rPr lang="en-US" dirty="0"/>
              <a:t>Unclear surface quality of mirror deposition</a:t>
            </a:r>
          </a:p>
        </p:txBody>
      </p:sp>
      <p:sp>
        <p:nvSpPr>
          <p:cNvPr id="27" name="TextBox 26">
            <a:extLst>
              <a:ext uri="{FF2B5EF4-FFF2-40B4-BE49-F238E27FC236}">
                <a16:creationId xmlns:a16="http://schemas.microsoft.com/office/drawing/2014/main" id="{57DCDB04-FB15-28F8-DB22-A85F4E9E7AE6}"/>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40085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4CC715-68FF-87D1-FBAD-DF1A714D0FCD}"/>
              </a:ext>
            </a:extLst>
          </p:cNvPr>
          <p:cNvSpPr txBox="1">
            <a:spLocks/>
          </p:cNvSpPr>
          <p:nvPr/>
        </p:nvSpPr>
        <p:spPr>
          <a:xfrm>
            <a:off x="2113036" y="56515"/>
            <a:ext cx="10515600" cy="1325563"/>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err="1"/>
              <a:t>Lyot</a:t>
            </a:r>
            <a:r>
              <a:rPr lang="en-US" dirty="0"/>
              <a:t> Stop Designs</a:t>
            </a:r>
          </a:p>
        </p:txBody>
      </p:sp>
      <p:sp>
        <p:nvSpPr>
          <p:cNvPr id="7" name="Rectangle 6">
            <a:extLst>
              <a:ext uri="{FF2B5EF4-FFF2-40B4-BE49-F238E27FC236}">
                <a16:creationId xmlns:a16="http://schemas.microsoft.com/office/drawing/2014/main" id="{F1B79554-E656-A6AC-6CAF-471241D3FF66}"/>
              </a:ext>
            </a:extLst>
          </p:cNvPr>
          <p:cNvSpPr/>
          <p:nvPr/>
        </p:nvSpPr>
        <p:spPr>
          <a:xfrm>
            <a:off x="1278486" y="1690688"/>
            <a:ext cx="1595682" cy="16086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5F2445-B68A-DD6B-3D25-CF8B6DA906E4}"/>
              </a:ext>
            </a:extLst>
          </p:cNvPr>
          <p:cNvSpPr/>
          <p:nvPr/>
        </p:nvSpPr>
        <p:spPr>
          <a:xfrm>
            <a:off x="1735394" y="2145965"/>
            <a:ext cx="698090" cy="69809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1DCF4A-1488-BED8-7B34-ED7391A1B2F8}"/>
              </a:ext>
            </a:extLst>
          </p:cNvPr>
          <p:cNvSpPr/>
          <p:nvPr/>
        </p:nvSpPr>
        <p:spPr>
          <a:xfrm>
            <a:off x="1278486" y="4051765"/>
            <a:ext cx="1595682" cy="160864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DDEEC64-ED5F-D96A-8EE4-1898942F76D8}"/>
              </a:ext>
            </a:extLst>
          </p:cNvPr>
          <p:cNvSpPr/>
          <p:nvPr/>
        </p:nvSpPr>
        <p:spPr>
          <a:xfrm>
            <a:off x="1631417" y="4507042"/>
            <a:ext cx="889819" cy="6980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CE1E72-76FD-5619-47EE-C40C2C769E7E}"/>
              </a:ext>
            </a:extLst>
          </p:cNvPr>
          <p:cNvSpPr/>
          <p:nvPr/>
        </p:nvSpPr>
        <p:spPr>
          <a:xfrm>
            <a:off x="6096000" y="1690688"/>
            <a:ext cx="1595682" cy="1608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2" name="Oval 11">
            <a:extLst>
              <a:ext uri="{FF2B5EF4-FFF2-40B4-BE49-F238E27FC236}">
                <a16:creationId xmlns:a16="http://schemas.microsoft.com/office/drawing/2014/main" id="{A37A7E8A-F305-D668-0015-3154E7C7E7AE}"/>
              </a:ext>
            </a:extLst>
          </p:cNvPr>
          <p:cNvSpPr/>
          <p:nvPr/>
        </p:nvSpPr>
        <p:spPr>
          <a:xfrm>
            <a:off x="6448931" y="2145965"/>
            <a:ext cx="889819" cy="69809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5CC4F4-A00F-40C6-BF5D-43472EA14829}"/>
              </a:ext>
            </a:extLst>
          </p:cNvPr>
          <p:cNvSpPr/>
          <p:nvPr/>
        </p:nvSpPr>
        <p:spPr>
          <a:xfrm>
            <a:off x="6096000" y="4051765"/>
            <a:ext cx="1595682" cy="16086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4" name="Oval 13">
            <a:extLst>
              <a:ext uri="{FF2B5EF4-FFF2-40B4-BE49-F238E27FC236}">
                <a16:creationId xmlns:a16="http://schemas.microsoft.com/office/drawing/2014/main" id="{A1DFD848-7427-8257-B268-0BC0DAC3BFD4}"/>
              </a:ext>
            </a:extLst>
          </p:cNvPr>
          <p:cNvSpPr/>
          <p:nvPr/>
        </p:nvSpPr>
        <p:spPr>
          <a:xfrm>
            <a:off x="6448931" y="4507042"/>
            <a:ext cx="889819" cy="6980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5A3B73-587C-1D4F-7CB7-818BAFFF1D6E}"/>
              </a:ext>
            </a:extLst>
          </p:cNvPr>
          <p:cNvSpPr txBox="1"/>
          <p:nvPr/>
        </p:nvSpPr>
        <p:spPr>
          <a:xfrm>
            <a:off x="1278486" y="1321356"/>
            <a:ext cx="1829347" cy="369332"/>
          </a:xfrm>
          <a:prstGeom prst="rect">
            <a:avLst/>
          </a:prstGeom>
          <a:noFill/>
        </p:spPr>
        <p:txBody>
          <a:bodyPr wrap="none" rtlCol="0">
            <a:spAutoFit/>
          </a:bodyPr>
          <a:lstStyle/>
          <a:p>
            <a:r>
              <a:rPr lang="en-US" dirty="0"/>
              <a:t>Opaque on Glass</a:t>
            </a:r>
          </a:p>
        </p:txBody>
      </p:sp>
      <p:sp>
        <p:nvSpPr>
          <p:cNvPr id="16" name="TextBox 15">
            <a:extLst>
              <a:ext uri="{FF2B5EF4-FFF2-40B4-BE49-F238E27FC236}">
                <a16:creationId xmlns:a16="http://schemas.microsoft.com/office/drawing/2014/main" id="{402AF940-DD74-54ED-E159-4579F157985A}"/>
              </a:ext>
            </a:extLst>
          </p:cNvPr>
          <p:cNvSpPr txBox="1"/>
          <p:nvPr/>
        </p:nvSpPr>
        <p:spPr>
          <a:xfrm>
            <a:off x="1169765" y="3682433"/>
            <a:ext cx="1886542" cy="369332"/>
          </a:xfrm>
          <a:prstGeom prst="rect">
            <a:avLst/>
          </a:prstGeom>
          <a:noFill/>
        </p:spPr>
        <p:txBody>
          <a:bodyPr wrap="none" rtlCol="0">
            <a:spAutoFit/>
          </a:bodyPr>
          <a:lstStyle/>
          <a:p>
            <a:r>
              <a:rPr lang="en-US" dirty="0"/>
              <a:t>Opaque on Mirror</a:t>
            </a:r>
          </a:p>
        </p:txBody>
      </p:sp>
      <p:sp>
        <p:nvSpPr>
          <p:cNvPr id="17" name="TextBox 16">
            <a:extLst>
              <a:ext uri="{FF2B5EF4-FFF2-40B4-BE49-F238E27FC236}">
                <a16:creationId xmlns:a16="http://schemas.microsoft.com/office/drawing/2014/main" id="{B25D93F7-631B-B22A-37A5-E7821ABBD341}"/>
              </a:ext>
            </a:extLst>
          </p:cNvPr>
          <p:cNvSpPr txBox="1"/>
          <p:nvPr/>
        </p:nvSpPr>
        <p:spPr>
          <a:xfrm>
            <a:off x="6089316" y="1277762"/>
            <a:ext cx="1631665" cy="369332"/>
          </a:xfrm>
          <a:prstGeom prst="rect">
            <a:avLst/>
          </a:prstGeom>
          <a:noFill/>
        </p:spPr>
        <p:txBody>
          <a:bodyPr wrap="none" rtlCol="0">
            <a:spAutoFit/>
          </a:bodyPr>
          <a:lstStyle/>
          <a:p>
            <a:r>
              <a:rPr lang="en-US" dirty="0"/>
              <a:t>Mirror on Glass</a:t>
            </a:r>
          </a:p>
        </p:txBody>
      </p:sp>
      <p:sp>
        <p:nvSpPr>
          <p:cNvPr id="18" name="TextBox 17">
            <a:extLst>
              <a:ext uri="{FF2B5EF4-FFF2-40B4-BE49-F238E27FC236}">
                <a16:creationId xmlns:a16="http://schemas.microsoft.com/office/drawing/2014/main" id="{D511028D-CFB5-037E-4BDD-84999226878C}"/>
              </a:ext>
            </a:extLst>
          </p:cNvPr>
          <p:cNvSpPr txBox="1"/>
          <p:nvPr/>
        </p:nvSpPr>
        <p:spPr>
          <a:xfrm>
            <a:off x="6060017" y="3596488"/>
            <a:ext cx="1508233" cy="369332"/>
          </a:xfrm>
          <a:prstGeom prst="rect">
            <a:avLst/>
          </a:prstGeom>
          <a:noFill/>
        </p:spPr>
        <p:txBody>
          <a:bodyPr wrap="none" rtlCol="0">
            <a:spAutoFit/>
          </a:bodyPr>
          <a:lstStyle/>
          <a:p>
            <a:r>
              <a:rPr lang="en-US" dirty="0"/>
              <a:t>Hole in Mirror</a:t>
            </a:r>
          </a:p>
        </p:txBody>
      </p:sp>
      <p:sp>
        <p:nvSpPr>
          <p:cNvPr id="19" name="TextBox 18">
            <a:extLst>
              <a:ext uri="{FF2B5EF4-FFF2-40B4-BE49-F238E27FC236}">
                <a16:creationId xmlns:a16="http://schemas.microsoft.com/office/drawing/2014/main" id="{7731B690-6FDF-6028-6FCA-94F554BCEE4C}"/>
              </a:ext>
            </a:extLst>
          </p:cNvPr>
          <p:cNvSpPr txBox="1"/>
          <p:nvPr/>
        </p:nvSpPr>
        <p:spPr>
          <a:xfrm>
            <a:off x="3074839" y="1756346"/>
            <a:ext cx="2379408" cy="1477328"/>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Surface quality should be good</a:t>
            </a:r>
          </a:p>
          <a:p>
            <a:r>
              <a:rPr lang="en-US" dirty="0"/>
              <a:t>Cons:</a:t>
            </a:r>
          </a:p>
          <a:p>
            <a:pPr marL="285750" indent="-285750">
              <a:buFont typeface="Arial" panose="020B0604020202020204" pitchFamily="34" charset="0"/>
              <a:buChar char="•"/>
            </a:pPr>
            <a:r>
              <a:rPr lang="en-US" dirty="0"/>
              <a:t>Not chromatic</a:t>
            </a:r>
          </a:p>
        </p:txBody>
      </p:sp>
      <p:sp>
        <p:nvSpPr>
          <p:cNvPr id="20" name="TextBox 19">
            <a:extLst>
              <a:ext uri="{FF2B5EF4-FFF2-40B4-BE49-F238E27FC236}">
                <a16:creationId xmlns:a16="http://schemas.microsoft.com/office/drawing/2014/main" id="{D33AEBA0-B87B-458F-FE78-A7811FA9CFE9}"/>
              </a:ext>
            </a:extLst>
          </p:cNvPr>
          <p:cNvSpPr txBox="1"/>
          <p:nvPr/>
        </p:nvSpPr>
        <p:spPr>
          <a:xfrm>
            <a:off x="3174597" y="3924373"/>
            <a:ext cx="2179892" cy="1754326"/>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Chromatic</a:t>
            </a:r>
          </a:p>
          <a:p>
            <a:r>
              <a:rPr lang="en-US" dirty="0"/>
              <a:t>Cons:</a:t>
            </a:r>
          </a:p>
          <a:p>
            <a:pPr marL="285750" indent="-285750">
              <a:buFont typeface="Arial" panose="020B0604020202020204" pitchFamily="34" charset="0"/>
              <a:buChar char="•"/>
            </a:pPr>
            <a:r>
              <a:rPr lang="en-US" dirty="0"/>
              <a:t>Unclear if coating process will effect surface quality</a:t>
            </a:r>
          </a:p>
        </p:txBody>
      </p:sp>
      <p:sp>
        <p:nvSpPr>
          <p:cNvPr id="21" name="TextBox 20">
            <a:extLst>
              <a:ext uri="{FF2B5EF4-FFF2-40B4-BE49-F238E27FC236}">
                <a16:creationId xmlns:a16="http://schemas.microsoft.com/office/drawing/2014/main" id="{DB8C182C-2FD3-EA2A-D52A-566A838AB9A0}"/>
              </a:ext>
            </a:extLst>
          </p:cNvPr>
          <p:cNvSpPr txBox="1"/>
          <p:nvPr/>
        </p:nvSpPr>
        <p:spPr>
          <a:xfrm>
            <a:off x="8283153" y="1462428"/>
            <a:ext cx="2630361" cy="2031325"/>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Enables Pupil plane WFS</a:t>
            </a:r>
          </a:p>
          <a:p>
            <a:r>
              <a:rPr lang="en-US" dirty="0"/>
              <a:t>Cons:</a:t>
            </a:r>
          </a:p>
          <a:p>
            <a:pPr marL="285750" indent="-285750">
              <a:buFont typeface="Arial" panose="020B0604020202020204" pitchFamily="34" charset="0"/>
              <a:buChar char="•"/>
            </a:pPr>
            <a:r>
              <a:rPr lang="en-US" dirty="0"/>
              <a:t>Not fully chromatic</a:t>
            </a:r>
          </a:p>
          <a:p>
            <a:pPr marL="285750" indent="-285750">
              <a:buFont typeface="Arial" panose="020B0604020202020204" pitchFamily="34" charset="0"/>
              <a:buChar char="•"/>
            </a:pPr>
            <a:r>
              <a:rPr lang="en-US" dirty="0"/>
              <a:t>Unclear surface quality of mirror deposition</a:t>
            </a:r>
          </a:p>
        </p:txBody>
      </p:sp>
      <p:sp>
        <p:nvSpPr>
          <p:cNvPr id="22" name="TextBox 21">
            <a:extLst>
              <a:ext uri="{FF2B5EF4-FFF2-40B4-BE49-F238E27FC236}">
                <a16:creationId xmlns:a16="http://schemas.microsoft.com/office/drawing/2014/main" id="{61C2ABD4-FE68-E4E7-B337-D6BBDCB8056B}"/>
              </a:ext>
            </a:extLst>
          </p:cNvPr>
          <p:cNvSpPr txBox="1"/>
          <p:nvPr/>
        </p:nvSpPr>
        <p:spPr>
          <a:xfrm>
            <a:off x="8044613" y="3924373"/>
            <a:ext cx="3488626" cy="2308324"/>
          </a:xfrm>
          <a:prstGeom prst="rect">
            <a:avLst/>
          </a:prstGeom>
          <a:noFill/>
        </p:spPr>
        <p:txBody>
          <a:bodyPr wrap="square" rtlCol="0">
            <a:spAutoFit/>
          </a:bodyPr>
          <a:lstStyle/>
          <a:p>
            <a:r>
              <a:rPr lang="en-US" dirty="0"/>
              <a:t>Pros:</a:t>
            </a:r>
          </a:p>
          <a:p>
            <a:pPr marL="285750" indent="-285750">
              <a:buFont typeface="Arial" panose="020B0604020202020204" pitchFamily="34" charset="0"/>
              <a:buChar char="•"/>
            </a:pPr>
            <a:r>
              <a:rPr lang="en-US" dirty="0"/>
              <a:t>Enables Pupil plane WFS</a:t>
            </a:r>
          </a:p>
          <a:p>
            <a:pPr marL="285750" indent="-285750">
              <a:buFont typeface="Arial" panose="020B0604020202020204" pitchFamily="34" charset="0"/>
              <a:buChar char="•"/>
            </a:pPr>
            <a:r>
              <a:rPr lang="en-US" dirty="0"/>
              <a:t>Fully chromatic</a:t>
            </a:r>
          </a:p>
          <a:p>
            <a:r>
              <a:rPr lang="en-US" dirty="0"/>
              <a:t>Cons:</a:t>
            </a:r>
          </a:p>
          <a:p>
            <a:pPr marL="285750" indent="-285750">
              <a:buFont typeface="Arial" panose="020B0604020202020204" pitchFamily="34" charset="0"/>
              <a:buChar char="•"/>
            </a:pPr>
            <a:r>
              <a:rPr lang="en-US" dirty="0"/>
              <a:t>Unclear surface quality</a:t>
            </a:r>
          </a:p>
          <a:p>
            <a:pPr marL="285750" indent="-285750">
              <a:buFont typeface="Arial" panose="020B0604020202020204" pitchFamily="34" charset="0"/>
              <a:buChar char="•"/>
            </a:pPr>
            <a:r>
              <a:rPr lang="en-US" dirty="0"/>
              <a:t>Will we need complex mask shapes when considering spiders? </a:t>
            </a:r>
          </a:p>
        </p:txBody>
      </p:sp>
      <p:sp>
        <p:nvSpPr>
          <p:cNvPr id="23" name="TextBox 22">
            <a:extLst>
              <a:ext uri="{FF2B5EF4-FFF2-40B4-BE49-F238E27FC236}">
                <a16:creationId xmlns:a16="http://schemas.microsoft.com/office/drawing/2014/main" id="{8856BF8B-5031-8401-1ECF-0C2ACACDF4C0}"/>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68783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DB34E-7B7A-8FE2-1FC5-6405B0FD5450}"/>
              </a:ext>
            </a:extLst>
          </p:cNvPr>
          <p:cNvSpPr txBox="1">
            <a:spLocks/>
          </p:cNvSpPr>
          <p:nvPr/>
        </p:nvSpPr>
        <p:spPr>
          <a:xfrm>
            <a:off x="838200" y="599120"/>
            <a:ext cx="10515600" cy="637515"/>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Problem One: Contrast</a:t>
            </a:r>
          </a:p>
        </p:txBody>
      </p:sp>
      <p:sp>
        <p:nvSpPr>
          <p:cNvPr id="4" name="TextBox 3">
            <a:extLst>
              <a:ext uri="{FF2B5EF4-FFF2-40B4-BE49-F238E27FC236}">
                <a16:creationId xmlns:a16="http://schemas.microsoft.com/office/drawing/2014/main" id="{5ECE3C41-1636-962D-D095-E18A91D9CFEC}"/>
              </a:ext>
            </a:extLst>
          </p:cNvPr>
          <p:cNvSpPr txBox="1"/>
          <p:nvPr/>
        </p:nvSpPr>
        <p:spPr>
          <a:xfrm>
            <a:off x="365683" y="4745203"/>
            <a:ext cx="2378203" cy="923330"/>
          </a:xfrm>
          <a:prstGeom prst="rect">
            <a:avLst/>
          </a:prstGeom>
          <a:noFill/>
        </p:spPr>
        <p:txBody>
          <a:bodyPr wrap="square" rtlCol="0">
            <a:spAutoFit/>
          </a:bodyPr>
          <a:lstStyle/>
          <a:p>
            <a:r>
              <a:rPr lang="en-US" dirty="0"/>
              <a:t>Photo Credit: </a:t>
            </a:r>
          </a:p>
          <a:p>
            <a:r>
              <a:rPr lang="en-US" dirty="0"/>
              <a:t>NASA Hubble Space Telescope</a:t>
            </a:r>
          </a:p>
        </p:txBody>
      </p:sp>
      <p:sp>
        <p:nvSpPr>
          <p:cNvPr id="6" name="TextBox 5">
            <a:extLst>
              <a:ext uri="{FF2B5EF4-FFF2-40B4-BE49-F238E27FC236}">
                <a16:creationId xmlns:a16="http://schemas.microsoft.com/office/drawing/2014/main" id="{40EDCA65-2A9C-BA15-D1BA-D8D5CA7A9E29}"/>
              </a:ext>
            </a:extLst>
          </p:cNvPr>
          <p:cNvSpPr txBox="1"/>
          <p:nvPr/>
        </p:nvSpPr>
        <p:spPr>
          <a:xfrm>
            <a:off x="628564" y="2298577"/>
            <a:ext cx="1492716" cy="523220"/>
          </a:xfrm>
          <a:prstGeom prst="rect">
            <a:avLst/>
          </a:prstGeom>
          <a:noFill/>
        </p:spPr>
        <p:txBody>
          <a:bodyPr wrap="none" rtlCol="0">
            <a:spAutoFit/>
          </a:bodyPr>
          <a:lstStyle/>
          <a:p>
            <a:r>
              <a:rPr lang="en-US" sz="2800" dirty="0"/>
              <a:t>Contrast</a:t>
            </a:r>
          </a:p>
        </p:txBody>
      </p:sp>
      <p:pic>
        <p:nvPicPr>
          <p:cNvPr id="7" name="Picture 6">
            <a:extLst>
              <a:ext uri="{FF2B5EF4-FFF2-40B4-BE49-F238E27FC236}">
                <a16:creationId xmlns:a16="http://schemas.microsoft.com/office/drawing/2014/main" id="{7DAA7511-CE70-6322-1F75-4385FACAC8FB}"/>
              </a:ext>
            </a:extLst>
          </p:cNvPr>
          <p:cNvPicPr>
            <a:picLocks noChangeAspect="1"/>
          </p:cNvPicPr>
          <p:nvPr/>
        </p:nvPicPr>
        <p:blipFill>
          <a:blip r:embed="rId2"/>
          <a:stretch>
            <a:fillRect/>
          </a:stretch>
        </p:blipFill>
        <p:spPr>
          <a:xfrm>
            <a:off x="451846" y="2815236"/>
            <a:ext cx="2378202" cy="1869118"/>
          </a:xfrm>
          <a:prstGeom prst="rect">
            <a:avLst/>
          </a:prstGeom>
        </p:spPr>
      </p:pic>
      <p:pic>
        <p:nvPicPr>
          <p:cNvPr id="8" name="Picture 7">
            <a:extLst>
              <a:ext uri="{FF2B5EF4-FFF2-40B4-BE49-F238E27FC236}">
                <a16:creationId xmlns:a16="http://schemas.microsoft.com/office/drawing/2014/main" id="{EFA85F53-68D6-F405-820F-F467DCAC4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851" y="1396083"/>
            <a:ext cx="6745913" cy="3488310"/>
          </a:xfrm>
          <a:prstGeom prst="rect">
            <a:avLst/>
          </a:prstGeom>
        </p:spPr>
      </p:pic>
      <p:cxnSp>
        <p:nvCxnSpPr>
          <p:cNvPr id="9" name="Straight Arrow Connector 8">
            <a:extLst>
              <a:ext uri="{FF2B5EF4-FFF2-40B4-BE49-F238E27FC236}">
                <a16:creationId xmlns:a16="http://schemas.microsoft.com/office/drawing/2014/main" id="{49C7AB36-C503-9F0C-0E68-1DEC3FD7DB84}"/>
              </a:ext>
            </a:extLst>
          </p:cNvPr>
          <p:cNvCxnSpPr>
            <a:cxnSpLocks/>
          </p:cNvCxnSpPr>
          <p:nvPr/>
        </p:nvCxnSpPr>
        <p:spPr>
          <a:xfrm>
            <a:off x="3532897" y="2421217"/>
            <a:ext cx="1177827" cy="108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9CC640-1A7C-4BC7-48E6-A67277758BAE}"/>
              </a:ext>
            </a:extLst>
          </p:cNvPr>
          <p:cNvSpPr txBox="1"/>
          <p:nvPr/>
        </p:nvSpPr>
        <p:spPr>
          <a:xfrm>
            <a:off x="3150403" y="2068063"/>
            <a:ext cx="919995" cy="369332"/>
          </a:xfrm>
          <a:prstGeom prst="rect">
            <a:avLst/>
          </a:prstGeom>
          <a:noFill/>
        </p:spPr>
        <p:txBody>
          <a:bodyPr wrap="none" rtlCol="0">
            <a:spAutoFit/>
          </a:bodyPr>
          <a:lstStyle/>
          <a:p>
            <a:r>
              <a:rPr lang="en-US" dirty="0"/>
              <a:t>primary</a:t>
            </a:r>
          </a:p>
        </p:txBody>
      </p:sp>
      <p:cxnSp>
        <p:nvCxnSpPr>
          <p:cNvPr id="11" name="Straight Arrow Connector 10">
            <a:extLst>
              <a:ext uri="{FF2B5EF4-FFF2-40B4-BE49-F238E27FC236}">
                <a16:creationId xmlns:a16="http://schemas.microsoft.com/office/drawing/2014/main" id="{D55E9A82-8737-D467-B7B6-835B0447847F}"/>
              </a:ext>
            </a:extLst>
          </p:cNvPr>
          <p:cNvCxnSpPr>
            <a:cxnSpLocks/>
            <a:stCxn id="12" idx="0"/>
          </p:cNvCxnSpPr>
          <p:nvPr/>
        </p:nvCxnSpPr>
        <p:spPr>
          <a:xfrm flipV="1">
            <a:off x="3571417" y="3749795"/>
            <a:ext cx="1075002" cy="710632"/>
          </a:xfrm>
          <a:prstGeom prst="straightConnector1">
            <a:avLst/>
          </a:prstGeom>
          <a:ln w="38100">
            <a:solidFill>
              <a:srgbClr val="00BCE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1599DF-9EB5-04C3-0A3F-EF31FD6F7EC4}"/>
              </a:ext>
            </a:extLst>
          </p:cNvPr>
          <p:cNvSpPr txBox="1"/>
          <p:nvPr/>
        </p:nvSpPr>
        <p:spPr>
          <a:xfrm>
            <a:off x="2997766" y="4460427"/>
            <a:ext cx="1147302" cy="369332"/>
          </a:xfrm>
          <a:prstGeom prst="rect">
            <a:avLst/>
          </a:prstGeom>
          <a:noFill/>
        </p:spPr>
        <p:txBody>
          <a:bodyPr wrap="none" rtlCol="0">
            <a:spAutoFit/>
          </a:bodyPr>
          <a:lstStyle/>
          <a:p>
            <a:r>
              <a:rPr lang="en-US" dirty="0"/>
              <a:t>secondary</a:t>
            </a:r>
          </a:p>
        </p:txBody>
      </p:sp>
      <p:sp>
        <p:nvSpPr>
          <p:cNvPr id="13" name="TextBox 12">
            <a:extLst>
              <a:ext uri="{FF2B5EF4-FFF2-40B4-BE49-F238E27FC236}">
                <a16:creationId xmlns:a16="http://schemas.microsoft.com/office/drawing/2014/main" id="{71BCC927-0247-ED16-E8B0-6E7125C34421}"/>
              </a:ext>
            </a:extLst>
          </p:cNvPr>
          <p:cNvSpPr txBox="1"/>
          <p:nvPr/>
        </p:nvSpPr>
        <p:spPr>
          <a:xfrm>
            <a:off x="10689421" y="4402110"/>
            <a:ext cx="1147302" cy="369332"/>
          </a:xfrm>
          <a:prstGeom prst="rect">
            <a:avLst/>
          </a:prstGeom>
          <a:noFill/>
        </p:spPr>
        <p:txBody>
          <a:bodyPr wrap="none" rtlCol="0">
            <a:spAutoFit/>
          </a:bodyPr>
          <a:lstStyle/>
          <a:p>
            <a:r>
              <a:rPr lang="en-US" dirty="0"/>
              <a:t>secondary</a:t>
            </a:r>
          </a:p>
        </p:txBody>
      </p:sp>
      <p:cxnSp>
        <p:nvCxnSpPr>
          <p:cNvPr id="14" name="Straight Arrow Connector 13">
            <a:extLst>
              <a:ext uri="{FF2B5EF4-FFF2-40B4-BE49-F238E27FC236}">
                <a16:creationId xmlns:a16="http://schemas.microsoft.com/office/drawing/2014/main" id="{24E0FFD1-A318-3BC1-C36A-1FA932269732}"/>
              </a:ext>
            </a:extLst>
          </p:cNvPr>
          <p:cNvCxnSpPr>
            <a:cxnSpLocks/>
          </p:cNvCxnSpPr>
          <p:nvPr/>
        </p:nvCxnSpPr>
        <p:spPr>
          <a:xfrm flipH="1" flipV="1">
            <a:off x="10086828" y="3811557"/>
            <a:ext cx="923673" cy="555805"/>
          </a:xfrm>
          <a:prstGeom prst="straightConnector1">
            <a:avLst/>
          </a:prstGeom>
          <a:ln w="38100">
            <a:solidFill>
              <a:srgbClr val="00BCE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24C277-ECC6-C02F-AEA2-FBF73510E61B}"/>
              </a:ext>
            </a:extLst>
          </p:cNvPr>
          <p:cNvCxnSpPr>
            <a:cxnSpLocks/>
          </p:cNvCxnSpPr>
          <p:nvPr/>
        </p:nvCxnSpPr>
        <p:spPr>
          <a:xfrm flipH="1">
            <a:off x="10152572" y="2642055"/>
            <a:ext cx="940547" cy="80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E756C3C-DA27-A3BF-EC5F-E7177F4BC44F}"/>
              </a:ext>
            </a:extLst>
          </p:cNvPr>
          <p:cNvSpPr txBox="1"/>
          <p:nvPr/>
        </p:nvSpPr>
        <p:spPr>
          <a:xfrm>
            <a:off x="10772764" y="2294533"/>
            <a:ext cx="919995" cy="369332"/>
          </a:xfrm>
          <a:prstGeom prst="rect">
            <a:avLst/>
          </a:prstGeom>
          <a:noFill/>
        </p:spPr>
        <p:txBody>
          <a:bodyPr wrap="none" rtlCol="0">
            <a:spAutoFit/>
          </a:bodyPr>
          <a:lstStyle/>
          <a:p>
            <a:r>
              <a:rPr lang="en-US" dirty="0"/>
              <a:t>primary</a:t>
            </a:r>
          </a:p>
        </p:txBody>
      </p:sp>
      <p:sp>
        <p:nvSpPr>
          <p:cNvPr id="17" name="Rectangle 16">
            <a:extLst>
              <a:ext uri="{FF2B5EF4-FFF2-40B4-BE49-F238E27FC236}">
                <a16:creationId xmlns:a16="http://schemas.microsoft.com/office/drawing/2014/main" id="{2DBD68C3-4524-C194-5615-018F5E54521C}"/>
              </a:ext>
            </a:extLst>
          </p:cNvPr>
          <p:cNvSpPr/>
          <p:nvPr/>
        </p:nvSpPr>
        <p:spPr>
          <a:xfrm>
            <a:off x="5376096" y="5037369"/>
            <a:ext cx="1439808" cy="14307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0F2CF1-4C1D-FDBE-4F6A-217EF922B9F2}"/>
              </a:ext>
            </a:extLst>
          </p:cNvPr>
          <p:cNvSpPr/>
          <p:nvPr/>
        </p:nvSpPr>
        <p:spPr>
          <a:xfrm>
            <a:off x="8177762" y="5037369"/>
            <a:ext cx="1439808" cy="1430720"/>
          </a:xfrm>
          <a:prstGeom prst="rect">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753681-5F4B-CFD7-8164-C61D13058C59}"/>
              </a:ext>
            </a:extLst>
          </p:cNvPr>
          <p:cNvSpPr txBox="1"/>
          <p:nvPr/>
        </p:nvSpPr>
        <p:spPr>
          <a:xfrm>
            <a:off x="9633584" y="5516560"/>
            <a:ext cx="1240019" cy="369332"/>
          </a:xfrm>
          <a:prstGeom prst="rect">
            <a:avLst/>
          </a:prstGeom>
          <a:noFill/>
        </p:spPr>
        <p:txBody>
          <a:bodyPr wrap="none" rtlCol="0">
            <a:spAutoFit/>
          </a:bodyPr>
          <a:lstStyle/>
          <a:p>
            <a:r>
              <a:rPr lang="en-US" dirty="0"/>
              <a:t>“Lyot Stop”</a:t>
            </a:r>
          </a:p>
        </p:txBody>
      </p:sp>
      <p:sp>
        <p:nvSpPr>
          <p:cNvPr id="20" name="Oval 19">
            <a:extLst>
              <a:ext uri="{FF2B5EF4-FFF2-40B4-BE49-F238E27FC236}">
                <a16:creationId xmlns:a16="http://schemas.microsoft.com/office/drawing/2014/main" id="{6BCF4362-DC00-677D-5489-6E1BCFCAB684}"/>
              </a:ext>
            </a:extLst>
          </p:cNvPr>
          <p:cNvSpPr/>
          <p:nvPr/>
        </p:nvSpPr>
        <p:spPr>
          <a:xfrm>
            <a:off x="5933047" y="5572549"/>
            <a:ext cx="313343" cy="313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60758F3-14F7-6021-6596-4E64E8BBB7F3}"/>
              </a:ext>
            </a:extLst>
          </p:cNvPr>
          <p:cNvSpPr/>
          <p:nvPr/>
        </p:nvSpPr>
        <p:spPr>
          <a:xfrm>
            <a:off x="8609547" y="5440173"/>
            <a:ext cx="595902" cy="5959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3107636-3C8F-2A76-E751-BF37478C2CB4}"/>
              </a:ext>
            </a:extLst>
          </p:cNvPr>
          <p:cNvSpPr txBox="1"/>
          <p:nvPr/>
        </p:nvSpPr>
        <p:spPr>
          <a:xfrm>
            <a:off x="5972042" y="917877"/>
            <a:ext cx="3223575" cy="584775"/>
          </a:xfrm>
          <a:prstGeom prst="rect">
            <a:avLst/>
          </a:prstGeom>
          <a:noFill/>
        </p:spPr>
        <p:txBody>
          <a:bodyPr wrap="none" rtlCol="0">
            <a:spAutoFit/>
          </a:bodyPr>
          <a:lstStyle/>
          <a:p>
            <a:r>
              <a:rPr lang="en-US" sz="3200" dirty="0" err="1"/>
              <a:t>Lyot</a:t>
            </a:r>
            <a:r>
              <a:rPr lang="en-US" sz="3200" dirty="0"/>
              <a:t> Coronagraph </a:t>
            </a:r>
          </a:p>
        </p:txBody>
      </p:sp>
      <p:sp>
        <p:nvSpPr>
          <p:cNvPr id="23" name="TextBox 22">
            <a:extLst>
              <a:ext uri="{FF2B5EF4-FFF2-40B4-BE49-F238E27FC236}">
                <a16:creationId xmlns:a16="http://schemas.microsoft.com/office/drawing/2014/main" id="{E093842D-6A73-CAD4-6515-4C7FBECE243C}"/>
              </a:ext>
            </a:extLst>
          </p:cNvPr>
          <p:cNvSpPr txBox="1"/>
          <p:nvPr/>
        </p:nvSpPr>
        <p:spPr>
          <a:xfrm>
            <a:off x="921493" y="1211381"/>
            <a:ext cx="3223575" cy="707886"/>
          </a:xfrm>
          <a:prstGeom prst="rect">
            <a:avLst/>
          </a:prstGeom>
          <a:noFill/>
        </p:spPr>
        <p:txBody>
          <a:bodyPr wrap="square" rtlCol="0">
            <a:spAutoFit/>
          </a:bodyPr>
          <a:lstStyle/>
          <a:p>
            <a:r>
              <a:rPr lang="en-US" sz="2000" dirty="0">
                <a:solidFill>
                  <a:srgbClr val="FF0000"/>
                </a:solidFill>
              </a:rPr>
              <a:t>Companions can be 10 billion times fainter than the star!</a:t>
            </a:r>
          </a:p>
        </p:txBody>
      </p:sp>
      <p:sp>
        <p:nvSpPr>
          <p:cNvPr id="25" name="TextBox 24">
            <a:extLst>
              <a:ext uri="{FF2B5EF4-FFF2-40B4-BE49-F238E27FC236}">
                <a16:creationId xmlns:a16="http://schemas.microsoft.com/office/drawing/2014/main" id="{B9473201-4F91-C453-ECA7-A98536F2FA10}"/>
              </a:ext>
            </a:extLst>
          </p:cNvPr>
          <p:cNvSpPr txBox="1"/>
          <p:nvPr/>
        </p:nvSpPr>
        <p:spPr>
          <a:xfrm>
            <a:off x="4320245" y="6561450"/>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323721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F68AE9-7EA6-8425-0355-1627BCBD4781}"/>
              </a:ext>
            </a:extLst>
          </p:cNvPr>
          <p:cNvSpPr txBox="1"/>
          <p:nvPr/>
        </p:nvSpPr>
        <p:spPr>
          <a:xfrm>
            <a:off x="1799303" y="5972472"/>
            <a:ext cx="2694039" cy="276999"/>
          </a:xfrm>
          <a:prstGeom prst="rect">
            <a:avLst/>
          </a:prstGeom>
          <a:noFill/>
        </p:spPr>
        <p:txBody>
          <a:bodyPr wrap="square">
            <a:spAutoFit/>
          </a:bodyPr>
          <a:lstStyle/>
          <a:p>
            <a:r>
              <a:rPr lang="en-US" sz="1200" b="0" i="1" u="none" strike="noStrike" baseline="0" dirty="0">
                <a:latin typeface="SFRM1200"/>
              </a:rPr>
              <a:t>[4] Suárez-Gómez et al., 2017</a:t>
            </a:r>
            <a:endParaRPr lang="en-US" sz="1200" i="1" dirty="0"/>
          </a:p>
        </p:txBody>
      </p:sp>
      <p:pic>
        <p:nvPicPr>
          <p:cNvPr id="6" name="Picture 5">
            <a:extLst>
              <a:ext uri="{FF2B5EF4-FFF2-40B4-BE49-F238E27FC236}">
                <a16:creationId xmlns:a16="http://schemas.microsoft.com/office/drawing/2014/main" id="{8DDCFC8F-408C-4C1A-F9E0-E60EB4A21A6B}"/>
              </a:ext>
            </a:extLst>
          </p:cNvPr>
          <p:cNvPicPr>
            <a:picLocks noChangeAspect="1"/>
          </p:cNvPicPr>
          <p:nvPr/>
        </p:nvPicPr>
        <p:blipFill>
          <a:blip r:embed="rId2"/>
          <a:stretch>
            <a:fillRect/>
          </a:stretch>
        </p:blipFill>
        <p:spPr>
          <a:xfrm>
            <a:off x="788393" y="2340591"/>
            <a:ext cx="3704949" cy="3644869"/>
          </a:xfrm>
          <a:prstGeom prst="rect">
            <a:avLst/>
          </a:prstGeom>
        </p:spPr>
      </p:pic>
      <p:sp>
        <p:nvSpPr>
          <p:cNvPr id="7" name="TextBox 6">
            <a:extLst>
              <a:ext uri="{FF2B5EF4-FFF2-40B4-BE49-F238E27FC236}">
                <a16:creationId xmlns:a16="http://schemas.microsoft.com/office/drawing/2014/main" id="{5C0AE3F3-5864-FED1-95B3-21B2E88FE625}"/>
              </a:ext>
            </a:extLst>
          </p:cNvPr>
          <p:cNvSpPr txBox="1"/>
          <p:nvPr/>
        </p:nvSpPr>
        <p:spPr>
          <a:xfrm>
            <a:off x="5717048" y="1259462"/>
            <a:ext cx="2405846" cy="369332"/>
          </a:xfrm>
          <a:prstGeom prst="rect">
            <a:avLst/>
          </a:prstGeom>
          <a:noFill/>
        </p:spPr>
        <p:txBody>
          <a:bodyPr wrap="square" rtlCol="0">
            <a:spAutoFit/>
          </a:bodyPr>
          <a:lstStyle/>
          <a:p>
            <a:r>
              <a:rPr lang="en-US" dirty="0"/>
              <a:t>Binary Star System</a:t>
            </a:r>
          </a:p>
        </p:txBody>
      </p:sp>
      <p:sp>
        <p:nvSpPr>
          <p:cNvPr id="8" name="TextBox 7">
            <a:extLst>
              <a:ext uri="{FF2B5EF4-FFF2-40B4-BE49-F238E27FC236}">
                <a16:creationId xmlns:a16="http://schemas.microsoft.com/office/drawing/2014/main" id="{20A68BA8-D0BE-961F-F56B-CF07538D9932}"/>
              </a:ext>
            </a:extLst>
          </p:cNvPr>
          <p:cNvSpPr txBox="1"/>
          <p:nvPr/>
        </p:nvSpPr>
        <p:spPr>
          <a:xfrm>
            <a:off x="5660627" y="5875704"/>
            <a:ext cx="2301982" cy="369332"/>
          </a:xfrm>
          <a:prstGeom prst="rect">
            <a:avLst/>
          </a:prstGeom>
          <a:noFill/>
        </p:spPr>
        <p:txBody>
          <a:bodyPr wrap="square" rtlCol="0">
            <a:spAutoFit/>
          </a:bodyPr>
          <a:lstStyle/>
          <a:p>
            <a:r>
              <a:rPr lang="en-US" dirty="0"/>
              <a:t>Adaptive Optics ON</a:t>
            </a:r>
          </a:p>
        </p:txBody>
      </p:sp>
      <p:pic>
        <p:nvPicPr>
          <p:cNvPr id="9" name="Picture 8">
            <a:extLst>
              <a:ext uri="{FF2B5EF4-FFF2-40B4-BE49-F238E27FC236}">
                <a16:creationId xmlns:a16="http://schemas.microsoft.com/office/drawing/2014/main" id="{41132671-C47E-AA1C-3D90-2105299386B6}"/>
              </a:ext>
            </a:extLst>
          </p:cNvPr>
          <p:cNvPicPr>
            <a:picLocks noChangeAspect="1"/>
          </p:cNvPicPr>
          <p:nvPr/>
        </p:nvPicPr>
        <p:blipFill rotWithShape="1">
          <a:blip r:embed="rId3">
            <a:extLst>
              <a:ext uri="{28A0092B-C50C-407E-A947-70E740481C1C}">
                <a14:useLocalDpi xmlns:a14="http://schemas.microsoft.com/office/drawing/2010/main" val="0"/>
              </a:ext>
            </a:extLst>
          </a:blip>
          <a:srcRect r="66666"/>
          <a:stretch/>
        </p:blipFill>
        <p:spPr>
          <a:xfrm>
            <a:off x="5562875" y="1628794"/>
            <a:ext cx="2135785" cy="1854981"/>
          </a:xfrm>
          <a:prstGeom prst="rect">
            <a:avLst/>
          </a:prstGeom>
        </p:spPr>
      </p:pic>
      <p:pic>
        <p:nvPicPr>
          <p:cNvPr id="10" name="Picture 9">
            <a:extLst>
              <a:ext uri="{FF2B5EF4-FFF2-40B4-BE49-F238E27FC236}">
                <a16:creationId xmlns:a16="http://schemas.microsoft.com/office/drawing/2014/main" id="{DC02F64F-0AF1-8161-338D-68C8C73A54F7}"/>
              </a:ext>
            </a:extLst>
          </p:cNvPr>
          <p:cNvPicPr>
            <a:picLocks noChangeAspect="1"/>
          </p:cNvPicPr>
          <p:nvPr/>
        </p:nvPicPr>
        <p:blipFill rotWithShape="1">
          <a:blip r:embed="rId3">
            <a:extLst>
              <a:ext uri="{28A0092B-C50C-407E-A947-70E740481C1C}">
                <a14:useLocalDpi xmlns:a14="http://schemas.microsoft.com/office/drawing/2010/main" val="0"/>
              </a:ext>
            </a:extLst>
          </a:blip>
          <a:srcRect l="33282" r="33740"/>
          <a:stretch/>
        </p:blipFill>
        <p:spPr>
          <a:xfrm>
            <a:off x="5562875" y="4053688"/>
            <a:ext cx="2033654" cy="1785358"/>
          </a:xfrm>
          <a:prstGeom prst="rect">
            <a:avLst/>
          </a:prstGeom>
        </p:spPr>
      </p:pic>
      <p:sp>
        <p:nvSpPr>
          <p:cNvPr id="11" name="TextBox 10">
            <a:extLst>
              <a:ext uri="{FF2B5EF4-FFF2-40B4-BE49-F238E27FC236}">
                <a16:creationId xmlns:a16="http://schemas.microsoft.com/office/drawing/2014/main" id="{6348BFB8-6C5B-9E34-7487-84C8EC2F2B69}"/>
              </a:ext>
            </a:extLst>
          </p:cNvPr>
          <p:cNvSpPr txBox="1"/>
          <p:nvPr/>
        </p:nvSpPr>
        <p:spPr>
          <a:xfrm>
            <a:off x="5654833" y="3531121"/>
            <a:ext cx="2301982" cy="369332"/>
          </a:xfrm>
          <a:prstGeom prst="rect">
            <a:avLst/>
          </a:prstGeom>
          <a:noFill/>
        </p:spPr>
        <p:txBody>
          <a:bodyPr wrap="square" rtlCol="0">
            <a:spAutoFit/>
          </a:bodyPr>
          <a:lstStyle/>
          <a:p>
            <a:r>
              <a:rPr lang="en-US" dirty="0"/>
              <a:t>Adaptive Optics OFF</a:t>
            </a:r>
          </a:p>
        </p:txBody>
      </p:sp>
      <p:cxnSp>
        <p:nvCxnSpPr>
          <p:cNvPr id="12" name="Straight Connector 11">
            <a:extLst>
              <a:ext uri="{FF2B5EF4-FFF2-40B4-BE49-F238E27FC236}">
                <a16:creationId xmlns:a16="http://schemas.microsoft.com/office/drawing/2014/main" id="{8DA98BF1-F234-4F9C-369D-5A68262B98A5}"/>
              </a:ext>
            </a:extLst>
          </p:cNvPr>
          <p:cNvCxnSpPr>
            <a:cxnSpLocks/>
          </p:cNvCxnSpPr>
          <p:nvPr/>
        </p:nvCxnSpPr>
        <p:spPr>
          <a:xfrm>
            <a:off x="5379478" y="1405599"/>
            <a:ext cx="0" cy="489773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C2177FF-A586-FE5E-6FDE-AECBC5EFD28A}"/>
              </a:ext>
            </a:extLst>
          </p:cNvPr>
          <p:cNvPicPr>
            <a:picLocks noChangeAspect="1"/>
          </p:cNvPicPr>
          <p:nvPr/>
        </p:nvPicPr>
        <p:blipFill>
          <a:blip r:embed="rId4"/>
          <a:stretch>
            <a:fillRect/>
          </a:stretch>
        </p:blipFill>
        <p:spPr>
          <a:xfrm>
            <a:off x="8081821" y="1661712"/>
            <a:ext cx="3585197" cy="3390746"/>
          </a:xfrm>
          <a:prstGeom prst="rect">
            <a:avLst/>
          </a:prstGeom>
        </p:spPr>
      </p:pic>
      <p:sp>
        <p:nvSpPr>
          <p:cNvPr id="14" name="TextBox 13">
            <a:extLst>
              <a:ext uri="{FF2B5EF4-FFF2-40B4-BE49-F238E27FC236}">
                <a16:creationId xmlns:a16="http://schemas.microsoft.com/office/drawing/2014/main" id="{1D3952F3-47CD-5CF0-B770-6F741961623F}"/>
              </a:ext>
            </a:extLst>
          </p:cNvPr>
          <p:cNvSpPr txBox="1"/>
          <p:nvPr/>
        </p:nvSpPr>
        <p:spPr>
          <a:xfrm>
            <a:off x="5654833" y="6157136"/>
            <a:ext cx="1748107" cy="276999"/>
          </a:xfrm>
          <a:prstGeom prst="rect">
            <a:avLst/>
          </a:prstGeom>
          <a:noFill/>
        </p:spPr>
        <p:txBody>
          <a:bodyPr wrap="none" rtlCol="0">
            <a:spAutoFit/>
          </a:bodyPr>
          <a:lstStyle/>
          <a:p>
            <a:r>
              <a:rPr lang="en-US" sz="1200" i="1" dirty="0"/>
              <a:t>[5] </a:t>
            </a:r>
            <a:r>
              <a:rPr lang="en-US" sz="1200" i="1" dirty="0" err="1"/>
              <a:t>Tavenner</a:t>
            </a:r>
            <a:r>
              <a:rPr lang="en-US" sz="1200" i="1" dirty="0"/>
              <a:t> et al. (2021)</a:t>
            </a:r>
          </a:p>
        </p:txBody>
      </p:sp>
      <p:sp>
        <p:nvSpPr>
          <p:cNvPr id="15" name="TextBox 14">
            <a:extLst>
              <a:ext uri="{FF2B5EF4-FFF2-40B4-BE49-F238E27FC236}">
                <a16:creationId xmlns:a16="http://schemas.microsoft.com/office/drawing/2014/main" id="{8CBEB917-C69C-0C2E-0E81-8C2A45478706}"/>
              </a:ext>
            </a:extLst>
          </p:cNvPr>
          <p:cNvSpPr txBox="1"/>
          <p:nvPr/>
        </p:nvSpPr>
        <p:spPr>
          <a:xfrm>
            <a:off x="8081821" y="5136852"/>
            <a:ext cx="3585197" cy="523220"/>
          </a:xfrm>
          <a:prstGeom prst="rect">
            <a:avLst/>
          </a:prstGeom>
          <a:noFill/>
        </p:spPr>
        <p:txBody>
          <a:bodyPr wrap="square">
            <a:spAutoFit/>
          </a:bodyPr>
          <a:lstStyle/>
          <a:p>
            <a:r>
              <a:rPr lang="en-US" sz="1400" b="0" i="1" dirty="0">
                <a:solidFill>
                  <a:srgbClr val="000000"/>
                </a:solidFill>
                <a:effectLst/>
                <a:latin typeface="LyonText-Regular"/>
              </a:rPr>
              <a:t>UCLA Galactic Center Group / W. M. Keck Observatory Laser Team</a:t>
            </a:r>
            <a:endParaRPr lang="en-US" sz="1400" dirty="0"/>
          </a:p>
        </p:txBody>
      </p:sp>
      <p:sp>
        <p:nvSpPr>
          <p:cNvPr id="16" name="TextBox 15">
            <a:extLst>
              <a:ext uri="{FF2B5EF4-FFF2-40B4-BE49-F238E27FC236}">
                <a16:creationId xmlns:a16="http://schemas.microsoft.com/office/drawing/2014/main" id="{17C31958-E3EB-91D8-C78E-B28BB2373F13}"/>
              </a:ext>
            </a:extLst>
          </p:cNvPr>
          <p:cNvSpPr txBox="1"/>
          <p:nvPr/>
        </p:nvSpPr>
        <p:spPr>
          <a:xfrm>
            <a:off x="356701" y="1405599"/>
            <a:ext cx="5014594" cy="923330"/>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CMR10"/>
              </a:rPr>
              <a:t>Adaptive optics (AO) systems correct distortions of starlight wavefronts caused by atmospheric turbulence.</a:t>
            </a:r>
          </a:p>
        </p:txBody>
      </p:sp>
      <p:sp>
        <p:nvSpPr>
          <p:cNvPr id="17" name="TextBox 16">
            <a:extLst>
              <a:ext uri="{FF2B5EF4-FFF2-40B4-BE49-F238E27FC236}">
                <a16:creationId xmlns:a16="http://schemas.microsoft.com/office/drawing/2014/main" id="{340E0D39-0C70-3C61-E128-E50E2DDB6B2E}"/>
              </a:ext>
            </a:extLst>
          </p:cNvPr>
          <p:cNvSpPr txBox="1"/>
          <p:nvPr/>
        </p:nvSpPr>
        <p:spPr>
          <a:xfrm>
            <a:off x="4320245" y="6561450"/>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20" name="Title 1">
            <a:extLst>
              <a:ext uri="{FF2B5EF4-FFF2-40B4-BE49-F238E27FC236}">
                <a16:creationId xmlns:a16="http://schemas.microsoft.com/office/drawing/2014/main" id="{0C19A994-5053-3868-1EAF-1A1F1E4ECEEA}"/>
              </a:ext>
            </a:extLst>
          </p:cNvPr>
          <p:cNvSpPr txBox="1">
            <a:spLocks/>
          </p:cNvSpPr>
          <p:nvPr/>
        </p:nvSpPr>
        <p:spPr>
          <a:xfrm>
            <a:off x="679470" y="735166"/>
            <a:ext cx="10515600" cy="637515"/>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Problem Two: Atmospheric Turbulence</a:t>
            </a:r>
          </a:p>
        </p:txBody>
      </p:sp>
    </p:spTree>
    <p:extLst>
      <p:ext uri="{BB962C8B-B14F-4D97-AF65-F5344CB8AC3E}">
        <p14:creationId xmlns:p14="http://schemas.microsoft.com/office/powerpoint/2010/main" val="427057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5F3990-96E6-A0CF-31E9-B4A99BB375E1}"/>
              </a:ext>
            </a:extLst>
          </p:cNvPr>
          <p:cNvSpPr txBox="1">
            <a:spLocks/>
          </p:cNvSpPr>
          <p:nvPr/>
        </p:nvSpPr>
        <p:spPr>
          <a:xfrm>
            <a:off x="838200" y="599120"/>
            <a:ext cx="10515600" cy="637515"/>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a:t>Problem Three: AO only works on bright stars</a:t>
            </a:r>
          </a:p>
        </p:txBody>
      </p:sp>
      <p:pic>
        <p:nvPicPr>
          <p:cNvPr id="4" name="Picture 3">
            <a:extLst>
              <a:ext uri="{FF2B5EF4-FFF2-40B4-BE49-F238E27FC236}">
                <a16:creationId xmlns:a16="http://schemas.microsoft.com/office/drawing/2014/main" id="{9C1C41CD-ABF1-6B22-81A0-535150BB9EED}"/>
              </a:ext>
            </a:extLst>
          </p:cNvPr>
          <p:cNvPicPr>
            <a:picLocks noChangeAspect="1"/>
          </p:cNvPicPr>
          <p:nvPr/>
        </p:nvPicPr>
        <p:blipFill rotWithShape="1">
          <a:blip r:embed="rId2">
            <a:extLst>
              <a:ext uri="{28A0092B-C50C-407E-A947-70E740481C1C}">
                <a14:useLocalDpi xmlns:a14="http://schemas.microsoft.com/office/drawing/2010/main" val="0"/>
              </a:ext>
            </a:extLst>
          </a:blip>
          <a:srcRect r="52700"/>
          <a:stretch/>
        </p:blipFill>
        <p:spPr>
          <a:xfrm>
            <a:off x="1131358" y="3005980"/>
            <a:ext cx="5528800" cy="3266922"/>
          </a:xfrm>
          <a:prstGeom prst="rect">
            <a:avLst/>
          </a:prstGeom>
        </p:spPr>
      </p:pic>
      <p:sp>
        <p:nvSpPr>
          <p:cNvPr id="6" name="TextBox 5">
            <a:extLst>
              <a:ext uri="{FF2B5EF4-FFF2-40B4-BE49-F238E27FC236}">
                <a16:creationId xmlns:a16="http://schemas.microsoft.com/office/drawing/2014/main" id="{4FADA88B-3A5C-B598-A1DE-3AC3525D7F37}"/>
              </a:ext>
            </a:extLst>
          </p:cNvPr>
          <p:cNvSpPr txBox="1"/>
          <p:nvPr/>
        </p:nvSpPr>
        <p:spPr>
          <a:xfrm>
            <a:off x="6580818" y="4927770"/>
            <a:ext cx="1185869" cy="923330"/>
          </a:xfrm>
          <a:prstGeom prst="rect">
            <a:avLst/>
          </a:prstGeom>
          <a:noFill/>
        </p:spPr>
        <p:txBody>
          <a:bodyPr wrap="square" rtlCol="0">
            <a:spAutoFit/>
          </a:bodyPr>
          <a:lstStyle/>
          <a:p>
            <a:r>
              <a:rPr lang="en-US" dirty="0"/>
              <a:t>But most stars are fainter!</a:t>
            </a:r>
          </a:p>
        </p:txBody>
      </p:sp>
      <p:sp>
        <p:nvSpPr>
          <p:cNvPr id="7" name="TextBox 6">
            <a:extLst>
              <a:ext uri="{FF2B5EF4-FFF2-40B4-BE49-F238E27FC236}">
                <a16:creationId xmlns:a16="http://schemas.microsoft.com/office/drawing/2014/main" id="{CD59BB0E-6084-A220-4ECC-EEEE07B95413}"/>
              </a:ext>
            </a:extLst>
          </p:cNvPr>
          <p:cNvSpPr txBox="1"/>
          <p:nvPr/>
        </p:nvSpPr>
        <p:spPr>
          <a:xfrm>
            <a:off x="543880" y="1032649"/>
            <a:ext cx="1142197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Results in about 1% sky-coverage for AO observations</a:t>
            </a:r>
          </a:p>
          <a:p>
            <a:pPr marL="285750" indent="-285750">
              <a:buFont typeface="Arial" panose="020B0604020202020204" pitchFamily="34" charset="0"/>
              <a:buChar char="•"/>
            </a:pPr>
            <a:r>
              <a:rPr lang="en-US" sz="2400" dirty="0"/>
              <a:t>Laser Guide Stars (LGS) are artificial beacons to allow AO systems to work if there are no bright guide stars</a:t>
            </a:r>
          </a:p>
          <a:p>
            <a:pPr marL="285750" indent="-285750">
              <a:buFont typeface="Arial" panose="020B0604020202020204" pitchFamily="34" charset="0"/>
              <a:buChar char="•"/>
            </a:pPr>
            <a:r>
              <a:rPr lang="en-US" sz="2400" dirty="0"/>
              <a:t>Extreme adaptive optics (ExAO) are systems optimized for </a:t>
            </a:r>
            <a:r>
              <a:rPr lang="en-US" sz="2400" dirty="0" err="1"/>
              <a:t>coronagraphy</a:t>
            </a:r>
            <a:r>
              <a:rPr lang="en-US" sz="2400" dirty="0"/>
              <a:t> and HCI</a:t>
            </a:r>
          </a:p>
          <a:p>
            <a:pPr marL="285750" indent="-285750">
              <a:buFont typeface="Arial" panose="020B0604020202020204" pitchFamily="34" charset="0"/>
              <a:buChar char="•"/>
            </a:pPr>
            <a:r>
              <a:rPr lang="en-US" sz="2400" dirty="0">
                <a:solidFill>
                  <a:srgbClr val="FF0000"/>
                </a:solidFill>
              </a:rPr>
              <a:t>LGS has never been applied to </a:t>
            </a:r>
            <a:r>
              <a:rPr lang="en-US" sz="2400" dirty="0" err="1">
                <a:solidFill>
                  <a:srgbClr val="FF0000"/>
                </a:solidFill>
              </a:rPr>
              <a:t>ExAO</a:t>
            </a:r>
            <a:r>
              <a:rPr lang="en-US" sz="2400" dirty="0">
                <a:solidFill>
                  <a:srgbClr val="FF0000"/>
                </a:solidFill>
              </a:rPr>
              <a:t> systems</a:t>
            </a:r>
          </a:p>
        </p:txBody>
      </p:sp>
      <p:pic>
        <p:nvPicPr>
          <p:cNvPr id="8" name="Picture 7">
            <a:extLst>
              <a:ext uri="{FF2B5EF4-FFF2-40B4-BE49-F238E27FC236}">
                <a16:creationId xmlns:a16="http://schemas.microsoft.com/office/drawing/2014/main" id="{CE9151F2-99BD-75DE-402A-2EB53CFC3352}"/>
              </a:ext>
            </a:extLst>
          </p:cNvPr>
          <p:cNvPicPr>
            <a:picLocks noChangeAspect="1"/>
          </p:cNvPicPr>
          <p:nvPr/>
        </p:nvPicPr>
        <p:blipFill>
          <a:blip r:embed="rId3"/>
          <a:stretch>
            <a:fillRect/>
          </a:stretch>
        </p:blipFill>
        <p:spPr>
          <a:xfrm>
            <a:off x="8126640" y="2588984"/>
            <a:ext cx="3323580" cy="3269974"/>
          </a:xfrm>
          <a:prstGeom prst="rect">
            <a:avLst/>
          </a:prstGeom>
        </p:spPr>
      </p:pic>
      <p:sp>
        <p:nvSpPr>
          <p:cNvPr id="9" name="TextBox 8">
            <a:extLst>
              <a:ext uri="{FF2B5EF4-FFF2-40B4-BE49-F238E27FC236}">
                <a16:creationId xmlns:a16="http://schemas.microsoft.com/office/drawing/2014/main" id="{106C2C3E-A6E6-124A-377D-43664882D586}"/>
              </a:ext>
            </a:extLst>
          </p:cNvPr>
          <p:cNvSpPr txBox="1"/>
          <p:nvPr/>
        </p:nvSpPr>
        <p:spPr>
          <a:xfrm>
            <a:off x="8889177" y="5927637"/>
            <a:ext cx="1798506" cy="369332"/>
          </a:xfrm>
          <a:prstGeom prst="rect">
            <a:avLst/>
          </a:prstGeom>
          <a:noFill/>
        </p:spPr>
        <p:txBody>
          <a:bodyPr wrap="none" rtlCol="0">
            <a:spAutoFit/>
          </a:bodyPr>
          <a:lstStyle/>
          <a:p>
            <a:r>
              <a:rPr lang="en-US" dirty="0"/>
              <a:t>Laser Guide Stars</a:t>
            </a:r>
          </a:p>
        </p:txBody>
      </p:sp>
      <p:sp>
        <p:nvSpPr>
          <p:cNvPr id="10" name="TextBox 9">
            <a:extLst>
              <a:ext uri="{FF2B5EF4-FFF2-40B4-BE49-F238E27FC236}">
                <a16:creationId xmlns:a16="http://schemas.microsoft.com/office/drawing/2014/main" id="{82005AF9-FA12-3382-96FC-39860EA20840}"/>
              </a:ext>
            </a:extLst>
          </p:cNvPr>
          <p:cNvSpPr txBox="1"/>
          <p:nvPr/>
        </p:nvSpPr>
        <p:spPr>
          <a:xfrm>
            <a:off x="5179895" y="3244334"/>
            <a:ext cx="1074974" cy="369332"/>
          </a:xfrm>
          <a:prstGeom prst="rect">
            <a:avLst/>
          </a:prstGeom>
          <a:noFill/>
        </p:spPr>
        <p:txBody>
          <a:bodyPr wrap="none" rtlCol="0">
            <a:spAutoFit/>
          </a:bodyPr>
          <a:lstStyle/>
          <a:p>
            <a:r>
              <a:rPr lang="en-US" dirty="0" err="1"/>
              <a:t>MagAO</a:t>
            </a:r>
            <a:r>
              <a:rPr lang="en-US" dirty="0"/>
              <a:t>-X</a:t>
            </a:r>
          </a:p>
        </p:txBody>
      </p:sp>
      <p:sp>
        <p:nvSpPr>
          <p:cNvPr id="11" name="TextBox 10">
            <a:extLst>
              <a:ext uri="{FF2B5EF4-FFF2-40B4-BE49-F238E27FC236}">
                <a16:creationId xmlns:a16="http://schemas.microsoft.com/office/drawing/2014/main" id="{BC7BA32B-0F62-06D3-C583-E7ABFD747EF9}"/>
              </a:ext>
            </a:extLst>
          </p:cNvPr>
          <p:cNvSpPr txBox="1"/>
          <p:nvPr/>
        </p:nvSpPr>
        <p:spPr>
          <a:xfrm rot="16200000">
            <a:off x="-166478" y="4264215"/>
            <a:ext cx="2059859" cy="523220"/>
          </a:xfrm>
          <a:prstGeom prst="rect">
            <a:avLst/>
          </a:prstGeom>
          <a:noFill/>
        </p:spPr>
        <p:txBody>
          <a:bodyPr wrap="none" rtlCol="0">
            <a:spAutoFit/>
          </a:bodyPr>
          <a:lstStyle/>
          <a:p>
            <a:r>
              <a:rPr lang="en-US" sz="2800" dirty="0"/>
              <a:t>Performance</a:t>
            </a:r>
          </a:p>
        </p:txBody>
      </p:sp>
      <p:sp>
        <p:nvSpPr>
          <p:cNvPr id="12" name="TextBox 11">
            <a:extLst>
              <a:ext uri="{FF2B5EF4-FFF2-40B4-BE49-F238E27FC236}">
                <a16:creationId xmlns:a16="http://schemas.microsoft.com/office/drawing/2014/main" id="{C47651E3-7C74-0A41-EAA9-E9773BACCB2E}"/>
              </a:ext>
            </a:extLst>
          </p:cNvPr>
          <p:cNvSpPr txBox="1"/>
          <p:nvPr/>
        </p:nvSpPr>
        <p:spPr>
          <a:xfrm>
            <a:off x="2860729" y="5997270"/>
            <a:ext cx="2926827" cy="461665"/>
          </a:xfrm>
          <a:prstGeom prst="rect">
            <a:avLst/>
          </a:prstGeom>
          <a:solidFill>
            <a:schemeClr val="bg1"/>
          </a:solidFill>
        </p:spPr>
        <p:txBody>
          <a:bodyPr wrap="none" rtlCol="0">
            <a:spAutoFit/>
          </a:bodyPr>
          <a:lstStyle/>
          <a:p>
            <a:r>
              <a:rPr lang="en-US" sz="2400" dirty="0"/>
              <a:t>Guide Star Magnitude</a:t>
            </a:r>
          </a:p>
        </p:txBody>
      </p:sp>
      <p:sp>
        <p:nvSpPr>
          <p:cNvPr id="13" name="TextBox 12">
            <a:extLst>
              <a:ext uri="{FF2B5EF4-FFF2-40B4-BE49-F238E27FC236}">
                <a16:creationId xmlns:a16="http://schemas.microsoft.com/office/drawing/2014/main" id="{CC379F92-0CA5-8701-A5BD-A29FF7E46F77}"/>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Tree>
    <p:extLst>
      <p:ext uri="{BB962C8B-B14F-4D97-AF65-F5344CB8AC3E}">
        <p14:creationId xmlns:p14="http://schemas.microsoft.com/office/powerpoint/2010/main" val="171063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C1B2F7-B125-49B3-A160-F05F14A7D02F}"/>
              </a:ext>
            </a:extLst>
          </p:cNvPr>
          <p:cNvSpPr txBox="1">
            <a:spLocks/>
          </p:cNvSpPr>
          <p:nvPr/>
        </p:nvSpPr>
        <p:spPr>
          <a:xfrm>
            <a:off x="672284" y="695772"/>
            <a:ext cx="10515600" cy="637515"/>
          </a:xfrm>
          <a:prstGeom prst="rect">
            <a:avLst/>
          </a:prstGeom>
        </p:spPr>
        <p:txBody>
          <a:bodyPr>
            <a:normAutofit fontScale="82500" lnSpcReduction="20000"/>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dirty="0" err="1"/>
              <a:t>LAser</a:t>
            </a:r>
            <a:r>
              <a:rPr lang="en-US" dirty="0"/>
              <a:t> guide Star Sensor Integrated Extreme adaptive optics (LASSIE) project</a:t>
            </a:r>
          </a:p>
        </p:txBody>
      </p:sp>
      <p:sp>
        <p:nvSpPr>
          <p:cNvPr id="4" name="Content Placeholder 2">
            <a:extLst>
              <a:ext uri="{FF2B5EF4-FFF2-40B4-BE49-F238E27FC236}">
                <a16:creationId xmlns:a16="http://schemas.microsoft.com/office/drawing/2014/main" id="{0ABF4BB4-DF25-DCCF-5DCC-F5D7B739D46C}"/>
              </a:ext>
            </a:extLst>
          </p:cNvPr>
          <p:cNvSpPr txBox="1">
            <a:spLocks/>
          </p:cNvSpPr>
          <p:nvPr/>
        </p:nvSpPr>
        <p:spPr>
          <a:xfrm>
            <a:off x="838200" y="1512306"/>
            <a:ext cx="10515600" cy="8754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GEO satellites are very faint and therefore we need an LGS System</a:t>
            </a:r>
          </a:p>
          <a:p>
            <a:r>
              <a:rPr lang="en-US" sz="2400" dirty="0"/>
              <a:t>Explore advances in laser guide stars, wavefront sensors, and </a:t>
            </a:r>
            <a:r>
              <a:rPr lang="en-US" sz="2400" dirty="0" err="1"/>
              <a:t>coronagraphy</a:t>
            </a:r>
            <a:r>
              <a:rPr lang="en-US" sz="2400" dirty="0"/>
              <a:t> to build a new LGS ExAO</a:t>
            </a:r>
          </a:p>
        </p:txBody>
      </p:sp>
      <p:pic>
        <p:nvPicPr>
          <p:cNvPr id="6" name="Content Placeholder 14">
            <a:extLst>
              <a:ext uri="{FF2B5EF4-FFF2-40B4-BE49-F238E27FC236}">
                <a16:creationId xmlns:a16="http://schemas.microsoft.com/office/drawing/2014/main" id="{F7CC4367-1E4B-5758-3F0D-321DCD27F4D1}"/>
              </a:ext>
            </a:extLst>
          </p:cNvPr>
          <p:cNvPicPr>
            <a:picLocks noChangeAspect="1"/>
          </p:cNvPicPr>
          <p:nvPr/>
        </p:nvPicPr>
        <p:blipFill rotWithShape="1">
          <a:blip r:embed="rId2">
            <a:extLst>
              <a:ext uri="{28A0092B-C50C-407E-A947-70E740481C1C}">
                <a14:useLocalDpi xmlns:a14="http://schemas.microsoft.com/office/drawing/2010/main" val="0"/>
              </a:ext>
            </a:extLst>
          </a:blip>
          <a:srcRect t="26955" b="42549"/>
          <a:stretch/>
        </p:blipFill>
        <p:spPr>
          <a:xfrm>
            <a:off x="558599" y="3493316"/>
            <a:ext cx="5288528" cy="2365607"/>
          </a:xfrm>
          <a:prstGeom prst="rect">
            <a:avLst/>
          </a:prstGeom>
        </p:spPr>
      </p:pic>
      <p:sp>
        <p:nvSpPr>
          <p:cNvPr id="7" name="TextBox 6">
            <a:extLst>
              <a:ext uri="{FF2B5EF4-FFF2-40B4-BE49-F238E27FC236}">
                <a16:creationId xmlns:a16="http://schemas.microsoft.com/office/drawing/2014/main" id="{E3554406-D14E-99DF-09AB-176E9D9D155F}"/>
              </a:ext>
            </a:extLst>
          </p:cNvPr>
          <p:cNvSpPr txBox="1"/>
          <p:nvPr/>
        </p:nvSpPr>
        <p:spPr>
          <a:xfrm>
            <a:off x="910693" y="3119725"/>
            <a:ext cx="4470776" cy="369332"/>
          </a:xfrm>
          <a:prstGeom prst="rect">
            <a:avLst/>
          </a:prstGeom>
          <a:noFill/>
        </p:spPr>
        <p:txBody>
          <a:bodyPr wrap="none" rtlCol="0">
            <a:spAutoFit/>
          </a:bodyPr>
          <a:lstStyle/>
          <a:p>
            <a:r>
              <a:rPr lang="en-US" dirty="0"/>
              <a:t>New LGS Wavefront Sensor Developed at SOR</a:t>
            </a:r>
          </a:p>
        </p:txBody>
      </p:sp>
      <p:pic>
        <p:nvPicPr>
          <p:cNvPr id="8" name="Picture 7">
            <a:extLst>
              <a:ext uri="{FF2B5EF4-FFF2-40B4-BE49-F238E27FC236}">
                <a16:creationId xmlns:a16="http://schemas.microsoft.com/office/drawing/2014/main" id="{8FD9253C-C3F6-84CC-4B36-8CCDFB2FCACE}"/>
              </a:ext>
            </a:extLst>
          </p:cNvPr>
          <p:cNvPicPr>
            <a:picLocks noChangeAspect="1"/>
          </p:cNvPicPr>
          <p:nvPr/>
        </p:nvPicPr>
        <p:blipFill rotWithShape="1">
          <a:blip r:embed="rId3"/>
          <a:srcRect t="7248" r="76116" b="35757"/>
          <a:stretch/>
        </p:blipFill>
        <p:spPr>
          <a:xfrm>
            <a:off x="6471747" y="3790907"/>
            <a:ext cx="2166840" cy="1823064"/>
          </a:xfrm>
          <a:prstGeom prst="rect">
            <a:avLst/>
          </a:prstGeom>
        </p:spPr>
      </p:pic>
      <p:sp>
        <p:nvSpPr>
          <p:cNvPr id="9" name="TextBox 8">
            <a:extLst>
              <a:ext uri="{FF2B5EF4-FFF2-40B4-BE49-F238E27FC236}">
                <a16:creationId xmlns:a16="http://schemas.microsoft.com/office/drawing/2014/main" id="{42CF7982-43EF-4DF8-8B53-2D6B886ECD33}"/>
              </a:ext>
            </a:extLst>
          </p:cNvPr>
          <p:cNvSpPr txBox="1"/>
          <p:nvPr/>
        </p:nvSpPr>
        <p:spPr>
          <a:xfrm>
            <a:off x="6270470" y="2981225"/>
            <a:ext cx="5202987" cy="646331"/>
          </a:xfrm>
          <a:prstGeom prst="rect">
            <a:avLst/>
          </a:prstGeom>
          <a:noFill/>
        </p:spPr>
        <p:txBody>
          <a:bodyPr wrap="square" rtlCol="0">
            <a:spAutoFit/>
          </a:bodyPr>
          <a:lstStyle/>
          <a:p>
            <a:pPr algn="ctr"/>
            <a:r>
              <a:rPr lang="en-US" dirty="0"/>
              <a:t>New uplink corrected Laser Guide Star Technology (Simulation). </a:t>
            </a:r>
            <a:r>
              <a:rPr lang="en-US" i="1" dirty="0" err="1"/>
              <a:t>Calia</a:t>
            </a:r>
            <a:r>
              <a:rPr lang="en-US" i="1" dirty="0"/>
              <a:t> et al. (2021)</a:t>
            </a:r>
            <a:endParaRPr lang="en-US" dirty="0"/>
          </a:p>
        </p:txBody>
      </p:sp>
      <p:cxnSp>
        <p:nvCxnSpPr>
          <p:cNvPr id="10" name="Straight Connector 9">
            <a:extLst>
              <a:ext uri="{FF2B5EF4-FFF2-40B4-BE49-F238E27FC236}">
                <a16:creationId xmlns:a16="http://schemas.microsoft.com/office/drawing/2014/main" id="{3287A49C-B204-CB3E-C903-8EE3D5DFF68A}"/>
              </a:ext>
            </a:extLst>
          </p:cNvPr>
          <p:cNvCxnSpPr/>
          <p:nvPr/>
        </p:nvCxnSpPr>
        <p:spPr>
          <a:xfrm>
            <a:off x="5930084" y="2953646"/>
            <a:ext cx="0" cy="35199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3C563F-729F-0630-DC5D-D96F8DBB97AF}"/>
              </a:ext>
            </a:extLst>
          </p:cNvPr>
          <p:cNvSpPr txBox="1"/>
          <p:nvPr/>
        </p:nvSpPr>
        <p:spPr>
          <a:xfrm>
            <a:off x="2310581" y="5947267"/>
            <a:ext cx="1462388" cy="369332"/>
          </a:xfrm>
          <a:prstGeom prst="rect">
            <a:avLst/>
          </a:prstGeom>
          <a:noFill/>
        </p:spPr>
        <p:txBody>
          <a:bodyPr wrap="none" rtlCol="0">
            <a:spAutoFit/>
          </a:bodyPr>
          <a:lstStyle/>
          <a:p>
            <a:r>
              <a:rPr lang="en-US" i="1" dirty="0"/>
              <a:t>Richey (2022)</a:t>
            </a:r>
          </a:p>
        </p:txBody>
      </p:sp>
      <p:sp>
        <p:nvSpPr>
          <p:cNvPr id="12" name="TextBox 11">
            <a:extLst>
              <a:ext uri="{FF2B5EF4-FFF2-40B4-BE49-F238E27FC236}">
                <a16:creationId xmlns:a16="http://schemas.microsoft.com/office/drawing/2014/main" id="{14D25EE9-860F-34EE-3367-B0CEBB81E02E}"/>
              </a:ext>
            </a:extLst>
          </p:cNvPr>
          <p:cNvSpPr txBox="1"/>
          <p:nvPr/>
        </p:nvSpPr>
        <p:spPr>
          <a:xfrm>
            <a:off x="4235245" y="6565188"/>
            <a:ext cx="7118555" cy="276999"/>
          </a:xfrm>
          <a:prstGeom prst="rect">
            <a:avLst/>
          </a:prstGeom>
          <a:noFill/>
        </p:spPr>
        <p:txBody>
          <a:bodyPr wrap="square">
            <a:spAutoFit/>
          </a:bodyPr>
          <a:lstStyle/>
          <a:p>
            <a:r>
              <a:rPr lang="en-US" sz="1200" b="0" i="0" u="none" strike="noStrike" baseline="0" dirty="0">
                <a:latin typeface="Arial" panose="020B0604020202020204" pitchFamily="34" charset="0"/>
              </a:rPr>
              <a:t>Approved for public release; distribution is unlimited. Public Affairs release approval #</a:t>
            </a:r>
            <a:r>
              <a:rPr lang="en-US" sz="1200" dirty="0">
                <a:effectLst/>
                <a:latin typeface="Calibri" panose="020F0502020204030204" pitchFamily="34" charset="0"/>
                <a:ea typeface="Calibri" panose="020F0502020204030204" pitchFamily="34" charset="0"/>
                <a:cs typeface="Times New Roman" panose="02020603050405020304" pitchFamily="18" charset="0"/>
              </a:rPr>
              <a:t>AFRL-2022-4493 </a:t>
            </a:r>
            <a:endParaRPr lang="en-US" sz="1200" dirty="0"/>
          </a:p>
        </p:txBody>
      </p:sp>
      <p:sp>
        <p:nvSpPr>
          <p:cNvPr id="13" name="TextBox 12">
            <a:extLst>
              <a:ext uri="{FF2B5EF4-FFF2-40B4-BE49-F238E27FC236}">
                <a16:creationId xmlns:a16="http://schemas.microsoft.com/office/drawing/2014/main" id="{CE275C57-01A0-183D-E9E2-A204CF9FE146}"/>
              </a:ext>
            </a:extLst>
          </p:cNvPr>
          <p:cNvSpPr txBox="1"/>
          <p:nvPr/>
        </p:nvSpPr>
        <p:spPr>
          <a:xfrm>
            <a:off x="8022981" y="6178099"/>
            <a:ext cx="1352422" cy="276999"/>
          </a:xfrm>
          <a:prstGeom prst="rect">
            <a:avLst/>
          </a:prstGeom>
          <a:noFill/>
        </p:spPr>
        <p:txBody>
          <a:bodyPr wrap="none" rtlCol="0">
            <a:spAutoFit/>
          </a:bodyPr>
          <a:lstStyle/>
          <a:p>
            <a:r>
              <a:rPr lang="en-US" sz="1200" i="1" dirty="0" err="1"/>
              <a:t>Calia</a:t>
            </a:r>
            <a:r>
              <a:rPr lang="en-US" sz="1200" i="1" dirty="0"/>
              <a:t> et al. (2021)  </a:t>
            </a:r>
          </a:p>
        </p:txBody>
      </p:sp>
      <p:pic>
        <p:nvPicPr>
          <p:cNvPr id="14" name="Picture 13">
            <a:extLst>
              <a:ext uri="{FF2B5EF4-FFF2-40B4-BE49-F238E27FC236}">
                <a16:creationId xmlns:a16="http://schemas.microsoft.com/office/drawing/2014/main" id="{F983D68F-BB02-2142-9046-03D61CF8BA36}"/>
              </a:ext>
            </a:extLst>
          </p:cNvPr>
          <p:cNvPicPr>
            <a:picLocks noChangeAspect="1"/>
          </p:cNvPicPr>
          <p:nvPr/>
        </p:nvPicPr>
        <p:blipFill rotWithShape="1">
          <a:blip r:embed="rId3"/>
          <a:srcRect l="77344" t="7268" r="1350" b="37041"/>
          <a:stretch/>
        </p:blipFill>
        <p:spPr>
          <a:xfrm>
            <a:off x="9207020" y="3804068"/>
            <a:ext cx="1980864" cy="1825416"/>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9065990-E9F1-0A48-9EAC-84A1626EFD17}"/>
                  </a:ext>
                </a:extLst>
              </p:cNvPr>
              <p:cNvSpPr txBox="1"/>
              <p:nvPr/>
            </p:nvSpPr>
            <p:spPr>
              <a:xfrm>
                <a:off x="7010449" y="5600008"/>
                <a:ext cx="1269578"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Uncorrected</m:t>
                      </m:r>
                    </m:oMath>
                  </m:oMathPara>
                </a14:m>
                <a:endParaRPr lang="en-US" dirty="0"/>
              </a:p>
            </p:txBody>
          </p:sp>
        </mc:Choice>
        <mc:Fallback>
          <p:sp>
            <p:nvSpPr>
              <p:cNvPr id="5" name="TextBox 4">
                <a:extLst>
                  <a:ext uri="{FF2B5EF4-FFF2-40B4-BE49-F238E27FC236}">
                    <a16:creationId xmlns:a16="http://schemas.microsoft.com/office/drawing/2014/main" id="{C9065990-E9F1-0A48-9EAC-84A1626EFD17}"/>
                  </a:ext>
                </a:extLst>
              </p:cNvPr>
              <p:cNvSpPr txBox="1">
                <a:spLocks noRot="1" noChangeAspect="1" noMove="1" noResize="1" noEditPoints="1" noAdjustHandles="1" noChangeArrowheads="1" noChangeShapeType="1" noTextEdit="1"/>
              </p:cNvSpPr>
              <p:nvPr/>
            </p:nvSpPr>
            <p:spPr>
              <a:xfrm>
                <a:off x="7010449" y="5600008"/>
                <a:ext cx="1269578" cy="276999"/>
              </a:xfrm>
              <a:prstGeom prst="rect">
                <a:avLst/>
              </a:prstGeom>
              <a:blipFill>
                <a:blip r:embed="rId4"/>
                <a:stretch>
                  <a:fillRect l="-5000" r="-4000" b="-434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C8E03D9-3BB3-324A-A8C9-560E9580E2BF}"/>
              </a:ext>
            </a:extLst>
          </p:cNvPr>
          <p:cNvSpPr txBox="1"/>
          <p:nvPr/>
        </p:nvSpPr>
        <p:spPr>
          <a:xfrm>
            <a:off x="9360392" y="5533736"/>
            <a:ext cx="2062168" cy="646331"/>
          </a:xfrm>
          <a:prstGeom prst="rect">
            <a:avLst/>
          </a:prstGeom>
          <a:noFill/>
        </p:spPr>
        <p:txBody>
          <a:bodyPr wrap="none" rtlCol="0">
            <a:spAutoFit/>
          </a:bodyPr>
          <a:lstStyle/>
          <a:p>
            <a:pPr algn="ctr"/>
            <a:r>
              <a:rPr lang="en-US" dirty="0"/>
              <a:t>Full LGS AO,</a:t>
            </a:r>
          </a:p>
          <a:p>
            <a:pPr algn="ctr"/>
            <a:r>
              <a:rPr lang="en-US" dirty="0"/>
              <a:t>tip-tilt from satellite</a:t>
            </a:r>
          </a:p>
        </p:txBody>
      </p:sp>
    </p:spTree>
    <p:extLst>
      <p:ext uri="{BB962C8B-B14F-4D97-AF65-F5344CB8AC3E}">
        <p14:creationId xmlns:p14="http://schemas.microsoft.com/office/powerpoint/2010/main" val="163719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Partially Coherent Beacons</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3F6417B-1553-2277-DE3D-2FBEB3671427}"/>
                  </a:ext>
                </a:extLst>
              </p:cNvPr>
              <p:cNvSpPr txBox="1"/>
              <p:nvPr/>
            </p:nvSpPr>
            <p:spPr>
              <a:xfrm>
                <a:off x="1149823" y="1252673"/>
                <a:ext cx="2676688" cy="95179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Coherent Beacon</a:t>
                </a:r>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&lt;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r>
                            <a:rPr lang="en-US" sz="2000" b="0" i="1" smtClean="0">
                              <a:latin typeface="Cambria Math" panose="02040503050406030204" pitchFamily="18" charset="0"/>
                              <a:ea typeface="Cambria Math" panose="02040503050406030204" pitchFamily="18" charset="0"/>
                            </a:rPr>
                            <m:t>𝐷</m:t>
                          </m:r>
                        </m:den>
                      </m:f>
                    </m:oMath>
                  </m:oMathPara>
                </a14:m>
                <a:endParaRPr lang="en-US" dirty="0">
                  <a:latin typeface="Arial" panose="020B0604020202020204" pitchFamily="34"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13F6417B-1553-2277-DE3D-2FBEB3671427}"/>
                  </a:ext>
                </a:extLst>
              </p:cNvPr>
              <p:cNvSpPr txBox="1">
                <a:spLocks noRot="1" noChangeAspect="1" noMove="1" noResize="1" noEditPoints="1" noAdjustHandles="1" noChangeArrowheads="1" noChangeShapeType="1" noTextEdit="1"/>
              </p:cNvSpPr>
              <p:nvPr/>
            </p:nvSpPr>
            <p:spPr>
              <a:xfrm>
                <a:off x="1149823" y="1252673"/>
                <a:ext cx="2676688" cy="951799"/>
              </a:xfrm>
              <a:prstGeom prst="rect">
                <a:avLst/>
              </a:prstGeom>
              <a:blipFill>
                <a:blip r:embed="rId3"/>
                <a:stretch>
                  <a:fillRect t="-3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2A7EDD7-123C-9735-170B-43BFA37CAB01}"/>
                  </a:ext>
                </a:extLst>
              </p:cNvPr>
              <p:cNvSpPr txBox="1"/>
              <p:nvPr/>
            </p:nvSpPr>
            <p:spPr>
              <a:xfrm>
                <a:off x="7941330" y="1252673"/>
                <a:ext cx="2906356" cy="10057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Incoherent Beacon</a:t>
                </a:r>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&gt;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𝑠</m:t>
                              </m:r>
                            </m:sub>
                          </m:sSub>
                        </m:den>
                      </m:f>
                    </m:oMath>
                  </m:oMathPara>
                </a14:m>
                <a:endParaRPr lang="en-US" sz="2000" dirty="0">
                  <a:latin typeface="Arial" panose="020B0604020202020204" pitchFamily="34" charset="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E2A7EDD7-123C-9735-170B-43BFA37CAB01}"/>
                  </a:ext>
                </a:extLst>
              </p:cNvPr>
              <p:cNvSpPr txBox="1">
                <a:spLocks noRot="1" noChangeAspect="1" noMove="1" noResize="1" noEditPoints="1" noAdjustHandles="1" noChangeArrowheads="1" noChangeShapeType="1" noTextEdit="1"/>
              </p:cNvSpPr>
              <p:nvPr/>
            </p:nvSpPr>
            <p:spPr>
              <a:xfrm>
                <a:off x="7941330" y="1252673"/>
                <a:ext cx="2906356" cy="1005725"/>
              </a:xfrm>
              <a:prstGeom prst="rect">
                <a:avLst/>
              </a:prstGeom>
              <a:blipFill>
                <a:blip r:embed="rId4"/>
                <a:stretch>
                  <a:fillRect t="-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0A7234-1829-03BA-62C7-FCA419AB1CDF}"/>
                  </a:ext>
                </a:extLst>
              </p:cNvPr>
              <p:cNvSpPr txBox="1"/>
              <p:nvPr/>
            </p:nvSpPr>
            <p:spPr>
              <a:xfrm>
                <a:off x="4416418" y="1252673"/>
                <a:ext cx="3355558" cy="10057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Partially Coherent Beacon</a:t>
                </a:r>
              </a:p>
              <a:p>
                <a:pPr algn="ct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𝜆</m:t>
                          </m:r>
                        </m:num>
                        <m:den>
                          <m:r>
                            <a:rPr lang="en-US" sz="2000" i="1">
                              <a:latin typeface="Cambria Math" panose="02040503050406030204" pitchFamily="18" charset="0"/>
                              <a:ea typeface="Cambria Math" panose="02040503050406030204" pitchFamily="18" charset="0"/>
                            </a:rPr>
                            <m:t>𝐷</m:t>
                          </m:r>
                        </m:den>
                      </m:f>
                      <m:r>
                        <a:rPr lang="en-US" sz="2000" b="0" i="1" smtClean="0">
                          <a:latin typeface="Cambria Math" panose="02040503050406030204" pitchFamily="18" charset="0"/>
                          <a:ea typeface="Cambria Math" panose="02040503050406030204" pitchFamily="18" charset="0"/>
                        </a:rPr>
                        <m:t>&lt;</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&lt;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𝑠</m:t>
                              </m:r>
                            </m:sub>
                          </m:sSub>
                        </m:den>
                      </m:f>
                    </m:oMath>
                  </m:oMathPara>
                </a14:m>
                <a:endParaRPr lang="en-US" sz="2000"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0A7234-1829-03BA-62C7-FCA419AB1CDF}"/>
                  </a:ext>
                </a:extLst>
              </p:cNvPr>
              <p:cNvSpPr txBox="1">
                <a:spLocks noRot="1" noChangeAspect="1" noMove="1" noResize="1" noEditPoints="1" noAdjustHandles="1" noChangeArrowheads="1" noChangeShapeType="1" noTextEdit="1"/>
              </p:cNvSpPr>
              <p:nvPr/>
            </p:nvSpPr>
            <p:spPr>
              <a:xfrm>
                <a:off x="4416418" y="1252673"/>
                <a:ext cx="3355558" cy="1005725"/>
              </a:xfrm>
              <a:prstGeom prst="rect">
                <a:avLst/>
              </a:prstGeom>
              <a:blipFill>
                <a:blip r:embed="rId5"/>
                <a:stretch>
                  <a:fillRect t="-3030"/>
                </a:stretch>
              </a:blipFill>
            </p:spPr>
            <p:txBody>
              <a:bodyPr/>
              <a:lstStyle/>
              <a:p>
                <a:r>
                  <a:rPr lang="en-US">
                    <a:noFill/>
                  </a:rPr>
                  <a:t> </a:t>
                </a:r>
              </a:p>
            </p:txBody>
          </p:sp>
        </mc:Fallback>
      </mc:AlternateContent>
      <p:sp>
        <p:nvSpPr>
          <p:cNvPr id="8" name="Star: 5 Points 7">
            <a:extLst>
              <a:ext uri="{FF2B5EF4-FFF2-40B4-BE49-F238E27FC236}">
                <a16:creationId xmlns:a16="http://schemas.microsoft.com/office/drawing/2014/main" id="{39B86DF0-65BB-6088-859F-A41E4594C724}"/>
              </a:ext>
            </a:extLst>
          </p:cNvPr>
          <p:cNvSpPr/>
          <p:nvPr/>
        </p:nvSpPr>
        <p:spPr>
          <a:xfrm>
            <a:off x="2149814" y="2587560"/>
            <a:ext cx="91440" cy="9144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EB053B-8490-7827-8FB7-1F75CAF58ACC}"/>
              </a:ext>
            </a:extLst>
          </p:cNvPr>
          <p:cNvSpPr/>
          <p:nvPr/>
        </p:nvSpPr>
        <p:spPr>
          <a:xfrm>
            <a:off x="1054477" y="5917489"/>
            <a:ext cx="22860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2215A9-7181-6F24-04E8-AC160D733891}"/>
              </a:ext>
            </a:extLst>
          </p:cNvPr>
          <p:cNvCxnSpPr>
            <a:cxnSpLocks/>
          </p:cNvCxnSpPr>
          <p:nvPr/>
        </p:nvCxnSpPr>
        <p:spPr>
          <a:xfrm flipH="1" flipV="1">
            <a:off x="2149818" y="2710771"/>
            <a:ext cx="45720" cy="3383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234D7A-B030-E562-9E65-80ACABC12E8E}"/>
              </a:ext>
            </a:extLst>
          </p:cNvPr>
          <p:cNvCxnSpPr>
            <a:cxnSpLocks/>
          </p:cNvCxnSpPr>
          <p:nvPr/>
        </p:nvCxnSpPr>
        <p:spPr>
          <a:xfrm flipV="1">
            <a:off x="2195208" y="2710771"/>
            <a:ext cx="45720" cy="3383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2DDADB6-7340-E5FF-C8A6-43F5A5988584}"/>
              </a:ext>
            </a:extLst>
          </p:cNvPr>
          <p:cNvSpPr/>
          <p:nvPr/>
        </p:nvSpPr>
        <p:spPr>
          <a:xfrm>
            <a:off x="5117396" y="5938236"/>
            <a:ext cx="22860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2F16C5C-49CB-D9CC-9809-2F8440B4FEB0}"/>
              </a:ext>
            </a:extLst>
          </p:cNvPr>
          <p:cNvCxnSpPr>
            <a:cxnSpLocks/>
          </p:cNvCxnSpPr>
          <p:nvPr/>
        </p:nvCxnSpPr>
        <p:spPr>
          <a:xfrm flipH="1" flipV="1">
            <a:off x="6212737" y="2731518"/>
            <a:ext cx="45720" cy="3383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CD701F-4A36-B146-6678-434A0624136D}"/>
              </a:ext>
            </a:extLst>
          </p:cNvPr>
          <p:cNvCxnSpPr>
            <a:cxnSpLocks/>
          </p:cNvCxnSpPr>
          <p:nvPr/>
        </p:nvCxnSpPr>
        <p:spPr>
          <a:xfrm flipV="1">
            <a:off x="6267850" y="2731518"/>
            <a:ext cx="91440" cy="3383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CF28E66-3EE5-5B37-8381-DC8881624A8F}"/>
              </a:ext>
            </a:extLst>
          </p:cNvPr>
          <p:cNvSpPr/>
          <p:nvPr/>
        </p:nvSpPr>
        <p:spPr>
          <a:xfrm>
            <a:off x="8460469" y="5938236"/>
            <a:ext cx="2286000" cy="4572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D4034D0C-0E09-5F1D-CCDF-B024AA172A3E}"/>
              </a:ext>
            </a:extLst>
          </p:cNvPr>
          <p:cNvSpPr/>
          <p:nvPr/>
        </p:nvSpPr>
        <p:spPr>
          <a:xfrm>
            <a:off x="8891080" y="6094051"/>
            <a:ext cx="228600"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7BDF37C-FFB4-9D77-F985-607EAC641639}"/>
                  </a:ext>
                </a:extLst>
              </p:cNvPr>
              <p:cNvSpPr txBox="1"/>
              <p:nvPr/>
            </p:nvSpPr>
            <p:spPr>
              <a:xfrm>
                <a:off x="2208824" y="3447353"/>
                <a:ext cx="1106361" cy="616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FF0000"/>
                              </a:solidFill>
                              <a:latin typeface="Cambria Math" panose="02040503050406030204" pitchFamily="18" charset="0"/>
                              <a:ea typeface="Cambria Math" panose="02040503050406030204" pitchFamily="18" charset="0"/>
                            </a:rPr>
                          </m:ctrlPr>
                        </m:sSubPr>
                        <m:e>
                          <m:r>
                            <a:rPr lang="en-US" sz="1800" i="1" smtClean="0">
                              <a:solidFill>
                                <a:srgbClr val="FF0000"/>
                              </a:solidFill>
                              <a:latin typeface="Cambria Math" panose="02040503050406030204" pitchFamily="18" charset="0"/>
                              <a:ea typeface="Cambria Math" panose="02040503050406030204" pitchFamily="18" charset="0"/>
                            </a:rPr>
                            <m:t>𝜃</m:t>
                          </m:r>
                        </m:e>
                        <m:sub>
                          <m:r>
                            <a:rPr lang="en-US" sz="1800" b="0" i="1" smtClean="0">
                              <a:solidFill>
                                <a:srgbClr val="FF0000"/>
                              </a:solidFill>
                              <a:latin typeface="Cambria Math" panose="02040503050406030204" pitchFamily="18" charset="0"/>
                              <a:ea typeface="Cambria Math" panose="02040503050406030204" pitchFamily="18" charset="0"/>
                            </a:rPr>
                            <m:t>𝑟𝑒𝑠</m:t>
                          </m:r>
                        </m:sub>
                      </m:sSub>
                      <m:r>
                        <a:rPr lang="en-US" sz="1800" b="0" i="1" smtClean="0">
                          <a:solidFill>
                            <a:srgbClr val="FF0000"/>
                          </a:solidFill>
                          <a:latin typeface="Cambria Math" panose="02040503050406030204" pitchFamily="18" charset="0"/>
                          <a:ea typeface="Cambria Math" panose="02040503050406030204" pitchFamily="18" charset="0"/>
                        </a:rPr>
                        <m:t>=</m:t>
                      </m:r>
                      <m:f>
                        <m:fPr>
                          <m:ctrlPr>
                            <a:rPr lang="en-US" sz="1800" i="1" smtClean="0">
                              <a:solidFill>
                                <a:srgbClr val="FF0000"/>
                              </a:solidFill>
                              <a:latin typeface="Cambria Math" panose="02040503050406030204" pitchFamily="18" charset="0"/>
                              <a:ea typeface="Cambria Math" panose="02040503050406030204" pitchFamily="18" charset="0"/>
                            </a:rPr>
                          </m:ctrlPr>
                        </m:fPr>
                        <m:num>
                          <m:r>
                            <a:rPr lang="en-US" sz="1800" i="1" smtClean="0">
                              <a:solidFill>
                                <a:srgbClr val="FF0000"/>
                              </a:solidFill>
                              <a:latin typeface="Cambria Math" panose="02040503050406030204" pitchFamily="18" charset="0"/>
                              <a:ea typeface="Cambria Math" panose="02040503050406030204" pitchFamily="18" charset="0"/>
                            </a:rPr>
                            <m:t>𝜆</m:t>
                          </m:r>
                        </m:num>
                        <m:den>
                          <m:r>
                            <a:rPr lang="en-US" sz="1800" b="0" i="1" smtClean="0">
                              <a:solidFill>
                                <a:srgbClr val="FF0000"/>
                              </a:solidFill>
                              <a:latin typeface="Cambria Math" panose="02040503050406030204" pitchFamily="18" charset="0"/>
                              <a:ea typeface="Cambria Math" panose="02040503050406030204" pitchFamily="18" charset="0"/>
                            </a:rPr>
                            <m:t>𝐷</m:t>
                          </m:r>
                        </m:den>
                      </m:f>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67BDF37C-FFB4-9D77-F985-607EAC641639}"/>
                  </a:ext>
                </a:extLst>
              </p:cNvPr>
              <p:cNvSpPr txBox="1">
                <a:spLocks noRot="1" noChangeAspect="1" noMove="1" noResize="1" noEditPoints="1" noAdjustHandles="1" noChangeArrowheads="1" noChangeShapeType="1" noTextEdit="1"/>
              </p:cNvSpPr>
              <p:nvPr/>
            </p:nvSpPr>
            <p:spPr>
              <a:xfrm>
                <a:off x="2208824" y="3447353"/>
                <a:ext cx="1106361" cy="616515"/>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2F81D68-A96C-BEF5-C517-3AC887A66931}"/>
              </a:ext>
            </a:extLst>
          </p:cNvPr>
          <p:cNvSpPr txBox="1"/>
          <p:nvPr/>
        </p:nvSpPr>
        <p:spPr>
          <a:xfrm>
            <a:off x="3374197" y="5520505"/>
            <a:ext cx="1372252" cy="646331"/>
          </a:xfrm>
          <a:prstGeom prst="rect">
            <a:avLst/>
          </a:prstGeom>
          <a:noFill/>
        </p:spPr>
        <p:txBody>
          <a:bodyPr wrap="square" rtlCol="0">
            <a:spAutoFit/>
          </a:bodyPr>
          <a:lstStyle/>
          <a:p>
            <a:r>
              <a:rPr lang="en-US" dirty="0"/>
              <a:t>Telescope Diameter: </a:t>
            </a:r>
            <a:r>
              <a:rPr lang="en-US" i="1" dirty="0"/>
              <a:t>D</a:t>
            </a:r>
          </a:p>
        </p:txBody>
      </p:sp>
      <p:cxnSp>
        <p:nvCxnSpPr>
          <p:cNvPr id="46" name="Straight Connector 45">
            <a:extLst>
              <a:ext uri="{FF2B5EF4-FFF2-40B4-BE49-F238E27FC236}">
                <a16:creationId xmlns:a16="http://schemas.microsoft.com/office/drawing/2014/main" id="{5765089D-97E3-BB3C-2D80-2DE88428B08B}"/>
              </a:ext>
            </a:extLst>
          </p:cNvPr>
          <p:cNvCxnSpPr>
            <a:cxnSpLocks/>
          </p:cNvCxnSpPr>
          <p:nvPr/>
        </p:nvCxnSpPr>
        <p:spPr>
          <a:xfrm flipH="1" flipV="1">
            <a:off x="8639128" y="2756490"/>
            <a:ext cx="365760" cy="3383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386FCE-A556-3FD5-DB38-8B80CD054D68}"/>
              </a:ext>
            </a:extLst>
          </p:cNvPr>
          <p:cNvCxnSpPr>
            <a:cxnSpLocks/>
          </p:cNvCxnSpPr>
          <p:nvPr/>
        </p:nvCxnSpPr>
        <p:spPr>
          <a:xfrm flipV="1">
            <a:off x="8998728" y="2756490"/>
            <a:ext cx="365760" cy="3383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25EC98A-0942-73DD-AC05-A75D55D0E889}"/>
              </a:ext>
            </a:extLst>
          </p:cNvPr>
          <p:cNvSpPr txBox="1"/>
          <p:nvPr/>
        </p:nvSpPr>
        <p:spPr>
          <a:xfrm>
            <a:off x="10118062" y="4822811"/>
            <a:ext cx="1491414" cy="923330"/>
          </a:xfrm>
          <a:prstGeom prst="rect">
            <a:avLst/>
          </a:prstGeom>
          <a:noFill/>
        </p:spPr>
        <p:txBody>
          <a:bodyPr wrap="square" rtlCol="0">
            <a:spAutoFit/>
          </a:bodyPr>
          <a:lstStyle/>
          <a:p>
            <a:r>
              <a:rPr lang="en-US" dirty="0">
                <a:solidFill>
                  <a:schemeClr val="accent1"/>
                </a:solidFill>
              </a:rPr>
              <a:t>SHWFS </a:t>
            </a:r>
            <a:r>
              <a:rPr lang="en-US" dirty="0" err="1">
                <a:solidFill>
                  <a:schemeClr val="accent1"/>
                </a:solidFill>
              </a:rPr>
              <a:t>Subaperture</a:t>
            </a:r>
            <a:r>
              <a:rPr lang="en-US" dirty="0">
                <a:solidFill>
                  <a:schemeClr val="accent1"/>
                </a:solidFill>
              </a:rPr>
              <a:t> Diameter: </a:t>
            </a:r>
            <a:r>
              <a:rPr lang="en-US" i="1" dirty="0">
                <a:solidFill>
                  <a:schemeClr val="accent1"/>
                </a:solidFill>
              </a:rPr>
              <a:t>D</a:t>
            </a:r>
            <a:r>
              <a:rPr lang="en-US" i="1" baseline="-25000" dirty="0">
                <a:solidFill>
                  <a:schemeClr val="accent1"/>
                </a:solidFill>
              </a:rPr>
              <a:t>S</a:t>
            </a:r>
            <a:endParaRPr lang="en-US" i="1" dirty="0">
              <a:solidFill>
                <a:schemeClr val="accent1"/>
              </a:solidFill>
            </a:endParaRPr>
          </a:p>
        </p:txBody>
      </p:sp>
      <p:sp>
        <p:nvSpPr>
          <p:cNvPr id="16" name="Oval 15">
            <a:extLst>
              <a:ext uri="{FF2B5EF4-FFF2-40B4-BE49-F238E27FC236}">
                <a16:creationId xmlns:a16="http://schemas.microsoft.com/office/drawing/2014/main" id="{8D58DF92-7A6E-553B-A024-98E58C5988A8}"/>
              </a:ext>
            </a:extLst>
          </p:cNvPr>
          <p:cNvSpPr/>
          <p:nvPr/>
        </p:nvSpPr>
        <p:spPr>
          <a:xfrm rot="1070410">
            <a:off x="8596618" y="2122192"/>
            <a:ext cx="914400" cy="1463040"/>
          </a:xfrm>
          <a:prstGeom prst="ellipse">
            <a:avLst/>
          </a:prstGeom>
          <a:solidFill>
            <a:srgbClr val="FFFF00"/>
          </a:solidFill>
          <a:ln>
            <a:solidFill>
              <a:srgbClr val="FBC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AFF78AC-14D8-3845-9D3E-9260875D6E5B}"/>
                  </a:ext>
                </a:extLst>
              </p:cNvPr>
              <p:cNvSpPr txBox="1"/>
              <p:nvPr/>
            </p:nvSpPr>
            <p:spPr>
              <a:xfrm>
                <a:off x="7384431" y="3422891"/>
                <a:ext cx="1358459" cy="665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chemeClr val="accent1"/>
                              </a:solidFill>
                              <a:latin typeface="Cambria Math" panose="02040503050406030204" pitchFamily="18" charset="0"/>
                              <a:ea typeface="Cambria Math" panose="02040503050406030204" pitchFamily="18" charset="0"/>
                            </a:rPr>
                          </m:ctrlPr>
                        </m:sSubPr>
                        <m:e>
                          <m:r>
                            <a:rPr lang="en-US" sz="1800" i="1" smtClean="0">
                              <a:solidFill>
                                <a:schemeClr val="accent1"/>
                              </a:solidFill>
                              <a:latin typeface="Cambria Math" panose="02040503050406030204" pitchFamily="18" charset="0"/>
                              <a:ea typeface="Cambria Math" panose="02040503050406030204" pitchFamily="18" charset="0"/>
                            </a:rPr>
                            <m:t>𝜃</m:t>
                          </m:r>
                        </m:e>
                        <m:sub>
                          <m:r>
                            <a:rPr lang="en-US" sz="1800" b="0" i="1" smtClean="0">
                              <a:solidFill>
                                <a:schemeClr val="accent1"/>
                              </a:solidFill>
                              <a:latin typeface="Cambria Math" panose="02040503050406030204" pitchFamily="18" charset="0"/>
                              <a:ea typeface="Cambria Math" panose="02040503050406030204" pitchFamily="18" charset="0"/>
                            </a:rPr>
                            <m:t>𝑟𝑒𝑠</m:t>
                          </m:r>
                        </m:sub>
                      </m:sSub>
                      <m:r>
                        <a:rPr lang="en-US" sz="1800" b="0" i="1" smtClean="0">
                          <a:solidFill>
                            <a:schemeClr val="accent1"/>
                          </a:solidFill>
                          <a:latin typeface="Cambria Math" panose="02040503050406030204" pitchFamily="18" charset="0"/>
                          <a:ea typeface="Cambria Math" panose="02040503050406030204" pitchFamily="18" charset="0"/>
                        </a:rPr>
                        <m:t>=</m:t>
                      </m:r>
                      <m:f>
                        <m:fPr>
                          <m:ctrlPr>
                            <a:rPr lang="en-US" sz="1800" i="1" smtClean="0">
                              <a:solidFill>
                                <a:schemeClr val="accent1"/>
                              </a:solidFill>
                              <a:latin typeface="Cambria Math" panose="02040503050406030204" pitchFamily="18" charset="0"/>
                              <a:ea typeface="Cambria Math" panose="02040503050406030204" pitchFamily="18" charset="0"/>
                            </a:rPr>
                          </m:ctrlPr>
                        </m:fPr>
                        <m:num>
                          <m:r>
                            <a:rPr lang="en-US" sz="1800" i="1" smtClean="0">
                              <a:solidFill>
                                <a:schemeClr val="accent1"/>
                              </a:solidFill>
                              <a:latin typeface="Cambria Math" panose="02040503050406030204" pitchFamily="18" charset="0"/>
                              <a:ea typeface="Cambria Math" panose="02040503050406030204" pitchFamily="18" charset="0"/>
                            </a:rPr>
                            <m:t>𝜆</m:t>
                          </m:r>
                        </m:num>
                        <m:den>
                          <m:sSub>
                            <m:sSubPr>
                              <m:ctrlPr>
                                <a:rPr lang="en-US" sz="1800" i="1" smtClean="0">
                                  <a:solidFill>
                                    <a:schemeClr val="accent1"/>
                                  </a:solidFill>
                                  <a:latin typeface="Cambria Math" panose="02040503050406030204" pitchFamily="18" charset="0"/>
                                  <a:ea typeface="Cambria Math" panose="02040503050406030204" pitchFamily="18" charset="0"/>
                                </a:rPr>
                              </m:ctrlPr>
                            </m:sSubPr>
                            <m:e>
                              <m:r>
                                <a:rPr lang="en-US" sz="1800" b="0" i="1" smtClean="0">
                                  <a:solidFill>
                                    <a:schemeClr val="accent1"/>
                                  </a:solidFill>
                                  <a:latin typeface="Cambria Math" panose="02040503050406030204" pitchFamily="18" charset="0"/>
                                  <a:ea typeface="Cambria Math" panose="02040503050406030204" pitchFamily="18" charset="0"/>
                                </a:rPr>
                                <m:t>𝐷</m:t>
                              </m:r>
                            </m:e>
                            <m:sub>
                              <m:r>
                                <a:rPr lang="en-US" sz="1800" b="0" i="1" smtClean="0">
                                  <a:solidFill>
                                    <a:schemeClr val="accent1"/>
                                  </a:solidFill>
                                  <a:latin typeface="Cambria Math" panose="02040503050406030204" pitchFamily="18" charset="0"/>
                                  <a:ea typeface="Cambria Math" panose="02040503050406030204" pitchFamily="18" charset="0"/>
                                </a:rPr>
                                <m:t>𝑆</m:t>
                              </m:r>
                            </m:sub>
                          </m:sSub>
                        </m:den>
                      </m:f>
                    </m:oMath>
                  </m:oMathPara>
                </a14:m>
                <a:endParaRPr lang="en-US" dirty="0">
                  <a:solidFill>
                    <a:schemeClr val="accent1"/>
                  </a:solidFill>
                </a:endParaRPr>
              </a:p>
            </p:txBody>
          </p:sp>
        </mc:Choice>
        <mc:Fallback xmlns="">
          <p:sp>
            <p:nvSpPr>
              <p:cNvPr id="50" name="TextBox 49">
                <a:extLst>
                  <a:ext uri="{FF2B5EF4-FFF2-40B4-BE49-F238E27FC236}">
                    <a16:creationId xmlns:a16="http://schemas.microsoft.com/office/drawing/2014/main" id="{BAFF78AC-14D8-3845-9D3E-9260875D6E5B}"/>
                  </a:ext>
                </a:extLst>
              </p:cNvPr>
              <p:cNvSpPr txBox="1">
                <a:spLocks noRot="1" noChangeAspect="1" noMove="1" noResize="1" noEditPoints="1" noAdjustHandles="1" noChangeArrowheads="1" noChangeShapeType="1" noTextEdit="1"/>
              </p:cNvSpPr>
              <p:nvPr/>
            </p:nvSpPr>
            <p:spPr>
              <a:xfrm>
                <a:off x="7384431" y="3422891"/>
                <a:ext cx="1358459" cy="665439"/>
              </a:xfrm>
              <a:prstGeom prst="rect">
                <a:avLst/>
              </a:prstGeom>
              <a:blipFill>
                <a:blip r:embed="rId7"/>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520C4C1-4524-1E06-35EA-16ABCC9893F1}"/>
              </a:ext>
            </a:extLst>
          </p:cNvPr>
          <p:cNvSpPr txBox="1"/>
          <p:nvPr/>
        </p:nvSpPr>
        <p:spPr>
          <a:xfrm>
            <a:off x="1233955" y="2642955"/>
            <a:ext cx="686774" cy="369332"/>
          </a:xfrm>
          <a:prstGeom prst="rect">
            <a:avLst/>
          </a:prstGeom>
          <a:noFill/>
        </p:spPr>
        <p:txBody>
          <a:bodyPr wrap="square" rtlCol="0">
            <a:spAutoFit/>
          </a:bodyPr>
          <a:lstStyle/>
          <a:p>
            <a:r>
              <a:rPr lang="en-US" b="1" dirty="0"/>
              <a:t>Star</a:t>
            </a:r>
          </a:p>
        </p:txBody>
      </p:sp>
      <p:sp>
        <p:nvSpPr>
          <p:cNvPr id="52" name="TextBox 51">
            <a:extLst>
              <a:ext uri="{FF2B5EF4-FFF2-40B4-BE49-F238E27FC236}">
                <a16:creationId xmlns:a16="http://schemas.microsoft.com/office/drawing/2014/main" id="{8E529649-5F9D-F5EC-B16F-DB300444E9C8}"/>
              </a:ext>
            </a:extLst>
          </p:cNvPr>
          <p:cNvSpPr txBox="1"/>
          <p:nvPr/>
        </p:nvSpPr>
        <p:spPr>
          <a:xfrm>
            <a:off x="7555303" y="2488844"/>
            <a:ext cx="1005506" cy="646331"/>
          </a:xfrm>
          <a:prstGeom prst="rect">
            <a:avLst/>
          </a:prstGeom>
          <a:noFill/>
        </p:spPr>
        <p:txBody>
          <a:bodyPr wrap="square" rtlCol="0">
            <a:spAutoFit/>
          </a:bodyPr>
          <a:lstStyle/>
          <a:p>
            <a:r>
              <a:rPr lang="en-US" b="1" dirty="0"/>
              <a:t>Sodium Beacon</a:t>
            </a:r>
          </a:p>
        </p:txBody>
      </p:sp>
      <p:sp>
        <p:nvSpPr>
          <p:cNvPr id="53" name="Parallelogram 52">
            <a:extLst>
              <a:ext uri="{FF2B5EF4-FFF2-40B4-BE49-F238E27FC236}">
                <a16:creationId xmlns:a16="http://schemas.microsoft.com/office/drawing/2014/main" id="{B152A4C3-DAD1-17C9-E473-3481C0E3AF1B}"/>
              </a:ext>
            </a:extLst>
          </p:cNvPr>
          <p:cNvSpPr/>
          <p:nvPr/>
        </p:nvSpPr>
        <p:spPr>
          <a:xfrm>
            <a:off x="5474932" y="6042295"/>
            <a:ext cx="228600" cy="4571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0B1A4F9-8D18-B8DF-13B2-661D14BC9F73}"/>
              </a:ext>
            </a:extLst>
          </p:cNvPr>
          <p:cNvCxnSpPr>
            <a:cxnSpLocks/>
          </p:cNvCxnSpPr>
          <p:nvPr/>
        </p:nvCxnSpPr>
        <p:spPr>
          <a:xfrm flipH="1" flipV="1">
            <a:off x="5213252" y="2704734"/>
            <a:ext cx="365760" cy="3383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7844722-E10E-212D-627B-37D3AB2D6332}"/>
              </a:ext>
            </a:extLst>
          </p:cNvPr>
          <p:cNvCxnSpPr>
            <a:cxnSpLocks/>
          </p:cNvCxnSpPr>
          <p:nvPr/>
        </p:nvCxnSpPr>
        <p:spPr>
          <a:xfrm flipV="1">
            <a:off x="5582580" y="2704734"/>
            <a:ext cx="365760" cy="3383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528B986A-3A7F-1184-B5E4-AD6EEDD71C7C}"/>
              </a:ext>
            </a:extLst>
          </p:cNvPr>
          <p:cNvSpPr/>
          <p:nvPr/>
        </p:nvSpPr>
        <p:spPr>
          <a:xfrm rot="1070410">
            <a:off x="5406188" y="2449759"/>
            <a:ext cx="457200" cy="731520"/>
          </a:xfrm>
          <a:prstGeom prst="ellipse">
            <a:avLst/>
          </a:prstGeom>
          <a:solidFill>
            <a:srgbClr val="FFFF00"/>
          </a:solidFill>
          <a:ln>
            <a:solidFill>
              <a:srgbClr val="FBC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1131A514-DBA4-615B-4555-6A8EF09F7E5E}"/>
              </a:ext>
            </a:extLst>
          </p:cNvPr>
          <p:cNvSpPr txBox="1"/>
          <p:nvPr/>
        </p:nvSpPr>
        <p:spPr>
          <a:xfrm>
            <a:off x="3914201" y="2365956"/>
            <a:ext cx="1145991" cy="1477328"/>
          </a:xfrm>
          <a:prstGeom prst="rect">
            <a:avLst/>
          </a:prstGeom>
          <a:noFill/>
        </p:spPr>
        <p:txBody>
          <a:bodyPr wrap="square" rtlCol="0">
            <a:spAutoFit/>
          </a:bodyPr>
          <a:lstStyle/>
          <a:p>
            <a:r>
              <a:rPr lang="en-US" b="1" dirty="0"/>
              <a:t>Uplink Corrected/Pulsed Sodium Beacon</a:t>
            </a:r>
          </a:p>
        </p:txBody>
      </p:sp>
      <p:cxnSp>
        <p:nvCxnSpPr>
          <p:cNvPr id="22" name="Straight Arrow Connector 21">
            <a:extLst>
              <a:ext uri="{FF2B5EF4-FFF2-40B4-BE49-F238E27FC236}">
                <a16:creationId xmlns:a16="http://schemas.microsoft.com/office/drawing/2014/main" id="{6A677BC8-CCD5-49E5-4992-A44B9F26366A}"/>
              </a:ext>
            </a:extLst>
          </p:cNvPr>
          <p:cNvCxnSpPr>
            <a:cxnSpLocks/>
            <a:stCxn id="49" idx="1"/>
          </p:cNvCxnSpPr>
          <p:nvPr/>
        </p:nvCxnSpPr>
        <p:spPr>
          <a:xfrm flipH="1">
            <a:off x="9202366" y="5284476"/>
            <a:ext cx="915696" cy="7578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 Placeholder 5">
            <a:extLst>
              <a:ext uri="{FF2B5EF4-FFF2-40B4-BE49-F238E27FC236}">
                <a16:creationId xmlns:a16="http://schemas.microsoft.com/office/drawing/2014/main" id="{6E79FA02-3D77-8865-2C94-6E385B4A6D79}"/>
              </a:ext>
            </a:extLst>
          </p:cNvPr>
          <p:cNvSpPr>
            <a:spLocks noGrp="1"/>
          </p:cNvSpPr>
          <p:nvPr>
            <p:ph type="body" sz="quarter" idx="17"/>
          </p:nvPr>
        </p:nvSpPr>
        <p:spPr>
          <a:xfrm>
            <a:off x="4251158" y="6621065"/>
            <a:ext cx="6934083" cy="193948"/>
          </a:xfrm>
        </p:spPr>
        <p:txBody>
          <a:bodyPr/>
          <a:lstStyle/>
          <a:p>
            <a:r>
              <a:rPr lang="en-US" sz="1200" dirty="0"/>
              <a:t>Approved for public release; distribution is unlimited.  Public Affairs release approval #: AFRL-2022-3112 </a:t>
            </a:r>
          </a:p>
        </p:txBody>
      </p:sp>
      <p:sp>
        <p:nvSpPr>
          <p:cNvPr id="31" name="TextBox 30">
            <a:extLst>
              <a:ext uri="{FF2B5EF4-FFF2-40B4-BE49-F238E27FC236}">
                <a16:creationId xmlns:a16="http://schemas.microsoft.com/office/drawing/2014/main" id="{58B49A69-D58D-2D4C-BDBC-D118913C3E2F}"/>
              </a:ext>
            </a:extLst>
          </p:cNvPr>
          <p:cNvSpPr txBox="1"/>
          <p:nvPr/>
        </p:nvSpPr>
        <p:spPr>
          <a:xfrm>
            <a:off x="5474932" y="667868"/>
            <a:ext cx="1462388" cy="369332"/>
          </a:xfrm>
          <a:prstGeom prst="rect">
            <a:avLst/>
          </a:prstGeom>
          <a:noFill/>
        </p:spPr>
        <p:txBody>
          <a:bodyPr wrap="none" rtlCol="0">
            <a:spAutoFit/>
          </a:bodyPr>
          <a:lstStyle/>
          <a:p>
            <a:r>
              <a:rPr lang="en-US" i="1" dirty="0"/>
              <a:t>Richey (2022)</a:t>
            </a:r>
          </a:p>
        </p:txBody>
      </p:sp>
    </p:spTree>
    <p:extLst>
      <p:ext uri="{BB962C8B-B14F-4D97-AF65-F5344CB8AC3E}">
        <p14:creationId xmlns:p14="http://schemas.microsoft.com/office/powerpoint/2010/main" val="260791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681269" y="5410107"/>
                <a:ext cx="10672532" cy="1073640"/>
              </a:xfrm>
            </p:spPr>
            <p:txBody>
              <a:bodyPr>
                <a:normAutofit/>
              </a:bodyPr>
              <a:lstStyle/>
              <a:p>
                <a:r>
                  <a:rPr lang="en-US" sz="2400" dirty="0"/>
                  <a:t>Coherence area: lower bound, spatial coherence magnitude: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𝜇</m:t>
                    </m:r>
                    <m:d>
                      <m:dPr>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𝑟</m:t>
                                </m:r>
                              </m:e>
                            </m:acc>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𝑟</m:t>
                                </m:r>
                              </m:e>
                            </m:acc>
                          </m:e>
                          <m:sub>
                            <m:r>
                              <a:rPr lang="en-US" sz="2400" b="0" i="1" smtClean="0">
                                <a:latin typeface="Cambria Math" panose="02040503050406030204" pitchFamily="18" charset="0"/>
                                <a:ea typeface="Cambria Math" panose="02040503050406030204" pitchFamily="18" charset="0"/>
                              </a:rPr>
                              <m:t>2</m:t>
                            </m:r>
                          </m:sub>
                        </m:sSub>
                      </m:e>
                    </m:d>
                    <m:r>
                      <a:rPr lang="en-US" sz="2400" b="0" i="1" smtClean="0">
                        <a:latin typeface="Cambria Math" panose="02040503050406030204" pitchFamily="18" charset="0"/>
                      </a:rPr>
                      <m:t>|</m:t>
                    </m:r>
                  </m:oMath>
                </a14:m>
                <a:endParaRPr lang="en-US" sz="2400" dirty="0"/>
              </a:p>
              <a:p>
                <a:r>
                  <a:rPr lang="en-US" sz="2400" dirty="0"/>
                  <a:t>Mutual intensity: </a:t>
                </a:r>
                <a14:m>
                  <m:oMath xmlns:m="http://schemas.openxmlformats.org/officeDocument/2006/math">
                    <m:r>
                      <a:rPr lang="en-US" sz="2400" b="0" i="1" smtClean="0">
                        <a:latin typeface="Cambria Math" panose="02040503050406030204" pitchFamily="18" charset="0"/>
                      </a:rPr>
                      <m:t>𝐽</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𝑟</m:t>
                                </m:r>
                              </m:e>
                            </m:acc>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𝑟</m:t>
                                </m:r>
                              </m:e>
                            </m:acc>
                          </m:e>
                          <m:sub>
                            <m:r>
                              <a:rPr lang="en-US" sz="2400" b="0" i="1" smtClean="0">
                                <a:latin typeface="Cambria Math" panose="02040503050406030204" pitchFamily="18" charset="0"/>
                              </a:rPr>
                              <m:t>2</m:t>
                            </m:r>
                          </m:sub>
                        </m:sSub>
                      </m:e>
                    </m:d>
                    <m:r>
                      <a:rPr lang="en-US" sz="2400" b="0" i="0" smtClean="0">
                        <a:latin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𝑢</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𝑟</m:t>
                                    </m:r>
                                  </m:e>
                                </m:acc>
                              </m:e>
                              <m:sub>
                                <m:r>
                                  <a:rPr lang="en-US" sz="2400" i="1">
                                    <a:latin typeface="Cambria Math" panose="02040503050406030204" pitchFamily="18" charset="0"/>
                                    <a:ea typeface="Cambria Math" panose="02040503050406030204" pitchFamily="18" charset="0"/>
                                  </a:rPr>
                                  <m:t>1</m:t>
                                </m:r>
                              </m:sub>
                            </m:sSub>
                          </m:e>
                        </m:d>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𝑢</m:t>
                            </m:r>
                          </m:e>
                          <m:sup>
                            <m:r>
                              <a:rPr lang="en-US" sz="2400" i="1">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𝑟</m:t>
                                </m:r>
                              </m:e>
                            </m:acc>
                          </m:e>
                          <m:sub>
                            <m:r>
                              <a:rPr lang="en-US" sz="2400" i="1">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m:t>
                        </m:r>
                      </m:e>
                    </m:d>
                  </m:oMath>
                </a14:m>
                <a:r>
                  <a:rPr lang="en-US" sz="2400" dirty="0"/>
                  <a:t> = </a:t>
                </a:r>
                <a14:m>
                  <m:oMath xmlns:m="http://schemas.openxmlformats.org/officeDocument/2006/math">
                    <m:sSub>
                      <m:sSubPr>
                        <m:ctrlPr>
                          <a:rPr lang="en-US" sz="2400" i="1" smtClean="0">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𝐴</m:t>
                        </m:r>
                      </m:e>
                      <m:sub>
                        <m:r>
                          <a:rPr lang="en-US" sz="2400" b="0" i="1">
                            <a:solidFill>
                              <a:schemeClr val="tx1"/>
                            </a:solidFill>
                            <a:latin typeface="Cambria Math" panose="02040503050406030204" pitchFamily="18" charset="0"/>
                            <a:ea typeface="Cambria Math" panose="02040503050406030204" pitchFamily="18" charset="0"/>
                          </a:rPr>
                          <m:t>1</m:t>
                        </m:r>
                      </m:sub>
                    </m:sSub>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𝐴</m:t>
                        </m:r>
                      </m:e>
                      <m:sub>
                        <m:r>
                          <a:rPr lang="en-US" sz="2400" b="0" i="1">
                            <a:solidFill>
                              <a:schemeClr val="tx1"/>
                            </a:solidFill>
                            <a:latin typeface="Cambria Math" panose="02040503050406030204" pitchFamily="18" charset="0"/>
                            <a:ea typeface="Cambria Math" panose="02040503050406030204" pitchFamily="18" charset="0"/>
                          </a:rPr>
                          <m:t>2</m:t>
                        </m:r>
                      </m:sub>
                    </m:sSub>
                    <m:d>
                      <m:dPr>
                        <m:begChr m:val="|"/>
                        <m:endChr m:val="|"/>
                        <m:ctrlPr>
                          <a:rPr lang="en-US" sz="2400" i="1">
                            <a:solidFill>
                              <a:schemeClr val="tx1"/>
                            </a:solidFill>
                            <a:latin typeface="Cambria Math" panose="02040503050406030204" pitchFamily="18" charset="0"/>
                            <a:ea typeface="Cambria Math" panose="02040503050406030204" pitchFamily="18" charset="0"/>
                          </a:rPr>
                        </m:ctrlPr>
                      </m:dPr>
                      <m:e>
                        <m:r>
                          <a:rPr lang="en-US" sz="2400" b="0" i="1">
                            <a:solidFill>
                              <a:schemeClr val="tx1"/>
                            </a:solidFill>
                            <a:latin typeface="Cambria Math" panose="02040503050406030204" pitchFamily="18" charset="0"/>
                            <a:ea typeface="Cambria Math" panose="02040503050406030204" pitchFamily="18" charset="0"/>
                          </a:rPr>
                          <m:t>𝜇</m:t>
                        </m:r>
                        <m:d>
                          <m:dPr>
                            <m:ctrlPr>
                              <a:rPr lang="en-US" sz="2400" i="1">
                                <a:solidFill>
                                  <a:schemeClr val="tx1"/>
                                </a:solidFill>
                                <a:latin typeface="Cambria Math" panose="02040503050406030204" pitchFamily="18" charset="0"/>
                                <a:ea typeface="Cambria Math" panose="02040503050406030204" pitchFamily="18" charset="0"/>
                              </a:rPr>
                            </m:ctrlPr>
                          </m:dPr>
                          <m:e>
                            <m:sSub>
                              <m:sSubPr>
                                <m:ctrlPr>
                                  <a:rPr lang="en-US" sz="2400" i="1">
                                    <a:solidFill>
                                      <a:schemeClr val="tx1"/>
                                    </a:solidFill>
                                    <a:latin typeface="Cambria Math" panose="02040503050406030204" pitchFamily="18" charset="0"/>
                                    <a:ea typeface="Cambria Math" panose="02040503050406030204" pitchFamily="18" charset="0"/>
                                  </a:rPr>
                                </m:ctrlPr>
                              </m:sSubPr>
                              <m:e>
                                <m:acc>
                                  <m:accPr>
                                    <m:chr m:val="⃗"/>
                                    <m:ctrlPr>
                                      <a:rPr lang="en-US" sz="2400" i="1">
                                        <a:solidFill>
                                          <a:schemeClr val="tx1"/>
                                        </a:solidFill>
                                        <a:latin typeface="Cambria Math" panose="02040503050406030204" pitchFamily="18" charset="0"/>
                                        <a:ea typeface="Cambria Math" panose="02040503050406030204" pitchFamily="18" charset="0"/>
                                      </a:rPr>
                                    </m:ctrlPr>
                                  </m:accPr>
                                  <m:e>
                                    <m:r>
                                      <a:rPr lang="en-US" sz="2400" b="0" i="1">
                                        <a:solidFill>
                                          <a:schemeClr val="tx1"/>
                                        </a:solidFill>
                                        <a:latin typeface="Cambria Math" panose="02040503050406030204" pitchFamily="18" charset="0"/>
                                        <a:ea typeface="Cambria Math" panose="02040503050406030204" pitchFamily="18" charset="0"/>
                                      </a:rPr>
                                      <m:t>𝑟</m:t>
                                    </m:r>
                                  </m:e>
                                </m:acc>
                              </m:e>
                              <m:sub>
                                <m:r>
                                  <a:rPr lang="en-US" sz="2400" b="0" i="1">
                                    <a:solidFill>
                                      <a:schemeClr val="tx1"/>
                                    </a:solidFill>
                                    <a:latin typeface="Cambria Math" panose="02040503050406030204" pitchFamily="18" charset="0"/>
                                    <a:ea typeface="Cambria Math" panose="02040503050406030204" pitchFamily="18" charset="0"/>
                                  </a:rPr>
                                  <m:t>1</m:t>
                                </m:r>
                              </m:sub>
                            </m:sSub>
                            <m:r>
                              <a:rPr lang="en-US" sz="2400" b="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acc>
                                  <m:accPr>
                                    <m:chr m:val="⃗"/>
                                    <m:ctrlPr>
                                      <a:rPr lang="en-US" sz="2400" i="1">
                                        <a:solidFill>
                                          <a:schemeClr val="tx1"/>
                                        </a:solidFill>
                                        <a:latin typeface="Cambria Math" panose="02040503050406030204" pitchFamily="18" charset="0"/>
                                        <a:ea typeface="Cambria Math" panose="02040503050406030204" pitchFamily="18" charset="0"/>
                                      </a:rPr>
                                    </m:ctrlPr>
                                  </m:accPr>
                                  <m:e>
                                    <m:r>
                                      <a:rPr lang="en-US" sz="2400" b="0" i="1">
                                        <a:solidFill>
                                          <a:schemeClr val="tx1"/>
                                        </a:solidFill>
                                        <a:latin typeface="Cambria Math" panose="02040503050406030204" pitchFamily="18" charset="0"/>
                                        <a:ea typeface="Cambria Math" panose="02040503050406030204" pitchFamily="18" charset="0"/>
                                      </a:rPr>
                                      <m:t>𝑟</m:t>
                                    </m:r>
                                  </m:e>
                                </m:acc>
                              </m:e>
                              <m:sub>
                                <m:r>
                                  <a:rPr lang="en-US" sz="2400" b="0" i="1">
                                    <a:solidFill>
                                      <a:schemeClr val="tx1"/>
                                    </a:solidFill>
                                    <a:latin typeface="Cambria Math" panose="02040503050406030204" pitchFamily="18" charset="0"/>
                                    <a:ea typeface="Cambria Math" panose="02040503050406030204" pitchFamily="18" charset="0"/>
                                  </a:rPr>
                                  <m:t>2</m:t>
                                </m:r>
                              </m:sub>
                            </m:sSub>
                          </m:e>
                        </m:d>
                      </m:e>
                    </m:d>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b="0" i="1">
                            <a:solidFill>
                              <a:schemeClr val="tx1"/>
                            </a:solidFill>
                            <a:latin typeface="Cambria Math" panose="02040503050406030204" pitchFamily="18" charset="0"/>
                            <a:ea typeface="Cambria Math" panose="02040503050406030204" pitchFamily="18" charset="0"/>
                          </a:rPr>
                          <m:t>𝑒</m:t>
                        </m:r>
                      </m:e>
                      <m:sup>
                        <m:r>
                          <a:rPr lang="en-US" sz="2400" b="0" i="1">
                            <a:solidFill>
                              <a:schemeClr val="tx1"/>
                            </a:solidFill>
                            <a:latin typeface="Cambria Math" panose="02040503050406030204" pitchFamily="18" charset="0"/>
                            <a:ea typeface="Cambria Math" panose="02040503050406030204" pitchFamily="18" charset="0"/>
                          </a:rPr>
                          <m:t>𝑖</m:t>
                        </m:r>
                        <m:d>
                          <m:dPr>
                            <m:ctrlPr>
                              <a:rPr lang="en-US" sz="2400" i="1">
                                <a:solidFill>
                                  <a:schemeClr val="tx1"/>
                                </a:solidFill>
                                <a:latin typeface="Cambria Math" panose="02040503050406030204" pitchFamily="18" charset="0"/>
                                <a:ea typeface="Cambria Math" panose="02040503050406030204" pitchFamily="18" charset="0"/>
                              </a:rPr>
                            </m:ctrlPr>
                          </m:dPr>
                          <m:e>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𝜑</m:t>
                                </m:r>
                              </m:e>
                              <m:sub>
                                <m:r>
                                  <a:rPr lang="en-US" sz="2400" b="0" i="1">
                                    <a:solidFill>
                                      <a:schemeClr val="tx1"/>
                                    </a:solidFill>
                                    <a:latin typeface="Cambria Math" panose="02040503050406030204" pitchFamily="18" charset="0"/>
                                    <a:ea typeface="Cambria Math" panose="02040503050406030204" pitchFamily="18" charset="0"/>
                                  </a:rPr>
                                  <m:t>1</m:t>
                                </m:r>
                              </m:sub>
                            </m:sSub>
                            <m:r>
                              <a:rPr lang="en-US" sz="2400" b="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b="0" i="1">
                                    <a:solidFill>
                                      <a:schemeClr val="tx1"/>
                                    </a:solidFill>
                                    <a:latin typeface="Cambria Math" panose="02040503050406030204" pitchFamily="18" charset="0"/>
                                    <a:ea typeface="Cambria Math" panose="02040503050406030204" pitchFamily="18" charset="0"/>
                                  </a:rPr>
                                  <m:t>𝜑</m:t>
                                </m:r>
                              </m:e>
                              <m:sub>
                                <m:r>
                                  <a:rPr lang="en-US" sz="2400" b="0" i="1">
                                    <a:solidFill>
                                      <a:schemeClr val="tx1"/>
                                    </a:solidFill>
                                    <a:latin typeface="Cambria Math" panose="02040503050406030204" pitchFamily="18" charset="0"/>
                                    <a:ea typeface="Cambria Math" panose="02040503050406030204" pitchFamily="18" charset="0"/>
                                  </a:rPr>
                                  <m:t>2</m:t>
                                </m:r>
                              </m:sub>
                            </m:sSub>
                          </m:e>
                        </m:d>
                      </m:sup>
                    </m:sSup>
                  </m:oMath>
                </a14:m>
                <a:endParaRPr lang="en-US" sz="2400" dirty="0">
                  <a:solidFill>
                    <a:schemeClr val="accent4"/>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681269" y="5410107"/>
                <a:ext cx="10672532" cy="1073640"/>
              </a:xfrm>
              <a:blipFill>
                <a:blip r:embed="rId3"/>
                <a:stretch>
                  <a:fillRect l="-800" t="-7345" b="-3955"/>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US" dirty="0"/>
              <a:t>Partially Coherent Beacons</a:t>
            </a:r>
          </a:p>
        </p:txBody>
      </p:sp>
      <p:sp>
        <p:nvSpPr>
          <p:cNvPr id="26" name="Text Placeholder 5">
            <a:extLst>
              <a:ext uri="{FF2B5EF4-FFF2-40B4-BE49-F238E27FC236}">
                <a16:creationId xmlns:a16="http://schemas.microsoft.com/office/drawing/2014/main" id="{4B80AD24-C9B7-44C4-9F97-905133FCFC77}"/>
              </a:ext>
            </a:extLst>
          </p:cNvPr>
          <p:cNvSpPr>
            <a:spLocks noGrp="1"/>
          </p:cNvSpPr>
          <p:nvPr>
            <p:ph type="body" sz="quarter" idx="17"/>
          </p:nvPr>
        </p:nvSpPr>
        <p:spPr>
          <a:xfrm>
            <a:off x="6021421" y="6621065"/>
            <a:ext cx="5163820" cy="146380"/>
          </a:xfrm>
        </p:spPr>
        <p:txBody>
          <a:bodyPr/>
          <a:lstStyle/>
          <a:p>
            <a:r>
              <a:rPr lang="en-US" sz="800" dirty="0"/>
              <a:t>Approved for public release; distribution is unlimited.  Public Affairs release approval #: AFRL-2022-3112</a:t>
            </a:r>
            <a:r>
              <a:rPr lang="en-US" sz="600" dirty="0"/>
              <a:t> </a:t>
            </a: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47" y="2821921"/>
            <a:ext cx="1463040" cy="1463040"/>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988" y="2821921"/>
            <a:ext cx="1463040" cy="1463040"/>
          </a:xfrm>
          <a:prstGeom prst="rect">
            <a:avLst/>
          </a:prstGeom>
        </p:spPr>
      </p:pic>
      <p:sp>
        <p:nvSpPr>
          <p:cNvPr id="57" name="Oval 56"/>
          <p:cNvSpPr/>
          <p:nvPr/>
        </p:nvSpPr>
        <p:spPr>
          <a:xfrm>
            <a:off x="9432161" y="3391905"/>
            <a:ext cx="91440" cy="91440"/>
          </a:xfrm>
          <a:prstGeom prst="ellipse">
            <a:avLst/>
          </a:prstGeom>
          <a:gradFill>
            <a:gsLst>
              <a:gs pos="0">
                <a:srgbClr val="FFFF00">
                  <a:alpha val="93000"/>
                </a:srgbClr>
              </a:gs>
              <a:gs pos="100000">
                <a:srgbClr val="FFFF00">
                  <a:alpha val="1000"/>
                  <a:lumMod val="24000"/>
                  <a:lumOff val="76000"/>
                </a:srgbClr>
              </a:gs>
            </a:gsLst>
            <a:path path="circle">
              <a:fillToRect l="50000" t="50000" r="50000" b="50000"/>
            </a:path>
          </a:gradFill>
          <a:ln>
            <a:solidFill>
              <a:srgbClr val="FBC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677" y="2821921"/>
            <a:ext cx="1463040" cy="1463040"/>
          </a:xfrm>
          <a:prstGeom prst="rect">
            <a:avLst/>
          </a:prstGeom>
        </p:spPr>
      </p:pic>
      <p:sp>
        <p:nvSpPr>
          <p:cNvPr id="59" name="Oval 58"/>
          <p:cNvSpPr/>
          <p:nvPr/>
        </p:nvSpPr>
        <p:spPr>
          <a:xfrm>
            <a:off x="5774157" y="3233401"/>
            <a:ext cx="640080" cy="640080"/>
          </a:xfrm>
          <a:prstGeom prst="ellipse">
            <a:avLst/>
          </a:prstGeom>
          <a:gradFill flip="none" rotWithShape="1">
            <a:gsLst>
              <a:gs pos="0">
                <a:srgbClr val="FFFF00">
                  <a:alpha val="62000"/>
                </a:srgbClr>
              </a:gs>
              <a:gs pos="100000">
                <a:srgbClr val="FFFF00">
                  <a:alpha val="1000"/>
                  <a:lumMod val="28000"/>
                  <a:lumOff val="72000"/>
                </a:srgbClr>
              </a:gs>
            </a:gsLst>
            <a:path path="circle">
              <a:fillToRect l="50000" t="50000" r="50000" b="50000"/>
            </a:path>
            <a:tileRect/>
          </a:gradFill>
          <a:ln>
            <a:solidFill>
              <a:srgbClr val="FBC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3650392" y="2515111"/>
            <a:ext cx="122687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
            </a:r>
          </a:p>
        </p:txBody>
      </p:sp>
      <p:cxnSp>
        <p:nvCxnSpPr>
          <p:cNvPr id="63" name="Straight Arrow Connector 62"/>
          <p:cNvCxnSpPr>
            <a:cxnSpLocks/>
          </p:cNvCxnSpPr>
          <p:nvPr/>
        </p:nvCxnSpPr>
        <p:spPr>
          <a:xfrm flipH="1">
            <a:off x="3140398" y="2766106"/>
            <a:ext cx="514348" cy="316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383154" y="2396774"/>
            <a:ext cx="1972935"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Coherence Area</a:t>
            </a:r>
          </a:p>
        </p:txBody>
      </p:sp>
      <p:cxnSp>
        <p:nvCxnSpPr>
          <p:cNvPr id="73" name="Straight Arrow Connector 72"/>
          <p:cNvCxnSpPr>
            <a:cxnSpLocks/>
            <a:stCxn id="69" idx="1"/>
          </p:cNvCxnSpPr>
          <p:nvPr/>
        </p:nvCxnSpPr>
        <p:spPr>
          <a:xfrm flipH="1">
            <a:off x="3701703" y="2581440"/>
            <a:ext cx="2681451" cy="8104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cxnSpLocks/>
            <a:stCxn id="69" idx="1"/>
            <a:endCxn id="59" idx="0"/>
          </p:cNvCxnSpPr>
          <p:nvPr/>
        </p:nvCxnSpPr>
        <p:spPr>
          <a:xfrm flipH="1">
            <a:off x="6094197" y="2581440"/>
            <a:ext cx="288957" cy="6519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cxnSpLocks/>
            <a:stCxn id="69" idx="3"/>
            <a:endCxn id="57" idx="1"/>
          </p:cNvCxnSpPr>
          <p:nvPr/>
        </p:nvCxnSpPr>
        <p:spPr>
          <a:xfrm>
            <a:off x="8356089" y="2581440"/>
            <a:ext cx="1089463" cy="8238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677061" y="3114013"/>
            <a:ext cx="55209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
            </a:r>
            <a:r>
              <a:rPr lang="en-US" baseline="-25000" dirty="0">
                <a:latin typeface="Arial" panose="020B0604020202020204" pitchFamily="34" charset="0"/>
                <a:cs typeface="Arial" panose="020B0604020202020204" pitchFamily="34" charset="0"/>
              </a:rPr>
              <a:t>s</a:t>
            </a:r>
            <a:endParaRPr lang="en-US" dirty="0">
              <a:latin typeface="Arial" panose="020B0604020202020204" pitchFamily="34" charset="0"/>
              <a:cs typeface="Arial" panose="020B0604020202020204" pitchFamily="34" charset="0"/>
            </a:endParaRPr>
          </a:p>
        </p:txBody>
      </p:sp>
      <p:cxnSp>
        <p:nvCxnSpPr>
          <p:cNvPr id="6" name="Straight Arrow Connector 5"/>
          <p:cNvCxnSpPr>
            <a:stCxn id="23" idx="1"/>
          </p:cNvCxnSpPr>
          <p:nvPr/>
        </p:nvCxnSpPr>
        <p:spPr>
          <a:xfrm flipH="1">
            <a:off x="9939179" y="3298679"/>
            <a:ext cx="737882" cy="1764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753338" y="3354489"/>
            <a:ext cx="173736" cy="173736"/>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390887" y="2456161"/>
            <a:ext cx="2194560" cy="2194560"/>
          </a:xfrm>
          <a:prstGeom prst="ellipse">
            <a:avLst/>
          </a:prstGeom>
          <a:solidFill>
            <a:srgbClr val="FFFF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45167" y="2410441"/>
            <a:ext cx="2286000" cy="2286000"/>
          </a:xfrm>
          <a:prstGeom prst="ellipse">
            <a:avLst/>
          </a:prstGeom>
          <a:gradFill flip="none" rotWithShape="1">
            <a:gsLst>
              <a:gs pos="43000">
                <a:srgbClr val="FFFF00">
                  <a:alpha val="40000"/>
                  <a:lumMod val="80000"/>
                  <a:lumOff val="20000"/>
                </a:srgbClr>
              </a:gs>
              <a:gs pos="0">
                <a:srgbClr val="FFFF00">
                  <a:alpha val="60000"/>
                </a:srgbClr>
              </a:gs>
              <a:gs pos="100000">
                <a:srgbClr val="FFFF00">
                  <a:alpha val="1000"/>
                  <a:lumMod val="0"/>
                  <a:lumOff val="100000"/>
                </a:srgbClr>
              </a:gs>
            </a:gsLst>
            <a:path path="circle">
              <a:fillToRect l="50000" t="50000" r="50000" b="50000"/>
            </a:path>
            <a:tileRect/>
          </a:gradFill>
          <a:ln>
            <a:solidFill>
              <a:srgbClr val="FBC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3F6417B-1553-2277-DE3D-2FBEB3671427}"/>
                  </a:ext>
                </a:extLst>
              </p:cNvPr>
              <p:cNvSpPr txBox="1"/>
              <p:nvPr/>
            </p:nvSpPr>
            <p:spPr>
              <a:xfrm>
                <a:off x="1149823" y="1252673"/>
                <a:ext cx="2676688" cy="95179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Coherent Beacon</a:t>
                </a:r>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&lt;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r>
                            <a:rPr lang="en-US" sz="2000" b="0" i="1" smtClean="0">
                              <a:latin typeface="Cambria Math" panose="02040503050406030204" pitchFamily="18" charset="0"/>
                              <a:ea typeface="Cambria Math" panose="02040503050406030204" pitchFamily="18" charset="0"/>
                            </a:rPr>
                            <m:t>𝐷</m:t>
                          </m:r>
                        </m:den>
                      </m:f>
                    </m:oMath>
                  </m:oMathPara>
                </a14:m>
                <a:endParaRPr lang="en-US" dirty="0">
                  <a:latin typeface="Arial" panose="020B0604020202020204" pitchFamily="34"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13F6417B-1553-2277-DE3D-2FBEB3671427}"/>
                  </a:ext>
                </a:extLst>
              </p:cNvPr>
              <p:cNvSpPr txBox="1">
                <a:spLocks noRot="1" noChangeAspect="1" noMove="1" noResize="1" noEditPoints="1" noAdjustHandles="1" noChangeArrowheads="1" noChangeShapeType="1" noTextEdit="1"/>
              </p:cNvSpPr>
              <p:nvPr/>
            </p:nvSpPr>
            <p:spPr>
              <a:xfrm>
                <a:off x="1149823" y="1252673"/>
                <a:ext cx="2676688" cy="951799"/>
              </a:xfrm>
              <a:prstGeom prst="rect">
                <a:avLst/>
              </a:prstGeom>
              <a:blipFill>
                <a:blip r:embed="rId5"/>
                <a:stretch>
                  <a:fillRect t="-3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2A7EDD7-123C-9735-170B-43BFA37CAB01}"/>
                  </a:ext>
                </a:extLst>
              </p:cNvPr>
              <p:cNvSpPr txBox="1"/>
              <p:nvPr/>
            </p:nvSpPr>
            <p:spPr>
              <a:xfrm>
                <a:off x="7941330" y="1252673"/>
                <a:ext cx="2906356" cy="10057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Incoherent Beacon</a:t>
                </a:r>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&gt;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𝑠</m:t>
                              </m:r>
                            </m:sub>
                          </m:sSub>
                        </m:den>
                      </m:f>
                    </m:oMath>
                  </m:oMathPara>
                </a14:m>
                <a:endParaRPr lang="en-US" sz="2000" dirty="0">
                  <a:latin typeface="Arial" panose="020B0604020202020204" pitchFamily="34" charset="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E2A7EDD7-123C-9735-170B-43BFA37CAB01}"/>
                  </a:ext>
                </a:extLst>
              </p:cNvPr>
              <p:cNvSpPr txBox="1">
                <a:spLocks noRot="1" noChangeAspect="1" noMove="1" noResize="1" noEditPoints="1" noAdjustHandles="1" noChangeArrowheads="1" noChangeShapeType="1" noTextEdit="1"/>
              </p:cNvSpPr>
              <p:nvPr/>
            </p:nvSpPr>
            <p:spPr>
              <a:xfrm>
                <a:off x="7941330" y="1252673"/>
                <a:ext cx="2906356" cy="1005725"/>
              </a:xfrm>
              <a:prstGeom prst="rect">
                <a:avLst/>
              </a:prstGeom>
              <a:blipFill>
                <a:blip r:embed="rId6"/>
                <a:stretch>
                  <a:fillRect t="-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0A7234-1829-03BA-62C7-FCA419AB1CDF}"/>
                  </a:ext>
                </a:extLst>
              </p:cNvPr>
              <p:cNvSpPr txBox="1"/>
              <p:nvPr/>
            </p:nvSpPr>
            <p:spPr>
              <a:xfrm>
                <a:off x="4416418" y="1252673"/>
                <a:ext cx="3355558" cy="10057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Partially Coherent Beacon</a:t>
                </a:r>
              </a:p>
              <a:p>
                <a:pPr algn="ct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𝜆</m:t>
                          </m:r>
                        </m:num>
                        <m:den>
                          <m:r>
                            <a:rPr lang="en-US" sz="2000" i="1">
                              <a:latin typeface="Cambria Math" panose="02040503050406030204" pitchFamily="18" charset="0"/>
                              <a:ea typeface="Cambria Math" panose="02040503050406030204" pitchFamily="18" charset="0"/>
                            </a:rPr>
                            <m:t>𝐷</m:t>
                          </m:r>
                        </m:den>
                      </m:f>
                      <m:r>
                        <a:rPr lang="en-US" sz="2000" b="0" i="1" smtClean="0">
                          <a:latin typeface="Cambria Math" panose="02040503050406030204" pitchFamily="18" charset="0"/>
                          <a:ea typeface="Cambria Math" panose="02040503050406030204" pitchFamily="18" charset="0"/>
                        </a:rPr>
                        <m:t>&lt;</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rPr>
                            <m:t>𝑏𝑒𝑎𝑐𝑜𝑛</m:t>
                          </m:r>
                        </m:sub>
                      </m:sSub>
                      <m:r>
                        <a:rPr lang="en-US" sz="2000" b="0" i="1" smtClean="0">
                          <a:latin typeface="Cambria Math" panose="02040503050406030204" pitchFamily="18" charset="0"/>
                        </a:rPr>
                        <m:t>&lt;</m:t>
                      </m:r>
                      <m:f>
                        <m:fPr>
                          <m:ctrlPr>
                            <a:rPr lang="en-US" sz="2000" i="1" smtClean="0">
                              <a:latin typeface="Cambria Math" panose="02040503050406030204" pitchFamily="18" charset="0"/>
                              <a:ea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𝜆</m:t>
                          </m:r>
                        </m:num>
                        <m:den>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𝑠</m:t>
                              </m:r>
                            </m:sub>
                          </m:sSub>
                        </m:den>
                      </m:f>
                    </m:oMath>
                  </m:oMathPara>
                </a14:m>
                <a:endParaRPr lang="en-US" sz="2000"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0A7234-1829-03BA-62C7-FCA419AB1CDF}"/>
                  </a:ext>
                </a:extLst>
              </p:cNvPr>
              <p:cNvSpPr txBox="1">
                <a:spLocks noRot="1" noChangeAspect="1" noMove="1" noResize="1" noEditPoints="1" noAdjustHandles="1" noChangeArrowheads="1" noChangeShapeType="1" noTextEdit="1"/>
              </p:cNvSpPr>
              <p:nvPr/>
            </p:nvSpPr>
            <p:spPr>
              <a:xfrm>
                <a:off x="4416418" y="1252673"/>
                <a:ext cx="3355558" cy="1005725"/>
              </a:xfrm>
              <a:prstGeom prst="rect">
                <a:avLst/>
              </a:prstGeom>
              <a:blipFill>
                <a:blip r:embed="rId7"/>
                <a:stretch>
                  <a:fillRect t="-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09253AC-FA42-A6F1-6192-6AD49F12BAC9}"/>
                  </a:ext>
                </a:extLst>
              </p:cNvPr>
              <p:cNvSpPr txBox="1"/>
              <p:nvPr/>
            </p:nvSpPr>
            <p:spPr>
              <a:xfrm>
                <a:off x="962844" y="4690467"/>
                <a:ext cx="3050647" cy="646331"/>
              </a:xfrm>
              <a:prstGeom prst="rect">
                <a:avLst/>
              </a:prstGeom>
              <a:noFill/>
            </p:spPr>
            <p:txBody>
              <a:bodyPr wrap="square" rtlCol="0">
                <a:spAutoFit/>
              </a:bodyPr>
              <a:lstStyle/>
              <a:p>
                <a:pPr algn="ctr"/>
                <a:r>
                  <a:rPr lang="en-US" sz="1800" b="1" dirty="0">
                    <a:latin typeface="Arial" panose="020B0604020202020204" pitchFamily="34" charset="0"/>
                    <a:ea typeface="Cambria Math" panose="02040503050406030204" pitchFamily="18" charset="0"/>
                    <a:cs typeface="Arial" panose="020B0604020202020204" pitchFamily="34" charset="0"/>
                  </a:rPr>
                  <a:t>Approximation:</a:t>
                </a:r>
              </a:p>
              <a:p>
                <a:pPr algn="ctr"/>
                <a14:m>
                  <m:oMathPara xmlns:m="http://schemas.openxmlformats.org/officeDocument/2006/math">
                    <m:oMathParaPr>
                      <m:jc m:val="centerGroup"/>
                    </m:oMathParaPr>
                    <m:oMath xmlns:m="http://schemas.openxmlformats.org/officeDocument/2006/math">
                      <m:d>
                        <m:dPr>
                          <m:begChr m:val="|"/>
                          <m:endChr m:val="|"/>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𝜇</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2</m:t>
                                  </m:r>
                                </m:sub>
                              </m:sSub>
                            </m:e>
                          </m:d>
                        </m:e>
                      </m:d>
                      <m:r>
                        <a:rPr lang="en-US" sz="1800" i="1">
                          <a:latin typeface="Cambria Math" panose="02040503050406030204" pitchFamily="18" charset="0"/>
                          <a:ea typeface="Cambria Math" panose="02040503050406030204" pitchFamily="18" charset="0"/>
                        </a:rPr>
                        <m:t>=1</m:t>
                      </m:r>
                    </m:oMath>
                  </m:oMathPara>
                </a14:m>
                <a:endParaRPr lang="en-US" sz="1800" dirty="0"/>
              </a:p>
            </p:txBody>
          </p:sp>
        </mc:Choice>
        <mc:Fallback xmlns="">
          <p:sp>
            <p:nvSpPr>
              <p:cNvPr id="17" name="TextBox 16">
                <a:extLst>
                  <a:ext uri="{FF2B5EF4-FFF2-40B4-BE49-F238E27FC236}">
                    <a16:creationId xmlns:a16="http://schemas.microsoft.com/office/drawing/2014/main" id="{909253AC-FA42-A6F1-6192-6AD49F12BAC9}"/>
                  </a:ext>
                </a:extLst>
              </p:cNvPr>
              <p:cNvSpPr txBox="1">
                <a:spLocks noRot="1" noChangeAspect="1" noMove="1" noResize="1" noEditPoints="1" noAdjustHandles="1" noChangeArrowheads="1" noChangeShapeType="1" noTextEdit="1"/>
              </p:cNvSpPr>
              <p:nvPr/>
            </p:nvSpPr>
            <p:spPr>
              <a:xfrm>
                <a:off x="962844" y="4690467"/>
                <a:ext cx="3050647" cy="646331"/>
              </a:xfrm>
              <a:prstGeom prst="rect">
                <a:avLst/>
              </a:prstGeom>
              <a:blipFill>
                <a:blip r:embed="rId8"/>
                <a:stretch>
                  <a:fillRect t="-4717" b="-1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835A7EF-3630-539F-D3BC-C31AFF3ABA64}"/>
                  </a:ext>
                </a:extLst>
              </p:cNvPr>
              <p:cNvSpPr txBox="1"/>
              <p:nvPr/>
            </p:nvSpPr>
            <p:spPr>
              <a:xfrm>
                <a:off x="8352692" y="4690467"/>
                <a:ext cx="2083632" cy="69371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Approximation:</a:t>
                </a:r>
              </a:p>
              <a:p>
                <a:pPr algn="ctr"/>
                <a14:m>
                  <m:oMathPara xmlns:m="http://schemas.openxmlformats.org/officeDocument/2006/math">
                    <m:oMathParaPr>
                      <m:jc m:val="centerGroup"/>
                    </m:oMathParaPr>
                    <m:oMath xmlns:m="http://schemas.openxmlformats.org/officeDocument/2006/math">
                      <m:d>
                        <m:dPr>
                          <m:begChr m:val="|"/>
                          <m:endChr m:val="|"/>
                          <m:ctrlPr>
                            <a:rPr lang="en-US" sz="1800" i="1" smtClean="0">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𝜇</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1</m:t>
                                  </m:r>
                                </m:sub>
                              </m:sSub>
                            </m:e>
                          </m:d>
                        </m:e>
                      </m:d>
                      <m:r>
                        <a:rPr lang="en-US" sz="1800" i="1">
                          <a:latin typeface="Cambria Math" panose="02040503050406030204" pitchFamily="18" charset="0"/>
                          <a:ea typeface="Cambria Math" panose="02040503050406030204" pitchFamily="18" charset="0"/>
                        </a:rPr>
                        <m:t>=0</m:t>
                      </m:r>
                    </m:oMath>
                  </m:oMathPara>
                </a14:m>
                <a:endParaRPr lang="en-US" sz="1800" dirty="0">
                  <a:ea typeface="Cambria Math" panose="02040503050406030204" pitchFamily="18" charset="0"/>
                </a:endParaRPr>
              </a:p>
              <a:p>
                <a:pPr algn="ctr"/>
                <a:endParaRPr lang="en-US" dirty="0"/>
              </a:p>
            </p:txBody>
          </p:sp>
        </mc:Choice>
        <mc:Fallback xmlns="">
          <p:sp>
            <p:nvSpPr>
              <p:cNvPr id="18" name="TextBox 17">
                <a:extLst>
                  <a:ext uri="{FF2B5EF4-FFF2-40B4-BE49-F238E27FC236}">
                    <a16:creationId xmlns:a16="http://schemas.microsoft.com/office/drawing/2014/main" id="{0835A7EF-3630-539F-D3BC-C31AFF3ABA64}"/>
                  </a:ext>
                </a:extLst>
              </p:cNvPr>
              <p:cNvSpPr txBox="1">
                <a:spLocks noRot="1" noChangeAspect="1" noMove="1" noResize="1" noEditPoints="1" noAdjustHandles="1" noChangeArrowheads="1" noChangeShapeType="1" noTextEdit="1"/>
              </p:cNvSpPr>
              <p:nvPr/>
            </p:nvSpPr>
            <p:spPr>
              <a:xfrm>
                <a:off x="8352692" y="4690467"/>
                <a:ext cx="2083632" cy="693712"/>
              </a:xfrm>
              <a:prstGeom prst="rect">
                <a:avLst/>
              </a:prstGeom>
              <a:blipFill>
                <a:blip r:embed="rId9"/>
                <a:stretch>
                  <a:fillRect t="-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74626BC-9AAB-F1C1-7647-2FC569F7625F}"/>
                  </a:ext>
                </a:extLst>
              </p:cNvPr>
              <p:cNvSpPr txBox="1"/>
              <p:nvPr/>
            </p:nvSpPr>
            <p:spPr>
              <a:xfrm>
                <a:off x="4846023" y="4690467"/>
                <a:ext cx="2496349"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No Approximation:</a:t>
                </a:r>
              </a:p>
              <a:p>
                <a:pPr/>
                <a14:m>
                  <m:oMathPara xmlns:m="http://schemas.openxmlformats.org/officeDocument/2006/math">
                    <m:oMathParaPr>
                      <m:jc m:val="centerGroup"/>
                    </m:oMathParaPr>
                    <m:oMath xmlns:m="http://schemas.openxmlformats.org/officeDocument/2006/math">
                      <m:r>
                        <a:rPr lang="en-US" sz="1800" smtClean="0">
                          <a:latin typeface="Cambria Math" panose="02040503050406030204" pitchFamily="18" charset="0"/>
                          <a:ea typeface="Cambria Math" panose="02040503050406030204" pitchFamily="18" charset="0"/>
                        </a:rPr>
                        <m:t>0</m:t>
                      </m:r>
                      <m:r>
                        <a:rPr lang="en-US" sz="1800" b="0" i="1" smtClean="0">
                          <a:latin typeface="Cambria Math" panose="02040503050406030204" pitchFamily="18" charset="0"/>
                          <a:ea typeface="Cambria Math" panose="02040503050406030204" pitchFamily="18" charset="0"/>
                        </a:rPr>
                        <m:t>&lt;</m:t>
                      </m:r>
                      <m:d>
                        <m:dPr>
                          <m:begChr m:val="|"/>
                          <m:endChr m:val="|"/>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𝜇</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𝑟</m:t>
                                      </m:r>
                                    </m:e>
                                  </m:acc>
                                </m:e>
                                <m:sub>
                                  <m:r>
                                    <a:rPr lang="en-US" sz="1800" i="1">
                                      <a:latin typeface="Cambria Math" panose="02040503050406030204" pitchFamily="18" charset="0"/>
                                      <a:ea typeface="Cambria Math" panose="02040503050406030204" pitchFamily="18" charset="0"/>
                                    </a:rPr>
                                    <m:t>2</m:t>
                                  </m:r>
                                </m:sub>
                              </m:sSub>
                            </m:e>
                          </m:d>
                        </m:e>
                      </m:d>
                      <m:r>
                        <a:rPr lang="en-US" sz="1800" b="0" i="1" smtClean="0">
                          <a:latin typeface="Cambria Math" panose="02040503050406030204" pitchFamily="18" charset="0"/>
                          <a:ea typeface="Cambria Math" panose="02040503050406030204" pitchFamily="18" charset="0"/>
                        </a:rPr>
                        <m:t>&lt;</m:t>
                      </m:r>
                      <m:r>
                        <a:rPr lang="en-US" sz="1800" i="1">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A74626BC-9AAB-F1C1-7647-2FC569F7625F}"/>
                  </a:ext>
                </a:extLst>
              </p:cNvPr>
              <p:cNvSpPr txBox="1">
                <a:spLocks noRot="1" noChangeAspect="1" noMove="1" noResize="1" noEditPoints="1" noAdjustHandles="1" noChangeArrowheads="1" noChangeShapeType="1" noTextEdit="1"/>
              </p:cNvSpPr>
              <p:nvPr/>
            </p:nvSpPr>
            <p:spPr>
              <a:xfrm>
                <a:off x="4846023" y="4690467"/>
                <a:ext cx="2496349" cy="646331"/>
              </a:xfrm>
              <a:prstGeom prst="rect">
                <a:avLst/>
              </a:prstGeom>
              <a:blipFill>
                <a:blip r:embed="rId10"/>
                <a:stretch>
                  <a:fillRect t="-4717" b="-1887"/>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1F8CFF74-66C7-5841-8719-B6B986F96CEF}"/>
              </a:ext>
            </a:extLst>
          </p:cNvPr>
          <p:cNvSpPr txBox="1"/>
          <p:nvPr/>
        </p:nvSpPr>
        <p:spPr>
          <a:xfrm>
            <a:off x="5329206" y="731043"/>
            <a:ext cx="1462388" cy="369332"/>
          </a:xfrm>
          <a:prstGeom prst="rect">
            <a:avLst/>
          </a:prstGeom>
          <a:noFill/>
        </p:spPr>
        <p:txBody>
          <a:bodyPr wrap="none" rtlCol="0">
            <a:spAutoFit/>
          </a:bodyPr>
          <a:lstStyle/>
          <a:p>
            <a:r>
              <a:rPr lang="en-US" i="1" dirty="0"/>
              <a:t>Richey (2022)</a:t>
            </a:r>
          </a:p>
        </p:txBody>
      </p:sp>
    </p:spTree>
    <p:extLst>
      <p:ext uri="{BB962C8B-B14F-4D97-AF65-F5344CB8AC3E}">
        <p14:creationId xmlns:p14="http://schemas.microsoft.com/office/powerpoint/2010/main" val="267266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Optimizing WFS design for Partially Coherent Beacons</a:t>
            </a:r>
          </a:p>
        </p:txBody>
      </p:sp>
      <p:sp>
        <p:nvSpPr>
          <p:cNvPr id="9" name="Text Placeholder 5">
            <a:extLst>
              <a:ext uri="{FF2B5EF4-FFF2-40B4-BE49-F238E27FC236}">
                <a16:creationId xmlns:a16="http://schemas.microsoft.com/office/drawing/2014/main" id="{4B80AD24-C9B7-44C4-9F97-905133FCFC77}"/>
              </a:ext>
            </a:extLst>
          </p:cNvPr>
          <p:cNvSpPr>
            <a:spLocks noGrp="1"/>
          </p:cNvSpPr>
          <p:nvPr>
            <p:ph type="body" sz="quarter" idx="17"/>
          </p:nvPr>
        </p:nvSpPr>
        <p:spPr>
          <a:xfrm>
            <a:off x="6050183" y="6621065"/>
            <a:ext cx="5135058" cy="167092"/>
          </a:xfrm>
        </p:spPr>
        <p:txBody>
          <a:bodyPr/>
          <a:lstStyle/>
          <a:p>
            <a:r>
              <a:rPr lang="en-US" sz="800" dirty="0"/>
              <a:t>Approved for public release; distribution is unlimited.  Public Affairs release approval #: AFRL-2022-3112 </a:t>
            </a:r>
          </a:p>
        </p:txBody>
      </p:sp>
      <p:sp>
        <p:nvSpPr>
          <p:cNvPr id="13" name="TextBox 12">
            <a:extLst>
              <a:ext uri="{FF2B5EF4-FFF2-40B4-BE49-F238E27FC236}">
                <a16:creationId xmlns:a16="http://schemas.microsoft.com/office/drawing/2014/main" id="{D8DFD694-55B7-5DB7-AFAC-1D1DBEDAAFBC}"/>
              </a:ext>
            </a:extLst>
          </p:cNvPr>
          <p:cNvSpPr txBox="1"/>
          <p:nvPr/>
        </p:nvSpPr>
        <p:spPr>
          <a:xfrm>
            <a:off x="683948" y="1615830"/>
            <a:ext cx="265000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Source: 2 </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/D </a:t>
            </a:r>
          </a:p>
        </p:txBody>
      </p:sp>
      <p:sp>
        <p:nvSpPr>
          <p:cNvPr id="16" name="TextBox 15">
            <a:extLst>
              <a:ext uri="{FF2B5EF4-FFF2-40B4-BE49-F238E27FC236}">
                <a16:creationId xmlns:a16="http://schemas.microsoft.com/office/drawing/2014/main" id="{81FE94C8-5BAE-B36E-7BC2-84CDA096C0D1}"/>
              </a:ext>
            </a:extLst>
          </p:cNvPr>
          <p:cNvSpPr txBox="1"/>
          <p:nvPr/>
        </p:nvSpPr>
        <p:spPr>
          <a:xfrm rot="16200000">
            <a:off x="-476841" y="2719655"/>
            <a:ext cx="202629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2x2</a:t>
            </a:r>
          </a:p>
        </p:txBody>
      </p:sp>
      <p:sp>
        <p:nvSpPr>
          <p:cNvPr id="17" name="TextBox 16">
            <a:extLst>
              <a:ext uri="{FF2B5EF4-FFF2-40B4-BE49-F238E27FC236}">
                <a16:creationId xmlns:a16="http://schemas.microsoft.com/office/drawing/2014/main" id="{8A369503-E642-A11D-09BC-E186D3812ACD}"/>
              </a:ext>
            </a:extLst>
          </p:cNvPr>
          <p:cNvSpPr txBox="1"/>
          <p:nvPr/>
        </p:nvSpPr>
        <p:spPr>
          <a:xfrm rot="16200000">
            <a:off x="-476841" y="4835830"/>
            <a:ext cx="202629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4x4</a:t>
            </a:r>
          </a:p>
        </p:txBody>
      </p:sp>
      <p:sp>
        <p:nvSpPr>
          <p:cNvPr id="31" name="TextBox 30">
            <a:extLst>
              <a:ext uri="{FF2B5EF4-FFF2-40B4-BE49-F238E27FC236}">
                <a16:creationId xmlns:a16="http://schemas.microsoft.com/office/drawing/2014/main" id="{1E2EBCF3-998E-B3D1-95FB-38DF587CCB58}"/>
              </a:ext>
            </a:extLst>
          </p:cNvPr>
          <p:cNvSpPr txBox="1"/>
          <p:nvPr/>
        </p:nvSpPr>
        <p:spPr>
          <a:xfrm>
            <a:off x="3326634" y="1615830"/>
            <a:ext cx="265000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Source: 4 </a:t>
            </a:r>
            <a:r>
              <a:rPr lang="el-GR" dirty="0">
                <a:latin typeface="Arial" panose="020B0604020202020204" pitchFamily="34" charset="0"/>
                <a:cs typeface="Arial" panose="020B0604020202020204" pitchFamily="34" charset="0"/>
              </a:rPr>
              <a:t>λ</a:t>
            </a:r>
            <a:r>
              <a:rPr lang="en-US" dirty="0">
                <a:latin typeface="Arial" panose="020B0604020202020204" pitchFamily="34" charset="0"/>
                <a:cs typeface="Arial" panose="020B0604020202020204" pitchFamily="34" charset="0"/>
              </a:rPr>
              <a:t>/D </a:t>
            </a:r>
          </a:p>
        </p:txBody>
      </p:sp>
      <p:grpSp>
        <p:nvGrpSpPr>
          <p:cNvPr id="32" name="Group 31">
            <a:extLst>
              <a:ext uri="{FF2B5EF4-FFF2-40B4-BE49-F238E27FC236}">
                <a16:creationId xmlns:a16="http://schemas.microsoft.com/office/drawing/2014/main" id="{BEE331A6-1067-A3C8-8131-E8FEB1B2ABA0}"/>
              </a:ext>
            </a:extLst>
          </p:cNvPr>
          <p:cNvGrpSpPr/>
          <p:nvPr/>
        </p:nvGrpSpPr>
        <p:grpSpPr>
          <a:xfrm>
            <a:off x="718859" y="1910312"/>
            <a:ext cx="5266944" cy="4149457"/>
            <a:chOff x="816136" y="2338330"/>
            <a:chExt cx="5266944" cy="4149457"/>
          </a:xfrm>
        </p:grpSpPr>
        <p:pic>
          <p:nvPicPr>
            <p:cNvPr id="27" name="Picture 26">
              <a:extLst>
                <a:ext uri="{FF2B5EF4-FFF2-40B4-BE49-F238E27FC236}">
                  <a16:creationId xmlns:a16="http://schemas.microsoft.com/office/drawing/2014/main" id="{34770A86-EE0B-3E66-DDE4-1E101BCECAA5}"/>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t="6669" r="7500" b="9965"/>
            <a:stretch/>
          </p:blipFill>
          <p:spPr>
            <a:xfrm>
              <a:off x="816136" y="4420010"/>
              <a:ext cx="2633472" cy="2057400"/>
            </a:xfrm>
            <a:prstGeom prst="rect">
              <a:avLst/>
            </a:prstGeom>
          </p:spPr>
        </p:pic>
        <p:pic>
          <p:nvPicPr>
            <p:cNvPr id="28" name="Picture 27">
              <a:extLst>
                <a:ext uri="{FF2B5EF4-FFF2-40B4-BE49-F238E27FC236}">
                  <a16:creationId xmlns:a16="http://schemas.microsoft.com/office/drawing/2014/main" id="{064F385F-628A-1716-A5FC-54E621CDBAA9}"/>
                </a:ext>
              </a:extLst>
            </p:cNvPr>
            <p:cNvPicPr>
              <a:picLocks noChangeAspect="1"/>
            </p:cNvPicPr>
            <p:nvPr/>
          </p:nvPicPr>
          <p:blipFill rotWithShape="1">
            <a:blip r:embed="rId4">
              <a:extLst>
                <a:ext uri="{28A0092B-C50C-407E-A947-70E740481C1C}">
                  <a14:useLocalDpi xmlns:a14="http://schemas.microsoft.com/office/drawing/2010/main" val="0"/>
                </a:ext>
              </a:extLst>
            </a:blip>
            <a:srcRect l="12502" t="6670" r="7498" b="9965"/>
            <a:stretch/>
          </p:blipFill>
          <p:spPr>
            <a:xfrm>
              <a:off x="816136" y="2338330"/>
              <a:ext cx="2633472" cy="2057400"/>
            </a:xfrm>
            <a:prstGeom prst="rect">
              <a:avLst/>
            </a:prstGeom>
          </p:spPr>
        </p:pic>
        <p:pic>
          <p:nvPicPr>
            <p:cNvPr id="29" name="Picture 28">
              <a:extLst>
                <a:ext uri="{FF2B5EF4-FFF2-40B4-BE49-F238E27FC236}">
                  <a16:creationId xmlns:a16="http://schemas.microsoft.com/office/drawing/2014/main" id="{447AEEEC-2E16-52BD-3B1B-AF9EBB95476D}"/>
                </a:ext>
              </a:extLst>
            </p:cNvPr>
            <p:cNvPicPr>
              <a:picLocks noChangeAspect="1"/>
            </p:cNvPicPr>
            <p:nvPr/>
          </p:nvPicPr>
          <p:blipFill rotWithShape="1">
            <a:blip r:embed="rId5">
              <a:extLst>
                <a:ext uri="{28A0092B-C50C-407E-A947-70E740481C1C}">
                  <a14:useLocalDpi xmlns:a14="http://schemas.microsoft.com/office/drawing/2010/main" val="0"/>
                </a:ext>
              </a:extLst>
            </a:blip>
            <a:srcRect l="12500" t="6669" r="7500" b="9965"/>
            <a:stretch/>
          </p:blipFill>
          <p:spPr>
            <a:xfrm>
              <a:off x="3449608" y="4430387"/>
              <a:ext cx="2633472" cy="2057400"/>
            </a:xfrm>
            <a:prstGeom prst="rect">
              <a:avLst/>
            </a:prstGeom>
          </p:spPr>
        </p:pic>
        <p:pic>
          <p:nvPicPr>
            <p:cNvPr id="30" name="Picture 29">
              <a:extLst>
                <a:ext uri="{FF2B5EF4-FFF2-40B4-BE49-F238E27FC236}">
                  <a16:creationId xmlns:a16="http://schemas.microsoft.com/office/drawing/2014/main" id="{5AA577CB-615C-198A-EA77-01B8DA82F45A}"/>
                </a:ext>
              </a:extLst>
            </p:cNvPr>
            <p:cNvPicPr>
              <a:picLocks noChangeAspect="1"/>
            </p:cNvPicPr>
            <p:nvPr/>
          </p:nvPicPr>
          <p:blipFill rotWithShape="1">
            <a:blip r:embed="rId6">
              <a:extLst>
                <a:ext uri="{28A0092B-C50C-407E-A947-70E740481C1C}">
                  <a14:useLocalDpi xmlns:a14="http://schemas.microsoft.com/office/drawing/2010/main" val="0"/>
                </a:ext>
              </a:extLst>
            </a:blip>
            <a:srcRect l="12500" t="6670" r="7500" b="9965"/>
            <a:stretch/>
          </p:blipFill>
          <p:spPr>
            <a:xfrm>
              <a:off x="3449608" y="2338330"/>
              <a:ext cx="2633472" cy="2057400"/>
            </a:xfrm>
            <a:prstGeom prst="rect">
              <a:avLst/>
            </a:prstGeom>
          </p:spPr>
        </p:pic>
      </p:grpSp>
      <p:sp>
        <p:nvSpPr>
          <p:cNvPr id="6" name="TextBox 5">
            <a:extLst>
              <a:ext uri="{FF2B5EF4-FFF2-40B4-BE49-F238E27FC236}">
                <a16:creationId xmlns:a16="http://schemas.microsoft.com/office/drawing/2014/main" id="{97102E8A-69C4-11F2-EE73-0E2A058354F9}"/>
              </a:ext>
            </a:extLst>
          </p:cNvPr>
          <p:cNvSpPr txBox="1"/>
          <p:nvPr/>
        </p:nvSpPr>
        <p:spPr>
          <a:xfrm>
            <a:off x="1144780" y="1245137"/>
            <a:ext cx="4415103" cy="707886"/>
          </a:xfrm>
          <a:prstGeom prst="rect">
            <a:avLst/>
          </a:prstGeom>
          <a:noFill/>
        </p:spPr>
        <p:txBody>
          <a:bodyPr wrap="square" rtlCol="0">
            <a:spAutoFit/>
          </a:bodyPr>
          <a:lstStyle/>
          <a:p>
            <a:pPr algn="ctr"/>
            <a:r>
              <a:rPr lang="en-US" sz="2000" b="1" dirty="0"/>
              <a:t>Pupil Segmentation – Hybrid WFS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59442E4-6BC5-BF93-8482-C28FF3455339}"/>
                  </a:ext>
                </a:extLst>
              </p:cNvPr>
              <p:cNvSpPr txBox="1"/>
              <p:nvPr/>
            </p:nvSpPr>
            <p:spPr>
              <a:xfrm>
                <a:off x="5259216" y="3948789"/>
                <a:ext cx="673817"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𝜇</m:t>
                          </m:r>
                        </m:e>
                        <m:sub>
                          <m:r>
                            <a:rPr lang="en-US" sz="2000" b="0" i="1" smtClean="0">
                              <a:solidFill>
                                <a:schemeClr val="bg1"/>
                              </a:solidFill>
                              <a:latin typeface="Cambria Math" panose="02040503050406030204" pitchFamily="18" charset="0"/>
                            </a:rPr>
                            <m:t>𝑎𝑏</m:t>
                          </m:r>
                        </m:sub>
                      </m:sSub>
                      <m:r>
                        <a:rPr lang="en-US" sz="2000" b="0" i="1" smtClean="0">
                          <a:solidFill>
                            <a:schemeClr val="bg1"/>
                          </a:solidFill>
                          <a:latin typeface="Cambria Math" panose="02040503050406030204" pitchFamily="18" charset="0"/>
                        </a:rPr>
                        <m:t>|</m:t>
                      </m:r>
                    </m:oMath>
                  </m:oMathPara>
                </a14:m>
                <a:endParaRPr lang="en-US" sz="2000" dirty="0"/>
              </a:p>
            </p:txBody>
          </p:sp>
        </mc:Choice>
        <mc:Fallback xmlns="">
          <p:sp>
            <p:nvSpPr>
              <p:cNvPr id="36" name="TextBox 35">
                <a:extLst>
                  <a:ext uri="{FF2B5EF4-FFF2-40B4-BE49-F238E27FC236}">
                    <a16:creationId xmlns:a16="http://schemas.microsoft.com/office/drawing/2014/main" id="{759442E4-6BC5-BF93-8482-C28FF3455339}"/>
                  </a:ext>
                </a:extLst>
              </p:cNvPr>
              <p:cNvSpPr txBox="1">
                <a:spLocks noRot="1" noChangeAspect="1" noMove="1" noResize="1" noEditPoints="1" noAdjustHandles="1" noChangeArrowheads="1" noChangeShapeType="1" noTextEdit="1"/>
              </p:cNvSpPr>
              <p:nvPr/>
            </p:nvSpPr>
            <p:spPr>
              <a:xfrm>
                <a:off x="5259216" y="3948789"/>
                <a:ext cx="673817" cy="400110"/>
              </a:xfrm>
              <a:prstGeom prst="rect">
                <a:avLst/>
              </a:prstGeom>
              <a:blipFill>
                <a:blip r:embed="rId7"/>
                <a:stretch>
                  <a:fillRect l="-4545" r="-12727" b="-15385"/>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67B1E675-D087-FBC3-3CDB-D863F2175BD3}"/>
              </a:ext>
            </a:extLst>
          </p:cNvPr>
          <p:cNvSpPr txBox="1"/>
          <p:nvPr/>
        </p:nvSpPr>
        <p:spPr>
          <a:xfrm>
            <a:off x="3369835" y="5414088"/>
            <a:ext cx="1616538" cy="646331"/>
          </a:xfrm>
          <a:prstGeom prst="rect">
            <a:avLst/>
          </a:prstGeom>
          <a:noFill/>
        </p:spPr>
        <p:txBody>
          <a:bodyPr wrap="square" rtlCol="0">
            <a:spAutoFit/>
          </a:bodyPr>
          <a:lstStyle/>
          <a:p>
            <a:r>
              <a:rPr lang="en-US" b="1" dirty="0">
                <a:solidFill>
                  <a:srgbClr val="FF0000"/>
                </a:solidFill>
              </a:rPr>
              <a:t>Pupil Segmentation</a:t>
            </a:r>
          </a:p>
        </p:txBody>
      </p:sp>
      <p:cxnSp>
        <p:nvCxnSpPr>
          <p:cNvPr id="41" name="Straight Arrow Connector 40">
            <a:extLst>
              <a:ext uri="{FF2B5EF4-FFF2-40B4-BE49-F238E27FC236}">
                <a16:creationId xmlns:a16="http://schemas.microsoft.com/office/drawing/2014/main" id="{093CCE21-C03F-3133-5195-C6317ECE199F}"/>
              </a:ext>
            </a:extLst>
          </p:cNvPr>
          <p:cNvCxnSpPr/>
          <p:nvPr/>
        </p:nvCxnSpPr>
        <p:spPr>
          <a:xfrm flipV="1">
            <a:off x="3715966" y="5031069"/>
            <a:ext cx="243191" cy="383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Content Placeholder 14">
            <a:extLst>
              <a:ext uri="{FF2B5EF4-FFF2-40B4-BE49-F238E27FC236}">
                <a16:creationId xmlns:a16="http://schemas.microsoft.com/office/drawing/2014/main" id="{CE1DD893-94AB-1B17-F011-3B361F2A1CDA}"/>
              </a:ext>
            </a:extLst>
          </p:cNvPr>
          <p:cNvPicPr>
            <a:picLocks noChangeAspect="1"/>
          </p:cNvPicPr>
          <p:nvPr/>
        </p:nvPicPr>
        <p:blipFill rotWithShape="1">
          <a:blip r:embed="rId8">
            <a:extLst>
              <a:ext uri="{28A0092B-C50C-407E-A947-70E740481C1C}">
                <a14:useLocalDpi xmlns:a14="http://schemas.microsoft.com/office/drawing/2010/main" val="0"/>
              </a:ext>
            </a:extLst>
          </a:blip>
          <a:srcRect b="42550"/>
          <a:stretch/>
        </p:blipFill>
        <p:spPr>
          <a:xfrm>
            <a:off x="6258968" y="1382309"/>
            <a:ext cx="5655171" cy="4765572"/>
          </a:xfrm>
          <a:prstGeom prst="rect">
            <a:avLst/>
          </a:prstGeom>
        </p:spPr>
      </p:pic>
      <p:sp>
        <p:nvSpPr>
          <p:cNvPr id="18" name="TextBox 17">
            <a:extLst>
              <a:ext uri="{FF2B5EF4-FFF2-40B4-BE49-F238E27FC236}">
                <a16:creationId xmlns:a16="http://schemas.microsoft.com/office/drawing/2014/main" id="{D5FF315E-BE9F-4E47-A2C8-6715FC06BC2B}"/>
              </a:ext>
            </a:extLst>
          </p:cNvPr>
          <p:cNvSpPr txBox="1"/>
          <p:nvPr/>
        </p:nvSpPr>
        <p:spPr>
          <a:xfrm>
            <a:off x="5052222" y="6156577"/>
            <a:ext cx="1462388" cy="369332"/>
          </a:xfrm>
          <a:prstGeom prst="rect">
            <a:avLst/>
          </a:prstGeom>
          <a:noFill/>
        </p:spPr>
        <p:txBody>
          <a:bodyPr wrap="none" rtlCol="0">
            <a:spAutoFit/>
          </a:bodyPr>
          <a:lstStyle/>
          <a:p>
            <a:r>
              <a:rPr lang="en-US" i="1" dirty="0"/>
              <a:t>Richey (2022)</a:t>
            </a:r>
          </a:p>
        </p:txBody>
      </p:sp>
    </p:spTree>
    <p:extLst>
      <p:ext uri="{BB962C8B-B14F-4D97-AF65-F5344CB8AC3E}">
        <p14:creationId xmlns:p14="http://schemas.microsoft.com/office/powerpoint/2010/main" val="9338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2905</Words>
  <Application>Microsoft Macintosh PowerPoint</Application>
  <PresentationFormat>Widescreen</PresentationFormat>
  <Paragraphs>262</Paragraphs>
  <Slides>21</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 Black</vt:lpstr>
      <vt:lpstr>Calibri</vt:lpstr>
      <vt:lpstr>Calibri Light</vt:lpstr>
      <vt:lpstr>Cambria Math</vt:lpstr>
      <vt:lpstr>CMR10</vt:lpstr>
      <vt:lpstr>CMR12</vt:lpstr>
      <vt:lpstr>LyonText-Regular</vt:lpstr>
      <vt:lpstr>SFRM1200</vt:lpstr>
      <vt:lpstr>Times New Roman</vt:lpstr>
      <vt:lpstr>Office Theme</vt:lpstr>
      <vt:lpstr>LAser guide Star Sensor Integrated Extreme adaptive optics (LASSIE) Project</vt:lpstr>
      <vt:lpstr>PowerPoint Presentation</vt:lpstr>
      <vt:lpstr>PowerPoint Presentation</vt:lpstr>
      <vt:lpstr>PowerPoint Presentation</vt:lpstr>
      <vt:lpstr>PowerPoint Presentation</vt:lpstr>
      <vt:lpstr>PowerPoint Presentation</vt:lpstr>
      <vt:lpstr>Partially Coherent Beacons</vt:lpstr>
      <vt:lpstr>Partially Coherent Beacons</vt:lpstr>
      <vt:lpstr>Optimizing WFS design for Partially Coherent Beacons</vt:lpstr>
      <vt:lpstr>PowerPoint Presentation</vt:lpstr>
      <vt:lpstr>Three Lab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Partially Coherent Laser Beacon</vt:lpstr>
      <vt:lpstr>PowerPoint Presentation</vt:lpstr>
      <vt:lpstr>PowerPoint Presentation</vt:lpstr>
    </vt:vector>
  </TitlesOfParts>
  <Company>U.S. Air Force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guide Star Sensor Integrated Extreme adaptive optics (LASSIE) Project</dc:title>
  <dc:creator>SCHATZ, LAUREN H DR-02 AFMC AFRL/RDSSE</dc:creator>
  <cp:lastModifiedBy>Schatz, Lauren - (lschatz)</cp:lastModifiedBy>
  <cp:revision>14</cp:revision>
  <dcterms:created xsi:type="dcterms:W3CDTF">2022-10-03T19:05:24Z</dcterms:created>
  <dcterms:modified xsi:type="dcterms:W3CDTF">2022-10-20T08:41:52Z</dcterms:modified>
</cp:coreProperties>
</file>