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73" r:id="rId4"/>
    <p:sldId id="259" r:id="rId5"/>
    <p:sldId id="261" r:id="rId6"/>
    <p:sldId id="270" r:id="rId7"/>
    <p:sldId id="274" r:id="rId8"/>
    <p:sldId id="271" r:id="rId9"/>
    <p:sldId id="264" r:id="rId10"/>
    <p:sldId id="272" r:id="rId11"/>
    <p:sldId id="275" r:id="rId12"/>
    <p:sldId id="276" r:id="rId13"/>
    <p:sldId id="278" r:id="rId14"/>
    <p:sldId id="277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1C49A-FC52-4127-8D90-3F475AB13603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D3E1C-B136-41C3-A6CD-2C9009F1A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01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476A8A7-16F0-4E19-880D-543C57288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7F2C8AC-6E0A-4D8B-B70E-F49A57BC1E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7B465F-53A2-4A5B-A95B-926B1A70B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0632-D6BB-42D7-A4FE-FA506BB8D825}" type="datetime1">
              <a:rPr lang="fr-FR" smtClean="0"/>
              <a:t>19/10/2022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5500A4-1969-4B9C-B796-9F74C7319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7CA4A88-8E8E-404E-821A-8971642EE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B5A8-65BD-4207-9D6C-20D9682FAD4B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5040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14C86-E2C6-4B53-94C7-0330F8DD8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0B8A121-3DB0-4863-9889-9FAB71C0E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201208-0F2A-4F9A-919C-55D4E9641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22CE-5EAA-4696-9C37-6DA5A9AF1324}" type="datetime1">
              <a:rPr lang="fr-FR" smtClean="0"/>
              <a:t>19/10/2022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53F73B-1304-4A38-A881-3DE060E1A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336468-0505-44F6-B66D-84300B818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B5A8-65BD-4207-9D6C-20D9682FAD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1992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8A2DFB3-50BF-413F-B9C9-B903527337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55C3778-5795-4E14-9103-A919091278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307676-CAB3-47C9-91DF-D88DF6742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5D86F-F262-4663-90A8-395D139A423C}" type="datetime1">
              <a:rPr lang="fr-FR" smtClean="0"/>
              <a:t>19/10/2022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3D37B4-4F00-4BFE-99FB-96E1BB47F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9190AD-66AC-4E44-919F-6E438F2A5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B5A8-65BD-4207-9D6C-20D9682FAD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4010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F283A3-2D07-43AE-BDEC-3CAF96DA4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2DF13F-1E1F-44FD-B6D6-CFB5ED398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07326C-9D96-47BF-B74C-8995AB04F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5C573-6CA8-4AC6-89F5-3DEAF333C11C}" type="datetime1">
              <a:rPr lang="fr-FR" smtClean="0"/>
              <a:t>19/10/2022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487A17-366A-4E62-8336-039254AC4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393D00-5903-4D77-87C4-618A3248E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B5A8-65BD-4207-9D6C-20D9682FAD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25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6E0117-8421-4514-85D2-EAA14C7A8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3977D96-2DF5-4211-8BB3-3AFFE5C47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A4A8C5-9F74-4FBD-A9CF-844A57F31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EB86-29D9-4587-BDCB-AA8D56A70007}" type="datetime1">
              <a:rPr lang="fr-FR" smtClean="0"/>
              <a:t>19/10/2022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613A3C-38CE-44AE-90AF-C41BB041F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C15595-8829-4C9C-839B-60CFAE739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B5A8-65BD-4207-9D6C-20D9682FAD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2413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3A97D9-4A1D-40F2-8687-AD3288DD6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78775E-6D20-4C56-AFD4-AD0F324A57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EB907F3-116F-45DF-8F82-BFDB47024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4FD1ECD-F724-4D25-AD74-C43F8004F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2FCE-3F5B-4065-8D81-67C1FC01D5E6}" type="datetime1">
              <a:rPr lang="fr-FR" smtClean="0"/>
              <a:t>19/10/2022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F568788-1263-4C2D-B1F0-91D954C20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1D9C72A-2D22-45F5-889C-DDD4B6BDF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B5A8-65BD-4207-9D6C-20D9682FAD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5923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169256-BFB7-4182-949E-C45B6F1A7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5C437E0-5051-4F5A-A78E-C6273C4C4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068B0CE-F4FD-4BF2-AC3A-87BD7E6689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EA38CB8-E527-486D-A4CB-C28915447C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6303BD5-B6EC-4EFC-95D9-E6C335D197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6016E1F-029A-422A-8EF6-67A131307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E2273-44C5-4223-81D9-EB4CF0E23CBA}" type="datetime1">
              <a:rPr lang="fr-FR" smtClean="0"/>
              <a:t>19/10/2022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1D9CC45-DDBC-438B-8592-712CF2C79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347DF6E-5B99-4AFA-81FE-6558F80A4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B5A8-65BD-4207-9D6C-20D9682FAD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8426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33475B-7CC5-4826-9500-935984B7C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62107B1-DC32-4F66-A030-0313002F6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67BC-9331-45B9-B13C-C1CD9E2EE7E6}" type="datetime1">
              <a:rPr lang="fr-FR" smtClean="0"/>
              <a:t>19/10/2022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78FC8B8-D8BB-4727-955F-A7BAD3953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856F9DC-8F5D-4827-8BFC-700F67FF0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B5A8-65BD-4207-9D6C-20D9682FAD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2291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14B0B1A-70E6-4F9A-B901-7BF73DEA7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4EAF-3C3C-4ED4-99FD-C1F4F94B2B7D}" type="datetime1">
              <a:rPr lang="fr-FR" smtClean="0"/>
              <a:t>19/10/2022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8A85328-F949-4967-9748-FD17F6E63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3FF99C-9173-4FD6-9598-F3B0B13FD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B5A8-65BD-4207-9D6C-20D9682FAD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4957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8D9423-261B-4EF3-B228-22010B7A8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4E4B48-AD53-4839-A845-FF37870B5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E961F03-F0E1-4EA9-85A4-02B689CA04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95DF96-D22C-4F6E-B6C0-8407D20AF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88024-2783-48BC-B92A-9E6578FAB742}" type="datetime1">
              <a:rPr lang="fr-FR" smtClean="0"/>
              <a:t>19/10/2022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846132B-1345-4472-84F8-786E99AAF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3CCFB30-B7D4-4DDA-9F3A-EC4F4A49A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B5A8-65BD-4207-9D6C-20D9682FAD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2208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34E2E2-8CCC-44D7-BA9A-17495879D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0F7621E-8C81-439F-9240-267031EAF4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8DF54D5-5545-463D-9EE7-FFC1AA647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9D2617E-4077-4832-9F70-040558EBF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40A0F-FC35-4705-8773-F7A41106BBCC}" type="datetime1">
              <a:rPr lang="fr-FR" smtClean="0"/>
              <a:t>19/10/2022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E9EB528-CB88-4861-A143-2D598C5C0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60ECD96-EF22-4B35-8E60-42C6F49B0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B5A8-65BD-4207-9D6C-20D9682FAD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5159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1037968"/>
          </a:xfrm>
          <a:prstGeom prst="rect">
            <a:avLst/>
          </a:prstGeom>
          <a:solidFill>
            <a:srgbClr val="001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6291943"/>
            <a:ext cx="12192000" cy="564112"/>
          </a:xfrm>
          <a:prstGeom prst="rect">
            <a:avLst/>
          </a:prstGeom>
          <a:solidFill>
            <a:srgbClr val="001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10447C3-B196-4127-B3B1-E845BAEA3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0515600" cy="10379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142A5F-22FC-4F34-B22A-F8AF893CF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2653" y="147573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BE0401-AC38-4730-B070-EF771CD20B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B6748-8242-47F5-A370-8A42546D2E00}" type="datetime1">
              <a:rPr lang="fr-FR" smtClean="0"/>
              <a:t>19/10/2022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8ABE69-3183-418F-B920-3178589EC4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WFS workshop 2022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F24E85-EDC3-4718-A3BD-EE8179CBA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D48B5A8-65BD-4207-9D6C-20D9682FAD4B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4" name="Google Shape;60;p2"/>
          <p:cNvPicPr preferRelativeResize="0">
            <a:picLocks noChangeAspect="1"/>
          </p:cNvPicPr>
          <p:nvPr userDrawn="1"/>
        </p:nvPicPr>
        <p:blipFill rotWithShape="1">
          <a:blip r:embed="rId13">
            <a:alphaModFix/>
          </a:blip>
          <a:srcRect l="15584" t="19895" r="12987" b="20622"/>
          <a:stretch/>
        </p:blipFill>
        <p:spPr>
          <a:xfrm>
            <a:off x="0" y="6291943"/>
            <a:ext cx="1292755" cy="564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292755" y="6291943"/>
            <a:ext cx="1720263" cy="56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9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5.wdp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microsoft.com/office/2007/relationships/hdphoto" Target="../media/hdphoto1.wdp"/><Relationship Id="rId21" Type="http://schemas.openxmlformats.org/officeDocument/2006/relationships/image" Target="../media/image45.png"/><Relationship Id="rId34" Type="http://schemas.openxmlformats.org/officeDocument/2006/relationships/image" Target="../media/image51.png"/><Relationship Id="rId7" Type="http://schemas.microsoft.com/office/2007/relationships/hdphoto" Target="../media/hdphoto2.wdp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5" Type="http://schemas.openxmlformats.org/officeDocument/2006/relationships/image" Target="../media/image47.png"/><Relationship Id="rId33" Type="http://schemas.openxmlformats.org/officeDocument/2006/relationships/image" Target="../media/image50.jpeg"/><Relationship Id="rId2" Type="http://schemas.openxmlformats.org/officeDocument/2006/relationships/image" Target="../media/image34.png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microsoft.com/office/2007/relationships/hdphoto" Target="../media/hdphoto4.wdp"/><Relationship Id="rId24" Type="http://schemas.microsoft.com/office/2007/relationships/hdphoto" Target="../media/hdphoto10.wdp"/><Relationship Id="rId32" Type="http://schemas.microsoft.com/office/2007/relationships/hdphoto" Target="../media/hdphoto13.wdp"/><Relationship Id="rId5" Type="http://schemas.openxmlformats.org/officeDocument/2006/relationships/image" Target="../media/image36.png"/><Relationship Id="rId15" Type="http://schemas.openxmlformats.org/officeDocument/2006/relationships/image" Target="../media/image42.png"/><Relationship Id="rId23" Type="http://schemas.openxmlformats.org/officeDocument/2006/relationships/image" Target="../media/image46.png"/><Relationship Id="rId28" Type="http://schemas.openxmlformats.org/officeDocument/2006/relationships/hyperlink" Target="mailto:Benoit.Neichel@lam.fr" TargetMode="External"/><Relationship Id="rId10" Type="http://schemas.openxmlformats.org/officeDocument/2006/relationships/image" Target="../media/image39.png"/><Relationship Id="rId19" Type="http://schemas.openxmlformats.org/officeDocument/2006/relationships/image" Target="../media/image44.png"/><Relationship Id="rId31" Type="http://schemas.openxmlformats.org/officeDocument/2006/relationships/image" Target="../media/image49.png"/><Relationship Id="rId4" Type="http://schemas.openxmlformats.org/officeDocument/2006/relationships/image" Target="../media/image35.jpeg"/><Relationship Id="rId9" Type="http://schemas.microsoft.com/office/2007/relationships/hdphoto" Target="../media/hdphoto3.wdp"/><Relationship Id="rId14" Type="http://schemas.openxmlformats.org/officeDocument/2006/relationships/image" Target="../media/image41.png"/><Relationship Id="rId22" Type="http://schemas.microsoft.com/office/2007/relationships/hdphoto" Target="../media/hdphoto9.wdp"/><Relationship Id="rId27" Type="http://schemas.openxmlformats.org/officeDocument/2006/relationships/hyperlink" Target="mailto:Thierry.Fusco@onera.fr" TargetMode="External"/><Relationship Id="rId30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66CD63-BA68-44F5-B9E2-94894287AC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686" y="1122363"/>
            <a:ext cx="10798628" cy="2387600"/>
          </a:xfrm>
        </p:spPr>
        <p:txBody>
          <a:bodyPr>
            <a:normAutofit/>
          </a:bodyPr>
          <a:lstStyle/>
          <a:p>
            <a:r>
              <a:rPr lang="en-US" sz="4800" dirty="0"/>
              <a:t>Two-wavelength focal-plane piston sensing: first experimental results with LIFT</a:t>
            </a:r>
            <a:endParaRPr lang="fr-FR" sz="48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BC04651-5A5D-492C-810B-DBED025402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b="1" dirty="0" smtClean="0"/>
              <a:t>Cédric Plantet</a:t>
            </a:r>
            <a:r>
              <a:rPr lang="it-IT" dirty="0" smtClean="0"/>
              <a:t>, </a:t>
            </a:r>
            <a:r>
              <a:rPr lang="it-IT" dirty="0"/>
              <a:t>A.- L. Cheffot, S. Lombardi, M. Bonaglia, A. Puglisi, C. Selmi, L. Busoni, E. Pinna, S. </a:t>
            </a:r>
            <a:r>
              <a:rPr lang="it-IT" dirty="0" smtClean="0"/>
              <a:t>Esposito</a:t>
            </a:r>
            <a:endParaRPr lang="fr-FR" dirty="0" smtClean="0"/>
          </a:p>
          <a:p>
            <a:r>
              <a:rPr lang="en-US" sz="2000" i="1" dirty="0" smtClean="0"/>
              <a:t>WFS workshop, </a:t>
            </a:r>
            <a:r>
              <a:rPr lang="fr-FR" sz="2000" i="1" dirty="0" err="1" smtClean="0"/>
              <a:t>October</a:t>
            </a:r>
            <a:r>
              <a:rPr lang="fr-FR" sz="2000" i="1" dirty="0" smtClean="0"/>
              <a:t> 2022</a:t>
            </a:r>
            <a:endParaRPr lang="fr-FR" sz="20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5" t="16853" r="13241" b="14045"/>
          <a:stretch/>
        </p:blipFill>
        <p:spPr>
          <a:xfrm>
            <a:off x="9570508" y="0"/>
            <a:ext cx="2621492" cy="1332411"/>
          </a:xfrm>
          <a:prstGeom prst="rect">
            <a:avLst/>
          </a:prstGeom>
        </p:spPr>
      </p:pic>
      <p:pic>
        <p:nvPicPr>
          <p:cNvPr id="5" name="Picture 2" descr="Giant Magellan Telescope — City of Astronom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69" y="231594"/>
            <a:ext cx="3325711" cy="84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63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832" y="1416175"/>
            <a:ext cx="2798856" cy="13994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796" y="4524088"/>
            <a:ext cx="5400264" cy="136919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Successful estimation in double H band (1500 + 1600 nm) on 12 um range</a:t>
            </a:r>
          </a:p>
          <a:p>
            <a:r>
              <a:rPr lang="en-US" sz="2400" dirty="0" smtClean="0"/>
              <a:t>RMS w.r.t. fit: 16 nm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B5A8-65BD-4207-9D6C-20D9682FAD4B}" type="slidenum">
              <a:rPr lang="fr-FR" smtClean="0"/>
              <a:t>10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3671304"/>
            <a:ext cx="5242560" cy="26212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1050023"/>
            <a:ext cx="5242560" cy="2621281"/>
          </a:xfrm>
          <a:prstGeom prst="rect">
            <a:avLst/>
          </a:prstGeom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7693689" y="1348733"/>
            <a:ext cx="2050995" cy="344665"/>
            <a:chOff x="7846789" y="3717802"/>
            <a:chExt cx="2077065" cy="349046"/>
          </a:xfrm>
        </p:grpSpPr>
        <p:sp>
          <p:nvSpPr>
            <p:cNvPr id="10" name="TextBox 9"/>
            <p:cNvSpPr txBox="1"/>
            <p:nvPr/>
          </p:nvSpPr>
          <p:spPr>
            <a:xfrm>
              <a:off x="7846789" y="3723991"/>
              <a:ext cx="631766" cy="342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Data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292088" y="3717802"/>
              <a:ext cx="631766" cy="342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Rec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832" y="2813894"/>
            <a:ext cx="2798856" cy="13994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76747" y="1931223"/>
            <a:ext cx="105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1500 nm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8" idx="3"/>
            <a:endCxn id="14" idx="1"/>
          </p:cNvCxnSpPr>
          <p:nvPr/>
        </p:nvCxnSpPr>
        <p:spPr>
          <a:xfrm>
            <a:off x="6930484" y="2115889"/>
            <a:ext cx="39034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876747" y="3328697"/>
            <a:ext cx="105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1600 nm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6" idx="3"/>
            <a:endCxn id="15" idx="1"/>
          </p:cNvCxnSpPr>
          <p:nvPr/>
        </p:nvCxnSpPr>
        <p:spPr>
          <a:xfrm>
            <a:off x="6930484" y="3513363"/>
            <a:ext cx="390348" cy="2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143794" y="4981944"/>
            <a:ext cx="142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Fit: y = 0.97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61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653" y="1475737"/>
            <a:ext cx="5933038" cy="4351338"/>
          </a:xfrm>
        </p:spPr>
        <p:txBody>
          <a:bodyPr/>
          <a:lstStyle/>
          <a:p>
            <a:r>
              <a:rPr lang="en-US" dirty="0" smtClean="0"/>
              <a:t>Diff. </a:t>
            </a:r>
            <a:r>
              <a:rPr lang="en-US" b="1" dirty="0" smtClean="0"/>
              <a:t>tip</a:t>
            </a:r>
            <a:r>
              <a:rPr lang="en-US" dirty="0" smtClean="0"/>
              <a:t>/tilt </a:t>
            </a:r>
            <a:r>
              <a:rPr lang="en-US" dirty="0" smtClean="0">
                <a:sym typeface="Wingdings" panose="05000000000000000000" pitchFamily="2" charset="2"/>
              </a:rPr>
              <a:t> bias on the estimation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Ok if bias &lt;&lt; </a:t>
            </a:r>
            <a:r>
              <a:rPr lang="el-GR" dirty="0"/>
              <a:t>λ</a:t>
            </a:r>
            <a:r>
              <a:rPr lang="it-IT" dirty="0" smtClean="0"/>
              <a:t>/2</a:t>
            </a:r>
            <a:r>
              <a:rPr lang="en-US" dirty="0" smtClean="0"/>
              <a:t> on main channel</a:t>
            </a: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Model-based  sensitive to model errors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Pupil </a:t>
            </a:r>
            <a:r>
              <a:rPr lang="en-US" dirty="0" err="1" smtClean="0">
                <a:sym typeface="Wingdings" panose="05000000000000000000" pitchFamily="2" charset="2"/>
              </a:rPr>
              <a:t>apodization</a:t>
            </a:r>
            <a:endParaRPr lang="en-US" dirty="0" smtClean="0">
              <a:sym typeface="Wingdings" panose="05000000000000000000" pitchFamily="2" charset="2"/>
            </a:endParaRPr>
          </a:p>
          <a:p>
            <a:pPr lvl="1"/>
            <a:r>
              <a:rPr lang="en-US" dirty="0" err="1" smtClean="0">
                <a:sym typeface="Wingdings" panose="05000000000000000000" pitchFamily="2" charset="2"/>
              </a:rPr>
              <a:t>Uncalibrated</a:t>
            </a:r>
            <a:r>
              <a:rPr lang="en-US" dirty="0" smtClean="0">
                <a:sym typeface="Wingdings" panose="05000000000000000000" pitchFamily="2" charset="2"/>
              </a:rPr>
              <a:t> NCPAs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B5A8-65BD-4207-9D6C-20D9682FAD4B}" type="slidenum">
              <a:rPr lang="fr-FR" smtClean="0"/>
              <a:t>11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2341" y="1143663"/>
            <a:ext cx="2152950" cy="20862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21360" y="3229929"/>
            <a:ext cx="2114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Tip 50” on one segment </a:t>
            </a:r>
            <a:r>
              <a:rPr lang="en-US" dirty="0"/>
              <a:t>(</a:t>
            </a:r>
            <a:r>
              <a:rPr lang="en-US" dirty="0" smtClean="0"/>
              <a:t>no piston)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876098" y="3242206"/>
            <a:ext cx="2114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Diff. piston -360 nm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5291" y="1143663"/>
            <a:ext cx="2195028" cy="208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&amp; perspectives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652" y="1475737"/>
            <a:ext cx="11031249" cy="4351338"/>
          </a:xfrm>
        </p:spPr>
        <p:txBody>
          <a:bodyPr/>
          <a:lstStyle/>
          <a:p>
            <a:r>
              <a:rPr lang="en-US" dirty="0" smtClean="0"/>
              <a:t>First experimental demonstration of differential piston sensing with LIFT!</a:t>
            </a:r>
          </a:p>
          <a:p>
            <a:r>
              <a:rPr lang="en-US" dirty="0" smtClean="0"/>
              <a:t>Next: </a:t>
            </a:r>
          </a:p>
          <a:p>
            <a:pPr lvl="1"/>
            <a:r>
              <a:rPr lang="en-US" dirty="0" smtClean="0"/>
              <a:t>Setup improvement</a:t>
            </a:r>
          </a:p>
          <a:p>
            <a:pPr lvl="1"/>
            <a:r>
              <a:rPr lang="en-US" dirty="0" smtClean="0"/>
              <a:t>Tests in presence of simulated residuals</a:t>
            </a:r>
          </a:p>
          <a:p>
            <a:pPr lvl="1"/>
            <a:r>
              <a:rPr lang="en-US" dirty="0" smtClean="0"/>
              <a:t>On sky?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B5A8-65BD-4207-9D6C-20D9682FAD4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31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Image 205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561"/>
                    </a14:imgEffect>
                    <a14:imgEffect>
                      <a14:saturation sat="179000"/>
                    </a14:imgEffect>
                    <a14:imgEffect>
                      <a14:brightnessContrast bright="27000" contrast="6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5678" y="3511659"/>
            <a:ext cx="948242" cy="983801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ffectLst>
            <a:softEdge rad="0"/>
          </a:effectLst>
        </p:spPr>
      </p:pic>
      <p:sp>
        <p:nvSpPr>
          <p:cNvPr id="6" name="Rectangle 5"/>
          <p:cNvSpPr/>
          <p:nvPr/>
        </p:nvSpPr>
        <p:spPr>
          <a:xfrm>
            <a:off x="146539" y="0"/>
            <a:ext cx="8065476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d English Text MT" panose="03040902040508030806" pitchFamily="66" charset="0"/>
                <a:cs typeface="KacstBook" panose="02000000000000000000" pitchFamily="2" charset="-78"/>
              </a:rPr>
              <a:t>AO</a:t>
            </a:r>
            <a:r>
              <a:rPr lang="fr-FR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d English Text MT" panose="03040902040508030806" pitchFamily="66" charset="0"/>
                <a:cs typeface="KacstBook" panose="02000000000000000000" pitchFamily="2" charset="-78"/>
              </a:rPr>
              <a:t> </a:t>
            </a:r>
            <a:r>
              <a:rPr lang="fr-FR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d English Text MT" panose="03040902040508030806" pitchFamily="66" charset="0"/>
                <a:cs typeface="KacstBook" panose="02000000000000000000" pitchFamily="2" charset="-78"/>
              </a:rPr>
              <a:t>4</a:t>
            </a:r>
            <a:r>
              <a:rPr lang="fr-FR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d English Text MT" panose="03040902040508030806" pitchFamily="66" charset="0"/>
                <a:cs typeface="KacstBook" panose="02000000000000000000" pitchFamily="2" charset="-78"/>
              </a:rPr>
              <a:t> </a:t>
            </a:r>
            <a:r>
              <a:rPr lang="fr-FR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ELT</a:t>
            </a:r>
            <a:r>
              <a:rPr lang="fr-FR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cstOffice" panose="02000000000000000000" pitchFamily="2" charset="-78"/>
              </a:rPr>
              <a:t> - </a:t>
            </a:r>
            <a:r>
              <a:rPr lang="fr-FR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7</a:t>
            </a:r>
            <a:r>
              <a:rPr lang="fr-FR" sz="40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</a:t>
            </a:r>
            <a:r>
              <a:rPr lang="fr-FR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Edition</a:t>
            </a:r>
            <a:r>
              <a:rPr lang="fr-FR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Harrington" panose="04040505050A02020702" pitchFamily="82" charset="0"/>
                <a:cs typeface="KacstOffice" panose="02000000000000000000" pitchFamily="2" charset="-78"/>
              </a:rPr>
              <a:t/>
            </a:r>
            <a:br>
              <a:rPr lang="fr-FR" sz="2400" dirty="0">
                <a:solidFill>
                  <a:schemeClr val="accent1">
                    <a:lumMod val="50000"/>
                  </a:schemeClr>
                </a:solidFill>
                <a:latin typeface="Harrington" panose="04040505050A02020702" pitchFamily="82" charset="0"/>
                <a:cs typeface="KacstOffice" panose="02000000000000000000" pitchFamily="2" charset="-78"/>
              </a:rPr>
            </a:br>
            <a:r>
              <a:rPr lang="fr-FR" sz="700" dirty="0">
                <a:solidFill>
                  <a:srgbClr val="002060"/>
                </a:solidFill>
                <a:latin typeface="Harrington" panose="04040505050A02020702" pitchFamily="82" charset="0"/>
                <a:cs typeface="KacstOffice" panose="02000000000000000000" pitchFamily="2" charset="-78"/>
              </a:rPr>
              <a:t> </a:t>
            </a:r>
            <a:r>
              <a:rPr lang="fr-FR" sz="700" dirty="0">
                <a:solidFill>
                  <a:srgbClr val="002060"/>
                </a:solidFill>
              </a:rPr>
              <a:t/>
            </a:r>
            <a:br>
              <a:rPr lang="fr-FR" sz="700" dirty="0">
                <a:solidFill>
                  <a:srgbClr val="002060"/>
                </a:solidFill>
              </a:rPr>
            </a:br>
            <a:r>
              <a:rPr lang="fr-FR" sz="2000" b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25 to 30 </a:t>
            </a:r>
            <a:r>
              <a:rPr lang="fr-FR" b="1" baseline="300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th</a:t>
            </a:r>
            <a:r>
              <a:rPr lang="fr-FR" sz="2000" b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June</a:t>
            </a:r>
            <a:r>
              <a:rPr lang="fr-FR" sz="2000" b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2023 </a:t>
            </a:r>
            <a:br>
              <a:rPr lang="fr-FR" sz="2000" b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</a:br>
            <a:r>
              <a:rPr lang="fr-FR" b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Palais des Papes, Avignon, France </a:t>
            </a:r>
            <a:endParaRPr lang="fr-FR" b="1" dirty="0" smtClean="0">
              <a:solidFill>
                <a:srgbClr val="002060"/>
              </a:solidFill>
              <a:latin typeface="+mj-lt"/>
              <a:cs typeface="Calibri" panose="020F0502020204030204" pitchFamily="34" charset="0"/>
            </a:endParaRPr>
          </a:p>
          <a:p>
            <a:r>
              <a:rPr lang="fr-FR" sz="1600" b="1" dirty="0" smtClean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Web site </a:t>
            </a:r>
            <a:r>
              <a:rPr lang="fr-FR" sz="1600" b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: </a:t>
            </a:r>
            <a:r>
              <a:rPr lang="fr-FR" sz="1600" b="1" u="sng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ao4elt7.sciencesconf.org</a:t>
            </a:r>
          </a:p>
          <a:p>
            <a:endParaRPr lang="fr-FR" sz="2000" b="1" dirty="0" smtClean="0">
              <a:solidFill>
                <a:srgbClr val="002060"/>
              </a:solidFill>
              <a:latin typeface="+mj-lt"/>
              <a:cs typeface="Calibri" panose="020F0502020204030204" pitchFamily="34" charset="0"/>
            </a:endParaRPr>
          </a:p>
          <a:p>
            <a:endParaRPr lang="fr-FR" sz="2000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9" name="Picture 10" descr="http://people.lam.fr/LogoLA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080" y="297347"/>
            <a:ext cx="1958706" cy="62494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0"/>
              </a:prstClr>
            </a:outerShdw>
          </a:effectLst>
          <a:scene3d>
            <a:camera prst="obliqueTop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www.option-pa.ecp.fr/files/content/sites/option-pa/files/oneraLogoPN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85663" y="315784"/>
            <a:ext cx="2495995" cy="56376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62000"/>
                    </a14:imgEffect>
                    <a14:imgEffect>
                      <a14:brightnessContrast bright="20000" contrast="7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85" y="4373962"/>
            <a:ext cx="3552738" cy="2409199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9000" contrast="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84331" y="2266982"/>
            <a:ext cx="764292" cy="608667"/>
          </a:xfrm>
          <a:prstGeom prst="rect">
            <a:avLst/>
          </a:prstGeom>
        </p:spPr>
      </p:pic>
      <p:pic>
        <p:nvPicPr>
          <p:cNvPr id="14" name="Picture 4" descr="ESO Logo - European Southern Observatory Download Vecto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3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8841" y="1552277"/>
            <a:ext cx="675273" cy="67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88572" y="957737"/>
            <a:ext cx="635034" cy="61061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75508" y="825647"/>
            <a:ext cx="1701392" cy="850696"/>
          </a:xfrm>
          <a:prstGeom prst="rect">
            <a:avLst/>
          </a:prstGeom>
        </p:spPr>
      </p:pic>
      <p:sp>
        <p:nvSpPr>
          <p:cNvPr id="18" name="AutoShape 8" descr="Montage de Réseaux Scientifiques Européens ou Internationaux (MRSEI) | gis  reseau asi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64074" y="2227550"/>
            <a:ext cx="1098459" cy="867532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6366" y="4336542"/>
            <a:ext cx="3225068" cy="2484038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260000"/>
                    </a14:imgEffect>
                    <a14:imgEffect>
                      <a14:brightnessContrast bright="-10000" contrast="6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0585" y="4495460"/>
            <a:ext cx="2687500" cy="236254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2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CrisscrossEtching/>
                    </a14:imgEffect>
                    <a14:imgEffect>
                      <a14:colorTemperature colorTemp="3700"/>
                    </a14:imgEffect>
                    <a14:imgEffect>
                      <a14:saturation sat="400000"/>
                    </a14:imgEffect>
                    <a14:imgEffect>
                      <a14:brightnessContrast bright="-14000" contrast="5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60" y="2100301"/>
            <a:ext cx="7498271" cy="2624394"/>
          </a:xfrm>
          <a:prstGeom prst="rect">
            <a:avLst/>
          </a:prstGeom>
          <a:effectLst>
            <a:softEdge rad="368300"/>
          </a:effectLst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2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artisticCrisscrossEtching/>
                    </a14:imgEffect>
                    <a14:imgEffect>
                      <a14:colorTemperature colorTemp="10041"/>
                    </a14:imgEffect>
                    <a14:imgEffect>
                      <a14:saturation sat="200000"/>
                    </a14:imgEffect>
                    <a14:imgEffect>
                      <a14:brightnessContrast bright="-19000" contrast="7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5695" y="1001419"/>
            <a:ext cx="2683766" cy="1789177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28" name="Picture 4" descr="Accueil | Horizon-europe.gouv.fr"/>
          <p:cNvPicPr>
            <a:picLocks noChangeAspect="1" noChangeArrowheads="1"/>
          </p:cNvPicPr>
          <p:nvPr/>
        </p:nvPicPr>
        <p:blipFill>
          <a:blip r:embed="rId2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5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606" y="2897625"/>
            <a:ext cx="1212557" cy="64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155574" y="2064117"/>
            <a:ext cx="60901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smtClean="0">
                <a:solidFill>
                  <a:schemeClr val="accent1">
                    <a:lumMod val="50000"/>
                  </a:schemeClr>
                </a:solidFill>
              </a:rPr>
              <a:t>More </a:t>
            </a:r>
            <a:r>
              <a:rPr lang="fr-FR" sz="1600" b="1" dirty="0">
                <a:solidFill>
                  <a:schemeClr val="accent1">
                    <a:lumMod val="50000"/>
                  </a:schemeClr>
                </a:solidFill>
              </a:rPr>
              <a:t>information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fr-FR" sz="1400" dirty="0">
                <a:hlinkClick r:id="rId27"/>
              </a:rPr>
              <a:t>Thierry.Fusco@onera.fr</a:t>
            </a:r>
            <a:r>
              <a:rPr lang="fr-FR" sz="1400" dirty="0"/>
              <a:t>, </a:t>
            </a:r>
            <a:r>
              <a:rPr lang="fr-FR" sz="1400" dirty="0">
                <a:hlinkClick r:id="rId28"/>
              </a:rPr>
              <a:t>Benoit.Neichel@lam.fr</a:t>
            </a:r>
            <a:endParaRPr lang="fr-FR" sz="1400" dirty="0"/>
          </a:p>
        </p:txBody>
      </p:sp>
      <p:pic>
        <p:nvPicPr>
          <p:cNvPr id="2057" name="Image 2056"/>
          <p:cNvPicPr>
            <a:picLocks noChangeAspect="1"/>
          </p:cNvPicPr>
          <p:nvPr/>
        </p:nvPicPr>
        <p:blipFill>
          <a:blip r:embed="rId2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colorTemperature colorTemp="9822"/>
                    </a14:imgEffect>
                    <a14:imgEffect>
                      <a14:saturation sat="128000"/>
                    </a14:imgEffect>
                    <a14:imgEffect>
                      <a14:brightnessContrast bright="-33000" contrast="8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96175" y="4258237"/>
            <a:ext cx="2330399" cy="234505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  <a:effectLst>
            <a:softEdge rad="0"/>
          </a:effectLst>
        </p:spPr>
      </p:pic>
      <p:cxnSp>
        <p:nvCxnSpPr>
          <p:cNvPr id="2050" name="Connecteur droit 2049"/>
          <p:cNvCxnSpPr/>
          <p:nvPr/>
        </p:nvCxnSpPr>
        <p:spPr>
          <a:xfrm>
            <a:off x="8801050" y="4502061"/>
            <a:ext cx="685887" cy="2101231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>
            <a:off x="8801050" y="3505058"/>
            <a:ext cx="695125" cy="750016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>
            <a:off x="9758548" y="3505058"/>
            <a:ext cx="2068026" cy="746578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2">
            <a:extLst>
              <a:ext uri="{FF2B5EF4-FFF2-40B4-BE49-F238E27FC236}">
                <a16:creationId xmlns:a16="http://schemas.microsoft.com/office/drawing/2014/main" id="{EC1BE3FF-B75E-88F9-D46E-F21AA95E3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223" y="2321752"/>
            <a:ext cx="523866" cy="55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extLst>
              <a:ext uri="{FF2B5EF4-FFF2-40B4-BE49-F238E27FC236}">
                <a16:creationId xmlns:a16="http://schemas.microsoft.com/office/drawing/2014/main" id="{EC1BE3FF-B75E-88F9-D46E-F21AA95E3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4150" y="2341034"/>
            <a:ext cx="523866" cy="55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avefront sensing in the VLT/ELT era, 4th edition (28-30 October 2019) ·  INDICO @ INAF (Indico)"/>
          <p:cNvPicPr>
            <a:picLocks noChangeAspect="1" noChangeArrowheads="1"/>
          </p:cNvPicPr>
          <p:nvPr/>
        </p:nvPicPr>
        <p:blipFill>
          <a:blip r:embed="rId3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8275" y="1574973"/>
            <a:ext cx="757929" cy="59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809118" y="1610173"/>
            <a:ext cx="618408" cy="61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1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 for your attention!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32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15C733-A13B-404F-A3B2-9BF3C7398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Context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6CC2378-6F81-491B-8C82-BA51E8FA6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17" y="2002171"/>
            <a:ext cx="5503818" cy="3198824"/>
          </a:xfrm>
        </p:spPr>
        <p:txBody>
          <a:bodyPr>
            <a:normAutofit/>
          </a:bodyPr>
          <a:lstStyle/>
          <a:p>
            <a:r>
              <a:rPr lang="fr-FR" dirty="0" smtClean="0"/>
              <a:t>Design of Giant Magellan </a:t>
            </a:r>
            <a:r>
              <a:rPr lang="fr-FR" dirty="0" err="1" smtClean="0"/>
              <a:t>Telescope’s</a:t>
            </a:r>
            <a:r>
              <a:rPr lang="fr-FR" dirty="0" smtClean="0"/>
              <a:t> Natural Guide star </a:t>
            </a:r>
            <a:r>
              <a:rPr lang="fr-FR" dirty="0" err="1" smtClean="0"/>
              <a:t>Wavefront</a:t>
            </a:r>
            <a:r>
              <a:rPr lang="fr-FR" dirty="0" smtClean="0"/>
              <a:t> </a:t>
            </a:r>
            <a:r>
              <a:rPr lang="fr-FR" dirty="0" err="1" smtClean="0"/>
              <a:t>Sensor</a:t>
            </a:r>
            <a:endParaRPr lang="fr-FR" dirty="0" smtClean="0"/>
          </a:p>
          <a:p>
            <a:r>
              <a:rPr lang="fr-FR" dirty="0" smtClean="0"/>
              <a:t>GMT = </a:t>
            </a:r>
            <a:r>
              <a:rPr lang="fr-FR" dirty="0" err="1" smtClean="0"/>
              <a:t>segmented</a:t>
            </a:r>
            <a:r>
              <a:rPr lang="fr-FR" dirty="0" smtClean="0"/>
              <a:t> </a:t>
            </a:r>
            <a:r>
              <a:rPr lang="fr-FR" dirty="0" err="1" smtClean="0"/>
              <a:t>telescope</a:t>
            </a:r>
            <a:endParaRPr lang="fr-FR" dirty="0" smtClean="0"/>
          </a:p>
          <a:p>
            <a:r>
              <a:rPr lang="fr-FR" dirty="0" err="1" smtClean="0"/>
              <a:t>Among</a:t>
            </a:r>
            <a:r>
              <a:rPr lang="fr-FR" dirty="0" smtClean="0"/>
              <a:t> the </a:t>
            </a:r>
            <a:r>
              <a:rPr lang="fr-FR" dirty="0" err="1" smtClean="0"/>
              <a:t>degrees</a:t>
            </a:r>
            <a:r>
              <a:rPr lang="fr-FR" dirty="0" smtClean="0"/>
              <a:t> of </a:t>
            </a:r>
            <a:r>
              <a:rPr lang="fr-FR" dirty="0" err="1" smtClean="0"/>
              <a:t>freedom</a:t>
            </a:r>
            <a:r>
              <a:rPr lang="fr-FR" dirty="0" smtClean="0"/>
              <a:t>, </a:t>
            </a:r>
            <a:r>
              <a:rPr lang="fr-FR" dirty="0" err="1" smtClean="0"/>
              <a:t>there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the </a:t>
            </a:r>
            <a:r>
              <a:rPr lang="fr-FR" b="1" dirty="0" err="1" smtClean="0"/>
              <a:t>differential</a:t>
            </a:r>
            <a:r>
              <a:rPr lang="fr-FR" b="1" dirty="0" smtClean="0"/>
              <a:t> piston </a:t>
            </a:r>
            <a:r>
              <a:rPr lang="fr-FR" b="1" dirty="0" err="1" smtClean="0"/>
              <a:t>between</a:t>
            </a:r>
            <a:r>
              <a:rPr lang="fr-FR" b="1" dirty="0" smtClean="0"/>
              <a:t> segments</a:t>
            </a:r>
            <a:endParaRPr lang="fr-FR" dirty="0" smtClean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EDF7A4B-31D8-45A2-B1A8-C2EE2AB12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107" y="1817312"/>
            <a:ext cx="4976899" cy="356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B5A8-65BD-4207-9D6C-20D9682FAD4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120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Wavefront</a:t>
            </a:r>
            <a:r>
              <a:rPr lang="en-US" dirty="0" smtClean="0"/>
              <a:t> sensor vs differential piston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B5A8-65BD-4207-9D6C-20D9682FAD4B}" type="slidenum">
              <a:rPr lang="fr-FR" smtClean="0"/>
              <a:t>3</a:t>
            </a:fld>
            <a:endParaRPr lang="fr-FR"/>
          </a:p>
        </p:txBody>
      </p:sp>
      <p:cxnSp>
        <p:nvCxnSpPr>
          <p:cNvPr id="24" name="Straight Connector 23"/>
          <p:cNvCxnSpPr/>
          <p:nvPr/>
        </p:nvCxnSpPr>
        <p:spPr>
          <a:xfrm>
            <a:off x="1193074" y="3142441"/>
            <a:ext cx="157625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769326" y="2223687"/>
            <a:ext cx="157625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769326" y="2223687"/>
            <a:ext cx="0" cy="918754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769326" y="2495829"/>
            <a:ext cx="1062446" cy="374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 nm</a:t>
            </a:r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1193074" y="5791200"/>
            <a:ext cx="157625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769326" y="3766457"/>
            <a:ext cx="157625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769326" y="3766457"/>
            <a:ext cx="0" cy="2024743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825931" y="4594162"/>
            <a:ext cx="1576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 nm + </a:t>
            </a:r>
            <a:r>
              <a:rPr lang="el-GR" dirty="0" smtClean="0"/>
              <a:t>λ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6606" y="1338060"/>
            <a:ext cx="6487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Difference between these </a:t>
            </a:r>
            <a:r>
              <a:rPr lang="en-US" sz="2800" dirty="0" err="1" smtClean="0"/>
              <a:t>wavefront</a:t>
            </a:r>
            <a:r>
              <a:rPr lang="en-US" sz="2800" dirty="0" smtClean="0"/>
              <a:t> steps?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317863" y="2404507"/>
            <a:ext cx="727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1)</a:t>
            </a:r>
            <a:endParaRPr lang="en-US" sz="2800" dirty="0"/>
          </a:p>
        </p:txBody>
      </p:sp>
      <p:sp>
        <p:nvSpPr>
          <p:cNvPr id="34" name="TextBox 33"/>
          <p:cNvSpPr txBox="1"/>
          <p:nvPr/>
        </p:nvSpPr>
        <p:spPr>
          <a:xfrm>
            <a:off x="317863" y="4517218"/>
            <a:ext cx="727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/>
          <a:srcRect l="49391" t="3866" r="3066" b="55448"/>
          <a:stretch/>
        </p:blipFill>
        <p:spPr>
          <a:xfrm>
            <a:off x="9043411" y="4512975"/>
            <a:ext cx="1692071" cy="1448023"/>
          </a:xfrm>
          <a:prstGeom prst="rect">
            <a:avLst/>
          </a:prstGeom>
        </p:spPr>
      </p:pic>
      <p:sp>
        <p:nvSpPr>
          <p:cNvPr id="36" name="Oval Callout 35"/>
          <p:cNvSpPr/>
          <p:nvPr/>
        </p:nvSpPr>
        <p:spPr>
          <a:xfrm>
            <a:off x="6926784" y="3766457"/>
            <a:ext cx="1875826" cy="1285338"/>
          </a:xfrm>
          <a:prstGeom prst="wedgeEllipseCallout">
            <a:avLst>
              <a:gd name="adj1" fmla="val 81417"/>
              <a:gd name="adj2" fmla="val 34043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What difference? Both are 200 nm!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31410" y="1322643"/>
            <a:ext cx="6487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Sensor @ </a:t>
            </a:r>
            <a:r>
              <a:rPr lang="el-GR" sz="2800" dirty="0"/>
              <a:t>λ</a:t>
            </a:r>
            <a:endParaRPr lang="en-US" sz="2800" dirty="0"/>
          </a:p>
        </p:txBody>
      </p:sp>
      <p:pic>
        <p:nvPicPr>
          <p:cNvPr id="38" name="Picture 4" descr="Fused Silica Microlens Array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t="11250" r="49501" b="4635"/>
          <a:stretch/>
        </p:blipFill>
        <p:spPr bwMode="auto">
          <a:xfrm>
            <a:off x="9043411" y="2557729"/>
            <a:ext cx="1874081" cy="124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Oval Callout 38"/>
          <p:cNvSpPr/>
          <p:nvPr/>
        </p:nvSpPr>
        <p:spPr>
          <a:xfrm>
            <a:off x="6069875" y="2073942"/>
            <a:ext cx="2602118" cy="942396"/>
          </a:xfrm>
          <a:prstGeom prst="wedgeEllipseCallout">
            <a:avLst>
              <a:gd name="adj1" fmla="val 68418"/>
              <a:gd name="adj2" fmla="val 21170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Step? What step?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337074" y="3670304"/>
            <a:ext cx="17591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Credit: </a:t>
            </a:r>
            <a:r>
              <a:rPr lang="en-US" sz="1100" dirty="0" err="1" smtClean="0"/>
              <a:t>Thorlabs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94113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9" grpId="0" animBg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AO vs Science path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B5A8-65BD-4207-9D6C-20D9682FAD4B}" type="slidenum">
              <a:rPr lang="fr-FR" smtClean="0"/>
              <a:t>4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0807" y="4055714"/>
            <a:ext cx="1582964" cy="1596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48754" y="4014542"/>
            <a:ext cx="2127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 band PSF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807" y="2308591"/>
            <a:ext cx="1582964" cy="15760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48754" y="2307014"/>
            <a:ext cx="2127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PSF @ 750 nm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82" y="2845870"/>
            <a:ext cx="2429214" cy="24196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80011" y="3298486"/>
            <a:ext cx="1014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+750 nm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2333897" y="4441350"/>
            <a:ext cx="1014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-</a:t>
            </a:r>
            <a:r>
              <a:rPr lang="en-US" sz="1600" dirty="0" smtClean="0">
                <a:solidFill>
                  <a:schemeClr val="bg1"/>
                </a:solidFill>
              </a:rPr>
              <a:t>750 nm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00454" y="2360216"/>
            <a:ext cx="2127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Input </a:t>
            </a:r>
            <a:r>
              <a:rPr lang="en-US" dirty="0" err="1" smtClean="0"/>
              <a:t>wavefront</a:t>
            </a:r>
            <a:endParaRPr lang="en-US" dirty="0"/>
          </a:p>
        </p:txBody>
      </p:sp>
      <p:cxnSp>
        <p:nvCxnSpPr>
          <p:cNvPr id="14" name="Elbow Connector 13"/>
          <p:cNvCxnSpPr>
            <a:stCxn id="9" idx="3"/>
            <a:endCxn id="7" idx="1"/>
          </p:cNvCxnSpPr>
          <p:nvPr/>
        </p:nvCxnSpPr>
        <p:spPr>
          <a:xfrm flipV="1">
            <a:off x="3478596" y="3096602"/>
            <a:ext cx="3342211" cy="959112"/>
          </a:xfrm>
          <a:prstGeom prst="bentConnector3">
            <a:avLst>
              <a:gd name="adj1" fmla="val 25246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9" idx="3"/>
            <a:endCxn id="5" idx="1"/>
          </p:cNvCxnSpPr>
          <p:nvPr/>
        </p:nvCxnSpPr>
        <p:spPr>
          <a:xfrm>
            <a:off x="3478596" y="4055714"/>
            <a:ext cx="3342211" cy="798425"/>
          </a:xfrm>
          <a:prstGeom prst="bentConnector3">
            <a:avLst>
              <a:gd name="adj1" fmla="val 25247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529246" y="2601904"/>
            <a:ext cx="2127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AO path: “All fine!”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691676" y="4942392"/>
            <a:ext cx="1802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Science path: </a:t>
            </a:r>
          </a:p>
          <a:p>
            <a:pPr algn="ctr"/>
            <a:r>
              <a:rPr lang="en-US" dirty="0" smtClean="0"/>
              <a:t>“What the…!”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002747" y="3531596"/>
            <a:ext cx="28736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ym typeface="Wingdings" panose="05000000000000000000" pitchFamily="2" charset="2"/>
              </a:rPr>
              <a:t> Need for another sensor and/or wavelength to identify ejections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08492" y="1405611"/>
            <a:ext cx="10945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GMT’s Single-Conjugated Adaptive Optics</a:t>
            </a:r>
            <a:r>
              <a:rPr lang="en-US" sz="2400" dirty="0"/>
              <a:t> </a:t>
            </a:r>
            <a:r>
              <a:rPr lang="en-US" sz="2400" dirty="0" smtClean="0"/>
              <a:t>done with </a:t>
            </a:r>
            <a:r>
              <a:rPr lang="en-US" sz="2400" b="1" dirty="0" smtClean="0"/>
              <a:t>pyramid sensor @ </a:t>
            </a:r>
            <a:r>
              <a:rPr lang="el-GR" sz="2400" b="1" dirty="0" smtClean="0"/>
              <a:t>λ</a:t>
            </a:r>
            <a:r>
              <a:rPr lang="it-IT" sz="2400" b="1" baseline="-25000" dirty="0" smtClean="0"/>
              <a:t>c</a:t>
            </a:r>
            <a:r>
              <a:rPr lang="it-IT" sz="2400" b="1" dirty="0" smtClean="0"/>
              <a:t> = 750 nm</a:t>
            </a:r>
            <a:r>
              <a:rPr lang="en-US" sz="2400" b="1" dirty="0" smtClean="0"/>
              <a:t>   </a:t>
            </a:r>
            <a:endParaRPr lang="en-US" sz="2400" b="1" dirty="0"/>
          </a:p>
        </p:txBody>
      </p:sp>
      <p:sp>
        <p:nvSpPr>
          <p:cNvPr id="13" name="Rectangle 12"/>
          <p:cNvSpPr/>
          <p:nvPr/>
        </p:nvSpPr>
        <p:spPr>
          <a:xfrm>
            <a:off x="370138" y="5433485"/>
            <a:ext cx="4049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Single sensor @ </a:t>
            </a:r>
            <a:r>
              <a:rPr lang="el-GR" dirty="0"/>
              <a:t>λ </a:t>
            </a:r>
            <a:endParaRPr lang="it-IT" dirty="0"/>
          </a:p>
          <a:p>
            <a:r>
              <a:rPr lang="it-IT" dirty="0">
                <a:sym typeface="Wingdings" panose="05000000000000000000" pitchFamily="2" charset="2"/>
              </a:rPr>
              <a:t> </a:t>
            </a:r>
            <a:r>
              <a:rPr lang="en-US" dirty="0"/>
              <a:t>segments converge at a multiple of </a:t>
            </a:r>
            <a:r>
              <a:rPr lang="el-GR" dirty="0"/>
              <a:t>λ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8223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LIFT: principle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B5A8-65BD-4207-9D6C-20D9682FAD4B}" type="slidenum">
              <a:rPr lang="fr-FR" smtClean="0"/>
              <a:t>5</a:t>
            </a:fld>
            <a:endParaRPr lang="fr-FR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4802F459-0408-4BF5-857D-D111A4B52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653" y="1475737"/>
            <a:ext cx="5968776" cy="4351338"/>
          </a:xfrm>
        </p:spPr>
        <p:txBody>
          <a:bodyPr>
            <a:normAutofit lnSpcReduction="10000"/>
          </a:bodyPr>
          <a:lstStyle/>
          <a:p>
            <a:r>
              <a:rPr lang="fr-FR" dirty="0" err="1" smtClean="0"/>
              <a:t>LInearized</a:t>
            </a:r>
            <a:r>
              <a:rPr lang="fr-FR" dirty="0" smtClean="0"/>
              <a:t> Focal-plane Technique</a:t>
            </a:r>
          </a:p>
          <a:p>
            <a:r>
              <a:rPr lang="fr-FR" dirty="0" smtClean="0"/>
              <a:t>Phase </a:t>
            </a:r>
            <a:r>
              <a:rPr lang="fr-FR" dirty="0" err="1" smtClean="0"/>
              <a:t>diversity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single image</a:t>
            </a:r>
          </a:p>
          <a:p>
            <a:r>
              <a:rPr lang="fr-FR" dirty="0" smtClean="0"/>
              <a:t>Relies on diffractive image formation model</a:t>
            </a:r>
          </a:p>
          <a:p>
            <a:r>
              <a:rPr lang="fr-FR" dirty="0" smtClean="0"/>
              <a:t>Original goal: </a:t>
            </a:r>
            <a:r>
              <a:rPr lang="fr-FR" dirty="0" err="1" smtClean="0"/>
              <a:t>sense</a:t>
            </a:r>
            <a:r>
              <a:rPr lang="fr-FR" dirty="0" smtClean="0"/>
              <a:t> tip/tilt and focus on a </a:t>
            </a:r>
            <a:r>
              <a:rPr lang="fr-FR" dirty="0" err="1" smtClean="0"/>
              <a:t>faint</a:t>
            </a:r>
            <a:r>
              <a:rPr lang="fr-FR" dirty="0" smtClean="0"/>
              <a:t> NGS (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astigmatism</a:t>
            </a:r>
            <a:r>
              <a:rPr lang="fr-FR" dirty="0" smtClean="0"/>
              <a:t> phase offset)</a:t>
            </a:r>
          </a:p>
          <a:p>
            <a:endParaRPr lang="fr-FR" dirty="0"/>
          </a:p>
          <a:p>
            <a:r>
              <a:rPr lang="fr-FR" dirty="0" smtClean="0"/>
              <a:t>Model-</a:t>
            </a:r>
            <a:r>
              <a:rPr lang="fr-FR" dirty="0" err="1" smtClean="0"/>
              <a:t>based</a:t>
            </a:r>
            <a:r>
              <a:rPr lang="fr-FR" dirty="0" smtClean="0"/>
              <a:t> </a:t>
            </a:r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dirty="0" err="1" smtClean="0">
                <a:sym typeface="Wingdings" panose="05000000000000000000" pitchFamily="2" charset="2"/>
              </a:rPr>
              <a:t>can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be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extended</a:t>
            </a:r>
            <a:r>
              <a:rPr lang="fr-FR" dirty="0" smtClean="0">
                <a:sym typeface="Wingdings" panose="05000000000000000000" pitchFamily="2" charset="2"/>
              </a:rPr>
              <a:t> to piston estimation</a:t>
            </a:r>
            <a:endParaRPr lang="fr-FR" dirty="0"/>
          </a:p>
        </p:txBody>
      </p:sp>
      <p:pic>
        <p:nvPicPr>
          <p:cNvPr id="9" name="Picture 3" descr="schema_lift_sp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62" y="1066060"/>
            <a:ext cx="5190663" cy="221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221" y="3311223"/>
            <a:ext cx="3485743" cy="278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2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Double-wavelength LIFT: 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476" y="1192866"/>
            <a:ext cx="10800611" cy="3785940"/>
          </a:xfrm>
        </p:spPr>
        <p:txBody>
          <a:bodyPr/>
          <a:lstStyle/>
          <a:p>
            <a:r>
              <a:rPr lang="en-US" dirty="0" smtClean="0"/>
              <a:t>Need for a large capture range &gt; </a:t>
            </a:r>
            <a:r>
              <a:rPr lang="el-GR" dirty="0"/>
              <a:t>λ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minimum 2 sensing wavelengths 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Astigmatism offset  focus offset (easier implementation)</a:t>
            </a:r>
          </a:p>
          <a:p>
            <a:r>
              <a:rPr lang="en-US" dirty="0" smtClean="0"/>
              <a:t>Simple algorithm to match estimation couple – piston amplitude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B5A8-65BD-4207-9D6C-20D9682FAD4B}" type="slidenum">
              <a:rPr lang="fr-FR" smtClean="0"/>
              <a:t>6</a:t>
            </a:fld>
            <a:endParaRPr lang="fr-FR"/>
          </a:p>
        </p:txBody>
      </p:sp>
      <p:grpSp>
        <p:nvGrpSpPr>
          <p:cNvPr id="15" name="Group 14"/>
          <p:cNvGrpSpPr/>
          <p:nvPr/>
        </p:nvGrpSpPr>
        <p:grpSpPr>
          <a:xfrm>
            <a:off x="2634256" y="2792538"/>
            <a:ext cx="6511753" cy="3091155"/>
            <a:chOff x="5541933" y="2768493"/>
            <a:chExt cx="6511753" cy="309115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41933" y="2768493"/>
              <a:ext cx="6511753" cy="3091155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>
            <a:xfrm flipH="1">
              <a:off x="6749143" y="2891246"/>
              <a:ext cx="0" cy="247323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6677143" y="4055863"/>
              <a:ext cx="144000" cy="1440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677143" y="4404900"/>
              <a:ext cx="144000" cy="1440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996940" y="3782614"/>
            <a:ext cx="1197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1150 nm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1250 nm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22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Double-wavelength LIFT: which wavelengths?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B5A8-65BD-4207-9D6C-20D9682FAD4B}" type="slidenum">
              <a:rPr lang="fr-FR" smtClean="0"/>
              <a:t>7</a:t>
            </a:fld>
            <a:endParaRPr lang="fr-FR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63815" y="1903563"/>
            <a:ext cx="5394011" cy="3643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ym typeface="Wingdings" panose="05000000000000000000" pitchFamily="2" charset="2"/>
              </a:rPr>
              <a:t>Capture range  longer wavelengths, close to each other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AO correction  longer wavelengths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Good SNR  wavelengths as far as possible from a multiple of main AO’s wavelength</a:t>
            </a:r>
          </a:p>
          <a:p>
            <a:pPr lvl="1"/>
            <a:endParaRPr lang="en-US" dirty="0" smtClean="0">
              <a:sym typeface="Wingdings" panose="05000000000000000000" pitchFamily="2" charset="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736" y="3205353"/>
            <a:ext cx="6053328" cy="28800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150443" y="1985330"/>
                <a:ext cx="1812163" cy="7636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400" b="0" i="0" smtClean="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0443" y="1985330"/>
                <a:ext cx="1812163" cy="7636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6821143" y="1154333"/>
            <a:ext cx="4990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Capture range limited by synthetic wavelength (beating frequency):</a:t>
            </a:r>
            <a:endParaRPr lang="en-US" sz="2400" dirty="0"/>
          </a:p>
        </p:txBody>
      </p:sp>
      <p:sp>
        <p:nvSpPr>
          <p:cNvPr id="12" name="Oval 11"/>
          <p:cNvSpPr/>
          <p:nvPr/>
        </p:nvSpPr>
        <p:spPr>
          <a:xfrm>
            <a:off x="6821143" y="3370217"/>
            <a:ext cx="1288868" cy="2177143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0522286" y="3370217"/>
            <a:ext cx="1288868" cy="2177143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stCxn id="12" idx="6"/>
            <a:endCxn id="13" idx="2"/>
          </p:cNvCxnSpPr>
          <p:nvPr/>
        </p:nvCxnSpPr>
        <p:spPr>
          <a:xfrm>
            <a:off x="8110011" y="4458789"/>
            <a:ext cx="2412275" cy="0"/>
          </a:xfrm>
          <a:prstGeom prst="straightConnector1">
            <a:avLst/>
          </a:prstGeom>
          <a:ln w="1905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820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in simulations</a:t>
            </a:r>
            <a:endParaRPr lang="en-US" dirty="0"/>
          </a:p>
        </p:txBody>
      </p:sp>
      <p:sp>
        <p:nvSpPr>
          <p:cNvPr id="25" name="Content Placeholder 24"/>
          <p:cNvSpPr>
            <a:spLocks noGrp="1"/>
          </p:cNvSpPr>
          <p:nvPr>
            <p:ph idx="1"/>
          </p:nvPr>
        </p:nvSpPr>
        <p:spPr>
          <a:xfrm>
            <a:off x="518488" y="2014830"/>
            <a:ext cx="4244478" cy="3526244"/>
          </a:xfrm>
        </p:spPr>
        <p:txBody>
          <a:bodyPr>
            <a:normAutofit/>
          </a:bodyPr>
          <a:lstStyle/>
          <a:p>
            <a:r>
              <a:rPr lang="en-US" dirty="0" smtClean="0"/>
              <a:t>AO residual series for mag R = 12 and r0 = 12.8 cm</a:t>
            </a:r>
          </a:p>
          <a:p>
            <a:r>
              <a:rPr lang="en-US" dirty="0" smtClean="0"/>
              <a:t>Telescope regularly “scrambled” with differential pistons up to 2.5 um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B5A8-65BD-4207-9D6C-20D9682FAD4B}" type="slidenum">
              <a:rPr lang="fr-FR" smtClean="0"/>
              <a:t>8</a:t>
            </a:fld>
            <a:endParaRPr lang="fr-FR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296" y="2335558"/>
            <a:ext cx="5679056" cy="26664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86988" y="1691665"/>
            <a:ext cx="2460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LIFT in double J band</a:t>
            </a:r>
          </a:p>
          <a:p>
            <a:pPr algn="ctr"/>
            <a:r>
              <a:rPr lang="it-IT" dirty="0" smtClean="0"/>
              <a:t>R = 12, r0 = 12.8 cm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627" y="5009249"/>
            <a:ext cx="1246544" cy="12340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8916" y="5095266"/>
            <a:ext cx="2192572" cy="10935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b="1464"/>
          <a:stretch/>
        </p:blipFill>
        <p:spPr>
          <a:xfrm>
            <a:off x="10765479" y="1081380"/>
            <a:ext cx="1246544" cy="12469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r="51867"/>
          <a:stretch/>
        </p:blipFill>
        <p:spPr>
          <a:xfrm>
            <a:off x="11007454" y="2335558"/>
            <a:ext cx="969331" cy="10094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52044"/>
          <a:stretch/>
        </p:blipFill>
        <p:spPr>
          <a:xfrm>
            <a:off x="11011021" y="3345031"/>
            <a:ext cx="965764" cy="1009473"/>
          </a:xfrm>
          <a:prstGeom prst="rect">
            <a:avLst/>
          </a:prstGeom>
        </p:spPr>
      </p:pic>
      <p:cxnSp>
        <p:nvCxnSpPr>
          <p:cNvPr id="20" name="Straight Arrow Connector 19"/>
          <p:cNvCxnSpPr>
            <a:stCxn id="15" idx="0"/>
          </p:cNvCxnSpPr>
          <p:nvPr/>
        </p:nvCxnSpPr>
        <p:spPr>
          <a:xfrm flipV="1">
            <a:off x="8842899" y="3519267"/>
            <a:ext cx="523451" cy="14899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1614090" y="2328290"/>
            <a:ext cx="397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614090" y="3253650"/>
            <a:ext cx="397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588916" y="5042595"/>
            <a:ext cx="397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415123" y="5028512"/>
            <a:ext cx="397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J2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9012887" y="1704835"/>
            <a:ext cx="1752592" cy="8830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72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LIFT test bench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B5A8-65BD-4207-9D6C-20D9682FAD4B}" type="slidenum">
              <a:rPr lang="fr-FR" smtClean="0"/>
              <a:t>9</a:t>
            </a:fld>
            <a:endParaRPr lang="fr-FR"/>
          </a:p>
        </p:txBody>
      </p:sp>
      <p:pic>
        <p:nvPicPr>
          <p:cNvPr id="5" name="Google Shape;94;g10d99616978_0_3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3764904" y="1745173"/>
            <a:ext cx="5113466" cy="383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5;g10d99616978_0_3"/>
          <p:cNvPicPr preferRelativeResize="0"/>
          <p:nvPr/>
        </p:nvPicPr>
        <p:blipFill rotWithShape="1">
          <a:blip r:embed="rId3">
            <a:alphaModFix/>
          </a:blip>
          <a:srcRect l="17634" t="15971" r="35799" b="5964"/>
          <a:stretch/>
        </p:blipFill>
        <p:spPr>
          <a:xfrm rot="5400000">
            <a:off x="1903871" y="995361"/>
            <a:ext cx="1811215" cy="2277208"/>
          </a:xfrm>
          <a:prstGeom prst="rect">
            <a:avLst/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Google Shape;96;g10d99616978_0_3"/>
          <p:cNvPicPr preferRelativeResize="0"/>
          <p:nvPr/>
        </p:nvPicPr>
        <p:blipFill rotWithShape="1">
          <a:blip r:embed="rId4">
            <a:alphaModFix/>
          </a:blip>
          <a:srcRect l="33829" t="50398" r="38832" b="19273"/>
          <a:stretch/>
        </p:blipFill>
        <p:spPr>
          <a:xfrm rot="5400000">
            <a:off x="8864225" y="1452504"/>
            <a:ext cx="2195879" cy="1826969"/>
          </a:xfrm>
          <a:prstGeom prst="rect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" name="Google Shape;97;g10d99616978_0_3"/>
          <p:cNvPicPr preferRelativeResize="0"/>
          <p:nvPr/>
        </p:nvPicPr>
        <p:blipFill rotWithShape="1">
          <a:blip r:embed="rId5">
            <a:alphaModFix/>
          </a:blip>
          <a:srcRect l="14618" t="3564" r="6790" b="23100"/>
          <a:stretch/>
        </p:blipFill>
        <p:spPr>
          <a:xfrm rot="5400000">
            <a:off x="1348964" y="3816544"/>
            <a:ext cx="2697210" cy="1887609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" name="Google Shape;98;g10d99616978_0_3"/>
          <p:cNvSpPr/>
          <p:nvPr/>
        </p:nvSpPr>
        <p:spPr>
          <a:xfrm>
            <a:off x="5003157" y="2174219"/>
            <a:ext cx="1653000" cy="1033646"/>
          </a:xfrm>
          <a:prstGeom prst="rect">
            <a:avLst/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" name="Google Shape;99;g10d99616978_0_3"/>
          <p:cNvCxnSpPr>
            <a:stCxn id="9" idx="1"/>
            <a:endCxn id="6" idx="0"/>
          </p:cNvCxnSpPr>
          <p:nvPr/>
        </p:nvCxnSpPr>
        <p:spPr>
          <a:xfrm flipH="1" flipV="1">
            <a:off x="3948083" y="2133966"/>
            <a:ext cx="1055074" cy="557076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" name="Google Shape;100;g10d99616978_0_3"/>
          <p:cNvSpPr/>
          <p:nvPr/>
        </p:nvSpPr>
        <p:spPr>
          <a:xfrm>
            <a:off x="5143100" y="3683596"/>
            <a:ext cx="1724100" cy="1785387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" name="Google Shape;101;g10d99616978_0_3"/>
          <p:cNvCxnSpPr>
            <a:stCxn id="11" idx="1"/>
            <a:endCxn id="8" idx="0"/>
          </p:cNvCxnSpPr>
          <p:nvPr/>
        </p:nvCxnSpPr>
        <p:spPr>
          <a:xfrm flipH="1">
            <a:off x="3641374" y="4576290"/>
            <a:ext cx="1501726" cy="184059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3" name="Google Shape;102;g10d99616978_0_3"/>
          <p:cNvSpPr/>
          <p:nvPr/>
        </p:nvSpPr>
        <p:spPr>
          <a:xfrm>
            <a:off x="6249339" y="1981941"/>
            <a:ext cx="360600" cy="268200"/>
          </a:xfrm>
          <a:prstGeom prst="rect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" name="Google Shape;103;g10d99616978_0_3"/>
          <p:cNvCxnSpPr>
            <a:stCxn id="13" idx="3"/>
            <a:endCxn id="7" idx="2"/>
          </p:cNvCxnSpPr>
          <p:nvPr/>
        </p:nvCxnSpPr>
        <p:spPr>
          <a:xfrm>
            <a:off x="6609939" y="2116041"/>
            <a:ext cx="2438741" cy="249948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7" name="Google Shape;106;g10d99616978_0_3"/>
          <p:cNvSpPr txBox="1"/>
          <p:nvPr/>
        </p:nvSpPr>
        <p:spPr>
          <a:xfrm>
            <a:off x="195600" y="1866883"/>
            <a:ext cx="1424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LIFT camera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 filter wheel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07;g10d99616978_0_3"/>
          <p:cNvSpPr txBox="1"/>
          <p:nvPr/>
        </p:nvSpPr>
        <p:spPr>
          <a:xfrm>
            <a:off x="261082" y="4391016"/>
            <a:ext cx="1424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Fiber output 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 parabolic mirror for collimation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08;g10d99616978_0_3"/>
          <p:cNvSpPr txBox="1"/>
          <p:nvPr/>
        </p:nvSpPr>
        <p:spPr>
          <a:xfrm>
            <a:off x="8570484" y="3515554"/>
            <a:ext cx="2783316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Diff. piston generator </a:t>
            </a:r>
            <a:endParaRPr lang="it-IT" sz="1400" b="0" i="0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flat mirror cut in half</a:t>
            </a:r>
            <a:r>
              <a:rPr lang="it-IT" sz="14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Encoder on Z translation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0639" y="4393558"/>
            <a:ext cx="1167487" cy="115706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2963" y="4391016"/>
            <a:ext cx="1157063" cy="11570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75649" y="4391016"/>
            <a:ext cx="1221063" cy="115763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543538" y="5548079"/>
            <a:ext cx="861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</a:t>
            </a:r>
            <a:r>
              <a:rPr lang="en-US" dirty="0" err="1" smtClean="0"/>
              <a:t>ist</a:t>
            </a:r>
            <a:r>
              <a:rPr lang="en-US" dirty="0" smtClean="0"/>
              <a:t> = 0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9693119" y="5551647"/>
            <a:ext cx="1086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</a:t>
            </a:r>
            <a:r>
              <a:rPr lang="en-US" dirty="0" err="1" smtClean="0"/>
              <a:t>ist</a:t>
            </a:r>
            <a:r>
              <a:rPr lang="en-US" dirty="0" smtClean="0"/>
              <a:t> = </a:t>
            </a:r>
            <a:r>
              <a:rPr lang="el-GR" dirty="0" smtClean="0"/>
              <a:t>λ</a:t>
            </a:r>
            <a:r>
              <a:rPr lang="it-IT" dirty="0" smtClean="0"/>
              <a:t>/5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0942726" y="5550066"/>
            <a:ext cx="1086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</a:t>
            </a:r>
            <a:r>
              <a:rPr lang="en-US" dirty="0" err="1" smtClean="0"/>
              <a:t>ist</a:t>
            </a:r>
            <a:r>
              <a:rPr lang="en-US" dirty="0" smtClean="0"/>
              <a:t> = </a:t>
            </a:r>
            <a:r>
              <a:rPr lang="el-GR" dirty="0" smtClean="0"/>
              <a:t>λ</a:t>
            </a:r>
            <a:r>
              <a:rPr lang="it-IT" dirty="0" smtClean="0"/>
              <a:t>/2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67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2194</TotalTime>
  <Words>542</Words>
  <Application>Microsoft Office PowerPoint</Application>
  <PresentationFormat>Widescreen</PresentationFormat>
  <Paragraphs>107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Harrington</vt:lpstr>
      <vt:lpstr>KacstBook</vt:lpstr>
      <vt:lpstr>KacstOffice</vt:lpstr>
      <vt:lpstr>Old English Text MT</vt:lpstr>
      <vt:lpstr>Times New Roman</vt:lpstr>
      <vt:lpstr>Wingdings</vt:lpstr>
      <vt:lpstr>Thème Office</vt:lpstr>
      <vt:lpstr>Two-wavelength focal-plane piston sensing: first experimental results with LIFT</vt:lpstr>
      <vt:lpstr>Context</vt:lpstr>
      <vt:lpstr>Wavefront sensor vs differential piston</vt:lpstr>
      <vt:lpstr>AO vs Science path</vt:lpstr>
      <vt:lpstr>LIFT: principle</vt:lpstr>
      <vt:lpstr>Double-wavelength LIFT: principle</vt:lpstr>
      <vt:lpstr>Double-wavelength LIFT: which wavelengths?</vt:lpstr>
      <vt:lpstr>Example in simulations</vt:lpstr>
      <vt:lpstr>LIFT test bench</vt:lpstr>
      <vt:lpstr>Results</vt:lpstr>
      <vt:lpstr>Limits</vt:lpstr>
      <vt:lpstr>Conclusion &amp; perspectives</vt:lpstr>
      <vt:lpstr>PowerPoint Presentation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Phasing segments of GMT</dc:title>
  <dc:creator>xplantet@free.fr</dc:creator>
  <cp:lastModifiedBy>cedric.plantet</cp:lastModifiedBy>
  <cp:revision>139</cp:revision>
  <dcterms:created xsi:type="dcterms:W3CDTF">2021-11-27T15:02:38Z</dcterms:created>
  <dcterms:modified xsi:type="dcterms:W3CDTF">2022-10-19T12:46:50Z</dcterms:modified>
</cp:coreProperties>
</file>